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300" r:id="rId3"/>
    <p:sldId id="311" r:id="rId4"/>
    <p:sldId id="301" r:id="rId5"/>
    <p:sldId id="257" r:id="rId6"/>
    <p:sldId id="258" r:id="rId7"/>
    <p:sldId id="259" r:id="rId8"/>
    <p:sldId id="260" r:id="rId9"/>
    <p:sldId id="261" r:id="rId10"/>
    <p:sldId id="273" r:id="rId11"/>
    <p:sldId id="263" r:id="rId12"/>
    <p:sldId id="271" r:id="rId13"/>
    <p:sldId id="272" r:id="rId14"/>
    <p:sldId id="264" r:id="rId15"/>
    <p:sldId id="266" r:id="rId16"/>
    <p:sldId id="267" r:id="rId17"/>
    <p:sldId id="274" r:id="rId18"/>
    <p:sldId id="275" r:id="rId19"/>
    <p:sldId id="276" r:id="rId20"/>
    <p:sldId id="312" r:id="rId21"/>
    <p:sldId id="278" r:id="rId22"/>
    <p:sldId id="31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5" autoAdjust="0"/>
  </p:normalViewPr>
  <p:slideViewPr>
    <p:cSldViewPr>
      <p:cViewPr>
        <p:scale>
          <a:sx n="70" d="100"/>
          <a:sy n="70" d="100"/>
        </p:scale>
        <p:origin x="-8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4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3.wmf"/><Relationship Id="rId4" Type="http://schemas.openxmlformats.org/officeDocument/2006/relationships/image" Target="../media/image16.wmf"/><Relationship Id="rId9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To show methods, area of use and grouping of these methods</a:t>
            </a:r>
            <a:endParaRPr lang="en-Z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6B0C4D-3C1C-4097-99A1-5A8D3169926A}" type="slidenum">
              <a:rPr lang="en-US" altLang="cs-CZ" sz="1200" smtClean="0">
                <a:solidFill>
                  <a:srgbClr val="000000"/>
                </a:solidFill>
              </a:rPr>
              <a:pPr/>
              <a:t>4</a:t>
            </a:fld>
            <a:endParaRPr lang="en-US" altLang="cs-CZ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7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sophosoft.com/graphics/football2002/sample2002-Graphs.gif" TargetMode="External"/><Relationship Id="rId7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?q%3Dkeys%26hl%3Dcs%26lr%3D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amgmedia.com/freephotos/keys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wmf"/><Relationship Id="rId2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</a:t>
            </a:r>
            <a:r>
              <a:rPr lang="cs-CZ" sz="1500" dirty="0" err="1" smtClean="0"/>
              <a:t>Corporate</a:t>
            </a:r>
            <a:r>
              <a:rPr lang="cs-CZ" sz="1500" dirty="0" smtClean="0"/>
              <a:t> </a:t>
            </a:r>
            <a:r>
              <a:rPr lang="cs-CZ" sz="1500" dirty="0" err="1" smtClean="0"/>
              <a:t>Economy</a:t>
            </a:r>
            <a:endParaRPr lang="en-US" sz="1500" dirty="0" smtClean="0"/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75351" cy="1793167"/>
          </a:xfrm>
        </p:spPr>
        <p:txBody>
          <a:bodyPr/>
          <a:lstStyle/>
          <a:p>
            <a:r>
              <a:rPr lang="en-ZA" sz="2800" dirty="0" smtClean="0"/>
              <a:t>Tasks, problems and</a:t>
            </a:r>
            <a:br>
              <a:rPr lang="en-ZA" sz="2800" dirty="0" smtClean="0"/>
            </a:br>
            <a:r>
              <a:rPr lang="en-ZA" sz="2800" dirty="0" smtClean="0"/>
              <a:t>real South African project </a:t>
            </a:r>
            <a:endParaRPr lang="en-ZA" sz="28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&lt;-&gt;Quote and contract</a:t>
            </a:r>
          </a:p>
          <a:p>
            <a:r>
              <a:rPr lang="en-ZA" dirty="0" smtClean="0"/>
              <a:t>Planning of resources and task control</a:t>
            </a:r>
          </a:p>
          <a:p>
            <a:r>
              <a:rPr lang="en-ZA" dirty="0" smtClean="0"/>
              <a:t>Planning tools – see following slides</a:t>
            </a:r>
          </a:p>
          <a:p>
            <a:r>
              <a:rPr lang="en-ZA" dirty="0" smtClean="0"/>
              <a:t>Reporting </a:t>
            </a:r>
            <a:r>
              <a:rPr lang="cs-CZ" dirty="0" smtClean="0"/>
              <a:t>(</a:t>
            </a:r>
            <a:r>
              <a:rPr lang="cs-CZ" dirty="0" err="1" smtClean="0"/>
              <a:t>time-capacity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,…)</a:t>
            </a:r>
          </a:p>
          <a:p>
            <a:r>
              <a:rPr lang="cs-CZ" dirty="0"/>
              <a:t>C</a:t>
            </a:r>
            <a:r>
              <a:rPr lang="en-ZA" dirty="0" err="1" smtClean="0"/>
              <a:t>hange</a:t>
            </a:r>
            <a:r>
              <a:rPr lang="en-ZA" dirty="0" smtClean="0"/>
              <a:t> management </a:t>
            </a:r>
          </a:p>
          <a:p>
            <a:r>
              <a:rPr lang="en-ZA" dirty="0" smtClean="0"/>
              <a:t>Project Risks </a:t>
            </a:r>
          </a:p>
          <a:p>
            <a:r>
              <a:rPr lang="en-ZA" dirty="0" smtClean="0"/>
              <a:t>Consignment stock </a:t>
            </a:r>
          </a:p>
          <a:p>
            <a:r>
              <a:rPr lang="en-ZA" dirty="0" smtClean="0"/>
              <a:t> CPM,PERT,CCPM – will be mentioned later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ZA" sz="3200" dirty="0" smtClean="0"/>
              <a:t>Consignment stock (benefits)</a:t>
            </a:r>
            <a:endParaRPr lang="en-ZA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16830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Customer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475869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7069333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940715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783339" y="523551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273174" y="522346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573312" y="5976361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7994" y="6065323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721322" y="3954227"/>
            <a:ext cx="1914006" cy="238344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8013" cy="1143000"/>
          </a:xfrm>
        </p:spPr>
        <p:txBody>
          <a:bodyPr/>
          <a:lstStyle/>
          <a:p>
            <a:pPr algn="l"/>
            <a:r>
              <a:rPr lang="en-US" sz="3200" dirty="0"/>
              <a:t>Forward Exchange </a:t>
            </a:r>
            <a:r>
              <a:rPr lang="en-US" sz="3200" dirty="0" smtClean="0"/>
              <a:t>Contract</a:t>
            </a:r>
            <a:r>
              <a:rPr lang="cs-CZ" sz="3200" dirty="0" smtClean="0"/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home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study 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800" dirty="0" smtClean="0">
                <a:latin typeface="Calibri" panose="020F0502020204030204" pitchFamily="34" charset="0"/>
              </a:rPr>
              <a:t>A </a:t>
            </a:r>
            <a:r>
              <a:rPr lang="en-US" sz="1800" dirty="0">
                <a:latin typeface="Calibri" panose="020F0502020204030204" pitchFamily="34" charset="0"/>
              </a:rPr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spot</a:t>
            </a:r>
            <a:r>
              <a:rPr lang="en-US" sz="1800" dirty="0">
                <a:latin typeface="Calibri" panose="020F0502020204030204" pitchFamily="34" charset="0"/>
              </a:rPr>
              <a:t> contract settles, and are used to protect the buyer from fluctuations in currency prices.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Study m</a:t>
            </a:r>
            <a:r>
              <a:rPr lang="en-ZA" dirty="0" err="1" smtClean="0"/>
              <a:t>aterials</a:t>
            </a:r>
            <a:endParaRPr lang="en-ZA" dirty="0" smtClean="0"/>
          </a:p>
          <a:p>
            <a:r>
              <a:rPr lang="en-ZA" dirty="0" smtClean="0"/>
              <a:t>Key users</a:t>
            </a:r>
            <a:r>
              <a:rPr lang="cs-CZ" dirty="0" smtClean="0"/>
              <a:t> – </a:t>
            </a:r>
            <a:r>
              <a:rPr lang="cs-CZ" dirty="0" err="1" smtClean="0"/>
              <a:t>roles</a:t>
            </a:r>
            <a:r>
              <a:rPr lang="cs-CZ" dirty="0" smtClean="0"/>
              <a:t>, </a:t>
            </a:r>
            <a:r>
              <a:rPr lang="cs-CZ" dirty="0" err="1" smtClean="0"/>
              <a:t>processes</a:t>
            </a:r>
            <a:endParaRPr lang="en-ZA" dirty="0" smtClean="0"/>
          </a:p>
          <a:p>
            <a:r>
              <a:rPr lang="en-ZA" dirty="0" err="1" smtClean="0"/>
              <a:t>Traini</a:t>
            </a:r>
            <a:r>
              <a:rPr lang="cs-CZ" dirty="0" smtClean="0"/>
              <a:t>n</a:t>
            </a:r>
            <a:r>
              <a:rPr lang="en-ZA" dirty="0" smtClean="0"/>
              <a:t>g</a:t>
            </a:r>
            <a:r>
              <a:rPr lang="cs-CZ" dirty="0" smtClean="0"/>
              <a:t> :</a:t>
            </a:r>
            <a:r>
              <a:rPr lang="en-ZA" dirty="0" smtClean="0"/>
              <a:t>planning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</a:p>
          <a:p>
            <a:r>
              <a:rPr lang="en-ZA" dirty="0" smtClean="0"/>
              <a:t>Examination </a:t>
            </a:r>
          </a:p>
          <a:p>
            <a:r>
              <a:rPr lang="en-ZA" dirty="0" smtClean="0"/>
              <a:t>Change management </a:t>
            </a:r>
          </a:p>
          <a:p>
            <a:pPr marL="45720" indent="0">
              <a:buNone/>
            </a:pPr>
            <a:r>
              <a:rPr lang="en-ZA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(financial and resource capacities)</a:t>
            </a:r>
          </a:p>
          <a:p>
            <a:r>
              <a:rPr lang="en-ZA" dirty="0" smtClean="0"/>
              <a:t>Data transfers</a:t>
            </a:r>
            <a:r>
              <a:rPr lang="cs-CZ" dirty="0" smtClean="0"/>
              <a:t> (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sysetm</a:t>
            </a:r>
            <a:r>
              <a:rPr lang="cs-CZ" dirty="0" smtClean="0"/>
              <a:t>- &gt;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Setup of the ERP system (MS </a:t>
            </a:r>
            <a:r>
              <a:rPr lang="en-ZA" dirty="0" err="1" smtClean="0"/>
              <a:t>Dynam</a:t>
            </a:r>
            <a:r>
              <a:rPr lang="cs-CZ" dirty="0" smtClean="0"/>
              <a:t>i</a:t>
            </a:r>
            <a:r>
              <a:rPr lang="en-ZA" dirty="0" err="1" smtClean="0"/>
              <a:t>cs</a:t>
            </a:r>
            <a:r>
              <a:rPr lang="en-ZA" dirty="0" smtClean="0"/>
              <a:t> NAV)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od customized solution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</a:t>
            </a:r>
          </a:p>
          <a:p>
            <a:r>
              <a:rPr lang="en-ZA" dirty="0" smtClean="0"/>
              <a:t>Closing project –evaluation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792088"/>
          </a:xfrm>
        </p:spPr>
        <p:txBody>
          <a:bodyPr/>
          <a:lstStyle/>
          <a:p>
            <a:pPr algn="l"/>
            <a:r>
              <a:rPr lang="cs-CZ" altLang="cs-CZ" sz="2800" dirty="0" err="1" smtClean="0">
                <a:effectLst>
                  <a:reflection blurRad="6350" endPos="3000" dir="5400000" sy="-100000" algn="bl" rotWithShape="0"/>
                </a:effectLst>
              </a:rPr>
              <a:t>Methods</a:t>
            </a:r>
            <a:r>
              <a:rPr lang="cs-CZ" altLang="cs-CZ" sz="2800" dirty="0" smtClean="0">
                <a:effectLst>
                  <a:reflection blurRad="6350" endPos="300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effectLst>
                  <a:reflection blurRad="6350" endPos="3000" dir="5400000" sy="-100000" algn="bl" rotWithShape="0"/>
                </a:effectLst>
              </a:rPr>
              <a:t>not sorted so far – was already presented  in OM Introduction show) 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Theory of Constraints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Critical Chain (DBR)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Ishikawa Fishbone Diagram (Total Quality Management)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Pareto Analysis , ABC, EOQ, Six Sigma  and Ishikawa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OLAP (On-Line Analytic Processing)</a:t>
            </a:r>
          </a:p>
          <a:p>
            <a:r>
              <a:rPr lang="en-ZA" altLang="cs-CZ" sz="1600" dirty="0" err="1">
                <a:latin typeface="Calibri" panose="020F0502020204030204" pitchFamily="34" charset="0"/>
              </a:rPr>
              <a:t>Kepner</a:t>
            </a:r>
            <a:r>
              <a:rPr lang="en-ZA" altLang="cs-CZ" sz="1600" dirty="0">
                <a:latin typeface="Calibri" panose="020F0502020204030204" pitchFamily="34" charset="0"/>
              </a:rPr>
              <a:t> –</a:t>
            </a:r>
            <a:r>
              <a:rPr lang="en-ZA" altLang="cs-CZ" sz="1600" dirty="0" err="1">
                <a:latin typeface="Calibri" panose="020F0502020204030204" pitchFamily="34" charset="0"/>
              </a:rPr>
              <a:t>Tregoe</a:t>
            </a:r>
            <a:r>
              <a:rPr lang="en-ZA" altLang="cs-CZ" sz="1600" dirty="0">
                <a:latin typeface="Calibri" panose="020F0502020204030204" pitchFamily="34" charset="0"/>
              </a:rPr>
              <a:t> methodology</a:t>
            </a:r>
          </a:p>
          <a:p>
            <a:r>
              <a:rPr lang="en-ZA" altLang="cs-CZ" sz="1600" dirty="0" err="1" smtClean="0">
                <a:latin typeface="Calibri" panose="020F0502020204030204" pitchFamily="34" charset="0"/>
              </a:rPr>
              <a:t>MaxMax</a:t>
            </a:r>
            <a:r>
              <a:rPr lang="en-ZA" altLang="cs-CZ" sz="1600" dirty="0" smtClean="0">
                <a:latin typeface="Calibri" panose="020F0502020204030204" pitchFamily="34" charset="0"/>
              </a:rPr>
              <a:t> and </a:t>
            </a:r>
            <a:r>
              <a:rPr lang="en-ZA" altLang="cs-CZ" sz="1600" dirty="0" err="1" smtClean="0">
                <a:latin typeface="Calibri" panose="020F0502020204030204" pitchFamily="34" charset="0"/>
              </a:rPr>
              <a:t>MaxMin</a:t>
            </a:r>
            <a:r>
              <a:rPr lang="en-ZA" altLang="cs-CZ" sz="1600" dirty="0" smtClean="0">
                <a:latin typeface="Calibri" panose="020F0502020204030204" pitchFamily="34" charset="0"/>
              </a:rPr>
              <a:t> (Hurwitz)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SWOT,  BOSTON and Gartner Magic matrices 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ERP Statistics and Reporting   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Little´s law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Yield Management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Forward Exchange Contracts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Balanced Scorecard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Production algorithms (MRP,MRP-II, JIT,APS)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Warehouse Management advanced methods –see slide 20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And many, many more….. </a:t>
            </a:r>
          </a:p>
          <a:p>
            <a:endParaRPr lang="en-US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688124" y="1767299"/>
            <a:ext cx="1080120" cy="4392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76256" y="3356992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Methods marked</a:t>
            </a:r>
          </a:p>
          <a:p>
            <a:r>
              <a:rPr lang="en-ZA" dirty="0" smtClean="0"/>
              <a:t>by </a:t>
            </a:r>
            <a:r>
              <a:rPr lang="en-ZA" dirty="0" smtClean="0">
                <a:solidFill>
                  <a:srgbClr val="FF0000"/>
                </a:solidFill>
              </a:rPr>
              <a:t>red colour </a:t>
            </a:r>
          </a:p>
          <a:p>
            <a:r>
              <a:rPr lang="en-ZA" dirty="0" smtClean="0"/>
              <a:t>were used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4652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Formulate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problem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9035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Define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goal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Create</a:t>
            </a:r>
            <a:r>
              <a:rPr lang="cs-CZ" sz="1400" b="1" dirty="0" smtClean="0">
                <a:solidFill>
                  <a:schemeClr val="tx1"/>
                </a:solidFill>
              </a:rPr>
              <a:t> model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Experiments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32240" y="2708920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Evaluate</a:t>
            </a:r>
            <a:r>
              <a:rPr lang="cs-CZ" sz="1400" b="1" dirty="0" smtClean="0">
                <a:solidFill>
                  <a:schemeClr val="tx1"/>
                </a:solidFill>
              </a:rPr>
              <a:t> model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4279997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1"/>
                </a:solidFill>
              </a:rPr>
              <a:t>Formulate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cognition</a:t>
            </a:r>
            <a:r>
              <a:rPr lang="cs-CZ" sz="1200" b="1" dirty="0" smtClean="0">
                <a:solidFill>
                  <a:schemeClr val="tx1"/>
                </a:solidFill>
              </a:rPr>
              <a:t> (</a:t>
            </a:r>
            <a:r>
              <a:rPr lang="cs-CZ" sz="1200" b="1" dirty="0" err="1" smtClean="0">
                <a:solidFill>
                  <a:schemeClr val="tx1"/>
                </a:solidFill>
              </a:rPr>
              <a:t>knowledge</a:t>
            </a:r>
            <a:r>
              <a:rPr lang="cs-CZ" sz="1400" b="1" dirty="0" smtClean="0">
                <a:solidFill>
                  <a:schemeClr val="tx1"/>
                </a:solidFill>
              </a:rPr>
              <a:t>)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Model </a:t>
            </a:r>
            <a:r>
              <a:rPr lang="cs-CZ" sz="1400" b="1" dirty="0" err="1" smtClean="0">
                <a:solidFill>
                  <a:schemeClr val="tx1"/>
                </a:solidFill>
              </a:rPr>
              <a:t>application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7976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Verification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of</a:t>
            </a:r>
            <a:r>
              <a:rPr lang="cs-CZ" sz="1400" b="1" dirty="0" smtClean="0">
                <a:solidFill>
                  <a:schemeClr val="tx1"/>
                </a:solidFill>
              </a:rPr>
              <a:t> validity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stCxn id="4" idx="3"/>
          </p:cNvCxnSpPr>
          <p:nvPr/>
        </p:nvCxnSpPr>
        <p:spPr>
          <a:xfrm>
            <a:off x="2386680" y="1863382"/>
            <a:ext cx="457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3"/>
            <a:endCxn id="6" idx="1"/>
          </p:cNvCxnSpPr>
          <p:nvPr/>
        </p:nvCxnSpPr>
        <p:spPr>
          <a:xfrm>
            <a:off x="4319195" y="1863382"/>
            <a:ext cx="612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6" idx="3"/>
            <a:endCxn id="7" idx="1"/>
          </p:cNvCxnSpPr>
          <p:nvPr/>
        </p:nvCxnSpPr>
        <p:spPr>
          <a:xfrm>
            <a:off x="6372200" y="1863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2"/>
            <a:endCxn id="8" idx="0"/>
          </p:cNvCxnSpPr>
          <p:nvPr/>
        </p:nvCxnSpPr>
        <p:spPr>
          <a:xfrm>
            <a:off x="7452320" y="2187418"/>
            <a:ext cx="0" cy="5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8" idx="2"/>
          </p:cNvCxnSpPr>
          <p:nvPr/>
        </p:nvCxnSpPr>
        <p:spPr>
          <a:xfrm>
            <a:off x="7452320" y="3356992"/>
            <a:ext cx="0" cy="119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372200" y="455493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9" idx="0"/>
            <a:endCxn id="6" idx="2"/>
          </p:cNvCxnSpPr>
          <p:nvPr/>
        </p:nvCxnSpPr>
        <p:spPr>
          <a:xfrm flipV="1">
            <a:off x="5652120" y="2187418"/>
            <a:ext cx="0" cy="209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5220072" y="2241652"/>
            <a:ext cx="0" cy="169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4283968" y="393300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0" idx="1"/>
            <a:endCxn id="11" idx="3"/>
          </p:cNvCxnSpPr>
          <p:nvPr/>
        </p:nvCxnSpPr>
        <p:spPr>
          <a:xfrm flipH="1">
            <a:off x="2338136" y="3955961"/>
            <a:ext cx="505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946520" y="2594547"/>
            <a:ext cx="1343072" cy="63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Real </a:t>
            </a:r>
            <a:r>
              <a:rPr lang="cs-CZ" sz="1400" b="1" dirty="0" err="1" smtClean="0"/>
              <a:t>system</a:t>
            </a:r>
            <a:endParaRPr lang="cs-CZ" sz="1400" b="1" dirty="0"/>
          </a:p>
        </p:txBody>
      </p:sp>
      <p:cxnSp>
        <p:nvCxnSpPr>
          <p:cNvPr id="56" name="Přímá spojnice se šipkou 55"/>
          <p:cNvCxnSpPr>
            <a:stCxn id="11" idx="0"/>
            <a:endCxn id="54" idx="4"/>
          </p:cNvCxnSpPr>
          <p:nvPr/>
        </p:nvCxnSpPr>
        <p:spPr>
          <a:xfrm flipV="1">
            <a:off x="1618056" y="3233707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6372200" y="453449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1618056" y="2187418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809367" y="249862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Use</a:t>
            </a: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25263" y="337888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Gain</a:t>
            </a:r>
            <a:endParaRPr lang="cs-CZ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910319" y="476671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Steps in the model based problems solving process</a:t>
            </a:r>
            <a:endParaRPr lang="en-ZA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683568" y="6309320"/>
            <a:ext cx="715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Source : </a:t>
            </a:r>
            <a:r>
              <a:rPr lang="cs-CZ" sz="1200" dirty="0" err="1" smtClean="0"/>
              <a:t>Nyhuis,Wiendahl</a:t>
            </a:r>
            <a:r>
              <a:rPr lang="cs-CZ" sz="1200" dirty="0" smtClean="0"/>
              <a:t>, Fundamentals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Production</a:t>
            </a:r>
            <a:r>
              <a:rPr lang="cs-CZ" sz="1200" dirty="0" smtClean="0"/>
              <a:t> </a:t>
            </a:r>
            <a:r>
              <a:rPr lang="cs-CZ" sz="1200" dirty="0" err="1" smtClean="0"/>
              <a:t>Logistics</a:t>
            </a:r>
            <a:r>
              <a:rPr lang="cs-CZ" sz="1200" dirty="0" smtClean="0"/>
              <a:t> na </a:t>
            </a:r>
            <a:r>
              <a:rPr lang="cs-CZ" sz="1200" dirty="0" err="1" smtClean="0"/>
              <a:t>Warehouse</a:t>
            </a:r>
            <a:r>
              <a:rPr lang="cs-CZ" sz="1200" dirty="0" smtClean="0"/>
              <a:t> management </a:t>
            </a:r>
            <a:endParaRPr lang="cs-CZ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437725" y="11175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488505" y="11054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425746" y="1185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865906" y="23139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681894" y="38288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725263" y="26636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778793" y="30873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437725" y="43202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845044" y="31942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80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Data transfer</a:t>
            </a:r>
          </a:p>
          <a:p>
            <a:r>
              <a:rPr lang="en-ZA" dirty="0" smtClean="0"/>
              <a:t>Setup of the system </a:t>
            </a:r>
          </a:p>
          <a:p>
            <a:r>
              <a:rPr lang="en-ZA" dirty="0" smtClean="0"/>
              <a:t>Role Tailored Clients- profiles, Approvals 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(Namibia and SA)</a:t>
            </a:r>
          </a:p>
          <a:p>
            <a:r>
              <a:rPr lang="en-ZA" dirty="0" smtClean="0"/>
              <a:t>Closing project </a:t>
            </a:r>
          </a:p>
          <a:p>
            <a:r>
              <a:rPr lang="en-ZA" dirty="0" smtClean="0"/>
              <a:t>Next stages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2625"/>
            <a:ext cx="762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200" b="1" dirty="0" smtClean="0"/>
              <a:t>Learning and Growing </a:t>
            </a:r>
            <a:r>
              <a:rPr lang="en-ZA" sz="1200" dirty="0" smtClean="0"/>
              <a:t>– how will we sustain our ability to change and improve ? </a:t>
            </a:r>
            <a:endParaRPr lang="en-ZA" sz="12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6090" y="503810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BS  and OM – slide from Balanced Scorecard show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FF0000"/>
                </a:solidFill>
              </a:rPr>
              <a:t>will be presented  again in BS context</a:t>
            </a:r>
            <a:r>
              <a:rPr lang="en-ZA" sz="1400" dirty="0" smtClean="0"/>
              <a:t>)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885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cs-CZ" sz="3200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>Simplified diagram of ERP usage</a:t>
            </a:r>
            <a: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/>
            </a:r>
            <a:b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</a:br>
            <a:endParaRPr lang="en-GB" altLang="cs-CZ" dirty="0" smtClean="0">
              <a:effectLst>
                <a:outerShdw dist="50800" sx="1000" sy="1000" algn="ctr" rotWithShape="0">
                  <a:schemeClr val="bg1"/>
                </a:outerShdw>
                <a:reflection blurRad="6350" stA="55000" endA="300" endPos="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7508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7838" y="1470025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51088" y="14700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51088" y="16859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351088" y="19018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51088" y="21177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351088" y="23352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351088" y="25511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46263" y="1685925"/>
            <a:ext cx="431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230813" y="1398588"/>
            <a:ext cx="223837" cy="1223962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18150" y="15716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Transaction = Entries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566988" y="1254125"/>
            <a:ext cx="2447925" cy="1944688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080808"/>
                </a:solidFill>
                <a:latin typeface="Arial" pitchFamily="34" charset="0"/>
              </a:rPr>
              <a:t>DB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932363" y="2781300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151313" y="2693988"/>
            <a:ext cx="15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151313" y="3055938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77838" y="2478088"/>
            <a:ext cx="1152525" cy="360362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Partners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38200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343025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386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086350" y="3270250"/>
            <a:ext cx="15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340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30744" name="Picture 24" descr="sample2002-Graph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16688" y="3068638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167438" y="3270250"/>
            <a:ext cx="1587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4284663" y="3357563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 b="1">
                <a:solidFill>
                  <a:srgbClr val="FF33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948488" y="2133600"/>
            <a:ext cx="2016125" cy="1871663"/>
          </a:xfrm>
          <a:prstGeom prst="ellipse">
            <a:avLst/>
          </a:prstGeom>
          <a:solidFill>
            <a:srgbClr val="FF00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524750" y="3284538"/>
            <a:ext cx="1238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(trends)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54325" y="4854575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>
                <a:solidFill>
                  <a:srgbClr val="080808"/>
                </a:solidFill>
                <a:latin typeface="Calibri" pitchFamily="34" charset="0"/>
              </a:rPr>
              <a:t>Knowledge of methods for process management and used metrics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734050" y="4422775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894638" y="3990975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93738" y="4854575"/>
            <a:ext cx="1657350" cy="503238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>
                <a:solidFill>
                  <a:srgbClr val="080808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351088" y="5143500"/>
            <a:ext cx="50323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982663" y="2838450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190500" y="5070475"/>
            <a:ext cx="5032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190500" y="1758950"/>
            <a:ext cx="1588" cy="3311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190500" y="1758950"/>
            <a:ext cx="2873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414463" y="3559175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 b="1">
                <a:solidFill>
                  <a:srgbClr val="FFFF00"/>
                </a:solidFill>
                <a:latin typeface="Calibri" pitchFamily="34" charset="0"/>
              </a:rPr>
              <a:t>Enterprise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17748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9907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1630363" y="4135438"/>
            <a:ext cx="1587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0702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5020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7451725" y="3933825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 flipV="1">
            <a:off x="1187450" y="4724400"/>
            <a:ext cx="6264275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1198563" y="2838450"/>
            <a:ext cx="1587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5375275" y="4422775"/>
            <a:ext cx="1588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3995738" y="3860800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0" name="Picture 50" descr="ke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9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716463" y="6221413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 b="1">
                <a:solidFill>
                  <a:srgbClr val="080808"/>
                </a:solidFill>
                <a:latin typeface="Calibri" pitchFamily="34" charset="0"/>
              </a:rPr>
              <a:t>Key knowledge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508625" y="537368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3" name="Picture 53" descr="key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763713" y="6092825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Arial" pitchFamily="34" charset="0"/>
              </a:rPr>
              <a:t>Key decision</a:t>
            </a:r>
          </a:p>
        </p:txBody>
      </p:sp>
    </p:spTree>
    <p:extLst>
      <p:ext uri="{BB962C8B-B14F-4D97-AF65-F5344CB8AC3E}">
        <p14:creationId xmlns:p14="http://schemas.microsoft.com/office/powerpoint/2010/main" val="33672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en-ZA" dirty="0" smtClean="0"/>
              <a:t>Wholesale-paper-warehouse management-ERP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100 000 Tones per Year 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Carbonless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ZA" dirty="0" smtClean="0"/>
              <a:t>5000 locations in HQ and 40 000 M2  warehousing space</a:t>
            </a:r>
          </a:p>
          <a:p>
            <a:r>
              <a:rPr lang="en-ZA" dirty="0" smtClean="0"/>
              <a:t>50000 customers</a:t>
            </a:r>
          </a:p>
          <a:p>
            <a:r>
              <a:rPr lang="en-ZA" dirty="0" smtClean="0"/>
              <a:t>90 vehicles</a:t>
            </a:r>
          </a:p>
          <a:p>
            <a:r>
              <a:rPr lang="en-ZA" dirty="0" smtClean="0"/>
              <a:t>FEC trading  (Forward Exchange Contracts)</a:t>
            </a:r>
          </a:p>
          <a:p>
            <a:r>
              <a:rPr lang="en-ZA" dirty="0" smtClean="0"/>
              <a:t>Hundreds of employees</a:t>
            </a:r>
          </a:p>
          <a:p>
            <a:r>
              <a:rPr lang="en-ZA" dirty="0" smtClean="0"/>
              <a:t>Heterogeneous IT system with </a:t>
            </a:r>
            <a:r>
              <a:rPr lang="en-ZA" b="1" dirty="0" smtClean="0">
                <a:solidFill>
                  <a:srgbClr val="FF0000"/>
                </a:solidFill>
              </a:rPr>
              <a:t>every day synchronization </a:t>
            </a:r>
            <a:r>
              <a:rPr lang="en-ZA" dirty="0" smtClean="0"/>
              <a:t>of data in HQ and subsidiaries </a:t>
            </a:r>
          </a:p>
          <a:p>
            <a:r>
              <a:rPr lang="en-ZA" dirty="0" smtClean="0"/>
              <a:t>High volume-low margin type of business 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ZA" dirty="0" smtClean="0"/>
              <a:t>One database only (MS SQL)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HQ and 3 </a:t>
            </a:r>
            <a:r>
              <a:rPr lang="cs-CZ" dirty="0" err="1" smtClean="0"/>
              <a:t>subsidiaries</a:t>
            </a:r>
            <a:endParaRPr lang="en-ZA" dirty="0" smtClean="0"/>
          </a:p>
          <a:p>
            <a:r>
              <a:rPr lang="en-ZA" dirty="0" smtClean="0"/>
              <a:t>Modern IT technology ensuring :</a:t>
            </a:r>
          </a:p>
          <a:p>
            <a:pPr lvl="1"/>
            <a:r>
              <a:rPr lang="en-ZA" sz="1800" dirty="0" smtClean="0"/>
              <a:t>Fast access to data providing on-line information any time</a:t>
            </a:r>
          </a:p>
          <a:p>
            <a:pPr lvl="1"/>
            <a:r>
              <a:rPr lang="en-ZA" sz="1800" dirty="0" smtClean="0"/>
              <a:t>Easy upgrades</a:t>
            </a:r>
          </a:p>
          <a:p>
            <a:pPr lvl="1"/>
            <a:r>
              <a:rPr lang="en-ZA" sz="1800" dirty="0" smtClean="0"/>
              <a:t>Mobile technologies (BAR code readers</a:t>
            </a:r>
            <a:r>
              <a:rPr lang="en-ZA" sz="1800" dirty="0" smtClean="0"/>
              <a:t>,</a:t>
            </a:r>
            <a:r>
              <a:rPr lang="cs-CZ" sz="1800" dirty="0" smtClean="0"/>
              <a:t> </a:t>
            </a:r>
            <a:r>
              <a:rPr lang="cs-CZ" sz="1800" dirty="0" err="1" smtClean="0"/>
              <a:t>Scan</a:t>
            </a:r>
            <a:r>
              <a:rPr lang="cs-CZ" sz="1800" dirty="0" smtClean="0"/>
              <a:t> </a:t>
            </a:r>
            <a:r>
              <a:rPr lang="cs-CZ" sz="1800" dirty="0" err="1" smtClean="0"/>
              <a:t>guns</a:t>
            </a:r>
            <a:r>
              <a:rPr lang="cs-CZ" sz="1800" dirty="0" smtClean="0"/>
              <a:t>,</a:t>
            </a:r>
            <a:r>
              <a:rPr lang="en-ZA" sz="1800" dirty="0" smtClean="0"/>
              <a:t>..)</a:t>
            </a:r>
          </a:p>
          <a:p>
            <a:pPr lvl="1"/>
            <a:r>
              <a:rPr lang="en-ZA" sz="1800" dirty="0" smtClean="0"/>
              <a:t>Quick response to business partner requirements</a:t>
            </a:r>
          </a:p>
          <a:p>
            <a:pPr lvl="1"/>
            <a:r>
              <a:rPr lang="en-ZA" sz="1800" dirty="0" smtClean="0"/>
              <a:t>Multidimensional analytic tool-&gt;reporting to support decision making process</a:t>
            </a:r>
          </a:p>
          <a:p>
            <a:pPr lvl="1"/>
            <a:r>
              <a:rPr lang="en-ZA" sz="1800" dirty="0" smtClean="0"/>
              <a:t>Efficient warehousing  (inbound and outbound operations)</a:t>
            </a:r>
          </a:p>
          <a:p>
            <a:pPr lvl="1"/>
            <a:r>
              <a:rPr lang="en-ZA" sz="1800" dirty="0" smtClean="0"/>
              <a:t>On-line reporting (warehouse status, accounting, cost control,…..)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CorelDRAW!" r:id="rId4" imgW="3121762" imgH="1683410" progId="">
                  <p:embed/>
                </p:oleObj>
              </mc:Choice>
              <mc:Fallback>
                <p:oleObj name="CorelDRAW!" r:id="rId4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CorelDRAW!" r:id="rId6" imgW="3670402" imgH="3505810" progId="">
                  <p:embed/>
                </p:oleObj>
              </mc:Choice>
              <mc:Fallback>
                <p:oleObj name="CorelDRAW!" r:id="rId6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CorelDRAW!" r:id="rId8" imgW="2503627" imgH="3064154" progId="">
                  <p:embed/>
                </p:oleObj>
              </mc:Choice>
              <mc:Fallback>
                <p:oleObj name="CorelDRAW!" r:id="rId8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CorelDRAW!" r:id="rId10" imgW="1556581" imgH="1881782" progId="">
                  <p:embed/>
                </p:oleObj>
              </mc:Choice>
              <mc:Fallback>
                <p:oleObj name="CorelDRAW!" r:id="rId10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CorelDRAW!" r:id="rId12" imgW="2784307" imgH="2137558" progId="">
                  <p:embed/>
                </p:oleObj>
              </mc:Choice>
              <mc:Fallback>
                <p:oleObj name="CorelDRAW!" r:id="rId12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Clip" r:id="rId14" imgW="4519613" imgH="3467100" progId="">
                  <p:embed/>
                </p:oleObj>
              </mc:Choice>
              <mc:Fallback>
                <p:oleObj name="Clip" r:id="rId14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Clip" r:id="rId16" imgW="5821363" imgH="2887663" progId="">
                  <p:embed/>
                </p:oleObj>
              </mc:Choice>
              <mc:Fallback>
                <p:oleObj name="Clip" r:id="rId16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CorelDRAW!" r:id="rId18" imgW="2134818" imgH="2945081" progId="">
                  <p:embed/>
                </p:oleObj>
              </mc:Choice>
              <mc:Fallback>
                <p:oleObj name="CorelDRAW!" r:id="rId18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CorelDRAW!" r:id="rId20" imgW="2990088" imgH="2424074" progId="">
                  <p:embed/>
                </p:oleObj>
              </mc:Choice>
              <mc:Fallback>
                <p:oleObj name="CorelDRAW!" r:id="rId20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ZA" altLang="cs-CZ" sz="1400" dirty="0" smtClean="0"/>
              <a:t>Inventory -warehousing</a:t>
            </a:r>
            <a:endParaRPr lang="en-ZA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en-ZA" altLang="cs-CZ" sz="1200" i="1" dirty="0" smtClean="0">
                <a:solidFill>
                  <a:srgbClr val="FF0000"/>
                </a:solidFill>
              </a:rPr>
              <a:t>pickers and pullers)</a:t>
            </a:r>
            <a:endParaRPr lang="en-ZA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875</Words>
  <Application>Microsoft Office PowerPoint</Application>
  <PresentationFormat>Předvádění na obrazovce (4:3)</PresentationFormat>
  <Paragraphs>272</Paragraphs>
  <Slides>22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Aerodynamika</vt:lpstr>
      <vt:lpstr>CorelDRAW!</vt:lpstr>
      <vt:lpstr>Clip</vt:lpstr>
      <vt:lpstr>Tasks, problems and real South African project </vt:lpstr>
      <vt:lpstr>Methods (not sorted so far – was already presented  in OM Introduction show) </vt:lpstr>
      <vt:lpstr>Prezentace aplikace PowerPoint</vt:lpstr>
      <vt:lpstr>Simplified diagram of ERP usage 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Project management</vt:lpstr>
      <vt:lpstr>Consignment stock (benefits)</vt:lpstr>
      <vt:lpstr>Forward Exchange Contract (home study only)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Staff training </vt:lpstr>
      <vt:lpstr>Project Management I.</vt:lpstr>
      <vt:lpstr>Prezentace aplikace PowerPoint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56</cp:revision>
  <dcterms:created xsi:type="dcterms:W3CDTF">2014-09-04T10:27:02Z</dcterms:created>
  <dcterms:modified xsi:type="dcterms:W3CDTF">2017-09-14T08:16:03Z</dcterms:modified>
</cp:coreProperties>
</file>