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87" r:id="rId3"/>
    <p:sldId id="288" r:id="rId4"/>
    <p:sldId id="289" r:id="rId5"/>
    <p:sldId id="290" r:id="rId6"/>
    <p:sldId id="291" r:id="rId7"/>
    <p:sldId id="294" r:id="rId8"/>
    <p:sldId id="299" r:id="rId9"/>
    <p:sldId id="295" r:id="rId10"/>
    <p:sldId id="296" r:id="rId11"/>
    <p:sldId id="298" r:id="rId12"/>
    <p:sldId id="273" r:id="rId1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  <a:srgbClr val="66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750" autoAdjust="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90" d="100"/>
        <a:sy n="90" d="100"/>
      </p:scale>
      <p:origin x="0" y="0"/>
    </p:cViewPr>
  </p:sorterViewPr>
  <p:notesViewPr>
    <p:cSldViewPr>
      <p:cViewPr varScale="1">
        <p:scale>
          <a:sx n="83" d="100"/>
          <a:sy n="83" d="100"/>
        </p:scale>
        <p:origin x="-199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92718D1-C4BE-49EF-A912-C04C3E5A2C87}" type="datetimeFigureOut">
              <a:rPr lang="cs-CZ" smtClean="0"/>
              <a:t>16.11.2018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2D17B6E-4D73-4451-BFBE-AD093870FDD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044623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D17B6E-4D73-4451-BFBE-AD093870FDDC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787401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D7FF0E-1D5E-4F02-BD4B-064F00A83B5F}" type="datetimeFigureOut">
              <a:rPr lang="cs-CZ" smtClean="0"/>
              <a:t>16.11.2018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E160F-AE33-4E2B-832F-AAE1941BCBD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089412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D7FF0E-1D5E-4F02-BD4B-064F00A83B5F}" type="datetimeFigureOut">
              <a:rPr lang="cs-CZ" smtClean="0"/>
              <a:t>16.11.2018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E160F-AE33-4E2B-832F-AAE1941BCBD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297392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D7FF0E-1D5E-4F02-BD4B-064F00A83B5F}" type="datetimeFigureOut">
              <a:rPr lang="cs-CZ" smtClean="0"/>
              <a:t>16.11.2018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E160F-AE33-4E2B-832F-AAE1941BCBD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953635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D7FF0E-1D5E-4F02-BD4B-064F00A83B5F}" type="datetimeFigureOut">
              <a:rPr lang="cs-CZ" smtClean="0"/>
              <a:t>16.11.2018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E160F-AE33-4E2B-832F-AAE1941BCBD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397160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D7FF0E-1D5E-4F02-BD4B-064F00A83B5F}" type="datetimeFigureOut">
              <a:rPr lang="cs-CZ" smtClean="0"/>
              <a:t>16.11.2018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E160F-AE33-4E2B-832F-AAE1941BCBD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205644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D7FF0E-1D5E-4F02-BD4B-064F00A83B5F}" type="datetimeFigureOut">
              <a:rPr lang="cs-CZ" smtClean="0"/>
              <a:t>16.11.2018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E160F-AE33-4E2B-832F-AAE1941BCBD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574079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D7FF0E-1D5E-4F02-BD4B-064F00A83B5F}" type="datetimeFigureOut">
              <a:rPr lang="cs-CZ" smtClean="0"/>
              <a:t>16.11.2018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E160F-AE33-4E2B-832F-AAE1941BCBD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894310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D7FF0E-1D5E-4F02-BD4B-064F00A83B5F}" type="datetimeFigureOut">
              <a:rPr lang="cs-CZ" smtClean="0"/>
              <a:t>16.11.2018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E160F-AE33-4E2B-832F-AAE1941BCBD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212613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D7FF0E-1D5E-4F02-BD4B-064F00A83B5F}" type="datetimeFigureOut">
              <a:rPr lang="cs-CZ" smtClean="0"/>
              <a:t>16.11.2018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E160F-AE33-4E2B-832F-AAE1941BCBD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339069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D7FF0E-1D5E-4F02-BD4B-064F00A83B5F}" type="datetimeFigureOut">
              <a:rPr lang="cs-CZ" smtClean="0"/>
              <a:t>16.11.2018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E160F-AE33-4E2B-832F-AAE1941BCBD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779277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D7FF0E-1D5E-4F02-BD4B-064F00A83B5F}" type="datetimeFigureOut">
              <a:rPr lang="cs-CZ" smtClean="0"/>
              <a:t>16.11.2018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E160F-AE33-4E2B-832F-AAE1941BCBD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05320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D7FF0E-1D5E-4F02-BD4B-064F00A83B5F}" type="datetimeFigureOut">
              <a:rPr lang="cs-CZ" smtClean="0"/>
              <a:t>16.11.2018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0E160F-AE33-4E2B-832F-AAE1941BCBD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292921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 smtClean="0"/>
              <a:t>Decision</a:t>
            </a:r>
            <a:r>
              <a:rPr lang="cs-CZ" dirty="0" smtClean="0"/>
              <a:t> </a:t>
            </a:r>
            <a:r>
              <a:rPr lang="cs-CZ" dirty="0" err="1" smtClean="0"/>
              <a:t>trees</a:t>
            </a:r>
            <a:r>
              <a:rPr lang="en-US" dirty="0" smtClean="0"/>
              <a:t>(</a:t>
            </a:r>
            <a:r>
              <a:rPr lang="cs-CZ" dirty="0" err="1" smtClean="0"/>
              <a:t>basics</a:t>
            </a:r>
            <a:r>
              <a:rPr lang="cs-CZ" smtClean="0"/>
              <a:t>)</a:t>
            </a:r>
            <a:endParaRPr lang="en-US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ZA" sz="1800" dirty="0" err="1" smtClean="0"/>
              <a:t>Ing.J.Skorkovský</a:t>
            </a:r>
            <a:r>
              <a:rPr lang="en-ZA" sz="1800" dirty="0" smtClean="0"/>
              <a:t>, </a:t>
            </a:r>
            <a:r>
              <a:rPr lang="en-ZA" sz="1800" dirty="0" err="1" smtClean="0"/>
              <a:t>CSc</a:t>
            </a:r>
            <a:r>
              <a:rPr lang="en-ZA" sz="1800" dirty="0" smtClean="0"/>
              <a:t>,</a:t>
            </a:r>
          </a:p>
          <a:p>
            <a:r>
              <a:rPr lang="en-ZA" sz="1800" dirty="0" smtClean="0"/>
              <a:t>Department of Corporate Economy</a:t>
            </a:r>
          </a:p>
          <a:p>
            <a:r>
              <a:rPr lang="en-ZA" sz="1800" dirty="0" smtClean="0"/>
              <a:t>FACULTY OF ECONOMICS AND ADMINISTRATION</a:t>
            </a:r>
          </a:p>
          <a:p>
            <a:r>
              <a:rPr lang="en-ZA" sz="1800" dirty="0" smtClean="0"/>
              <a:t>Masaryk University Brno</a:t>
            </a:r>
          </a:p>
          <a:p>
            <a:r>
              <a:rPr lang="en-ZA" sz="1800" dirty="0" smtClean="0"/>
              <a:t>Czech Republic</a:t>
            </a:r>
            <a:endParaRPr lang="en-ZA" sz="1800" dirty="0"/>
          </a:p>
        </p:txBody>
      </p:sp>
    </p:spTree>
    <p:extLst>
      <p:ext uri="{BB962C8B-B14F-4D97-AF65-F5344CB8AC3E}">
        <p14:creationId xmlns:p14="http://schemas.microsoft.com/office/powerpoint/2010/main" val="314933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b="1" dirty="0"/>
              <a:t>DT-Example II</a:t>
            </a:r>
            <a:r>
              <a:rPr lang="cs-CZ" b="1" dirty="0"/>
              <a:t>I</a:t>
            </a:r>
            <a:endParaRPr lang="cs-CZ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581" y="1430505"/>
            <a:ext cx="8317490" cy="49685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288" y="2276872"/>
            <a:ext cx="940693" cy="7292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Přímá spojnice se šipkou 4"/>
          <p:cNvCxnSpPr/>
          <p:nvPr/>
        </p:nvCxnSpPr>
        <p:spPr>
          <a:xfrm flipH="1">
            <a:off x="6372200" y="2492896"/>
            <a:ext cx="781783" cy="720080"/>
          </a:xfrm>
          <a:prstGeom prst="straightConnector1">
            <a:avLst/>
          </a:prstGeom>
          <a:ln w="38100">
            <a:solidFill>
              <a:schemeClr val="bg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Obdélník 5"/>
          <p:cNvSpPr/>
          <p:nvPr/>
        </p:nvSpPr>
        <p:spPr>
          <a:xfrm>
            <a:off x="6644329" y="260648"/>
            <a:ext cx="360040" cy="432048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1</a:t>
            </a:r>
            <a:endParaRPr lang="cs-CZ" dirty="0"/>
          </a:p>
        </p:txBody>
      </p:sp>
      <p:sp>
        <p:nvSpPr>
          <p:cNvPr id="7" name="Dvanáctiúhelník 6"/>
          <p:cNvSpPr/>
          <p:nvPr/>
        </p:nvSpPr>
        <p:spPr>
          <a:xfrm>
            <a:off x="6595749" y="875258"/>
            <a:ext cx="457200" cy="457200"/>
          </a:xfrm>
          <a:prstGeom prst="dodecagon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TextovéPole 2"/>
          <p:cNvSpPr txBox="1"/>
          <p:nvPr/>
        </p:nvSpPr>
        <p:spPr>
          <a:xfrm>
            <a:off x="7153982" y="304139"/>
            <a:ext cx="947695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000" b="1" dirty="0" smtClean="0"/>
              <a:t>Decision point</a:t>
            </a:r>
            <a:endParaRPr lang="en-ZA" sz="1000" b="1" dirty="0"/>
          </a:p>
        </p:txBody>
      </p:sp>
      <p:sp>
        <p:nvSpPr>
          <p:cNvPr id="9" name="TextovéPole 8"/>
          <p:cNvSpPr txBox="1"/>
          <p:nvPr/>
        </p:nvSpPr>
        <p:spPr>
          <a:xfrm>
            <a:off x="7181232" y="980747"/>
            <a:ext cx="89319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1" dirty="0" smtClean="0"/>
              <a:t>Chance event</a:t>
            </a:r>
            <a:endParaRPr lang="en-US" sz="1000" b="1" dirty="0"/>
          </a:p>
        </p:txBody>
      </p:sp>
    </p:spTree>
    <p:extLst>
      <p:ext uri="{BB962C8B-B14F-4D97-AF65-F5344CB8AC3E}">
        <p14:creationId xmlns:p14="http://schemas.microsoft.com/office/powerpoint/2010/main" val="778047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5673056"/>
              </p:ext>
            </p:extLst>
          </p:nvPr>
        </p:nvGraphicFramePr>
        <p:xfrm>
          <a:off x="1691681" y="1484777"/>
          <a:ext cx="6264694" cy="403245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79534">
                  <a:extLst>
                    <a:ext uri="{9D8B030D-6E8A-4147-A177-3AD203B41FA5}">
                      <a16:colId xmlns:a16="http://schemas.microsoft.com/office/drawing/2014/main" xmlns="" val="355731187"/>
                    </a:ext>
                  </a:extLst>
                </a:gridCol>
                <a:gridCol w="990658">
                  <a:extLst>
                    <a:ext uri="{9D8B030D-6E8A-4147-A177-3AD203B41FA5}">
                      <a16:colId xmlns:a16="http://schemas.microsoft.com/office/drawing/2014/main" xmlns="" val="1880515958"/>
                    </a:ext>
                  </a:extLst>
                </a:gridCol>
                <a:gridCol w="1059680">
                  <a:extLst>
                    <a:ext uri="{9D8B030D-6E8A-4147-A177-3AD203B41FA5}">
                      <a16:colId xmlns:a16="http://schemas.microsoft.com/office/drawing/2014/main" xmlns="" val="2830155935"/>
                    </a:ext>
                  </a:extLst>
                </a:gridCol>
                <a:gridCol w="962237">
                  <a:extLst>
                    <a:ext uri="{9D8B030D-6E8A-4147-A177-3AD203B41FA5}">
                      <a16:colId xmlns:a16="http://schemas.microsoft.com/office/drawing/2014/main" xmlns="" val="3714650676"/>
                    </a:ext>
                  </a:extLst>
                </a:gridCol>
                <a:gridCol w="913517">
                  <a:extLst>
                    <a:ext uri="{9D8B030D-6E8A-4147-A177-3AD203B41FA5}">
                      <a16:colId xmlns:a16="http://schemas.microsoft.com/office/drawing/2014/main" xmlns="" val="1293599129"/>
                    </a:ext>
                  </a:extLst>
                </a:gridCol>
                <a:gridCol w="779534">
                  <a:extLst>
                    <a:ext uri="{9D8B030D-6E8A-4147-A177-3AD203B41FA5}">
                      <a16:colId xmlns:a16="http://schemas.microsoft.com/office/drawing/2014/main" xmlns="" val="3342351488"/>
                    </a:ext>
                  </a:extLst>
                </a:gridCol>
                <a:gridCol w="779534">
                  <a:extLst>
                    <a:ext uri="{9D8B030D-6E8A-4147-A177-3AD203B41FA5}">
                      <a16:colId xmlns:a16="http://schemas.microsoft.com/office/drawing/2014/main" xmlns="" val="4094667822"/>
                    </a:ext>
                  </a:extLst>
                </a:gridCol>
              </a:tblGrid>
              <a:tr h="280402"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2648773922"/>
                  </a:ext>
                </a:extLst>
              </a:tr>
              <a:tr h="280402"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Decision tree calculation </a:t>
                      </a:r>
                      <a:endParaRPr lang="cs-CZ" sz="11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420440716"/>
                  </a:ext>
                </a:extLst>
              </a:tr>
              <a:tr h="267050"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2889534010"/>
                  </a:ext>
                </a:extLst>
              </a:tr>
              <a:tr h="267050"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Outcome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Probability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u="none" strike="noStrike">
                          <a:effectLst/>
                        </a:rPr>
                        <a:t>EVA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Expand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 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3703390558"/>
                  </a:ext>
                </a:extLst>
              </a:tr>
              <a:tr h="267050"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u="none" strike="noStrike">
                          <a:effectLst/>
                        </a:rPr>
                        <a:t>3 000 000,00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u="none" strike="noStrike">
                          <a:effectLst/>
                        </a:rPr>
                        <a:t>0,80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651241934"/>
                  </a:ext>
                </a:extLst>
              </a:tr>
              <a:tr h="267050"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u="none" strike="noStrike">
                          <a:effectLst/>
                        </a:rPr>
                        <a:t>700 000,00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u="none" strike="noStrike">
                          <a:effectLst/>
                        </a:rPr>
                        <a:t>0,20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u="none" strike="noStrike">
                          <a:effectLst/>
                        </a:rPr>
                        <a:t>2 540 000,00</a:t>
                      </a:r>
                      <a:endParaRPr lang="cs-CZ" sz="10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2781206550"/>
                  </a:ext>
                </a:extLst>
              </a:tr>
              <a:tr h="267050"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3480084160"/>
                  </a:ext>
                </a:extLst>
              </a:tr>
              <a:tr h="267050"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u="none" strike="noStrike">
                          <a:effectLst/>
                        </a:rPr>
                        <a:t>2 540 000,00</a:t>
                      </a:r>
                      <a:endParaRPr lang="cs-CZ" sz="10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u="none" strike="noStrike">
                          <a:effectLst/>
                        </a:rPr>
                        <a:t>1 740 000,00</a:t>
                      </a:r>
                      <a:endParaRPr lang="cs-CZ" sz="1000" b="0" i="0" u="none" strike="noStrike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u="none" strike="noStrike">
                          <a:effectLst/>
                        </a:rPr>
                        <a:t>-800 000,00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2039324556"/>
                  </a:ext>
                </a:extLst>
              </a:tr>
              <a:tr h="267050"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u="none" strike="noStrike">
                          <a:effectLst/>
                        </a:rPr>
                        <a:t>1 740 000,00</a:t>
                      </a:r>
                      <a:endParaRPr lang="cs-CZ" sz="1000" b="0" i="0" u="none" strike="noStrike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u="none" strike="noStrike">
                          <a:effectLst/>
                        </a:rPr>
                        <a:t>0,60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u="none" strike="noStrike">
                          <a:effectLst/>
                        </a:rPr>
                        <a:t> 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439524204"/>
                  </a:ext>
                </a:extLst>
              </a:tr>
              <a:tr h="267050"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u="none" strike="noStrike">
                          <a:effectLst/>
                        </a:rPr>
                        <a:t>790 000,00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u="none" strike="noStrike">
                          <a:effectLst/>
                        </a:rPr>
                        <a:t>0,40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u="none" strike="noStrike">
                          <a:effectLst/>
                        </a:rPr>
                        <a:t>1 360 000,00</a:t>
                      </a:r>
                      <a:endParaRPr lang="cs-CZ" sz="1000" b="0" i="0" u="none" strike="noStrike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055992488"/>
                  </a:ext>
                </a:extLst>
              </a:tr>
              <a:tr h="267050"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4230597160"/>
                  </a:ext>
                </a:extLst>
              </a:tr>
              <a:tr h="267050"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u="none" strike="noStrike">
                          <a:effectLst/>
                        </a:rPr>
                        <a:t>1 360 000,00</a:t>
                      </a:r>
                      <a:endParaRPr lang="cs-CZ" sz="1000" b="0" i="0" u="none" strike="noStrike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u="none" strike="noStrike">
                          <a:effectLst/>
                        </a:rPr>
                        <a:t>1 160 000,00</a:t>
                      </a:r>
                      <a:endParaRPr lang="cs-CZ" sz="10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u="none" strike="noStrike">
                          <a:effectLst/>
                        </a:rPr>
                        <a:t>-200 000,00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2415406737"/>
                  </a:ext>
                </a:extLst>
              </a:tr>
              <a:tr h="267050"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u="none" strike="noStrike">
                          <a:effectLst/>
                        </a:rPr>
                        <a:t>1 290 000,00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u="none" strike="noStrike">
                          <a:effectLst/>
                        </a:rPr>
                        <a:t> 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u="none" strike="noStrike">
                          <a:effectLst/>
                        </a:rPr>
                        <a:t>490 000,00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u="none" strike="noStrike">
                          <a:effectLst/>
                        </a:rPr>
                        <a:t>-800 000,00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u="none" strike="noStrike">
                          <a:effectLst/>
                        </a:rPr>
                        <a:t> 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3613388071"/>
                  </a:ext>
                </a:extLst>
              </a:tr>
              <a:tr h="267050"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 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2243418658"/>
                  </a:ext>
                </a:extLst>
              </a:tr>
              <a:tr h="267050"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980727394"/>
                  </a:ext>
                </a:extLst>
              </a:tr>
            </a:tbl>
          </a:graphicData>
        </a:graphic>
      </p:graphicFrame>
      <p:sp>
        <p:nvSpPr>
          <p:cNvPr id="6" name="Obdélník 5"/>
          <p:cNvSpPr/>
          <p:nvPr/>
        </p:nvSpPr>
        <p:spPr>
          <a:xfrm>
            <a:off x="4427984" y="4437112"/>
            <a:ext cx="1080120" cy="36004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8" name="Přímá spojnice se šipkou 7"/>
          <p:cNvCxnSpPr/>
          <p:nvPr/>
        </p:nvCxnSpPr>
        <p:spPr>
          <a:xfrm flipH="1">
            <a:off x="3563888" y="4077072"/>
            <a:ext cx="1080120" cy="50405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nice se šipkou 8"/>
          <p:cNvCxnSpPr/>
          <p:nvPr/>
        </p:nvCxnSpPr>
        <p:spPr>
          <a:xfrm flipH="1">
            <a:off x="3379872" y="3573017"/>
            <a:ext cx="1192128" cy="28803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nice se šipkou 10"/>
          <p:cNvCxnSpPr/>
          <p:nvPr/>
        </p:nvCxnSpPr>
        <p:spPr>
          <a:xfrm flipH="1">
            <a:off x="3397022" y="3068960"/>
            <a:ext cx="1174978" cy="50405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92552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1835696" y="4509120"/>
            <a:ext cx="5486400" cy="566738"/>
          </a:xfrm>
        </p:spPr>
        <p:txBody>
          <a:bodyPr>
            <a:noAutofit/>
          </a:bodyPr>
          <a:lstStyle/>
          <a:p>
            <a:pPr algn="ctr"/>
            <a:r>
              <a:rPr lang="en-ZA" sz="1800" dirty="0" smtClean="0"/>
              <a:t>Thanks for your attention</a:t>
            </a:r>
            <a:br>
              <a:rPr lang="en-ZA" sz="1800" dirty="0" smtClean="0"/>
            </a:br>
            <a:r>
              <a:rPr lang="en-ZA" sz="1800" dirty="0" smtClean="0"/>
              <a:t>my dear decision makers !</a:t>
            </a:r>
            <a:endParaRPr lang="en-ZA" sz="1800" dirty="0"/>
          </a:p>
        </p:txBody>
      </p:sp>
      <p:pic>
        <p:nvPicPr>
          <p:cNvPr id="7" name="Zástupný symbol pro obrázek 6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725" b="8725"/>
          <a:stretch>
            <a:fillRect/>
          </a:stretch>
        </p:blipFill>
        <p:spPr>
          <a:xfrm>
            <a:off x="3347864" y="2348880"/>
            <a:ext cx="2562672" cy="1922004"/>
          </a:xfrm>
        </p:spPr>
      </p:pic>
    </p:spTree>
    <p:extLst>
      <p:ext uri="{BB962C8B-B14F-4D97-AF65-F5344CB8AC3E}">
        <p14:creationId xmlns:p14="http://schemas.microsoft.com/office/powerpoint/2010/main" val="24915534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Description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  <a:buNone/>
            </a:pPr>
            <a:r>
              <a:rPr lang="en-US" altLang="cs-CZ" dirty="0"/>
              <a:t>Diagramming technique which </a:t>
            </a:r>
            <a:r>
              <a:rPr lang="en-US" altLang="cs-CZ" dirty="0" smtClean="0"/>
              <a:t>uses</a:t>
            </a:r>
            <a:r>
              <a:rPr lang="cs-CZ" altLang="cs-CZ" dirty="0" smtClean="0"/>
              <a:t> :</a:t>
            </a:r>
            <a:endParaRPr lang="en-US" altLang="cs-CZ" dirty="0"/>
          </a:p>
          <a:p>
            <a:pPr lvl="1">
              <a:lnSpc>
                <a:spcPct val="90000"/>
              </a:lnSpc>
            </a:pPr>
            <a:r>
              <a:rPr lang="en-US" altLang="cs-CZ" dirty="0"/>
              <a:t>Decision points – points in time when decisions are made, squares called nodes</a:t>
            </a:r>
          </a:p>
          <a:p>
            <a:pPr lvl="1">
              <a:lnSpc>
                <a:spcPct val="90000"/>
              </a:lnSpc>
            </a:pPr>
            <a:r>
              <a:rPr lang="en-US" altLang="cs-CZ" dirty="0"/>
              <a:t>Decision alternatives – branches of the tree off the decision nodes</a:t>
            </a:r>
          </a:p>
          <a:p>
            <a:pPr lvl="1">
              <a:lnSpc>
                <a:spcPct val="90000"/>
              </a:lnSpc>
            </a:pPr>
            <a:r>
              <a:rPr lang="en-US" altLang="cs-CZ" dirty="0"/>
              <a:t>Chance events – events that could affect a decision, branches or arrows leaving circular chance nodes</a:t>
            </a:r>
          </a:p>
          <a:p>
            <a:pPr lvl="1">
              <a:lnSpc>
                <a:spcPct val="90000"/>
              </a:lnSpc>
            </a:pPr>
            <a:r>
              <a:rPr lang="en-US" altLang="cs-CZ" dirty="0"/>
              <a:t>Outcomes – each possible alternative listed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49148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DT </a:t>
            </a:r>
            <a:r>
              <a:rPr lang="cs-CZ" dirty="0" err="1" smtClean="0"/>
              <a:t>diagrams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altLang="cs-CZ" dirty="0"/>
              <a:t>Decision trees developed by</a:t>
            </a:r>
          </a:p>
          <a:p>
            <a:pPr lvl="1"/>
            <a:r>
              <a:rPr lang="en-US" altLang="cs-CZ" dirty="0"/>
              <a:t>Drawing from left to right</a:t>
            </a:r>
          </a:p>
          <a:p>
            <a:pPr lvl="1"/>
            <a:r>
              <a:rPr lang="en-US" altLang="cs-CZ" dirty="0"/>
              <a:t>Use squares to indicate decision points</a:t>
            </a:r>
          </a:p>
          <a:p>
            <a:pPr lvl="1"/>
            <a:r>
              <a:rPr lang="en-US" altLang="cs-CZ" dirty="0"/>
              <a:t>Use circles to indicate chance events</a:t>
            </a:r>
          </a:p>
          <a:p>
            <a:pPr lvl="1"/>
            <a:r>
              <a:rPr lang="en-US" altLang="cs-CZ" dirty="0"/>
              <a:t>Write the probability of each chance by the chance (sum of associated chances = 100%)</a:t>
            </a:r>
          </a:p>
          <a:p>
            <a:pPr lvl="1"/>
            <a:r>
              <a:rPr lang="en-US" altLang="cs-CZ" dirty="0"/>
              <a:t>Write each alternative outcome in the right margin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7164288" y="2708920"/>
            <a:ext cx="360040" cy="432048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1</a:t>
            </a:r>
            <a:endParaRPr lang="cs-CZ" dirty="0"/>
          </a:p>
        </p:txBody>
      </p:sp>
      <p:sp>
        <p:nvSpPr>
          <p:cNvPr id="5" name="Dvanáctiúhelník 4"/>
          <p:cNvSpPr/>
          <p:nvPr/>
        </p:nvSpPr>
        <p:spPr>
          <a:xfrm>
            <a:off x="7115708" y="3323530"/>
            <a:ext cx="457200" cy="457200"/>
          </a:xfrm>
          <a:prstGeom prst="dodecagon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0991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8268" y="-54508"/>
            <a:ext cx="8229600" cy="1143000"/>
          </a:xfrm>
        </p:spPr>
        <p:txBody>
          <a:bodyPr>
            <a:normAutofit/>
          </a:bodyPr>
          <a:lstStyle/>
          <a:p>
            <a:r>
              <a:rPr lang="cs-CZ" sz="2400" b="1" dirty="0" smtClean="0"/>
              <a:t>DT-</a:t>
            </a:r>
            <a:r>
              <a:rPr lang="cs-CZ" sz="2400" b="1" dirty="0" err="1" smtClean="0"/>
              <a:t>Example</a:t>
            </a:r>
            <a:r>
              <a:rPr lang="cs-CZ" sz="2400" b="1" dirty="0" smtClean="0"/>
              <a:t> I</a:t>
            </a:r>
            <a:endParaRPr lang="cs-CZ" sz="24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3852" y="829096"/>
            <a:ext cx="8229600" cy="4697590"/>
          </a:xfrm>
        </p:spPr>
        <p:txBody>
          <a:bodyPr>
            <a:normAutofit/>
          </a:bodyPr>
          <a:lstStyle/>
          <a:p>
            <a:r>
              <a:rPr lang="en-GB" altLang="cs-CZ" sz="2000" dirty="0" smtClean="0"/>
              <a:t>A restaurant owner has </a:t>
            </a:r>
            <a:r>
              <a:rPr lang="en-GB" altLang="cs-CZ" sz="2000" dirty="0" smtClean="0"/>
              <a:t>determined</a:t>
            </a:r>
            <a:r>
              <a:rPr lang="cs-CZ" altLang="cs-CZ" sz="2000" dirty="0" smtClean="0"/>
              <a:t>,</a:t>
            </a:r>
            <a:r>
              <a:rPr lang="en-GB" altLang="cs-CZ" sz="2000" dirty="0" smtClean="0"/>
              <a:t> </a:t>
            </a:r>
            <a:r>
              <a:rPr lang="en-GB" altLang="cs-CZ" sz="2000" dirty="0" smtClean="0"/>
              <a:t>that he needs to expand his facility. He has two alternatives. One is one large expand now and risk smaller demand later or the second alternative is </a:t>
            </a:r>
            <a:r>
              <a:rPr lang="cs-CZ" altLang="cs-CZ" sz="2000" dirty="0" smtClean="0"/>
              <a:t>to </a:t>
            </a:r>
            <a:r>
              <a:rPr lang="en-GB" altLang="cs-CZ" sz="2000" dirty="0" smtClean="0"/>
              <a:t>expand </a:t>
            </a:r>
            <a:r>
              <a:rPr lang="en-GB" altLang="cs-CZ" sz="2000" dirty="0" smtClean="0"/>
              <a:t>on a smaller scale now knowing</a:t>
            </a:r>
            <a:r>
              <a:rPr lang="cs-CZ" altLang="cs-CZ" sz="2000" dirty="0" smtClean="0"/>
              <a:t>,</a:t>
            </a:r>
            <a:r>
              <a:rPr lang="en-GB" altLang="cs-CZ" sz="2000" dirty="0" smtClean="0"/>
              <a:t> that he might need to expand again in three years. Which alternative would be most attractive?</a:t>
            </a:r>
            <a:endParaRPr lang="en-GB" sz="2000" dirty="0"/>
          </a:p>
        </p:txBody>
      </p:sp>
      <p:sp>
        <p:nvSpPr>
          <p:cNvPr id="4" name="Dvanáctiúhelník 3"/>
          <p:cNvSpPr/>
          <p:nvPr/>
        </p:nvSpPr>
        <p:spPr>
          <a:xfrm>
            <a:off x="2221235" y="2906150"/>
            <a:ext cx="457200" cy="457200"/>
          </a:xfrm>
          <a:prstGeom prst="dodecagon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Obdélník 4"/>
          <p:cNvSpPr/>
          <p:nvPr/>
        </p:nvSpPr>
        <p:spPr>
          <a:xfrm>
            <a:off x="973943" y="3963578"/>
            <a:ext cx="360040" cy="432048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1</a:t>
            </a:r>
            <a:endParaRPr lang="cs-CZ" dirty="0"/>
          </a:p>
        </p:txBody>
      </p:sp>
      <p:sp>
        <p:nvSpPr>
          <p:cNvPr id="6" name="Dvanáctiúhelník 5"/>
          <p:cNvSpPr/>
          <p:nvPr/>
        </p:nvSpPr>
        <p:spPr>
          <a:xfrm>
            <a:off x="2221216" y="4730574"/>
            <a:ext cx="457200" cy="457200"/>
          </a:xfrm>
          <a:prstGeom prst="dodecagon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5004048" y="2558686"/>
            <a:ext cx="360040" cy="432048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2</a:t>
            </a:r>
            <a:endParaRPr lang="cs-CZ" dirty="0"/>
          </a:p>
        </p:txBody>
      </p:sp>
      <p:sp>
        <p:nvSpPr>
          <p:cNvPr id="8" name="Ovál 7"/>
          <p:cNvSpPr/>
          <p:nvPr/>
        </p:nvSpPr>
        <p:spPr>
          <a:xfrm>
            <a:off x="1929347" y="3560838"/>
            <a:ext cx="1080120" cy="216024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b="1" dirty="0" smtClean="0">
                <a:solidFill>
                  <a:schemeClr val="tx1"/>
                </a:solidFill>
              </a:rPr>
              <a:t>164000</a:t>
            </a:r>
            <a:endParaRPr lang="cs-CZ" b="1" dirty="0">
              <a:solidFill>
                <a:schemeClr val="tx1"/>
              </a:solidFill>
            </a:endParaRPr>
          </a:p>
        </p:txBody>
      </p:sp>
      <p:sp>
        <p:nvSpPr>
          <p:cNvPr id="13" name="Ovál 12"/>
          <p:cNvSpPr/>
          <p:nvPr/>
        </p:nvSpPr>
        <p:spPr>
          <a:xfrm>
            <a:off x="1938816" y="5324179"/>
            <a:ext cx="1080120" cy="216024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b="1" dirty="0" smtClean="0">
                <a:solidFill>
                  <a:schemeClr val="tx1"/>
                </a:solidFill>
              </a:rPr>
              <a:t>225000</a:t>
            </a:r>
            <a:endParaRPr lang="cs-CZ" b="1" dirty="0">
              <a:solidFill>
                <a:schemeClr val="tx1"/>
              </a:solidFill>
            </a:endParaRPr>
          </a:p>
        </p:txBody>
      </p:sp>
      <p:sp>
        <p:nvSpPr>
          <p:cNvPr id="14" name="Ovál 13"/>
          <p:cNvSpPr/>
          <p:nvPr/>
        </p:nvSpPr>
        <p:spPr>
          <a:xfrm>
            <a:off x="3084410" y="2686750"/>
            <a:ext cx="1080120" cy="216024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b="1" dirty="0" smtClean="0">
                <a:solidFill>
                  <a:schemeClr val="tx1"/>
                </a:solidFill>
              </a:rPr>
              <a:t>200000</a:t>
            </a:r>
            <a:endParaRPr lang="cs-CZ" b="1" dirty="0">
              <a:solidFill>
                <a:schemeClr val="tx1"/>
              </a:solidFill>
            </a:endParaRPr>
          </a:p>
        </p:txBody>
      </p:sp>
      <p:cxnSp>
        <p:nvCxnSpPr>
          <p:cNvPr id="16" name="Přímá spojnice se šipkou 15"/>
          <p:cNvCxnSpPr>
            <a:stCxn id="5" idx="3"/>
            <a:endCxn id="4" idx="7"/>
          </p:cNvCxnSpPr>
          <p:nvPr/>
        </p:nvCxnSpPr>
        <p:spPr>
          <a:xfrm flipV="1">
            <a:off x="1333983" y="3196006"/>
            <a:ext cx="887252" cy="983596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Přímá spojnice se šipkou 17"/>
          <p:cNvCxnSpPr>
            <a:stCxn id="5" idx="3"/>
            <a:endCxn id="6" idx="8"/>
          </p:cNvCxnSpPr>
          <p:nvPr/>
        </p:nvCxnSpPr>
        <p:spPr>
          <a:xfrm>
            <a:off x="1333983" y="4179602"/>
            <a:ext cx="887233" cy="718316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Přímá spojnice 19"/>
          <p:cNvCxnSpPr/>
          <p:nvPr/>
        </p:nvCxnSpPr>
        <p:spPr>
          <a:xfrm>
            <a:off x="2459304" y="5187774"/>
            <a:ext cx="0" cy="1314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Přímá spojnice 21"/>
          <p:cNvCxnSpPr/>
          <p:nvPr/>
        </p:nvCxnSpPr>
        <p:spPr>
          <a:xfrm>
            <a:off x="2478876" y="5540203"/>
            <a:ext cx="0" cy="2712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Přímá spojnice 24"/>
          <p:cNvCxnSpPr/>
          <p:nvPr/>
        </p:nvCxnSpPr>
        <p:spPr>
          <a:xfrm>
            <a:off x="2482082" y="5812251"/>
            <a:ext cx="98122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Přímá spojnice 27"/>
          <p:cNvCxnSpPr/>
          <p:nvPr/>
        </p:nvCxnSpPr>
        <p:spPr>
          <a:xfrm>
            <a:off x="2449835" y="3379498"/>
            <a:ext cx="0" cy="17939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Přímá spojnice 36"/>
          <p:cNvCxnSpPr/>
          <p:nvPr/>
        </p:nvCxnSpPr>
        <p:spPr>
          <a:xfrm>
            <a:off x="2447396" y="3784179"/>
            <a:ext cx="0" cy="17939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Přímá spojnice 37"/>
          <p:cNvCxnSpPr/>
          <p:nvPr/>
        </p:nvCxnSpPr>
        <p:spPr>
          <a:xfrm>
            <a:off x="2459304" y="4599134"/>
            <a:ext cx="0" cy="1314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Přímá spojnice 38"/>
          <p:cNvCxnSpPr/>
          <p:nvPr/>
        </p:nvCxnSpPr>
        <p:spPr>
          <a:xfrm>
            <a:off x="2447396" y="2774710"/>
            <a:ext cx="0" cy="1314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Přímá spojnice 39"/>
          <p:cNvCxnSpPr/>
          <p:nvPr/>
        </p:nvCxnSpPr>
        <p:spPr>
          <a:xfrm flipV="1">
            <a:off x="2447396" y="3955194"/>
            <a:ext cx="981225" cy="1676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Přímá spojnice se šipkou 40"/>
          <p:cNvCxnSpPr>
            <a:endCxn id="7" idx="1"/>
          </p:cNvCxnSpPr>
          <p:nvPr/>
        </p:nvCxnSpPr>
        <p:spPr>
          <a:xfrm>
            <a:off x="4164530" y="2774710"/>
            <a:ext cx="839518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Přímá spojnice se šipkou 42"/>
          <p:cNvCxnSpPr/>
          <p:nvPr/>
        </p:nvCxnSpPr>
        <p:spPr>
          <a:xfrm flipV="1">
            <a:off x="5348668" y="2540608"/>
            <a:ext cx="2016224" cy="2160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Přímá spojnice se šipkou 44"/>
          <p:cNvCxnSpPr>
            <a:stCxn id="7" idx="3"/>
          </p:cNvCxnSpPr>
          <p:nvPr/>
        </p:nvCxnSpPr>
        <p:spPr>
          <a:xfrm>
            <a:off x="5364088" y="2774710"/>
            <a:ext cx="2016224" cy="2160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ovéPole 47"/>
          <p:cNvSpPr txBox="1"/>
          <p:nvPr/>
        </p:nvSpPr>
        <p:spPr>
          <a:xfrm>
            <a:off x="2739391" y="2420186"/>
            <a:ext cx="14478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b="1" dirty="0" smtClean="0">
                <a:solidFill>
                  <a:srgbClr val="FF0000"/>
                </a:solidFill>
              </a:rPr>
              <a:t>High demand (0,70)</a:t>
            </a:r>
            <a:endParaRPr lang="en-GB" sz="1200" b="1" dirty="0">
              <a:solidFill>
                <a:srgbClr val="FF0000"/>
              </a:solidFill>
            </a:endParaRPr>
          </a:p>
        </p:txBody>
      </p:sp>
      <p:sp>
        <p:nvSpPr>
          <p:cNvPr id="50" name="TextovéPole 49"/>
          <p:cNvSpPr txBox="1"/>
          <p:nvPr/>
        </p:nvSpPr>
        <p:spPr>
          <a:xfrm>
            <a:off x="3022463" y="4257126"/>
            <a:ext cx="14478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b="1" dirty="0" smtClean="0">
                <a:solidFill>
                  <a:srgbClr val="FF0000"/>
                </a:solidFill>
              </a:rPr>
              <a:t>High demand (0,70)</a:t>
            </a:r>
            <a:endParaRPr lang="en-GB" sz="1200" b="1" dirty="0">
              <a:solidFill>
                <a:srgbClr val="FF0000"/>
              </a:solidFill>
            </a:endParaRPr>
          </a:p>
        </p:txBody>
      </p:sp>
      <p:cxnSp>
        <p:nvCxnSpPr>
          <p:cNvPr id="51" name="Přímá spojnice 50"/>
          <p:cNvCxnSpPr/>
          <p:nvPr/>
        </p:nvCxnSpPr>
        <p:spPr>
          <a:xfrm>
            <a:off x="2459304" y="4599134"/>
            <a:ext cx="101591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ovéPole 53"/>
          <p:cNvSpPr txBox="1"/>
          <p:nvPr/>
        </p:nvSpPr>
        <p:spPr>
          <a:xfrm>
            <a:off x="3127349" y="5508218"/>
            <a:ext cx="14186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b="1" dirty="0" smtClean="0">
                <a:solidFill>
                  <a:srgbClr val="0070C0"/>
                </a:solidFill>
              </a:rPr>
              <a:t>Low demand (0,30)</a:t>
            </a:r>
            <a:endParaRPr lang="en-GB" sz="1200" b="1" dirty="0">
              <a:solidFill>
                <a:srgbClr val="0070C0"/>
              </a:solidFill>
            </a:endParaRPr>
          </a:p>
        </p:txBody>
      </p:sp>
      <p:sp>
        <p:nvSpPr>
          <p:cNvPr id="55" name="TextovéPole 54"/>
          <p:cNvSpPr txBox="1"/>
          <p:nvPr/>
        </p:nvSpPr>
        <p:spPr>
          <a:xfrm>
            <a:off x="3084410" y="3645679"/>
            <a:ext cx="14186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b="1" dirty="0" smtClean="0">
                <a:solidFill>
                  <a:srgbClr val="0070C0"/>
                </a:solidFill>
              </a:rPr>
              <a:t>Low demand (0,30)</a:t>
            </a:r>
            <a:endParaRPr lang="en-GB" sz="1200" b="1" dirty="0">
              <a:solidFill>
                <a:srgbClr val="0070C0"/>
              </a:solidFill>
            </a:endParaRPr>
          </a:p>
        </p:txBody>
      </p:sp>
      <p:sp>
        <p:nvSpPr>
          <p:cNvPr id="56" name="TextovéPole 55"/>
          <p:cNvSpPr txBox="1"/>
          <p:nvPr/>
        </p:nvSpPr>
        <p:spPr>
          <a:xfrm>
            <a:off x="4571400" y="3638362"/>
            <a:ext cx="61266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200" b="1" dirty="0" smtClean="0"/>
              <a:t>80 000</a:t>
            </a:r>
            <a:endParaRPr lang="cs-CZ" sz="1200" b="1" dirty="0"/>
          </a:p>
        </p:txBody>
      </p:sp>
      <p:sp>
        <p:nvSpPr>
          <p:cNvPr id="57" name="TextovéPole 56"/>
          <p:cNvSpPr txBox="1"/>
          <p:nvPr/>
        </p:nvSpPr>
        <p:spPr>
          <a:xfrm>
            <a:off x="4568652" y="4251594"/>
            <a:ext cx="69121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200" b="1" dirty="0" smtClean="0"/>
              <a:t>300 000</a:t>
            </a:r>
            <a:endParaRPr lang="cs-CZ" sz="1200" b="1" dirty="0"/>
          </a:p>
        </p:txBody>
      </p:sp>
      <p:sp>
        <p:nvSpPr>
          <p:cNvPr id="59" name="TextovéPole 58"/>
          <p:cNvSpPr txBox="1"/>
          <p:nvPr/>
        </p:nvSpPr>
        <p:spPr>
          <a:xfrm>
            <a:off x="7600712" y="2882722"/>
            <a:ext cx="69121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200" b="1" dirty="0" smtClean="0"/>
              <a:t>150 000</a:t>
            </a:r>
            <a:endParaRPr lang="cs-CZ" sz="1200" b="1" dirty="0"/>
          </a:p>
        </p:txBody>
      </p:sp>
      <p:sp>
        <p:nvSpPr>
          <p:cNvPr id="60" name="TextovéPole 59"/>
          <p:cNvSpPr txBox="1"/>
          <p:nvPr/>
        </p:nvSpPr>
        <p:spPr>
          <a:xfrm>
            <a:off x="7596336" y="2420185"/>
            <a:ext cx="69121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200" b="1" dirty="0" smtClean="0"/>
              <a:t>200 000</a:t>
            </a:r>
            <a:endParaRPr lang="cs-CZ" sz="1200" b="1" dirty="0"/>
          </a:p>
        </p:txBody>
      </p:sp>
      <p:sp>
        <p:nvSpPr>
          <p:cNvPr id="61" name="TextovéPole 60"/>
          <p:cNvSpPr txBox="1"/>
          <p:nvPr/>
        </p:nvSpPr>
        <p:spPr>
          <a:xfrm>
            <a:off x="5700831" y="2329960"/>
            <a:ext cx="65594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b="1" dirty="0" smtClean="0">
                <a:solidFill>
                  <a:srgbClr val="FF0000"/>
                </a:solidFill>
              </a:rPr>
              <a:t>Expand</a:t>
            </a:r>
            <a:endParaRPr lang="en-GB" sz="1200" b="1" dirty="0">
              <a:solidFill>
                <a:srgbClr val="FF0000"/>
              </a:solidFill>
            </a:endParaRPr>
          </a:p>
        </p:txBody>
      </p:sp>
      <p:sp>
        <p:nvSpPr>
          <p:cNvPr id="62" name="TextovéPole 61"/>
          <p:cNvSpPr txBox="1"/>
          <p:nvPr/>
        </p:nvSpPr>
        <p:spPr>
          <a:xfrm>
            <a:off x="5660504" y="2919007"/>
            <a:ext cx="112639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200" b="1" dirty="0" smtClean="0">
                <a:solidFill>
                  <a:srgbClr val="FF0000"/>
                </a:solidFill>
              </a:rPr>
              <a:t>Do not </a:t>
            </a:r>
            <a:r>
              <a:rPr lang="cs-CZ" sz="1200" b="1" dirty="0" err="1" smtClean="0">
                <a:solidFill>
                  <a:srgbClr val="FF0000"/>
                </a:solidFill>
              </a:rPr>
              <a:t>expand</a:t>
            </a:r>
            <a:endParaRPr lang="cs-CZ" sz="1200" b="1" dirty="0">
              <a:solidFill>
                <a:srgbClr val="FF0000"/>
              </a:solidFill>
            </a:endParaRPr>
          </a:p>
        </p:txBody>
      </p:sp>
      <p:sp>
        <p:nvSpPr>
          <p:cNvPr id="63" name="TextovéPole 62"/>
          <p:cNvSpPr txBox="1"/>
          <p:nvPr/>
        </p:nvSpPr>
        <p:spPr>
          <a:xfrm>
            <a:off x="864632" y="3192198"/>
            <a:ext cx="106471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b="1" dirty="0" smtClean="0">
                <a:solidFill>
                  <a:srgbClr val="C00000"/>
                </a:solidFill>
              </a:rPr>
              <a:t>Expand  small</a:t>
            </a:r>
            <a:endParaRPr lang="en-GB" sz="1200" b="1" dirty="0">
              <a:solidFill>
                <a:srgbClr val="C00000"/>
              </a:solidFill>
            </a:endParaRPr>
          </a:p>
        </p:txBody>
      </p:sp>
      <p:sp>
        <p:nvSpPr>
          <p:cNvPr id="64" name="TextovéPole 63"/>
          <p:cNvSpPr txBox="1"/>
          <p:nvPr/>
        </p:nvSpPr>
        <p:spPr>
          <a:xfrm>
            <a:off x="812974" y="4730574"/>
            <a:ext cx="104201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b="1" dirty="0" smtClean="0">
                <a:solidFill>
                  <a:srgbClr val="C00000"/>
                </a:solidFill>
              </a:rPr>
              <a:t>Expand  large</a:t>
            </a:r>
            <a:endParaRPr lang="en-GB" sz="1200" b="1" dirty="0">
              <a:solidFill>
                <a:srgbClr val="C00000"/>
              </a:solidFill>
            </a:endParaRPr>
          </a:p>
        </p:txBody>
      </p:sp>
      <p:sp>
        <p:nvSpPr>
          <p:cNvPr id="42" name="Ovál 41"/>
          <p:cNvSpPr/>
          <p:nvPr/>
        </p:nvSpPr>
        <p:spPr>
          <a:xfrm>
            <a:off x="6278448" y="5651735"/>
            <a:ext cx="1080120" cy="216024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b="1" dirty="0" smtClean="0">
                <a:solidFill>
                  <a:schemeClr val="tx1"/>
                </a:solidFill>
              </a:rPr>
              <a:t>164000</a:t>
            </a:r>
            <a:endParaRPr lang="cs-CZ" b="1" dirty="0">
              <a:solidFill>
                <a:schemeClr val="tx1"/>
              </a:solidFill>
            </a:endParaRPr>
          </a:p>
        </p:txBody>
      </p:sp>
      <p:sp>
        <p:nvSpPr>
          <p:cNvPr id="44" name="Ovál 43"/>
          <p:cNvSpPr/>
          <p:nvPr/>
        </p:nvSpPr>
        <p:spPr>
          <a:xfrm>
            <a:off x="6255026" y="5998877"/>
            <a:ext cx="1080120" cy="216024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b="1" dirty="0" smtClean="0">
                <a:solidFill>
                  <a:schemeClr val="tx1"/>
                </a:solidFill>
              </a:rPr>
              <a:t>225000</a:t>
            </a:r>
            <a:endParaRPr lang="cs-CZ" b="1" dirty="0">
              <a:solidFill>
                <a:schemeClr val="tx1"/>
              </a:solidFill>
            </a:endParaRPr>
          </a:p>
        </p:txBody>
      </p:sp>
      <p:sp>
        <p:nvSpPr>
          <p:cNvPr id="46" name="Ovál 45"/>
          <p:cNvSpPr/>
          <p:nvPr/>
        </p:nvSpPr>
        <p:spPr>
          <a:xfrm>
            <a:off x="6223703" y="5324179"/>
            <a:ext cx="1080120" cy="216024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b="1" dirty="0" smtClean="0">
                <a:solidFill>
                  <a:schemeClr val="tx1"/>
                </a:solidFill>
              </a:rPr>
              <a:t>200000</a:t>
            </a:r>
            <a:endParaRPr lang="cs-CZ" b="1" dirty="0">
              <a:solidFill>
                <a:schemeClr val="tx1"/>
              </a:solidFill>
            </a:endParaRPr>
          </a:p>
        </p:txBody>
      </p:sp>
      <p:sp>
        <p:nvSpPr>
          <p:cNvPr id="9" name="Pravá složená závorka 8"/>
          <p:cNvSpPr/>
          <p:nvPr/>
        </p:nvSpPr>
        <p:spPr>
          <a:xfrm>
            <a:off x="7380312" y="5319214"/>
            <a:ext cx="432048" cy="895687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TextovéPole 9"/>
          <p:cNvSpPr txBox="1"/>
          <p:nvPr/>
        </p:nvSpPr>
        <p:spPr>
          <a:xfrm>
            <a:off x="7763208" y="5567990"/>
            <a:ext cx="1067921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b="1" dirty="0" smtClean="0"/>
              <a:t>Expected value</a:t>
            </a:r>
          </a:p>
          <a:p>
            <a:r>
              <a:rPr lang="en-US" sz="1100" b="1" dirty="0" smtClean="0"/>
              <a:t>     analysis</a:t>
            </a:r>
            <a:endParaRPr lang="en-US" sz="1100" b="1" dirty="0"/>
          </a:p>
        </p:txBody>
      </p:sp>
      <p:sp>
        <p:nvSpPr>
          <p:cNvPr id="11" name="TextovéPole 10"/>
          <p:cNvSpPr txBox="1"/>
          <p:nvPr/>
        </p:nvSpPr>
        <p:spPr>
          <a:xfrm>
            <a:off x="6223703" y="3922678"/>
            <a:ext cx="14173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[</a:t>
            </a:r>
            <a:r>
              <a:rPr lang="cs-CZ" dirty="0" smtClean="0">
                <a:solidFill>
                  <a:srgbClr val="0070C0"/>
                </a:solidFill>
              </a:rPr>
              <a:t>0,30</a:t>
            </a:r>
            <a:r>
              <a:rPr lang="cs-CZ" dirty="0" smtClean="0"/>
              <a:t>..</a:t>
            </a:r>
            <a:r>
              <a:rPr lang="cs-CZ" dirty="0" smtClean="0">
                <a:solidFill>
                  <a:srgbClr val="FF0000"/>
                </a:solidFill>
              </a:rPr>
              <a:t>0,70</a:t>
            </a:r>
            <a:r>
              <a:rPr lang="en-US" dirty="0" smtClean="0"/>
              <a:t>]   </a:t>
            </a:r>
            <a:endParaRPr lang="cs-CZ" dirty="0"/>
          </a:p>
        </p:txBody>
      </p:sp>
      <p:sp>
        <p:nvSpPr>
          <p:cNvPr id="47" name="TextovéPole 46"/>
          <p:cNvSpPr txBox="1"/>
          <p:nvPr/>
        </p:nvSpPr>
        <p:spPr>
          <a:xfrm>
            <a:off x="6931121" y="4292010"/>
            <a:ext cx="157286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/>
              <a:t>Probability of occur</a:t>
            </a:r>
            <a:r>
              <a:rPr lang="cs-CZ" sz="1100" dirty="0" smtClean="0"/>
              <a:t>e</a:t>
            </a:r>
            <a:r>
              <a:rPr lang="en-US" sz="1100" dirty="0" err="1" smtClean="0"/>
              <a:t>nce</a:t>
            </a:r>
            <a:endParaRPr lang="en-US" sz="1100" dirty="0"/>
          </a:p>
        </p:txBody>
      </p:sp>
      <p:sp>
        <p:nvSpPr>
          <p:cNvPr id="49" name="TextovéPole 48"/>
          <p:cNvSpPr txBox="1"/>
          <p:nvPr/>
        </p:nvSpPr>
        <p:spPr>
          <a:xfrm>
            <a:off x="360097" y="5920811"/>
            <a:ext cx="317586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b="1" dirty="0" smtClean="0"/>
              <a:t>[</a:t>
            </a:r>
            <a:r>
              <a:rPr lang="cs-CZ" sz="1200" b="1" dirty="0" smtClean="0"/>
              <a:t>50 000 , 80 </a:t>
            </a:r>
            <a:r>
              <a:rPr lang="cs-CZ" sz="1200" b="1" dirty="0" smtClean="0"/>
              <a:t>000, 150 000, 200 000, 300 000  </a:t>
            </a:r>
            <a:r>
              <a:rPr lang="cs-CZ" sz="1200" b="1" dirty="0" smtClean="0"/>
              <a:t>…</a:t>
            </a:r>
            <a:r>
              <a:rPr lang="en-GB" sz="1200" b="1" dirty="0" smtClean="0"/>
              <a:t>]</a:t>
            </a:r>
            <a:endParaRPr lang="cs-CZ" sz="1200" b="1" dirty="0"/>
          </a:p>
        </p:txBody>
      </p:sp>
      <p:sp>
        <p:nvSpPr>
          <p:cNvPr id="53" name="TextovéPole 52"/>
          <p:cNvSpPr txBox="1"/>
          <p:nvPr/>
        </p:nvSpPr>
        <p:spPr>
          <a:xfrm>
            <a:off x="1043711" y="6209042"/>
            <a:ext cx="162256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b="1" dirty="0" smtClean="0"/>
              <a:t>Chance event outcomes</a:t>
            </a:r>
            <a:endParaRPr lang="en-US" sz="1100" b="1" dirty="0"/>
          </a:p>
        </p:txBody>
      </p:sp>
      <p:sp>
        <p:nvSpPr>
          <p:cNvPr id="52" name="TextovéPole 51"/>
          <p:cNvSpPr txBox="1"/>
          <p:nvPr/>
        </p:nvSpPr>
        <p:spPr>
          <a:xfrm>
            <a:off x="4644171" y="5482748"/>
            <a:ext cx="61266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200" b="1" dirty="0" smtClean="0"/>
              <a:t>50 </a:t>
            </a:r>
            <a:r>
              <a:rPr lang="cs-CZ" sz="1200" b="1" dirty="0" smtClean="0"/>
              <a:t>000</a:t>
            </a:r>
            <a:endParaRPr lang="cs-CZ" sz="1200" b="1" dirty="0"/>
          </a:p>
        </p:txBody>
      </p:sp>
      <p:sp>
        <p:nvSpPr>
          <p:cNvPr id="58" name="TextovéPole 57"/>
          <p:cNvSpPr txBox="1"/>
          <p:nvPr/>
        </p:nvSpPr>
        <p:spPr>
          <a:xfrm>
            <a:off x="3746379" y="5867759"/>
            <a:ext cx="2141933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/>
              <a:t>Calculation of these</a:t>
            </a:r>
            <a:r>
              <a:rPr lang="cs-CZ" sz="1100" dirty="0" smtClean="0"/>
              <a:t> </a:t>
            </a:r>
            <a:r>
              <a:rPr lang="en-US" sz="1100" dirty="0" smtClean="0"/>
              <a:t>figures will be</a:t>
            </a:r>
            <a:endParaRPr lang="cs-CZ" sz="1100" dirty="0" smtClean="0"/>
          </a:p>
          <a:p>
            <a:r>
              <a:rPr lang="en-US" sz="1100" dirty="0" smtClean="0"/>
              <a:t> shown on the next slide</a:t>
            </a:r>
            <a:endParaRPr lang="en-US" sz="1100" dirty="0"/>
          </a:p>
        </p:txBody>
      </p:sp>
      <p:cxnSp>
        <p:nvCxnSpPr>
          <p:cNvPr id="65" name="Přímá spojnice se šipkou 64"/>
          <p:cNvCxnSpPr>
            <a:endCxn id="14" idx="2"/>
          </p:cNvCxnSpPr>
          <p:nvPr/>
        </p:nvCxnSpPr>
        <p:spPr>
          <a:xfrm>
            <a:off x="2447396" y="2794762"/>
            <a:ext cx="63701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Levá složená závorka 20"/>
          <p:cNvSpPr/>
          <p:nvPr/>
        </p:nvSpPr>
        <p:spPr>
          <a:xfrm>
            <a:off x="6028805" y="5324179"/>
            <a:ext cx="194898" cy="1025414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22055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116632"/>
            <a:ext cx="8229600" cy="1143000"/>
          </a:xfrm>
        </p:spPr>
        <p:txBody>
          <a:bodyPr>
            <a:normAutofit/>
          </a:bodyPr>
          <a:lstStyle/>
          <a:p>
            <a:r>
              <a:rPr lang="cs-CZ" sz="2800" b="1" dirty="0" smtClean="0"/>
              <a:t>DT-</a:t>
            </a:r>
            <a:r>
              <a:rPr lang="cs-CZ" sz="2800" b="1" dirty="0" err="1" smtClean="0"/>
              <a:t>Example</a:t>
            </a:r>
            <a:r>
              <a:rPr lang="cs-CZ" sz="2800" b="1" dirty="0" smtClean="0"/>
              <a:t> I</a:t>
            </a:r>
            <a:endParaRPr lang="cs-CZ" sz="28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080347"/>
            <a:ext cx="8229600" cy="4525963"/>
          </a:xfrm>
        </p:spPr>
        <p:txBody>
          <a:bodyPr>
            <a:normAutofit/>
          </a:bodyPr>
          <a:lstStyle/>
          <a:p>
            <a:pPr>
              <a:lnSpc>
                <a:spcPct val="95000"/>
              </a:lnSpc>
            </a:pPr>
            <a:r>
              <a:rPr lang="en-GB" altLang="cs-CZ" sz="1800" dirty="0" smtClean="0"/>
              <a:t>Decision tree analysis utilizes </a:t>
            </a:r>
            <a:r>
              <a:rPr lang="en-GB" altLang="cs-CZ" sz="1800" b="1" dirty="0" smtClean="0">
                <a:solidFill>
                  <a:srgbClr val="FF0000"/>
                </a:solidFill>
              </a:rPr>
              <a:t>E</a:t>
            </a:r>
            <a:r>
              <a:rPr lang="en-GB" altLang="cs-CZ" sz="1800" dirty="0" smtClean="0"/>
              <a:t>xpected </a:t>
            </a:r>
            <a:r>
              <a:rPr lang="en-GB" altLang="cs-CZ" sz="1800" b="1" dirty="0" smtClean="0">
                <a:solidFill>
                  <a:srgbClr val="0070C0"/>
                </a:solidFill>
              </a:rPr>
              <a:t>V</a:t>
            </a:r>
            <a:r>
              <a:rPr lang="en-GB" altLang="cs-CZ" sz="1800" dirty="0" smtClean="0"/>
              <a:t>alue </a:t>
            </a:r>
            <a:r>
              <a:rPr lang="en-GB" altLang="cs-CZ" sz="1800" b="1" dirty="0" smtClean="0">
                <a:solidFill>
                  <a:srgbClr val="00B050"/>
                </a:solidFill>
              </a:rPr>
              <a:t>A</a:t>
            </a:r>
            <a:r>
              <a:rPr lang="en-GB" altLang="cs-CZ" sz="1800" dirty="0" smtClean="0"/>
              <a:t>nalysis (</a:t>
            </a:r>
            <a:r>
              <a:rPr lang="en-GB" altLang="cs-CZ" sz="1800" dirty="0" smtClean="0">
                <a:solidFill>
                  <a:srgbClr val="FF0000"/>
                </a:solidFill>
              </a:rPr>
              <a:t>E</a:t>
            </a:r>
            <a:r>
              <a:rPr lang="en-GB" altLang="cs-CZ" sz="1800" dirty="0" smtClean="0">
                <a:solidFill>
                  <a:srgbClr val="0070C0"/>
                </a:solidFill>
              </a:rPr>
              <a:t>V</a:t>
            </a:r>
            <a:r>
              <a:rPr lang="en-GB" altLang="cs-CZ" sz="1800" dirty="0" smtClean="0">
                <a:solidFill>
                  <a:srgbClr val="00B050"/>
                </a:solidFill>
              </a:rPr>
              <a:t>A</a:t>
            </a:r>
            <a:r>
              <a:rPr lang="en-GB" altLang="cs-CZ" sz="1800" dirty="0" smtClean="0"/>
              <a:t>), which is a weighted average of the chance events :</a:t>
            </a:r>
          </a:p>
          <a:p>
            <a:pPr lvl="1">
              <a:lnSpc>
                <a:spcPct val="95000"/>
              </a:lnSpc>
            </a:pPr>
            <a:r>
              <a:rPr lang="en-US" altLang="cs-CZ" sz="1800" b="1" dirty="0" smtClean="0"/>
              <a:t>Probability </a:t>
            </a:r>
            <a:r>
              <a:rPr lang="en-US" altLang="cs-CZ" sz="1800" b="1" dirty="0"/>
              <a:t>of occurrence * chance event outcome</a:t>
            </a:r>
          </a:p>
          <a:p>
            <a:pPr marL="0" lvl="2" indent="0">
              <a:buNone/>
            </a:pPr>
            <a:r>
              <a:rPr lang="cs-CZ" sz="1200" b="1" dirty="0" smtClean="0"/>
              <a:t> </a:t>
            </a:r>
            <a:endParaRPr lang="cs-CZ" sz="1200" b="1" dirty="0"/>
          </a:p>
          <a:p>
            <a:endParaRPr lang="en-ZA" sz="2000" dirty="0"/>
          </a:p>
        </p:txBody>
      </p:sp>
      <p:sp>
        <p:nvSpPr>
          <p:cNvPr id="4" name="Dvanáctiúhelník 3"/>
          <p:cNvSpPr/>
          <p:nvPr/>
        </p:nvSpPr>
        <p:spPr>
          <a:xfrm>
            <a:off x="2221235" y="2906150"/>
            <a:ext cx="457200" cy="457200"/>
          </a:xfrm>
          <a:prstGeom prst="dodecagon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Obdélník 4"/>
          <p:cNvSpPr/>
          <p:nvPr/>
        </p:nvSpPr>
        <p:spPr>
          <a:xfrm>
            <a:off x="973943" y="3963578"/>
            <a:ext cx="360040" cy="432048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1</a:t>
            </a:r>
            <a:endParaRPr lang="cs-CZ" dirty="0"/>
          </a:p>
        </p:txBody>
      </p:sp>
      <p:sp>
        <p:nvSpPr>
          <p:cNvPr id="6" name="Dvanáctiúhelník 5"/>
          <p:cNvSpPr/>
          <p:nvPr/>
        </p:nvSpPr>
        <p:spPr>
          <a:xfrm>
            <a:off x="2221216" y="4730574"/>
            <a:ext cx="457200" cy="457200"/>
          </a:xfrm>
          <a:prstGeom prst="dodecagon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5004048" y="2558686"/>
            <a:ext cx="360040" cy="432048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2</a:t>
            </a:r>
            <a:endParaRPr lang="cs-CZ" dirty="0"/>
          </a:p>
        </p:txBody>
      </p:sp>
      <p:sp>
        <p:nvSpPr>
          <p:cNvPr id="8" name="Ovál 7"/>
          <p:cNvSpPr/>
          <p:nvPr/>
        </p:nvSpPr>
        <p:spPr>
          <a:xfrm>
            <a:off x="1929347" y="3560838"/>
            <a:ext cx="1080120" cy="216024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dirty="0" smtClean="0">
                <a:solidFill>
                  <a:schemeClr val="tx1"/>
                </a:solidFill>
              </a:rPr>
              <a:t>164000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13" name="Ovál 12"/>
          <p:cNvSpPr/>
          <p:nvPr/>
        </p:nvSpPr>
        <p:spPr>
          <a:xfrm>
            <a:off x="1938816" y="5324179"/>
            <a:ext cx="1080120" cy="216024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dirty="0" smtClean="0">
                <a:solidFill>
                  <a:schemeClr val="tx1"/>
                </a:solidFill>
              </a:rPr>
              <a:t>225000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14" name="Ovál 13"/>
          <p:cNvSpPr/>
          <p:nvPr/>
        </p:nvSpPr>
        <p:spPr>
          <a:xfrm>
            <a:off x="3296618" y="2836810"/>
            <a:ext cx="1080120" cy="216024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dirty="0" smtClean="0">
                <a:solidFill>
                  <a:schemeClr val="tx1"/>
                </a:solidFill>
              </a:rPr>
              <a:t>200000</a:t>
            </a:r>
            <a:endParaRPr lang="cs-CZ" dirty="0">
              <a:solidFill>
                <a:schemeClr val="tx1"/>
              </a:solidFill>
            </a:endParaRPr>
          </a:p>
        </p:txBody>
      </p:sp>
      <p:cxnSp>
        <p:nvCxnSpPr>
          <p:cNvPr id="16" name="Přímá spojnice se šipkou 15"/>
          <p:cNvCxnSpPr>
            <a:stCxn id="5" idx="3"/>
            <a:endCxn id="4" idx="7"/>
          </p:cNvCxnSpPr>
          <p:nvPr/>
        </p:nvCxnSpPr>
        <p:spPr>
          <a:xfrm flipV="1">
            <a:off x="1333983" y="3196006"/>
            <a:ext cx="887252" cy="983596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Přímá spojnice se šipkou 17"/>
          <p:cNvCxnSpPr>
            <a:stCxn id="5" idx="3"/>
            <a:endCxn id="6" idx="8"/>
          </p:cNvCxnSpPr>
          <p:nvPr/>
        </p:nvCxnSpPr>
        <p:spPr>
          <a:xfrm>
            <a:off x="1333983" y="4179602"/>
            <a:ext cx="887233" cy="718316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Přímá spojnice 19"/>
          <p:cNvCxnSpPr/>
          <p:nvPr/>
        </p:nvCxnSpPr>
        <p:spPr>
          <a:xfrm>
            <a:off x="2459304" y="5187774"/>
            <a:ext cx="0" cy="1314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Přímá spojnice 21"/>
          <p:cNvCxnSpPr/>
          <p:nvPr/>
        </p:nvCxnSpPr>
        <p:spPr>
          <a:xfrm>
            <a:off x="2478876" y="5540203"/>
            <a:ext cx="0" cy="2712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Přímá spojnice 24"/>
          <p:cNvCxnSpPr/>
          <p:nvPr/>
        </p:nvCxnSpPr>
        <p:spPr>
          <a:xfrm>
            <a:off x="2482082" y="5812251"/>
            <a:ext cx="98122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Přímá spojnice 27"/>
          <p:cNvCxnSpPr/>
          <p:nvPr/>
        </p:nvCxnSpPr>
        <p:spPr>
          <a:xfrm>
            <a:off x="2449835" y="3379498"/>
            <a:ext cx="0" cy="17939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Přímá spojnice 36"/>
          <p:cNvCxnSpPr/>
          <p:nvPr/>
        </p:nvCxnSpPr>
        <p:spPr>
          <a:xfrm>
            <a:off x="2447396" y="3784179"/>
            <a:ext cx="0" cy="17939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Přímá spojnice 37"/>
          <p:cNvCxnSpPr/>
          <p:nvPr/>
        </p:nvCxnSpPr>
        <p:spPr>
          <a:xfrm>
            <a:off x="2459304" y="4599134"/>
            <a:ext cx="0" cy="1314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Přímá spojnice 38"/>
          <p:cNvCxnSpPr/>
          <p:nvPr/>
        </p:nvCxnSpPr>
        <p:spPr>
          <a:xfrm>
            <a:off x="2447396" y="2774710"/>
            <a:ext cx="0" cy="1314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Přímá spojnice 39"/>
          <p:cNvCxnSpPr/>
          <p:nvPr/>
        </p:nvCxnSpPr>
        <p:spPr>
          <a:xfrm flipV="1">
            <a:off x="2447396" y="3963578"/>
            <a:ext cx="1929342" cy="838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Přímá spojnice se šipkou 40"/>
          <p:cNvCxnSpPr>
            <a:endCxn id="7" idx="1"/>
          </p:cNvCxnSpPr>
          <p:nvPr/>
        </p:nvCxnSpPr>
        <p:spPr>
          <a:xfrm>
            <a:off x="2459304" y="2774710"/>
            <a:ext cx="254474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Přímá spojnice se šipkou 42"/>
          <p:cNvCxnSpPr/>
          <p:nvPr/>
        </p:nvCxnSpPr>
        <p:spPr>
          <a:xfrm flipV="1">
            <a:off x="5348668" y="2540608"/>
            <a:ext cx="2016224" cy="2160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Přímá spojnice se šipkou 44"/>
          <p:cNvCxnSpPr>
            <a:stCxn id="7" idx="3"/>
          </p:cNvCxnSpPr>
          <p:nvPr/>
        </p:nvCxnSpPr>
        <p:spPr>
          <a:xfrm>
            <a:off x="5364088" y="2774710"/>
            <a:ext cx="2016224" cy="2160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ovéPole 47"/>
          <p:cNvSpPr txBox="1"/>
          <p:nvPr/>
        </p:nvSpPr>
        <p:spPr>
          <a:xfrm>
            <a:off x="2739391" y="2420186"/>
            <a:ext cx="14478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200" b="1" dirty="0" smtClean="0">
                <a:solidFill>
                  <a:srgbClr val="FF0000"/>
                </a:solidFill>
              </a:rPr>
              <a:t>High demand </a:t>
            </a:r>
            <a:r>
              <a:rPr lang="cs-CZ" sz="1200" b="1" dirty="0" smtClean="0">
                <a:solidFill>
                  <a:srgbClr val="FF0000"/>
                </a:solidFill>
              </a:rPr>
              <a:t>(</a:t>
            </a:r>
            <a:r>
              <a:rPr lang="cs-CZ" sz="1200" b="1" dirty="0" smtClean="0">
                <a:solidFill>
                  <a:srgbClr val="FF0000"/>
                </a:solidFill>
              </a:rPr>
              <a:t>0,70)</a:t>
            </a:r>
            <a:endParaRPr lang="cs-CZ" sz="1200" b="1" dirty="0">
              <a:solidFill>
                <a:srgbClr val="FF0000"/>
              </a:solidFill>
            </a:endParaRPr>
          </a:p>
        </p:txBody>
      </p:sp>
      <p:sp>
        <p:nvSpPr>
          <p:cNvPr id="50" name="TextovéPole 49"/>
          <p:cNvSpPr txBox="1"/>
          <p:nvPr/>
        </p:nvSpPr>
        <p:spPr>
          <a:xfrm>
            <a:off x="3022463" y="4257126"/>
            <a:ext cx="14478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200" b="1" dirty="0" smtClean="0">
                <a:solidFill>
                  <a:srgbClr val="FF0000"/>
                </a:solidFill>
              </a:rPr>
              <a:t>High demand </a:t>
            </a:r>
            <a:r>
              <a:rPr lang="cs-CZ" sz="1200" b="1" dirty="0" smtClean="0">
                <a:solidFill>
                  <a:srgbClr val="FF0000"/>
                </a:solidFill>
              </a:rPr>
              <a:t>(</a:t>
            </a:r>
            <a:r>
              <a:rPr lang="cs-CZ" sz="1200" b="1" dirty="0" smtClean="0">
                <a:solidFill>
                  <a:srgbClr val="FF0000"/>
                </a:solidFill>
              </a:rPr>
              <a:t>0,70)</a:t>
            </a:r>
            <a:endParaRPr lang="cs-CZ" sz="1200" b="1" dirty="0">
              <a:solidFill>
                <a:srgbClr val="FF0000"/>
              </a:solidFill>
            </a:endParaRPr>
          </a:p>
        </p:txBody>
      </p:sp>
      <p:cxnSp>
        <p:nvCxnSpPr>
          <p:cNvPr id="51" name="Přímá spojnice 50"/>
          <p:cNvCxnSpPr/>
          <p:nvPr/>
        </p:nvCxnSpPr>
        <p:spPr>
          <a:xfrm>
            <a:off x="2459304" y="4599134"/>
            <a:ext cx="101591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ovéPole 53"/>
          <p:cNvSpPr txBox="1"/>
          <p:nvPr/>
        </p:nvSpPr>
        <p:spPr>
          <a:xfrm>
            <a:off x="3127349" y="5508218"/>
            <a:ext cx="14186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200" b="1" dirty="0" err="1" smtClean="0">
                <a:solidFill>
                  <a:srgbClr val="0070C0"/>
                </a:solidFill>
              </a:rPr>
              <a:t>Low</a:t>
            </a:r>
            <a:r>
              <a:rPr lang="cs-CZ" sz="1200" b="1" dirty="0" smtClean="0">
                <a:solidFill>
                  <a:srgbClr val="0070C0"/>
                </a:solidFill>
              </a:rPr>
              <a:t> </a:t>
            </a:r>
            <a:r>
              <a:rPr lang="cs-CZ" sz="1200" b="1" dirty="0" err="1" smtClean="0">
                <a:solidFill>
                  <a:srgbClr val="0070C0"/>
                </a:solidFill>
              </a:rPr>
              <a:t>demand</a:t>
            </a:r>
            <a:r>
              <a:rPr lang="cs-CZ" sz="1200" b="1" dirty="0" smtClean="0">
                <a:solidFill>
                  <a:srgbClr val="0070C0"/>
                </a:solidFill>
              </a:rPr>
              <a:t> (0,30)</a:t>
            </a:r>
            <a:endParaRPr lang="cs-CZ" sz="1200" b="1" dirty="0">
              <a:solidFill>
                <a:srgbClr val="0070C0"/>
              </a:solidFill>
            </a:endParaRPr>
          </a:p>
        </p:txBody>
      </p:sp>
      <p:sp>
        <p:nvSpPr>
          <p:cNvPr id="55" name="TextovéPole 54"/>
          <p:cNvSpPr txBox="1"/>
          <p:nvPr/>
        </p:nvSpPr>
        <p:spPr>
          <a:xfrm>
            <a:off x="3129339" y="3656233"/>
            <a:ext cx="14186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200" b="1" dirty="0" smtClean="0">
                <a:solidFill>
                  <a:srgbClr val="0070C0"/>
                </a:solidFill>
              </a:rPr>
              <a:t>Low demand </a:t>
            </a:r>
            <a:r>
              <a:rPr lang="cs-CZ" sz="1200" b="1" dirty="0" smtClean="0">
                <a:solidFill>
                  <a:srgbClr val="0070C0"/>
                </a:solidFill>
              </a:rPr>
              <a:t>(</a:t>
            </a:r>
            <a:r>
              <a:rPr lang="cs-CZ" sz="1200" b="1" dirty="0" smtClean="0">
                <a:solidFill>
                  <a:srgbClr val="0070C0"/>
                </a:solidFill>
              </a:rPr>
              <a:t>0,30)</a:t>
            </a:r>
            <a:endParaRPr lang="cs-CZ" sz="1200" b="1" dirty="0">
              <a:solidFill>
                <a:srgbClr val="0070C0"/>
              </a:solidFill>
            </a:endParaRPr>
          </a:p>
        </p:txBody>
      </p:sp>
      <p:sp>
        <p:nvSpPr>
          <p:cNvPr id="56" name="TextovéPole 55"/>
          <p:cNvSpPr txBox="1"/>
          <p:nvPr/>
        </p:nvSpPr>
        <p:spPr>
          <a:xfrm>
            <a:off x="4647199" y="3659579"/>
            <a:ext cx="61266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200" b="1" dirty="0" smtClean="0"/>
              <a:t>80 000</a:t>
            </a:r>
            <a:endParaRPr lang="cs-CZ" sz="1200" b="1" dirty="0"/>
          </a:p>
        </p:txBody>
      </p:sp>
      <p:sp>
        <p:nvSpPr>
          <p:cNvPr id="57" name="TextovéPole 56"/>
          <p:cNvSpPr txBox="1"/>
          <p:nvPr/>
        </p:nvSpPr>
        <p:spPr>
          <a:xfrm>
            <a:off x="4568652" y="4251594"/>
            <a:ext cx="69121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200" b="1" dirty="0" smtClean="0"/>
              <a:t>300 000</a:t>
            </a:r>
            <a:endParaRPr lang="cs-CZ" sz="1200" b="1" dirty="0"/>
          </a:p>
        </p:txBody>
      </p:sp>
      <p:sp>
        <p:nvSpPr>
          <p:cNvPr id="58" name="TextovéPole 57"/>
          <p:cNvSpPr txBox="1"/>
          <p:nvPr/>
        </p:nvSpPr>
        <p:spPr>
          <a:xfrm>
            <a:off x="4672873" y="5508219"/>
            <a:ext cx="61266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200" b="1" dirty="0" smtClean="0"/>
              <a:t>50 000</a:t>
            </a:r>
            <a:endParaRPr lang="cs-CZ" sz="1200" b="1" dirty="0"/>
          </a:p>
        </p:txBody>
      </p:sp>
      <p:sp>
        <p:nvSpPr>
          <p:cNvPr id="59" name="TextovéPole 58"/>
          <p:cNvSpPr txBox="1"/>
          <p:nvPr/>
        </p:nvSpPr>
        <p:spPr>
          <a:xfrm>
            <a:off x="7475642" y="2882721"/>
            <a:ext cx="69121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200" b="1" dirty="0" smtClean="0"/>
              <a:t>150 000</a:t>
            </a:r>
            <a:endParaRPr lang="cs-CZ" sz="1200" b="1" dirty="0"/>
          </a:p>
        </p:txBody>
      </p:sp>
      <p:sp>
        <p:nvSpPr>
          <p:cNvPr id="60" name="TextovéPole 59"/>
          <p:cNvSpPr txBox="1"/>
          <p:nvPr/>
        </p:nvSpPr>
        <p:spPr>
          <a:xfrm>
            <a:off x="7482359" y="2420185"/>
            <a:ext cx="69121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200" b="1" dirty="0" smtClean="0"/>
              <a:t>200 000</a:t>
            </a:r>
            <a:endParaRPr lang="cs-CZ" sz="1200" b="1" dirty="0"/>
          </a:p>
        </p:txBody>
      </p:sp>
      <p:sp>
        <p:nvSpPr>
          <p:cNvPr id="61" name="TextovéPole 60"/>
          <p:cNvSpPr txBox="1"/>
          <p:nvPr/>
        </p:nvSpPr>
        <p:spPr>
          <a:xfrm>
            <a:off x="5505687" y="2420536"/>
            <a:ext cx="65594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200" b="1" dirty="0" err="1" smtClean="0">
                <a:solidFill>
                  <a:srgbClr val="FF0000"/>
                </a:solidFill>
              </a:rPr>
              <a:t>Expand</a:t>
            </a:r>
            <a:endParaRPr lang="cs-CZ" sz="1200" b="1" dirty="0">
              <a:solidFill>
                <a:srgbClr val="FF0000"/>
              </a:solidFill>
            </a:endParaRPr>
          </a:p>
        </p:txBody>
      </p:sp>
      <p:sp>
        <p:nvSpPr>
          <p:cNvPr id="62" name="TextovéPole 61"/>
          <p:cNvSpPr txBox="1"/>
          <p:nvPr/>
        </p:nvSpPr>
        <p:spPr>
          <a:xfrm>
            <a:off x="5660504" y="2919007"/>
            <a:ext cx="112639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200" b="1" dirty="0" smtClean="0">
                <a:solidFill>
                  <a:srgbClr val="FF0000"/>
                </a:solidFill>
              </a:rPr>
              <a:t>Do not </a:t>
            </a:r>
            <a:r>
              <a:rPr lang="cs-CZ" sz="1200" b="1" dirty="0" err="1" smtClean="0">
                <a:solidFill>
                  <a:srgbClr val="FF0000"/>
                </a:solidFill>
              </a:rPr>
              <a:t>expand</a:t>
            </a:r>
            <a:endParaRPr lang="cs-CZ" sz="1200" b="1" dirty="0">
              <a:solidFill>
                <a:srgbClr val="FF0000"/>
              </a:solidFill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5833661" y="3873878"/>
            <a:ext cx="36106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200" b="1" dirty="0" smtClean="0"/>
              <a:t>At </a:t>
            </a:r>
            <a:endParaRPr lang="cs-CZ" sz="1200" b="1" dirty="0"/>
          </a:p>
        </p:txBody>
      </p:sp>
      <p:sp>
        <p:nvSpPr>
          <p:cNvPr id="42" name="Obdélník 41"/>
          <p:cNvSpPr/>
          <p:nvPr/>
        </p:nvSpPr>
        <p:spPr>
          <a:xfrm>
            <a:off x="6223703" y="3819546"/>
            <a:ext cx="360040" cy="432048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2</a:t>
            </a:r>
            <a:endParaRPr lang="cs-CZ" dirty="0"/>
          </a:p>
        </p:txBody>
      </p:sp>
      <p:sp>
        <p:nvSpPr>
          <p:cNvPr id="44" name="TextovéPole 43"/>
          <p:cNvSpPr txBox="1"/>
          <p:nvPr/>
        </p:nvSpPr>
        <p:spPr>
          <a:xfrm>
            <a:off x="6660232" y="3841768"/>
            <a:ext cx="98777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200" b="1" dirty="0" err="1" smtClean="0"/>
              <a:t>we</a:t>
            </a:r>
            <a:r>
              <a:rPr lang="cs-CZ" sz="1200" b="1" dirty="0" smtClean="0"/>
              <a:t> do </a:t>
            </a:r>
            <a:r>
              <a:rPr lang="cs-CZ" sz="1200" b="1" dirty="0" err="1" smtClean="0"/>
              <a:t>have</a:t>
            </a:r>
            <a:r>
              <a:rPr lang="cs-CZ" sz="1200" b="1" dirty="0" smtClean="0"/>
              <a:t>  </a:t>
            </a:r>
            <a:endParaRPr lang="cs-CZ" sz="1200" b="1" dirty="0"/>
          </a:p>
        </p:txBody>
      </p:sp>
      <p:sp>
        <p:nvSpPr>
          <p:cNvPr id="47" name="TextovéPole 46"/>
          <p:cNvSpPr txBox="1"/>
          <p:nvPr/>
        </p:nvSpPr>
        <p:spPr>
          <a:xfrm>
            <a:off x="7482359" y="3852884"/>
            <a:ext cx="129850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 smtClean="0"/>
              <a:t>200 000 &gt;150 000</a:t>
            </a:r>
          </a:p>
          <a:p>
            <a:r>
              <a:rPr lang="cs-CZ" sz="1200" b="1" dirty="0" smtClean="0"/>
              <a:t>So EXPAND !!!  </a:t>
            </a:r>
            <a:endParaRPr lang="cs-CZ" sz="1200" b="1" dirty="0"/>
          </a:p>
        </p:txBody>
      </p:sp>
      <p:sp>
        <p:nvSpPr>
          <p:cNvPr id="52" name="TextovéPole 51"/>
          <p:cNvSpPr txBox="1"/>
          <p:nvPr/>
        </p:nvSpPr>
        <p:spPr>
          <a:xfrm>
            <a:off x="864632" y="3192198"/>
            <a:ext cx="106471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200" b="1" dirty="0" err="1" smtClean="0">
                <a:solidFill>
                  <a:srgbClr val="C00000"/>
                </a:solidFill>
              </a:rPr>
              <a:t>Expand</a:t>
            </a:r>
            <a:r>
              <a:rPr lang="cs-CZ" sz="1200" b="1" dirty="0" smtClean="0">
                <a:solidFill>
                  <a:srgbClr val="C00000"/>
                </a:solidFill>
              </a:rPr>
              <a:t>  </a:t>
            </a:r>
            <a:r>
              <a:rPr lang="cs-CZ" sz="1200" b="1" dirty="0" err="1" smtClean="0">
                <a:solidFill>
                  <a:srgbClr val="C00000"/>
                </a:solidFill>
              </a:rPr>
              <a:t>small</a:t>
            </a:r>
            <a:endParaRPr lang="cs-CZ" sz="1200" b="1" dirty="0">
              <a:solidFill>
                <a:srgbClr val="C00000"/>
              </a:solidFill>
            </a:endParaRPr>
          </a:p>
        </p:txBody>
      </p:sp>
      <p:sp>
        <p:nvSpPr>
          <p:cNvPr id="53" name="TextovéPole 52"/>
          <p:cNvSpPr txBox="1"/>
          <p:nvPr/>
        </p:nvSpPr>
        <p:spPr>
          <a:xfrm>
            <a:off x="812974" y="4730574"/>
            <a:ext cx="104201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200" b="1" dirty="0" err="1" smtClean="0">
                <a:solidFill>
                  <a:srgbClr val="C00000"/>
                </a:solidFill>
              </a:rPr>
              <a:t>Expand</a:t>
            </a:r>
            <a:r>
              <a:rPr lang="cs-CZ" sz="1200" b="1" dirty="0" smtClean="0">
                <a:solidFill>
                  <a:srgbClr val="C00000"/>
                </a:solidFill>
              </a:rPr>
              <a:t>  </a:t>
            </a:r>
            <a:r>
              <a:rPr lang="cs-CZ" sz="1200" b="1" dirty="0" err="1" smtClean="0">
                <a:solidFill>
                  <a:srgbClr val="C00000"/>
                </a:solidFill>
              </a:rPr>
              <a:t>large</a:t>
            </a:r>
            <a:endParaRPr lang="cs-CZ" sz="1200" b="1" dirty="0">
              <a:solidFill>
                <a:srgbClr val="C00000"/>
              </a:solidFill>
            </a:endParaRPr>
          </a:p>
        </p:txBody>
      </p:sp>
      <p:sp>
        <p:nvSpPr>
          <p:cNvPr id="11" name="TextovéPole 10"/>
          <p:cNvSpPr txBox="1"/>
          <p:nvPr/>
        </p:nvSpPr>
        <p:spPr>
          <a:xfrm>
            <a:off x="3793739" y="4683751"/>
            <a:ext cx="5332550" cy="184665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lvl="2"/>
            <a:r>
              <a:rPr lang="en-US" sz="1200" b="1" dirty="0" smtClean="0"/>
              <a:t>Calculated (Expected </a:t>
            </a:r>
            <a:r>
              <a:rPr lang="cs-CZ" sz="1200" b="1" dirty="0" smtClean="0"/>
              <a:t>V</a:t>
            </a:r>
            <a:r>
              <a:rPr lang="en-US" sz="1200" b="1" dirty="0" err="1" smtClean="0"/>
              <a:t>alue</a:t>
            </a:r>
            <a:r>
              <a:rPr lang="en-US" sz="1200" b="1" dirty="0" smtClean="0"/>
              <a:t>) is : EVA small =0,3*80 000+0,7*200 000=164 000</a:t>
            </a:r>
          </a:p>
          <a:p>
            <a:pPr marL="0" lvl="2"/>
            <a:r>
              <a:rPr lang="en-US" sz="1200" b="1" dirty="0" smtClean="0"/>
              <a:t>Calculated (Expected </a:t>
            </a:r>
            <a:r>
              <a:rPr lang="cs-CZ" sz="1200" b="1" dirty="0" smtClean="0"/>
              <a:t>V</a:t>
            </a:r>
            <a:r>
              <a:rPr lang="en-US" sz="1200" b="1" dirty="0" err="1" smtClean="0"/>
              <a:t>alue</a:t>
            </a:r>
            <a:r>
              <a:rPr lang="en-US" sz="1200" b="1" dirty="0" smtClean="0"/>
              <a:t>) is : EVA large =0,3*50 000+0,7*300 000=225 000</a:t>
            </a:r>
          </a:p>
          <a:p>
            <a:pPr marL="0" lvl="2"/>
            <a:endParaRPr lang="en-US" sz="1200" b="1" dirty="0" smtClean="0"/>
          </a:p>
          <a:p>
            <a:pPr marL="0" lvl="2"/>
            <a:r>
              <a:rPr lang="cs-CZ" sz="1200" b="1" dirty="0" smtClean="0">
                <a:solidFill>
                  <a:srgbClr val="FF0000"/>
                </a:solidFill>
              </a:rPr>
              <a:t>		</a:t>
            </a:r>
            <a:r>
              <a:rPr lang="en-ZA" sz="1200" b="1" dirty="0" smtClean="0">
                <a:solidFill>
                  <a:srgbClr val="FF0000"/>
                </a:solidFill>
              </a:rPr>
              <a:t>At decision point 1 we have got clear result </a:t>
            </a:r>
          </a:p>
          <a:p>
            <a:pPr marL="0" lvl="2"/>
            <a:r>
              <a:rPr lang="en-ZA" sz="1200" b="1" dirty="0" smtClean="0">
                <a:solidFill>
                  <a:srgbClr val="FF0000"/>
                </a:solidFill>
              </a:rPr>
              <a:t>		Choose Expand Large  !</a:t>
            </a:r>
          </a:p>
          <a:p>
            <a:pPr marL="0" lvl="2"/>
            <a:r>
              <a:rPr lang="en-ZA" sz="1200" b="1" dirty="0" smtClean="0">
                <a:solidFill>
                  <a:srgbClr val="FF0000"/>
                </a:solidFill>
              </a:rPr>
              <a:t>		despite the fact , that  there is 30 %  chance , that</a:t>
            </a:r>
          </a:p>
          <a:p>
            <a:pPr marL="0" lvl="2"/>
            <a:r>
              <a:rPr lang="en-ZA" sz="1200" b="1" dirty="0" smtClean="0">
                <a:solidFill>
                  <a:srgbClr val="FF0000"/>
                </a:solidFill>
              </a:rPr>
              <a:t>		this might be worst decision  !  </a:t>
            </a:r>
          </a:p>
          <a:p>
            <a:pPr marL="0" lvl="2"/>
            <a:endParaRPr lang="cs-CZ" sz="1200" b="1" dirty="0"/>
          </a:p>
          <a:p>
            <a:endParaRPr lang="cs-CZ" dirty="0"/>
          </a:p>
        </p:txBody>
      </p:sp>
      <p:sp>
        <p:nvSpPr>
          <p:cNvPr id="12" name="Šipka dolů 11"/>
          <p:cNvSpPr/>
          <p:nvPr/>
        </p:nvSpPr>
        <p:spPr>
          <a:xfrm>
            <a:off x="6786903" y="4179602"/>
            <a:ext cx="449393" cy="41953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47206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DT-</a:t>
            </a:r>
            <a:r>
              <a:rPr lang="cs-CZ" b="1" dirty="0" err="1"/>
              <a:t>Example</a:t>
            </a:r>
            <a:r>
              <a:rPr lang="cs-CZ" b="1" dirty="0"/>
              <a:t> </a:t>
            </a:r>
            <a:r>
              <a:rPr lang="cs-CZ" b="1" dirty="0" smtClean="0"/>
              <a:t>II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568771"/>
            <a:ext cx="8229600" cy="4525963"/>
          </a:xfrm>
        </p:spPr>
        <p:txBody>
          <a:bodyPr/>
          <a:lstStyle/>
          <a:p>
            <a:r>
              <a:rPr lang="en-GB" dirty="0" smtClean="0"/>
              <a:t>Project to sell candies or lemonade. At the first sight it is clear : Candy !!  </a:t>
            </a:r>
            <a:endParaRPr lang="en-GB" dirty="0"/>
          </a:p>
        </p:txBody>
      </p:sp>
      <p:sp>
        <p:nvSpPr>
          <p:cNvPr id="4" name="TextovéPole 3"/>
          <p:cNvSpPr txBox="1"/>
          <p:nvPr/>
        </p:nvSpPr>
        <p:spPr>
          <a:xfrm>
            <a:off x="6228184" y="6453336"/>
            <a:ext cx="25385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600" b="1" dirty="0" err="1" smtClean="0"/>
              <a:t>Resource</a:t>
            </a:r>
            <a:r>
              <a:rPr lang="cs-CZ" sz="1600" b="1" dirty="0" smtClean="0"/>
              <a:t>: MBABullshit.com</a:t>
            </a:r>
            <a:endParaRPr lang="cs-CZ" sz="1600" b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9212" y="2852936"/>
            <a:ext cx="4086225" cy="173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2095" y="3831753"/>
            <a:ext cx="4191000" cy="2028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Obdélník 4"/>
          <p:cNvSpPr/>
          <p:nvPr/>
        </p:nvSpPr>
        <p:spPr>
          <a:xfrm>
            <a:off x="5641230" y="3311237"/>
            <a:ext cx="1920719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lvl="2"/>
            <a:r>
              <a:rPr lang="en-US" sz="1200" b="1" dirty="0" smtClean="0"/>
              <a:t>0,</a:t>
            </a:r>
            <a:r>
              <a:rPr lang="cs-CZ" sz="1200" b="1" dirty="0" smtClean="0"/>
              <a:t>5</a:t>
            </a:r>
            <a:r>
              <a:rPr lang="en-US" sz="1200" b="1" dirty="0" smtClean="0"/>
              <a:t>*</a:t>
            </a:r>
            <a:r>
              <a:rPr lang="cs-CZ" sz="1200" b="1" dirty="0" smtClean="0"/>
              <a:t>1</a:t>
            </a:r>
            <a:r>
              <a:rPr lang="en-US" sz="1200" b="1" dirty="0" smtClean="0"/>
              <a:t>00</a:t>
            </a:r>
            <a:r>
              <a:rPr lang="cs-CZ" sz="1200" b="1" dirty="0" smtClean="0"/>
              <a:t>+ </a:t>
            </a:r>
            <a:r>
              <a:rPr lang="en-US" sz="1200" b="1" dirty="0" smtClean="0"/>
              <a:t>0,</a:t>
            </a:r>
            <a:r>
              <a:rPr lang="cs-CZ" sz="1200" b="1" dirty="0" smtClean="0"/>
              <a:t>5</a:t>
            </a:r>
            <a:r>
              <a:rPr lang="en-US" sz="1200" b="1" dirty="0" smtClean="0"/>
              <a:t>*</a:t>
            </a:r>
            <a:r>
              <a:rPr lang="cs-CZ" sz="1200" b="1" dirty="0" smtClean="0"/>
              <a:t>(-30)</a:t>
            </a:r>
            <a:r>
              <a:rPr lang="en-US" sz="1200" b="1" dirty="0" smtClean="0"/>
              <a:t>=</a:t>
            </a:r>
            <a:r>
              <a:rPr lang="cs-CZ" sz="1200" b="1" dirty="0" smtClean="0"/>
              <a:t>35 USD</a:t>
            </a:r>
            <a:endParaRPr lang="en-US" sz="1200" b="1" dirty="0"/>
          </a:p>
        </p:txBody>
      </p:sp>
      <p:sp>
        <p:nvSpPr>
          <p:cNvPr id="8" name="Obdélník 7"/>
          <p:cNvSpPr/>
          <p:nvPr/>
        </p:nvSpPr>
        <p:spPr>
          <a:xfrm>
            <a:off x="5460185" y="5949280"/>
            <a:ext cx="1842171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lvl="2"/>
            <a:r>
              <a:rPr lang="en-US" sz="1200" b="1" dirty="0" smtClean="0"/>
              <a:t>0,</a:t>
            </a:r>
            <a:r>
              <a:rPr lang="cs-CZ" sz="1200" b="1" dirty="0" smtClean="0"/>
              <a:t>5</a:t>
            </a:r>
            <a:r>
              <a:rPr lang="en-US" sz="1200" b="1" dirty="0" smtClean="0"/>
              <a:t>*</a:t>
            </a:r>
            <a:r>
              <a:rPr lang="cs-CZ" sz="1200" b="1" dirty="0" smtClean="0"/>
              <a:t>9</a:t>
            </a:r>
            <a:r>
              <a:rPr lang="en-US" sz="1200" b="1" dirty="0" smtClean="0"/>
              <a:t>0</a:t>
            </a:r>
            <a:r>
              <a:rPr lang="cs-CZ" sz="1200" b="1" dirty="0" smtClean="0"/>
              <a:t>+ </a:t>
            </a:r>
            <a:r>
              <a:rPr lang="en-US" sz="1200" b="1" dirty="0" smtClean="0"/>
              <a:t>0,</a:t>
            </a:r>
            <a:r>
              <a:rPr lang="cs-CZ" sz="1200" b="1" dirty="0" smtClean="0"/>
              <a:t>5</a:t>
            </a:r>
            <a:r>
              <a:rPr lang="en-US" sz="1200" b="1" dirty="0" smtClean="0"/>
              <a:t>*</a:t>
            </a:r>
            <a:r>
              <a:rPr lang="cs-CZ" sz="1200" b="1" dirty="0" smtClean="0"/>
              <a:t>(-10)</a:t>
            </a:r>
            <a:r>
              <a:rPr lang="en-US" sz="1200" b="1" dirty="0" smtClean="0"/>
              <a:t>=</a:t>
            </a:r>
            <a:r>
              <a:rPr lang="cs-CZ" sz="1200" b="1" dirty="0" smtClean="0"/>
              <a:t>40 USD</a:t>
            </a:r>
            <a:endParaRPr lang="en-US" sz="1200" b="1" dirty="0"/>
          </a:p>
        </p:txBody>
      </p:sp>
    </p:spTree>
    <p:extLst>
      <p:ext uri="{BB962C8B-B14F-4D97-AF65-F5344CB8AC3E}">
        <p14:creationId xmlns:p14="http://schemas.microsoft.com/office/powerpoint/2010/main" val="25489371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b="1" dirty="0" smtClean="0"/>
              <a:t>DT-Example II</a:t>
            </a:r>
            <a:endParaRPr lang="en-ZA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ZA" dirty="0" smtClean="0"/>
              <a:t>So now it would be better to choose lemonade business ! So we have chosen bigger EVA</a:t>
            </a:r>
            <a:r>
              <a:rPr lang="cs-CZ" dirty="0" smtClean="0"/>
              <a:t>. But..</a:t>
            </a:r>
            <a:endParaRPr lang="en-ZA" dirty="0"/>
          </a:p>
        </p:txBody>
      </p:sp>
      <p:sp>
        <p:nvSpPr>
          <p:cNvPr id="4" name="TextovéPole 3"/>
          <p:cNvSpPr txBox="1"/>
          <p:nvPr/>
        </p:nvSpPr>
        <p:spPr>
          <a:xfrm>
            <a:off x="6502243" y="6093296"/>
            <a:ext cx="176522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100" dirty="0" err="1" smtClean="0"/>
              <a:t>Resource</a:t>
            </a:r>
            <a:r>
              <a:rPr lang="cs-CZ" sz="1100" dirty="0" smtClean="0"/>
              <a:t>: MBABullshit.com</a:t>
            </a:r>
            <a:endParaRPr lang="cs-CZ" sz="1100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2925" y="3573015"/>
            <a:ext cx="4191000" cy="2028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Obdélník 4"/>
          <p:cNvSpPr/>
          <p:nvPr/>
        </p:nvSpPr>
        <p:spPr>
          <a:xfrm>
            <a:off x="4583512" y="2708920"/>
            <a:ext cx="161454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lvl="2"/>
            <a:r>
              <a:rPr lang="en-US" sz="1200" b="1" dirty="0" smtClean="0"/>
              <a:t>0,</a:t>
            </a:r>
            <a:r>
              <a:rPr lang="cs-CZ" sz="1200" b="1" dirty="0" smtClean="0"/>
              <a:t>5</a:t>
            </a:r>
            <a:r>
              <a:rPr lang="en-US" sz="1200" b="1" dirty="0" smtClean="0"/>
              <a:t>*</a:t>
            </a:r>
            <a:r>
              <a:rPr lang="cs-CZ" sz="1200" b="1" dirty="0" smtClean="0"/>
              <a:t>1</a:t>
            </a:r>
            <a:r>
              <a:rPr lang="en-US" sz="1200" b="1" dirty="0" smtClean="0"/>
              <a:t>00</a:t>
            </a:r>
            <a:r>
              <a:rPr lang="cs-CZ" sz="1200" b="1" dirty="0" smtClean="0"/>
              <a:t>+ </a:t>
            </a:r>
            <a:r>
              <a:rPr lang="en-US" sz="1200" b="1" dirty="0" smtClean="0"/>
              <a:t>0,</a:t>
            </a:r>
            <a:r>
              <a:rPr lang="cs-CZ" sz="1200" b="1" dirty="0" smtClean="0"/>
              <a:t>5</a:t>
            </a:r>
            <a:r>
              <a:rPr lang="en-US" sz="1200" b="1" dirty="0" smtClean="0"/>
              <a:t>*</a:t>
            </a:r>
            <a:r>
              <a:rPr lang="cs-CZ" sz="1200" b="1" dirty="0" smtClean="0"/>
              <a:t>(-30)</a:t>
            </a:r>
            <a:r>
              <a:rPr lang="en-US" sz="1200" b="1" dirty="0" smtClean="0"/>
              <a:t>=</a:t>
            </a:r>
            <a:r>
              <a:rPr lang="cs-CZ" sz="1200" b="1" dirty="0" smtClean="0"/>
              <a:t>35</a:t>
            </a:r>
            <a:endParaRPr lang="en-US" sz="1200" b="1" dirty="0"/>
          </a:p>
        </p:txBody>
      </p:sp>
      <p:sp>
        <p:nvSpPr>
          <p:cNvPr id="8" name="Obdélník 7"/>
          <p:cNvSpPr/>
          <p:nvPr/>
        </p:nvSpPr>
        <p:spPr>
          <a:xfrm>
            <a:off x="6342798" y="2691417"/>
            <a:ext cx="1747594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lvl="2"/>
            <a:r>
              <a:rPr lang="en-US" sz="1200" b="1" dirty="0" smtClean="0"/>
              <a:t>0,</a:t>
            </a:r>
            <a:r>
              <a:rPr lang="cs-CZ" sz="1200" b="1" dirty="0" smtClean="0"/>
              <a:t>5</a:t>
            </a:r>
            <a:r>
              <a:rPr lang="en-US" sz="1200" b="1" dirty="0" smtClean="0"/>
              <a:t>*</a:t>
            </a:r>
            <a:r>
              <a:rPr lang="cs-CZ" sz="1200" b="1" dirty="0" smtClean="0"/>
              <a:t>9</a:t>
            </a:r>
            <a:r>
              <a:rPr lang="en-US" sz="1200" b="1" dirty="0" smtClean="0"/>
              <a:t>0</a:t>
            </a:r>
            <a:r>
              <a:rPr lang="cs-CZ" sz="1200" b="1" dirty="0" smtClean="0"/>
              <a:t>+ </a:t>
            </a:r>
            <a:r>
              <a:rPr lang="en-US" sz="1200" b="1" dirty="0" smtClean="0"/>
              <a:t>0,</a:t>
            </a:r>
            <a:r>
              <a:rPr lang="cs-CZ" sz="1200" b="1" dirty="0" smtClean="0"/>
              <a:t>5</a:t>
            </a:r>
            <a:r>
              <a:rPr lang="en-US" sz="1200" b="1" dirty="0" smtClean="0"/>
              <a:t>*</a:t>
            </a:r>
            <a:r>
              <a:rPr lang="cs-CZ" sz="1200" b="1" dirty="0" smtClean="0"/>
              <a:t>(-10)  </a:t>
            </a:r>
            <a:r>
              <a:rPr lang="en-US" sz="1200" b="1" dirty="0" smtClean="0"/>
              <a:t>=</a:t>
            </a:r>
            <a:r>
              <a:rPr lang="cs-CZ" sz="1200" b="1" dirty="0" smtClean="0"/>
              <a:t>    40</a:t>
            </a:r>
            <a:endParaRPr lang="en-US" sz="1200" b="1" dirty="0"/>
          </a:p>
        </p:txBody>
      </p:sp>
      <p:sp>
        <p:nvSpPr>
          <p:cNvPr id="7" name="TextovéPole 6"/>
          <p:cNvSpPr txBox="1"/>
          <p:nvPr/>
        </p:nvSpPr>
        <p:spPr>
          <a:xfrm>
            <a:off x="5210597" y="3355730"/>
            <a:ext cx="3800399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200" dirty="0" smtClean="0"/>
              <a:t>Decision based on EVA? Does this mean, that</a:t>
            </a:r>
          </a:p>
          <a:p>
            <a:r>
              <a:rPr lang="cs-CZ" sz="1200" dirty="0" smtClean="0"/>
              <a:t>i</a:t>
            </a:r>
            <a:r>
              <a:rPr lang="en-ZA" sz="1200" dirty="0" smtClean="0"/>
              <a:t>f </a:t>
            </a:r>
            <a:r>
              <a:rPr lang="en-ZA" sz="1200" dirty="0" smtClean="0"/>
              <a:t>you do Lemonade project, you will earn 40</a:t>
            </a:r>
            <a:r>
              <a:rPr lang="en-ZA" sz="1200" dirty="0" smtClean="0"/>
              <a:t>?</a:t>
            </a:r>
            <a:r>
              <a:rPr lang="cs-CZ" sz="1200" dirty="0" smtClean="0"/>
              <a:t> </a:t>
            </a:r>
            <a:r>
              <a:rPr lang="en-ZA" sz="1200" dirty="0" smtClean="0"/>
              <a:t> </a:t>
            </a:r>
            <a:r>
              <a:rPr lang="en-ZA" sz="1200" b="1" dirty="0" smtClean="0">
                <a:solidFill>
                  <a:srgbClr val="FF0000"/>
                </a:solidFill>
              </a:rPr>
              <a:t>NO !</a:t>
            </a:r>
          </a:p>
          <a:p>
            <a:endParaRPr lang="cs-CZ" sz="1200" dirty="0" smtClean="0"/>
          </a:p>
          <a:p>
            <a:r>
              <a:rPr lang="en-ZA" sz="1200" dirty="0" smtClean="0"/>
              <a:t>If you did the IDENTICAL</a:t>
            </a:r>
            <a:r>
              <a:rPr lang="cs-CZ" sz="1200" dirty="0" smtClean="0"/>
              <a:t> </a:t>
            </a:r>
            <a:r>
              <a:rPr lang="en-ZA" sz="1200" dirty="0" smtClean="0"/>
              <a:t>Lemonade project </a:t>
            </a:r>
          </a:p>
          <a:p>
            <a:r>
              <a:rPr lang="en-ZA" sz="1200" dirty="0" smtClean="0"/>
              <a:t>very many times (in exactly the same situation)</a:t>
            </a:r>
            <a:r>
              <a:rPr lang="cs-CZ" sz="1200" dirty="0" smtClean="0"/>
              <a:t>,</a:t>
            </a:r>
            <a:r>
              <a:rPr lang="en-ZA" sz="1200" dirty="0" smtClean="0"/>
              <a:t> then your</a:t>
            </a:r>
          </a:p>
          <a:p>
            <a:r>
              <a:rPr lang="en-ZA" sz="1200" dirty="0" smtClean="0"/>
              <a:t> </a:t>
            </a:r>
            <a:r>
              <a:rPr lang="en-ZA" sz="1200" b="1" dirty="0" smtClean="0">
                <a:solidFill>
                  <a:srgbClr val="FF0000"/>
                </a:solidFill>
              </a:rPr>
              <a:t>average </a:t>
            </a:r>
            <a:r>
              <a:rPr lang="en-ZA" sz="1200" dirty="0" smtClean="0"/>
              <a:t>earnings  will be </a:t>
            </a:r>
            <a:r>
              <a:rPr lang="en-ZA" sz="1200" b="1" dirty="0" smtClean="0">
                <a:solidFill>
                  <a:srgbClr val="FF0000"/>
                </a:solidFill>
              </a:rPr>
              <a:t>probabl</a:t>
            </a:r>
            <a:r>
              <a:rPr lang="en-ZA" sz="1200" b="1" dirty="0">
                <a:solidFill>
                  <a:srgbClr val="FF0000"/>
                </a:solidFill>
              </a:rPr>
              <a:t>y</a:t>
            </a:r>
            <a:r>
              <a:rPr lang="en-ZA" sz="1200" dirty="0" smtClean="0"/>
              <a:t> 40 per time. </a:t>
            </a:r>
            <a:endParaRPr lang="cs-CZ" sz="1200" dirty="0" smtClean="0"/>
          </a:p>
          <a:p>
            <a:endParaRPr lang="en-ZA" sz="1200" dirty="0" smtClean="0"/>
          </a:p>
          <a:p>
            <a:r>
              <a:rPr lang="en-ZA" sz="1200" dirty="0" smtClean="0"/>
              <a:t>This means that you will not get 40 US each time  !! </a:t>
            </a:r>
            <a:endParaRPr lang="en-ZA" sz="1200" dirty="0"/>
          </a:p>
        </p:txBody>
      </p:sp>
      <p:sp>
        <p:nvSpPr>
          <p:cNvPr id="9" name="Ovál 8"/>
          <p:cNvSpPr/>
          <p:nvPr/>
        </p:nvSpPr>
        <p:spPr>
          <a:xfrm>
            <a:off x="7694042" y="2619409"/>
            <a:ext cx="541091" cy="349007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TextovéPole 9"/>
          <p:cNvSpPr txBox="1"/>
          <p:nvPr/>
        </p:nvSpPr>
        <p:spPr>
          <a:xfrm>
            <a:off x="5299650" y="5009756"/>
            <a:ext cx="3227230" cy="8771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 smtClean="0"/>
              <a:t>Because</a:t>
            </a:r>
            <a:r>
              <a:rPr lang="cs-CZ" dirty="0" smtClean="0"/>
              <a:t> EVA(x) =</a:t>
            </a:r>
            <a:r>
              <a:rPr lang="cs-CZ" dirty="0" smtClean="0">
                <a:sym typeface="Symbol"/>
              </a:rPr>
              <a:t> p(</a:t>
            </a:r>
            <a:r>
              <a:rPr lang="cs-CZ" dirty="0" err="1" smtClean="0">
                <a:sym typeface="Symbol"/>
              </a:rPr>
              <a:t>xi</a:t>
            </a:r>
            <a:r>
              <a:rPr lang="cs-CZ" dirty="0" smtClean="0">
                <a:sym typeface="Symbol"/>
              </a:rPr>
              <a:t>)</a:t>
            </a:r>
            <a:r>
              <a:rPr lang="cs-CZ" dirty="0" err="1" smtClean="0">
                <a:sym typeface="Symbol"/>
              </a:rPr>
              <a:t>xi</a:t>
            </a:r>
            <a:r>
              <a:rPr lang="cs-CZ" dirty="0" smtClean="0">
                <a:sym typeface="Symbol"/>
              </a:rPr>
              <a:t> </a:t>
            </a:r>
            <a:r>
              <a:rPr lang="cs-CZ" sz="1100" dirty="0" err="1" smtClean="0">
                <a:sym typeface="Symbol"/>
              </a:rPr>
              <a:t>for</a:t>
            </a:r>
            <a:r>
              <a:rPr lang="cs-CZ" sz="1100" dirty="0" smtClean="0">
                <a:sym typeface="Symbol"/>
              </a:rPr>
              <a:t>=1 to n,</a:t>
            </a:r>
          </a:p>
          <a:p>
            <a:endParaRPr lang="cs-CZ" sz="1100" dirty="0">
              <a:sym typeface="Symbol"/>
            </a:endParaRPr>
          </a:p>
          <a:p>
            <a:r>
              <a:rPr lang="cs-CZ" sz="1100" dirty="0" err="1" smtClean="0">
                <a:sym typeface="Symbol"/>
              </a:rPr>
              <a:t>Where</a:t>
            </a:r>
            <a:r>
              <a:rPr lang="cs-CZ" sz="1100" dirty="0" smtClean="0">
                <a:sym typeface="Symbol"/>
              </a:rPr>
              <a:t> </a:t>
            </a:r>
            <a:r>
              <a:rPr lang="cs-CZ" sz="1100" dirty="0" err="1" smtClean="0">
                <a:sym typeface="Symbol"/>
              </a:rPr>
              <a:t>Xi</a:t>
            </a:r>
            <a:r>
              <a:rPr lang="cs-CZ" sz="1100" dirty="0" smtClean="0">
                <a:sym typeface="Symbol"/>
              </a:rPr>
              <a:t> = </a:t>
            </a:r>
            <a:r>
              <a:rPr lang="cs-CZ" sz="1100" dirty="0" err="1" smtClean="0">
                <a:sym typeface="Symbol"/>
              </a:rPr>
              <a:t>outcome</a:t>
            </a:r>
            <a:r>
              <a:rPr lang="cs-CZ" sz="1100" dirty="0" smtClean="0">
                <a:sym typeface="Symbol"/>
              </a:rPr>
              <a:t> </a:t>
            </a:r>
            <a:r>
              <a:rPr lang="cs-CZ" sz="1100" b="1" dirty="0" smtClean="0">
                <a:sym typeface="Symbol"/>
              </a:rPr>
              <a:t>i </a:t>
            </a:r>
            <a:r>
              <a:rPr lang="cs-CZ" sz="1100" dirty="0" smtClean="0">
                <a:sym typeface="Symbol"/>
              </a:rPr>
              <a:t>and p(</a:t>
            </a:r>
            <a:r>
              <a:rPr lang="cs-CZ" sz="1100" dirty="0" err="1" smtClean="0">
                <a:sym typeface="Symbol"/>
              </a:rPr>
              <a:t>xi</a:t>
            </a:r>
            <a:r>
              <a:rPr lang="cs-CZ" sz="1100" dirty="0" smtClean="0">
                <a:sym typeface="Symbol"/>
              </a:rPr>
              <a:t>) </a:t>
            </a:r>
            <a:r>
              <a:rPr lang="cs-CZ" sz="1100" dirty="0" err="1" smtClean="0">
                <a:sym typeface="Symbol"/>
              </a:rPr>
              <a:t>is</a:t>
            </a:r>
            <a:r>
              <a:rPr lang="cs-CZ" sz="1100" dirty="0" smtClean="0">
                <a:sym typeface="Symbol"/>
              </a:rPr>
              <a:t> a probability </a:t>
            </a:r>
          </a:p>
          <a:p>
            <a:r>
              <a:rPr lang="cs-CZ" sz="1100" dirty="0" err="1" smtClean="0">
                <a:sym typeface="Symbol"/>
              </a:rPr>
              <a:t>of</a:t>
            </a:r>
            <a:r>
              <a:rPr lang="cs-CZ" sz="1100" dirty="0" smtClean="0">
                <a:sym typeface="Symbol"/>
              </a:rPr>
              <a:t> </a:t>
            </a:r>
            <a:r>
              <a:rPr lang="cs-CZ" sz="1100" dirty="0" err="1" smtClean="0">
                <a:sym typeface="Symbol"/>
              </a:rPr>
              <a:t>event</a:t>
            </a:r>
            <a:r>
              <a:rPr lang="cs-CZ" sz="1100" dirty="0" smtClean="0">
                <a:sym typeface="Symbol"/>
              </a:rPr>
              <a:t> </a:t>
            </a:r>
            <a:r>
              <a:rPr lang="cs-CZ" sz="1100" dirty="0" err="1" smtClean="0">
                <a:sym typeface="Symbol"/>
              </a:rPr>
              <a:t>outcome</a:t>
            </a:r>
            <a:r>
              <a:rPr lang="cs-CZ" sz="1100" dirty="0" smtClean="0">
                <a:sym typeface="Symbol"/>
              </a:rPr>
              <a:t> </a:t>
            </a:r>
            <a:r>
              <a:rPr lang="cs-CZ" sz="1100" b="1" dirty="0" smtClean="0">
                <a:sym typeface="Symbol"/>
              </a:rPr>
              <a:t>i </a:t>
            </a:r>
            <a:endParaRPr lang="cs-CZ" sz="1100" b="1" dirty="0"/>
          </a:p>
        </p:txBody>
      </p:sp>
    </p:spTree>
    <p:extLst>
      <p:ext uri="{BB962C8B-B14F-4D97-AF65-F5344CB8AC3E}">
        <p14:creationId xmlns:p14="http://schemas.microsoft.com/office/powerpoint/2010/main" val="9284093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8" grpId="0"/>
      <p:bldP spid="7" grpId="0"/>
      <p:bldP spid="9" grpId="0" animBg="1"/>
      <p:bldP spid="1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Text related to the next example (sequential decision tree)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cs-CZ" sz="1400" dirty="0" smtClean="0"/>
              <a:t> </a:t>
            </a:r>
          </a:p>
          <a:p>
            <a:pPr marL="0" lvl="0" indent="0">
              <a:buNone/>
            </a:pPr>
            <a:r>
              <a:rPr lang="en-US" sz="2000" dirty="0" smtClean="0"/>
              <a:t>The Southern Textile company is considering two alternatives: to expand its existing production operation to manufacture a new line of lightweight material or to purchase land on which to construct a new facility in the future. </a:t>
            </a:r>
          </a:p>
          <a:p>
            <a:pPr marL="0" lvl="0" indent="0">
              <a:buNone/>
            </a:pPr>
            <a:r>
              <a:rPr lang="en-US" sz="2000" dirty="0" smtClean="0"/>
              <a:t>    </a:t>
            </a:r>
          </a:p>
          <a:p>
            <a:pPr marL="0" lvl="0" indent="0">
              <a:buNone/>
            </a:pPr>
            <a:r>
              <a:rPr lang="en-US" sz="2000" dirty="0" smtClean="0"/>
              <a:t>Each of these decision has outcomes based on product market growth in the future that results in another set of decisions  (during a 10-Years planning horizon . as shown in the following figure of the sequential decision tree. </a:t>
            </a:r>
          </a:p>
          <a:p>
            <a:pPr marL="0" lvl="0" indent="0">
              <a:buNone/>
            </a:pPr>
            <a:endParaRPr lang="en-US" sz="2000" dirty="0" smtClean="0"/>
          </a:p>
          <a:p>
            <a:pPr marL="0" lvl="0" indent="0">
              <a:buNone/>
            </a:pPr>
            <a:r>
              <a:rPr lang="en-US" sz="2000" dirty="0" smtClean="0"/>
              <a:t>Nodes represent decisions, and the circle nodes reflect the different status of nature and their probabilities  </a:t>
            </a:r>
          </a:p>
          <a:p>
            <a:pPr marL="0" lv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So the first decision facing the company is whether to expand or buy land.  </a:t>
            </a:r>
          </a:p>
          <a:p>
            <a:pPr marL="0" indent="0">
              <a:buNone/>
            </a:pPr>
            <a:r>
              <a:rPr lang="en-US" sz="2000" dirty="0" smtClean="0"/>
              <a:t> </a:t>
            </a:r>
          </a:p>
          <a:p>
            <a:pPr marL="0" indent="0">
              <a:buNone/>
            </a:pPr>
            <a:endParaRPr lang="cs-CZ" sz="1400" dirty="0"/>
          </a:p>
        </p:txBody>
      </p:sp>
    </p:spTree>
    <p:extLst>
      <p:ext uri="{BB962C8B-B14F-4D97-AF65-F5344CB8AC3E}">
        <p14:creationId xmlns:p14="http://schemas.microsoft.com/office/powerpoint/2010/main" val="3461379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b="1" dirty="0"/>
              <a:t>DT-Example </a:t>
            </a:r>
            <a:r>
              <a:rPr lang="en-ZA" b="1" dirty="0" smtClean="0"/>
              <a:t>II</a:t>
            </a:r>
            <a:r>
              <a:rPr lang="cs-CZ" b="1" dirty="0" smtClean="0"/>
              <a:t>I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126037" y="44268"/>
            <a:ext cx="394531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100" dirty="0" err="1" smtClean="0"/>
              <a:t>Resource</a:t>
            </a:r>
            <a:r>
              <a:rPr lang="cs-CZ" sz="1100" dirty="0" smtClean="0"/>
              <a:t>: </a:t>
            </a:r>
            <a:r>
              <a:rPr lang="cs-CZ" sz="1100" dirty="0" err="1" smtClean="0"/>
              <a:t>Russel</a:t>
            </a:r>
            <a:r>
              <a:rPr lang="cs-CZ" sz="1100" dirty="0" smtClean="0"/>
              <a:t> and </a:t>
            </a:r>
            <a:r>
              <a:rPr lang="cs-CZ" sz="1100" dirty="0" err="1" smtClean="0"/>
              <a:t>Taylor</a:t>
            </a:r>
            <a:r>
              <a:rPr lang="cs-CZ" sz="1100" dirty="0" smtClean="0"/>
              <a:t>  </a:t>
            </a:r>
            <a:r>
              <a:rPr lang="cs-CZ" sz="1100" dirty="0" err="1" smtClean="0"/>
              <a:t>Operation</a:t>
            </a:r>
            <a:r>
              <a:rPr lang="cs-CZ" sz="1100" dirty="0" smtClean="0"/>
              <a:t> management </a:t>
            </a:r>
            <a:r>
              <a:rPr lang="cs-CZ" sz="1100" dirty="0" err="1" smtClean="0"/>
              <a:t>pages</a:t>
            </a:r>
            <a:r>
              <a:rPr lang="cs-CZ" sz="1100" dirty="0" smtClean="0"/>
              <a:t> 66-67</a:t>
            </a:r>
            <a:endParaRPr lang="cs-CZ" sz="1100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556792"/>
            <a:ext cx="7626844" cy="43342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Obdélník 4"/>
          <p:cNvSpPr/>
          <p:nvPr/>
        </p:nvSpPr>
        <p:spPr>
          <a:xfrm>
            <a:off x="6644329" y="260648"/>
            <a:ext cx="360040" cy="432048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1</a:t>
            </a:r>
            <a:endParaRPr lang="cs-CZ" dirty="0"/>
          </a:p>
        </p:txBody>
      </p:sp>
      <p:sp>
        <p:nvSpPr>
          <p:cNvPr id="6" name="Dvanáctiúhelník 5"/>
          <p:cNvSpPr/>
          <p:nvPr/>
        </p:nvSpPr>
        <p:spPr>
          <a:xfrm>
            <a:off x="6595749" y="875258"/>
            <a:ext cx="457200" cy="457200"/>
          </a:xfrm>
          <a:prstGeom prst="dodecagon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7153982" y="304139"/>
            <a:ext cx="947695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1" dirty="0" smtClean="0"/>
              <a:t>Decision point</a:t>
            </a:r>
            <a:endParaRPr lang="en-US" sz="1000" b="1" dirty="0"/>
          </a:p>
        </p:txBody>
      </p:sp>
      <p:sp>
        <p:nvSpPr>
          <p:cNvPr id="8" name="TextovéPole 7"/>
          <p:cNvSpPr txBox="1"/>
          <p:nvPr/>
        </p:nvSpPr>
        <p:spPr>
          <a:xfrm>
            <a:off x="7181232" y="980747"/>
            <a:ext cx="89319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000" b="1" dirty="0" smtClean="0"/>
              <a:t>Chance event</a:t>
            </a:r>
            <a:endParaRPr lang="en-ZA" sz="1000" b="1" dirty="0"/>
          </a:p>
        </p:txBody>
      </p:sp>
      <p:sp>
        <p:nvSpPr>
          <p:cNvPr id="9" name="TextovéPole 8"/>
          <p:cNvSpPr txBox="1"/>
          <p:nvPr/>
        </p:nvSpPr>
        <p:spPr>
          <a:xfrm>
            <a:off x="2987824" y="1133147"/>
            <a:ext cx="217239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000" b="1" dirty="0" smtClean="0"/>
              <a:t>(</a:t>
            </a:r>
            <a:r>
              <a:rPr lang="en-ZA" sz="1000" b="1" dirty="0" smtClean="0"/>
              <a:t>see Excel file with calculations !!!!!)</a:t>
            </a:r>
            <a:endParaRPr lang="en-ZA" sz="1000" b="1" dirty="0"/>
          </a:p>
        </p:txBody>
      </p:sp>
      <p:sp>
        <p:nvSpPr>
          <p:cNvPr id="3" name="TextovéPole 2"/>
          <p:cNvSpPr txBox="1"/>
          <p:nvPr/>
        </p:nvSpPr>
        <p:spPr>
          <a:xfrm>
            <a:off x="532852" y="5891014"/>
            <a:ext cx="43226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200" dirty="0" smtClean="0"/>
              <a:t>Payoff= contribution-benefit -&gt;not in parentheses and sign is plus</a:t>
            </a:r>
            <a:endParaRPr lang="en-ZA" sz="1200" dirty="0"/>
          </a:p>
        </p:txBody>
      </p:sp>
      <p:sp>
        <p:nvSpPr>
          <p:cNvPr id="11" name="TextovéPole 10"/>
          <p:cNvSpPr txBox="1"/>
          <p:nvPr/>
        </p:nvSpPr>
        <p:spPr>
          <a:xfrm>
            <a:off x="567181" y="6134724"/>
            <a:ext cx="633423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200" dirty="0" smtClean="0"/>
              <a:t>C</a:t>
            </a:r>
            <a:r>
              <a:rPr lang="en-US" sz="1200" dirty="0" err="1" smtClean="0"/>
              <a:t>ost</a:t>
            </a:r>
            <a:r>
              <a:rPr lang="en-US" sz="1200" dirty="0" smtClean="0"/>
              <a:t> of ventures (_USD 200 000 and so on are in parentheses- cost are represented by minus sign )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375350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731</TotalTime>
  <Words>841</Words>
  <Application>Microsoft Office PowerPoint</Application>
  <PresentationFormat>Předvádění na obrazovce (4:3)</PresentationFormat>
  <Paragraphs>183</Paragraphs>
  <Slides>12</Slides>
  <Notes>1</Notes>
  <HiddenSlides>1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3" baseType="lpstr">
      <vt:lpstr>Motiv systému Office</vt:lpstr>
      <vt:lpstr>Decision trees(basics)</vt:lpstr>
      <vt:lpstr>Description</vt:lpstr>
      <vt:lpstr>DT diagrams</vt:lpstr>
      <vt:lpstr>DT-Example I</vt:lpstr>
      <vt:lpstr>DT-Example I</vt:lpstr>
      <vt:lpstr>DT-Example II</vt:lpstr>
      <vt:lpstr>DT-Example II</vt:lpstr>
      <vt:lpstr>Text related to the next example (sequential decision tree)</vt:lpstr>
      <vt:lpstr>DT-Example III</vt:lpstr>
      <vt:lpstr>DT-Example III</vt:lpstr>
      <vt:lpstr>Prezentace aplikace PowerPoint</vt:lpstr>
      <vt:lpstr>Thanks for your attention my dear decision makers 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Operation Management Introduction</dc:title>
  <dc:creator>Skorkovsky Jaromir</dc:creator>
  <cp:lastModifiedBy>Skorkovsky Jaromir</cp:lastModifiedBy>
  <cp:revision>100</cp:revision>
  <dcterms:created xsi:type="dcterms:W3CDTF">2016-08-05T07:59:00Z</dcterms:created>
  <dcterms:modified xsi:type="dcterms:W3CDTF">2018-11-16T09:39:49Z</dcterms:modified>
</cp:coreProperties>
</file>