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2"/>
  </p:notesMasterIdLst>
  <p:handoutMasterIdLst>
    <p:handoutMasterId r:id="rId23"/>
  </p:handoutMasterIdLst>
  <p:sldIdLst>
    <p:sldId id="263" r:id="rId4"/>
    <p:sldId id="346" r:id="rId5"/>
    <p:sldId id="345" r:id="rId6"/>
    <p:sldId id="347" r:id="rId7"/>
    <p:sldId id="348" r:id="rId8"/>
    <p:sldId id="350" r:id="rId9"/>
    <p:sldId id="352" r:id="rId10"/>
    <p:sldId id="351" r:id="rId11"/>
    <p:sldId id="360" r:id="rId12"/>
    <p:sldId id="361" r:id="rId13"/>
    <p:sldId id="353" r:id="rId14"/>
    <p:sldId id="355" r:id="rId15"/>
    <p:sldId id="362" r:id="rId16"/>
    <p:sldId id="363" r:id="rId17"/>
    <p:sldId id="356" r:id="rId18"/>
    <p:sldId id="364" r:id="rId19"/>
    <p:sldId id="358" r:id="rId20"/>
    <p:sldId id="33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6"/>
            <p14:sldId id="345"/>
            <p14:sldId id="347"/>
            <p14:sldId id="348"/>
            <p14:sldId id="350"/>
            <p14:sldId id="352"/>
            <p14:sldId id="351"/>
            <p14:sldId id="360"/>
            <p14:sldId id="361"/>
            <p14:sldId id="353"/>
            <p14:sldId id="355"/>
            <p14:sldId id="362"/>
            <p14:sldId id="363"/>
            <p14:sldId id="356"/>
            <p14:sldId id="364"/>
            <p14:sldId id="358"/>
            <p14:sldId id="338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F6F4F4"/>
    <a:srgbClr val="EC8D2F"/>
    <a:srgbClr val="EFECEB"/>
    <a:srgbClr val="E7E5E5"/>
    <a:srgbClr val="5E5447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77" d="100"/>
          <a:sy n="77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5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22.11.2017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22.11.2017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22.11.2017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22.11.2017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Jaromír 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err="1" smtClean="0">
                <a:solidFill>
                  <a:srgbClr val="695C4F"/>
                </a:solidFill>
                <a:latin typeface="+mj-lt"/>
              </a:rPr>
              <a:t>November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 2017,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Czech Republic</a:t>
            </a:r>
            <a:endParaRPr lang="en-US" b="1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419872" y="450912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Basics of  </a:t>
            </a:r>
            <a:r>
              <a:rPr lang="cs-CZ" dirty="0" smtClean="0"/>
              <a:t>Budget and </a:t>
            </a:r>
            <a:r>
              <a:rPr lang="en-GB" dirty="0" smtClean="0"/>
              <a:t>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Setup of budget -  </a:t>
            </a:r>
            <a:r>
              <a:rPr lang="en-US" dirty="0">
                <a:solidFill>
                  <a:srgbClr val="0066FF"/>
                </a:solidFill>
              </a:rPr>
              <a:t>values-manually entered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3" y="2204864"/>
            <a:ext cx="78374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59632" y="5805264"/>
            <a:ext cx="668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 see new setup of budget </a:t>
            </a:r>
            <a:r>
              <a:rPr lang="en-US" dirty="0" err="1" smtClean="0"/>
              <a:t>fo</a:t>
            </a:r>
            <a:r>
              <a:rPr lang="cs-CZ" dirty="0" smtClean="0"/>
              <a:t>r</a:t>
            </a:r>
            <a:r>
              <a:rPr lang="en-US" dirty="0" smtClean="0"/>
              <a:t> </a:t>
            </a:r>
            <a:r>
              <a:rPr lang="en-US" dirty="0" smtClean="0"/>
              <a:t>chosen account you must close</a:t>
            </a:r>
          </a:p>
          <a:p>
            <a:r>
              <a:rPr lang="en-US" dirty="0" smtClean="0"/>
              <a:t> and open budget in order to refresh it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Budget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7427913" cy="1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7668344" y="6237312"/>
            <a:ext cx="1008112" cy="2555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1432496"/>
            <a:ext cx="6457851" cy="37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27388" cy="430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Budget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April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8" y="1772816"/>
            <a:ext cx="8094450" cy="31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</a:t>
            </a:r>
            <a:r>
              <a:rPr lang="cs-CZ" dirty="0" smtClean="0"/>
              <a:t> Schedule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16832"/>
            <a:ext cx="73739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47664" y="461515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Enter data </a:t>
            </a:r>
            <a:r>
              <a:rPr lang="cs-CZ" dirty="0" err="1" smtClean="0"/>
              <a:t>manually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923928" y="3717032"/>
            <a:ext cx="0" cy="1082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</a:t>
            </a:r>
            <a:r>
              <a:rPr lang="cs-CZ" dirty="0" smtClean="0"/>
              <a:t>   </a:t>
            </a:r>
            <a:r>
              <a:rPr lang="cs-CZ" dirty="0" smtClean="0"/>
              <a:t>Schedule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8625" y="1509832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 Default column  from predefined set of columns templates</a:t>
            </a:r>
            <a:endParaRPr lang="en-GB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4263144" cy="34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of budget Account Schedule </a:t>
            </a:r>
            <a:r>
              <a:rPr lang="en-US" sz="1800" dirty="0" smtClean="0">
                <a:solidFill>
                  <a:srgbClr val="0066FF"/>
                </a:solidFill>
              </a:rPr>
              <a:t>(Edit Account Schedule)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72816"/>
            <a:ext cx="7701397" cy="24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Overview of Accounting Schedule with use of filters (</a:t>
            </a:r>
            <a:r>
              <a:rPr lang="cs-CZ" sz="1800" dirty="0" smtClean="0"/>
              <a:t> </a:t>
            </a:r>
            <a:r>
              <a:rPr lang="en-GB" sz="1800" b="1" dirty="0" smtClean="0"/>
              <a:t>SALES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17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728662" y="5301208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9pPr>
          </a:lstStyle>
          <a:p>
            <a:r>
              <a:rPr lang="en-US" sz="1800" dirty="0" smtClean="0"/>
              <a:t>Net change =600 (1st PO line 1) for ADM dimension -&gt;0</a:t>
            </a:r>
          </a:p>
          <a:p>
            <a:r>
              <a:rPr lang="en-US" sz="1800" dirty="0" smtClean="0"/>
              <a:t>Net change =1200(2nd PO line 1) for SALES dimension-&gt;</a:t>
            </a:r>
            <a:r>
              <a:rPr lang="en-US" sz="1800" dirty="0" smtClean="0">
                <a:solidFill>
                  <a:srgbClr val="0066FF"/>
                </a:solidFill>
              </a:rPr>
              <a:t>1200 </a:t>
            </a:r>
          </a:p>
          <a:p>
            <a:r>
              <a:rPr lang="en-US" sz="1800" dirty="0" smtClean="0"/>
              <a:t>Budget is 1000 difference is 20 % </a:t>
            </a:r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35175"/>
            <a:ext cx="7075627" cy="206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6" y="3789040"/>
            <a:ext cx="577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 smtClean="0">
                <a:latin typeface="Calibri" pitchFamily="34" charset="0"/>
              </a:rPr>
              <a:t>Basic principles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82663" y="2219325"/>
            <a:ext cx="1895475" cy="846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Purchase Order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982663" y="3227388"/>
            <a:ext cx="1895475" cy="1206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982663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Account </a:t>
            </a:r>
            <a:r>
              <a:rPr lang="en-US" altLang="cs-CZ" dirty="0" smtClean="0">
                <a:solidFill>
                  <a:srgbClr val="F6F4F4"/>
                </a:solidFill>
              </a:rPr>
              <a:t>8</a:t>
            </a:r>
            <a:r>
              <a:rPr lang="cs-CZ" altLang="cs-CZ" dirty="0" smtClean="0">
                <a:solidFill>
                  <a:srgbClr val="F6F4F4"/>
                </a:solidFill>
              </a:rPr>
              <a:t>4</a:t>
            </a:r>
            <a:r>
              <a:rPr lang="en-US" altLang="cs-CZ" dirty="0" smtClean="0">
                <a:solidFill>
                  <a:srgbClr val="F6F4F4"/>
                </a:solidFill>
              </a:rPr>
              <a:t>20</a:t>
            </a:r>
            <a:endParaRPr lang="en-US" altLang="cs-CZ" dirty="0">
              <a:solidFill>
                <a:srgbClr val="F6F4F4"/>
              </a:solidFill>
            </a:endParaRPr>
          </a:p>
          <a:p>
            <a:pPr algn="ctr" eaLnBrk="1" hangingPunct="1"/>
            <a:r>
              <a:rPr lang="en-US" altLang="cs-CZ" sz="1400" dirty="0" smtClean="0">
                <a:solidFill>
                  <a:srgbClr val="F6F4F4"/>
                </a:solidFill>
                <a:latin typeface="Calibri" pitchFamily="34" charset="0"/>
              </a:rPr>
              <a:t>(</a:t>
            </a:r>
            <a:r>
              <a:rPr lang="cs-CZ" altLang="cs-CZ" sz="1400" dirty="0" err="1" smtClean="0">
                <a:solidFill>
                  <a:srgbClr val="F6F4F4"/>
                </a:solidFill>
                <a:latin typeface="Calibri" pitchFamily="34" charset="0"/>
              </a:rPr>
              <a:t>Entertainmnent</a:t>
            </a:r>
            <a:r>
              <a:rPr lang="cs-CZ" altLang="cs-CZ" sz="1400" dirty="0" smtClean="0">
                <a:solidFill>
                  <a:srgbClr val="F6F4F4"/>
                </a:solidFill>
                <a:latin typeface="Calibri" pitchFamily="34" charset="0"/>
              </a:rPr>
              <a:t> and PR)</a:t>
            </a:r>
            <a:endParaRPr lang="en-US" altLang="cs-CZ" sz="1400" dirty="0">
              <a:latin typeface="Calibri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V="1">
            <a:off x="1225550" y="334803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AutoShape 10"/>
          <p:cNvSpPr>
            <a:spLocks/>
          </p:cNvSpPr>
          <p:nvPr/>
        </p:nvSpPr>
        <p:spPr bwMode="auto">
          <a:xfrm>
            <a:off x="2878138" y="2219325"/>
            <a:ext cx="201612" cy="1128713"/>
          </a:xfrm>
          <a:prstGeom prst="rightBrace">
            <a:avLst>
              <a:gd name="adj1" fmla="val 466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189288" y="2676525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F9</a:t>
            </a:r>
            <a:endParaRPr lang="en-GB" altLang="cs-CZ" dirty="0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563938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Account </a:t>
            </a:r>
            <a:r>
              <a:rPr lang="en-US" altLang="cs-CZ" dirty="0" smtClean="0">
                <a:solidFill>
                  <a:srgbClr val="F6F4F4"/>
                </a:solidFill>
              </a:rPr>
              <a:t>8</a:t>
            </a:r>
            <a:r>
              <a:rPr lang="cs-CZ" altLang="cs-CZ" dirty="0" smtClean="0">
                <a:solidFill>
                  <a:srgbClr val="F6F4F4"/>
                </a:solidFill>
              </a:rPr>
              <a:t>4</a:t>
            </a:r>
            <a:r>
              <a:rPr lang="en-US" altLang="cs-CZ" dirty="0" smtClean="0">
                <a:solidFill>
                  <a:srgbClr val="F6F4F4"/>
                </a:solidFill>
              </a:rPr>
              <a:t>20</a:t>
            </a:r>
            <a:endParaRPr lang="en-US" altLang="cs-CZ" dirty="0">
              <a:solidFill>
                <a:srgbClr val="F6F4F4"/>
              </a:solidFill>
            </a:endParaRPr>
          </a:p>
          <a:p>
            <a:pPr algn="ctr" eaLnBrk="1" hangingPunct="1"/>
            <a:r>
              <a:rPr lang="en-US" altLang="cs-CZ" sz="1400" dirty="0" smtClean="0">
                <a:solidFill>
                  <a:srgbClr val="F6F4F4"/>
                </a:solidFill>
                <a:latin typeface="Calibri" pitchFamily="34" charset="0"/>
              </a:rPr>
              <a:t>(</a:t>
            </a:r>
            <a:r>
              <a:rPr lang="cs-CZ" altLang="cs-CZ" sz="1400" dirty="0" err="1" smtClean="0">
                <a:solidFill>
                  <a:srgbClr val="F6F4F4"/>
                </a:solidFill>
                <a:latin typeface="Calibri" pitchFamily="34" charset="0"/>
              </a:rPr>
              <a:t>Entertainment</a:t>
            </a:r>
            <a:r>
              <a:rPr lang="cs-CZ" altLang="cs-CZ" sz="1400" dirty="0" smtClean="0">
                <a:solidFill>
                  <a:srgbClr val="F6F4F4"/>
                </a:solidFill>
                <a:latin typeface="Calibri" pitchFamily="34" charset="0"/>
              </a:rPr>
              <a:t> and PR )</a:t>
            </a:r>
            <a:endParaRPr lang="en-US" altLang="cs-CZ" sz="1400" dirty="0">
              <a:solidFill>
                <a:srgbClr val="F6F4F4"/>
              </a:solidFill>
              <a:latin typeface="Calibri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 flipV="1">
            <a:off x="3767139" y="2859881"/>
            <a:ext cx="156790" cy="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3923928" y="2863850"/>
            <a:ext cx="0" cy="88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>
            <a:off x="5459413" y="3994150"/>
            <a:ext cx="44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5902325" y="3348038"/>
            <a:ext cx="0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5056188" y="1654175"/>
            <a:ext cx="3630612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07.11.14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216525" y="1149350"/>
            <a:ext cx="3227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dirty="0">
                <a:latin typeface="Calibri" pitchFamily="34" charset="0"/>
              </a:rPr>
              <a:t>General Ledger Item Entries (Debit amounts)</a:t>
            </a: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6657975" y="1654175"/>
            <a:ext cx="4475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1500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>
            <a:off x="6870700" y="1898650"/>
            <a:ext cx="0" cy="7778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5056188" y="2676525"/>
            <a:ext cx="379095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07.12.2014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6657975" y="2674938"/>
            <a:ext cx="3818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5216525" y="4960938"/>
            <a:ext cx="3227388" cy="1654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r>
              <a:rPr lang="cs-CZ" altLang="cs-CZ" sz="1000" dirty="0">
                <a:latin typeface="Calibri" pitchFamily="34" charset="0"/>
              </a:rPr>
              <a:t>1002</a:t>
            </a: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r>
              <a:rPr lang="cs-CZ" altLang="cs-CZ" sz="1000" b="1" dirty="0" smtClean="0">
                <a:latin typeface="Calibri" pitchFamily="34" charset="0"/>
              </a:rPr>
              <a:t>8420</a:t>
            </a:r>
            <a:endParaRPr lang="cs-CZ" altLang="cs-CZ" sz="1000" b="1" dirty="0">
              <a:latin typeface="Calibri" pitchFamily="34" charset="0"/>
            </a:endParaRPr>
          </a:p>
          <a:p>
            <a:pPr eaLnBrk="1" hangingPunct="1"/>
            <a:endParaRPr lang="cs-CZ" altLang="cs-CZ" sz="1000" b="1" dirty="0">
              <a:latin typeface="Calibri" pitchFamily="34" charset="0"/>
            </a:endParaRPr>
          </a:p>
          <a:p>
            <a:pPr eaLnBrk="1" hangingPunct="1"/>
            <a:endParaRPr lang="cs-CZ" altLang="cs-CZ" sz="1000" b="1" dirty="0">
              <a:latin typeface="Calibri" pitchFamily="34" charset="0"/>
            </a:endParaRP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r>
              <a:rPr lang="cs-CZ" altLang="cs-CZ" sz="1000" dirty="0">
                <a:latin typeface="Calibri" pitchFamily="34" charset="0"/>
              </a:rPr>
              <a:t>9510</a:t>
            </a:r>
            <a:endParaRPr lang="en-GB" altLang="cs-CZ" sz="1000" dirty="0">
              <a:latin typeface="Calibri" pitchFamily="34" charset="0"/>
            </a:endParaRPr>
          </a:p>
        </p:txBody>
      </p:sp>
      <p:sp>
        <p:nvSpPr>
          <p:cNvPr id="3093" name="Text Box 26"/>
          <p:cNvSpPr txBox="1">
            <a:spLocks noChangeArrowheads="1"/>
          </p:cNvSpPr>
          <p:nvPr/>
        </p:nvSpPr>
        <p:spPr bwMode="auto">
          <a:xfrm>
            <a:off x="3079750" y="4960938"/>
            <a:ext cx="210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sz="1600" dirty="0" smtClean="0">
                <a:latin typeface="Calibri" pitchFamily="34" charset="0"/>
              </a:rPr>
              <a:t>Budget for chosen Year</a:t>
            </a:r>
          </a:p>
          <a:p>
            <a:pPr algn="ctr" eaLnBrk="1" hangingPunct="1"/>
            <a:r>
              <a:rPr lang="en-US" altLang="cs-CZ" sz="1600" dirty="0" smtClean="0">
                <a:latin typeface="Calibri" pitchFamily="34" charset="0"/>
              </a:rPr>
              <a:t>(Business Plan)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3094" name="Line 27"/>
          <p:cNvSpPr>
            <a:spLocks noChangeShapeType="1"/>
          </p:cNvSpPr>
          <p:nvPr/>
        </p:nvSpPr>
        <p:spPr bwMode="auto">
          <a:xfrm>
            <a:off x="590232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5459413" y="5368925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>
            <a:off x="5467350" y="60706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5216525" y="576738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>
            <a:off x="5216525" y="605313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>
            <a:off x="6640513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0" name="Line 35"/>
          <p:cNvSpPr>
            <a:spLocks noChangeShapeType="1"/>
          </p:cNvSpPr>
          <p:nvPr/>
        </p:nvSpPr>
        <p:spPr bwMode="auto">
          <a:xfrm>
            <a:off x="7232650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>
            <a:off x="783907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>
            <a:off x="5216525" y="5181600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3" name="Text Box 38"/>
          <p:cNvSpPr txBox="1">
            <a:spLocks noChangeArrowheads="1"/>
          </p:cNvSpPr>
          <p:nvPr/>
        </p:nvSpPr>
        <p:spPr bwMode="auto">
          <a:xfrm>
            <a:off x="6132513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D1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4" name="Text Box 39"/>
          <p:cNvSpPr txBox="1">
            <a:spLocks noChangeArrowheads="1"/>
          </p:cNvSpPr>
          <p:nvPr/>
        </p:nvSpPr>
        <p:spPr bwMode="auto">
          <a:xfrm>
            <a:off x="671512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D2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5" name="Text Box 40"/>
          <p:cNvSpPr txBox="1">
            <a:spLocks noChangeArrowheads="1"/>
          </p:cNvSpPr>
          <p:nvPr/>
        </p:nvSpPr>
        <p:spPr bwMode="auto">
          <a:xfrm>
            <a:off x="739457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D3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6" name="Text Box 41"/>
          <p:cNvSpPr txBox="1">
            <a:spLocks noChangeArrowheads="1"/>
          </p:cNvSpPr>
          <p:nvPr/>
        </p:nvSpPr>
        <p:spPr bwMode="auto">
          <a:xfrm>
            <a:off x="7867650" y="4960938"/>
            <a:ext cx="336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 4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7" name="Line 44"/>
          <p:cNvSpPr>
            <a:spLocks noChangeShapeType="1"/>
          </p:cNvSpPr>
          <p:nvPr/>
        </p:nvSpPr>
        <p:spPr bwMode="auto">
          <a:xfrm>
            <a:off x="6305550" y="2219325"/>
            <a:ext cx="0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8" name="Line 45"/>
          <p:cNvSpPr>
            <a:spLocks noChangeShapeType="1"/>
          </p:cNvSpPr>
          <p:nvPr/>
        </p:nvSpPr>
        <p:spPr bwMode="auto">
          <a:xfrm flipH="1">
            <a:off x="5459413" y="2219325"/>
            <a:ext cx="86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6"/>
          <p:cNvSpPr>
            <a:spLocks noChangeShapeType="1"/>
          </p:cNvSpPr>
          <p:nvPr/>
        </p:nvSpPr>
        <p:spPr bwMode="auto">
          <a:xfrm flipV="1">
            <a:off x="5454650" y="1898650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Oval 47"/>
          <p:cNvSpPr>
            <a:spLocks noChangeArrowheads="1"/>
          </p:cNvSpPr>
          <p:nvPr/>
        </p:nvSpPr>
        <p:spPr bwMode="auto">
          <a:xfrm>
            <a:off x="5085393" y="2540462"/>
            <a:ext cx="893131" cy="541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Line 48"/>
          <p:cNvSpPr>
            <a:spLocks noChangeShapeType="1"/>
          </p:cNvSpPr>
          <p:nvPr/>
        </p:nvSpPr>
        <p:spPr bwMode="auto">
          <a:xfrm>
            <a:off x="2273300" y="4597400"/>
            <a:ext cx="0" cy="1254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2" name="Line 49"/>
          <p:cNvSpPr>
            <a:spLocks noChangeShapeType="1"/>
          </p:cNvSpPr>
          <p:nvPr/>
        </p:nvSpPr>
        <p:spPr bwMode="auto">
          <a:xfrm flipV="1">
            <a:off x="2273300" y="5852318"/>
            <a:ext cx="285115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3" name="Oval 50"/>
          <p:cNvSpPr>
            <a:spLocks noChangeArrowheads="1"/>
          </p:cNvSpPr>
          <p:nvPr/>
        </p:nvSpPr>
        <p:spPr bwMode="auto">
          <a:xfrm>
            <a:off x="5107769" y="5680074"/>
            <a:ext cx="685800" cy="401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4" name="Text Box 51"/>
          <p:cNvSpPr txBox="1">
            <a:spLocks noChangeArrowheads="1"/>
          </p:cNvSpPr>
          <p:nvPr/>
        </p:nvSpPr>
        <p:spPr bwMode="auto">
          <a:xfrm>
            <a:off x="6132513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2000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15" name="Line 52"/>
          <p:cNvSpPr>
            <a:spLocks noChangeShapeType="1"/>
          </p:cNvSpPr>
          <p:nvPr/>
        </p:nvSpPr>
        <p:spPr bwMode="auto">
          <a:xfrm>
            <a:off x="6870700" y="3240088"/>
            <a:ext cx="0" cy="173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3"/>
          <p:cNvSpPr>
            <a:spLocks noChangeShapeType="1"/>
          </p:cNvSpPr>
          <p:nvPr/>
        </p:nvSpPr>
        <p:spPr bwMode="auto">
          <a:xfrm flipH="1" flipV="1">
            <a:off x="6019800" y="3227388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Line 54"/>
          <p:cNvSpPr>
            <a:spLocks noChangeShapeType="1"/>
          </p:cNvSpPr>
          <p:nvPr/>
        </p:nvSpPr>
        <p:spPr bwMode="auto">
          <a:xfrm flipH="1" flipV="1">
            <a:off x="5741988" y="3043238"/>
            <a:ext cx="27463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8" name="Oval 55"/>
          <p:cNvSpPr>
            <a:spLocks noChangeArrowheads="1"/>
          </p:cNvSpPr>
          <p:nvPr/>
        </p:nvSpPr>
        <p:spPr bwMode="auto">
          <a:xfrm>
            <a:off x="4999015" y="1517650"/>
            <a:ext cx="903309" cy="5413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Text Box 56"/>
          <p:cNvSpPr txBox="1">
            <a:spLocks noChangeArrowheads="1"/>
          </p:cNvSpPr>
          <p:nvPr/>
        </p:nvSpPr>
        <p:spPr bwMode="auto">
          <a:xfrm>
            <a:off x="6680200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1500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20" name="Oval 57"/>
          <p:cNvSpPr>
            <a:spLocks noChangeArrowheads="1"/>
          </p:cNvSpPr>
          <p:nvPr/>
        </p:nvSpPr>
        <p:spPr bwMode="auto">
          <a:xfrm>
            <a:off x="5978525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Oval 58"/>
          <p:cNvSpPr>
            <a:spLocks noChangeArrowheads="1"/>
          </p:cNvSpPr>
          <p:nvPr/>
        </p:nvSpPr>
        <p:spPr bwMode="auto">
          <a:xfrm>
            <a:off x="6528594" y="1563688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2" name="Line 60"/>
          <p:cNvSpPr>
            <a:spLocks noChangeShapeType="1"/>
          </p:cNvSpPr>
          <p:nvPr/>
        </p:nvSpPr>
        <p:spPr bwMode="auto">
          <a:xfrm flipV="1">
            <a:off x="6545263" y="3637756"/>
            <a:ext cx="1004887" cy="2129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3" name="Line 61"/>
          <p:cNvSpPr>
            <a:spLocks noChangeShapeType="1"/>
          </p:cNvSpPr>
          <p:nvPr/>
        </p:nvSpPr>
        <p:spPr bwMode="auto">
          <a:xfrm>
            <a:off x="7026275" y="1965325"/>
            <a:ext cx="523875" cy="1492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Text Box 62"/>
          <p:cNvSpPr txBox="1">
            <a:spLocks noChangeArrowheads="1"/>
          </p:cNvSpPr>
          <p:nvPr/>
        </p:nvSpPr>
        <p:spPr bwMode="auto">
          <a:xfrm>
            <a:off x="6828632" y="3344069"/>
            <a:ext cx="19804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5</a:t>
            </a:r>
            <a:r>
              <a:rPr lang="en-US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00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=2000-1500</a:t>
            </a:r>
            <a:endParaRPr lang="en-US" altLang="cs-CZ" sz="12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3125" name="Text Box 63"/>
          <p:cNvSpPr txBox="1">
            <a:spLocks noChangeArrowheads="1"/>
          </p:cNvSpPr>
          <p:nvPr/>
        </p:nvSpPr>
        <p:spPr bwMode="auto">
          <a:xfrm>
            <a:off x="1133475" y="5745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317625" y="4597400"/>
            <a:ext cx="0" cy="847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445721" y="5445224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Direct </a:t>
            </a:r>
            <a:r>
              <a:rPr lang="cs-CZ" sz="1400" dirty="0" err="1" smtClean="0">
                <a:solidFill>
                  <a:srgbClr val="FF0000"/>
                </a:solidFill>
              </a:rPr>
              <a:t>Posting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field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must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be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ticked</a:t>
            </a:r>
            <a:r>
              <a:rPr lang="cs-CZ" sz="1400" dirty="0" smtClean="0">
                <a:solidFill>
                  <a:srgbClr val="FF0000"/>
                </a:solidFill>
              </a:rPr>
              <a:t> !!!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6547082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576525" y="2610312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7205724" y="4437111"/>
            <a:ext cx="740537" cy="1350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8809046" y="3348038"/>
            <a:ext cx="0" cy="5835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6" name="Přímá spojnice 5"/>
          <p:cNvCxnSpPr>
            <a:stCxn id="58" idx="6"/>
            <a:endCxn id="60" idx="0"/>
          </p:cNvCxnSpPr>
          <p:nvPr/>
        </p:nvCxnSpPr>
        <p:spPr>
          <a:xfrm>
            <a:off x="7262325" y="2811131"/>
            <a:ext cx="1546721" cy="536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7306076" y="3994150"/>
            <a:ext cx="13071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en-US" altLang="cs-CZ" sz="12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cs-CZ" altLang="cs-CZ" sz="12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altLang="cs-CZ" sz="1200" b="1" dirty="0" smtClean="0">
                <a:solidFill>
                  <a:srgbClr val="FF0000"/>
                </a:solidFill>
                <a:latin typeface="Calibri" pitchFamily="34" charset="0"/>
              </a:rPr>
              <a:t>00</a:t>
            </a:r>
            <a:endParaRPr lang="cs-CZ" altLang="cs-CZ" sz="1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(1500-100)</a:t>
            </a:r>
            <a:endParaRPr lang="en-US" altLang="cs-CZ" sz="12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100313" y="1626771"/>
            <a:ext cx="6383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4133850" y="2610312"/>
            <a:ext cx="6495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Sales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Oval 55"/>
          <p:cNvSpPr>
            <a:spLocks noChangeArrowheads="1"/>
          </p:cNvSpPr>
          <p:nvPr/>
        </p:nvSpPr>
        <p:spPr bwMode="auto">
          <a:xfrm>
            <a:off x="4006963" y="1506616"/>
            <a:ext cx="903309" cy="150533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2934612" y="1446209"/>
            <a:ext cx="11676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err="1" smtClean="0">
                <a:latin typeface="Calibri" pitchFamily="34" charset="0"/>
              </a:rPr>
              <a:t>Dimensions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3470813" y="1723209"/>
            <a:ext cx="536150" cy="536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/>
              <a:t>Simple</a:t>
            </a:r>
            <a:r>
              <a:rPr lang="cs-CZ" sz="3600" b="1" dirty="0" smtClean="0"/>
              <a:t> budget </a:t>
            </a:r>
            <a:r>
              <a:rPr lang="cs-CZ" sz="3600" b="1" dirty="0" err="1" smtClean="0"/>
              <a:t>example</a:t>
            </a:r>
            <a:endParaRPr lang="en-US" sz="3600" b="1" dirty="0"/>
          </a:p>
        </p:txBody>
      </p:sp>
      <p:sp>
        <p:nvSpPr>
          <p:cNvPr id="6" name="Obdélník 5"/>
          <p:cNvSpPr/>
          <p:nvPr/>
        </p:nvSpPr>
        <p:spPr>
          <a:xfrm>
            <a:off x="2483768" y="1556792"/>
            <a:ext cx="601799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+ 2 </a:t>
            </a:r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 Purchase Order with two lines</a:t>
            </a:r>
          </a:p>
          <a:p>
            <a:pPr algn="ctr"/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consul</a:t>
            </a:r>
            <a:r>
              <a:rPr lang="cs-CZ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2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ation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services (G/L account </a:t>
            </a:r>
            <a:r>
              <a:rPr lang="cs-CZ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832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0)</a:t>
            </a:r>
          </a:p>
          <a:p>
            <a:pPr algn="ctr"/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our example we will show only PO lines</a:t>
            </a:r>
            <a:endParaRPr lang="en-US" sz="2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8388424" y="2636912"/>
            <a:ext cx="3600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8709402" y="2636912"/>
            <a:ext cx="39062" cy="2295872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438537" y="4730551"/>
            <a:ext cx="383438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cs-CZ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6" y="1700808"/>
            <a:ext cx="18757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0355"/>
            <a:ext cx="4058394" cy="186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>
            <a:off x="5832006" y="4932784"/>
            <a:ext cx="2877396" cy="8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PO</a:t>
            </a:r>
            <a:r>
              <a:rPr lang="en-ZA" dirty="0" smtClean="0"/>
              <a:t> lines-generation of G/L </a:t>
            </a:r>
            <a:r>
              <a:rPr lang="en-ZA" dirty="0" err="1" smtClean="0"/>
              <a:t>Entr</a:t>
            </a:r>
            <a:r>
              <a:rPr lang="cs-CZ" dirty="0" smtClean="0"/>
              <a:t>i</a:t>
            </a:r>
            <a:r>
              <a:rPr lang="en-ZA" dirty="0" err="1" smtClean="0"/>
              <a:t>es</a:t>
            </a:r>
            <a:endParaRPr lang="en-Z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306896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SALES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1.3.19,Cost=1200=20x60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3086850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1.3.19,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=600=10x60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86550" y="3913460"/>
            <a:ext cx="396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66FF"/>
                </a:solidFill>
              </a:rPr>
              <a:t>Post PO 1 and </a:t>
            </a:r>
            <a:r>
              <a:rPr lang="cs-CZ" sz="1200" b="1" dirty="0" err="1" smtClean="0">
                <a:solidFill>
                  <a:srgbClr val="0066FF"/>
                </a:solidFill>
              </a:rPr>
              <a:t>change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of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Working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date</a:t>
            </a:r>
            <a:r>
              <a:rPr lang="cs-CZ" sz="1200" b="1" dirty="0" smtClean="0">
                <a:solidFill>
                  <a:srgbClr val="0066FF"/>
                </a:solidFill>
              </a:rPr>
              <a:t>  to 1.4.2017</a:t>
            </a:r>
            <a:endParaRPr lang="cs-CZ" sz="1200" b="1" dirty="0">
              <a:solidFill>
                <a:srgbClr val="0066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5753149" y="3666583"/>
            <a:ext cx="1331412" cy="77075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From Icon Line,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Dimensions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55718" y="450912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1.4.19,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=1800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654658" y="453895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SALES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30.1.19,Cost=2400</a:t>
            </a:r>
            <a:endParaRPr lang="cs-CZ" sz="14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01" y="3282078"/>
            <a:ext cx="1868612" cy="127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56792"/>
            <a:ext cx="862005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6084168" y="2852936"/>
            <a:ext cx="1800200" cy="4291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3174334" y="2564904"/>
            <a:ext cx="0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" y="3659462"/>
            <a:ext cx="1291028" cy="87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5062170"/>
            <a:ext cx="86200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Přímá spojnice se šipkou 31"/>
          <p:cNvCxnSpPr/>
          <p:nvPr/>
        </p:nvCxnSpPr>
        <p:spPr>
          <a:xfrm>
            <a:off x="3407132" y="5032340"/>
            <a:ext cx="0" cy="10431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5556820" y="4723306"/>
            <a:ext cx="2539225" cy="15140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251487" y="5100324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66FF"/>
                </a:solidFill>
              </a:rPr>
              <a:t>Purchase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Order</a:t>
            </a:r>
            <a:r>
              <a:rPr lang="cs-CZ" sz="1200" b="1" dirty="0" smtClean="0">
                <a:solidFill>
                  <a:srgbClr val="0066FF"/>
                </a:solidFill>
              </a:rPr>
              <a:t> Line 2</a:t>
            </a:r>
            <a:endParaRPr lang="cs-CZ" sz="1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(</a:t>
            </a:r>
            <a:r>
              <a:rPr lang="cs-CZ" sz="2000" dirty="0" err="1" smtClean="0">
                <a:solidFill>
                  <a:srgbClr val="002060"/>
                </a:solidFill>
              </a:rPr>
              <a:t>filtered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for</a:t>
            </a:r>
            <a:r>
              <a:rPr lang="cs-CZ" sz="2000" dirty="0" smtClean="0">
                <a:solidFill>
                  <a:srgbClr val="002060"/>
                </a:solidFill>
              </a:rPr>
              <a:t> just </a:t>
            </a:r>
            <a:r>
              <a:rPr lang="cs-CZ" sz="2000" dirty="0" err="1" smtClean="0">
                <a:solidFill>
                  <a:srgbClr val="002060"/>
                </a:solidFill>
              </a:rPr>
              <a:t>created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ones</a:t>
            </a:r>
            <a:r>
              <a:rPr lang="cs-CZ" sz="2000" dirty="0" smtClean="0">
                <a:solidFill>
                  <a:srgbClr val="002060"/>
                </a:solidFill>
              </a:rPr>
              <a:t>)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3038"/>
            <a:ext cx="1407071" cy="21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411760" y="4077072"/>
            <a:ext cx="4752528" cy="1800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to se G/L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4920"/>
            <a:ext cx="6783766" cy="17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General Ledger Entries </a:t>
            </a:r>
            <a:r>
              <a:rPr lang="en-ZA" dirty="0" smtClean="0">
                <a:solidFill>
                  <a:srgbClr val="0066FF"/>
                </a:solidFill>
              </a:rPr>
              <a:t>– </a:t>
            </a:r>
            <a:r>
              <a:rPr lang="en-ZA" sz="1600" dirty="0" smtClean="0">
                <a:solidFill>
                  <a:srgbClr val="0066FF"/>
                </a:solidFill>
              </a:rPr>
              <a:t>what was posted =impact of two posted purchase orders</a:t>
            </a:r>
            <a:endParaRPr lang="en-ZA" sz="1600" dirty="0">
              <a:solidFill>
                <a:srgbClr val="00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8" y="1700808"/>
            <a:ext cx="7931819" cy="33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20272" y="3284984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74157" y="414908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5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r>
              <a:rPr lang="cs-CZ" dirty="0" smtClean="0"/>
              <a:t> data in Budget matrix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" y="1628800"/>
            <a:ext cx="345757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9" y="3215680"/>
            <a:ext cx="3204517" cy="27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995936" y="4588727"/>
            <a:ext cx="2088232" cy="100051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We have to go back in time</a:t>
            </a:r>
            <a:endParaRPr lang="en-US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0911"/>
            <a:ext cx="18757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761161" cy="178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Budget  Matrix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347864" y="5733256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Setup of expected (budgeted) values 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for chosen </a:t>
            </a:r>
            <a:r>
              <a:rPr lang="en-ZA" b="1" dirty="0" smtClean="0">
                <a:solidFill>
                  <a:srgbClr val="FF0000"/>
                </a:solidFill>
              </a:rPr>
              <a:t>dimension</a:t>
            </a:r>
            <a:r>
              <a:rPr lang="cs-CZ" b="1" dirty="0" smtClean="0">
                <a:solidFill>
                  <a:srgbClr val="FF0000"/>
                </a:solidFill>
              </a:rPr>
              <a:t>s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264696" cy="38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530535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Setup of budget -  </a:t>
            </a:r>
            <a:r>
              <a:rPr lang="en-US" dirty="0">
                <a:solidFill>
                  <a:srgbClr val="0066FF"/>
                </a:solidFill>
              </a:rPr>
              <a:t>values-manually entered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9" y="1628800"/>
            <a:ext cx="792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5" y="3933056"/>
            <a:ext cx="7866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1201480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0" y="3162325"/>
            <a:ext cx="1401272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93" y="4386683"/>
            <a:ext cx="691861" cy="6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07" y="5260640"/>
            <a:ext cx="1140566" cy="8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0</TotalTime>
  <Words>368</Words>
  <Application>Microsoft Office PowerPoint</Application>
  <PresentationFormat>Předvádění na obrazovce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Navertica3</vt:lpstr>
      <vt:lpstr>1_Navertica3</vt:lpstr>
      <vt:lpstr>2_Navertica3</vt:lpstr>
      <vt:lpstr>Prezentace aplikace PowerPoint</vt:lpstr>
      <vt:lpstr>Basic principles</vt:lpstr>
      <vt:lpstr>Simple budget example</vt:lpstr>
      <vt:lpstr>PO lines-generation of G/L Entries</vt:lpstr>
      <vt:lpstr>General Ledger Entries (filtered for just created ones) </vt:lpstr>
      <vt:lpstr>General Ledger Entries – what was posted =impact of two posted purchase orders</vt:lpstr>
      <vt:lpstr>Setup data in Budget matrix</vt:lpstr>
      <vt:lpstr>Budget  Matrix</vt:lpstr>
      <vt:lpstr>Setup of budget -  values-manually entered</vt:lpstr>
      <vt:lpstr>Setup of budget -  values-manually entered</vt:lpstr>
      <vt:lpstr>Budget</vt:lpstr>
      <vt:lpstr>Budget calculation for March  </vt:lpstr>
      <vt:lpstr>Budget calculation for April </vt:lpstr>
      <vt:lpstr>Account Schedule</vt:lpstr>
      <vt:lpstr>Account   Schedule </vt:lpstr>
      <vt:lpstr>Template of budget Account Schedule (Edit Account Schedule)</vt:lpstr>
      <vt:lpstr>Overview of Accounting Schedule with use of filters ( SALES)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850</cp:revision>
  <dcterms:created xsi:type="dcterms:W3CDTF">2008-09-16T18:20:53Z</dcterms:created>
  <dcterms:modified xsi:type="dcterms:W3CDTF">2017-11-22T13:17:59Z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