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5" r:id="rId3"/>
    <p:sldId id="308" r:id="rId4"/>
    <p:sldId id="303" r:id="rId5"/>
    <p:sldId id="304" r:id="rId6"/>
    <p:sldId id="307" r:id="rId7"/>
    <p:sldId id="298" r:id="rId8"/>
    <p:sldId id="297" r:id="rId9"/>
    <p:sldId id="309" r:id="rId10"/>
    <p:sldId id="296" r:id="rId11"/>
    <p:sldId id="305" r:id="rId12"/>
    <p:sldId id="306" r:id="rId13"/>
    <p:sldId id="310" r:id="rId14"/>
    <p:sldId id="311" r:id="rId15"/>
    <p:sldId id="312" r:id="rId16"/>
    <p:sldId id="301" r:id="rId17"/>
    <p:sldId id="313" r:id="rId18"/>
    <p:sldId id="300" r:id="rId19"/>
    <p:sldId id="292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err="1" smtClean="0"/>
              <a:t>Introduction</a:t>
            </a:r>
            <a:r>
              <a:rPr lang="cs-CZ" sz="4000" dirty="0" smtClean="0"/>
              <a:t> to MS Dynamics NAV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Transfers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Orders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services and Transfer routes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7486923" cy="5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853232" y="1435993"/>
            <a:ext cx="1648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services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473656" y="2701386"/>
            <a:ext cx="176272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Transfer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Routes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7520"/>
            <a:ext cx="2736304" cy="1805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33040" y="2264717"/>
            <a:ext cx="29333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Access  :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searching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window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64660"/>
            <a:ext cx="6599237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725291" y="32849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logistic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Outsourced</a:t>
            </a:r>
            <a:r>
              <a:rPr lang="cs-CZ" dirty="0" smtClean="0"/>
              <a:t> </a:t>
            </a:r>
            <a:r>
              <a:rPr lang="cs-CZ" dirty="0" err="1" smtClean="0"/>
              <a:t>logictic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22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6" y="1820999"/>
            <a:ext cx="1647456" cy="14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127" y="1715742"/>
            <a:ext cx="1669728" cy="14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2" y="2276872"/>
            <a:ext cx="148142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prava 4"/>
          <p:cNvSpPr/>
          <p:nvPr/>
        </p:nvSpPr>
        <p:spPr>
          <a:xfrm>
            <a:off x="2555776" y="2564904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256192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4283968" y="3071507"/>
            <a:ext cx="0" cy="649213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6798281" y="3259055"/>
            <a:ext cx="18265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Red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71644" y="3489887"/>
            <a:ext cx="1906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Blue </a:t>
            </a:r>
            <a:r>
              <a:rPr lang="cs-CZ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Location</a:t>
            </a:r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3" name="Přímá spojnice 12"/>
          <p:cNvCxnSpPr/>
          <p:nvPr/>
        </p:nvCxnSpPr>
        <p:spPr>
          <a:xfrm>
            <a:off x="4139952" y="5581403"/>
            <a:ext cx="0" cy="44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4139952" y="6011310"/>
            <a:ext cx="410445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49" y="3720720"/>
            <a:ext cx="1704405" cy="17775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95" y="4365104"/>
            <a:ext cx="31337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38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by </a:t>
            </a:r>
            <a:r>
              <a:rPr lang="cs-CZ" dirty="0" err="1" smtClean="0"/>
              <a:t>Location</a:t>
            </a:r>
            <a:r>
              <a:rPr lang="cs-CZ" dirty="0" smtClean="0"/>
              <a:t>  </a:t>
            </a:r>
            <a:r>
              <a:rPr lang="cs-CZ" sz="2000" dirty="0" smtClean="0"/>
              <a:t>(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button</a:t>
            </a:r>
            <a:r>
              <a:rPr lang="cs-CZ" sz="2000" dirty="0" smtClean="0"/>
              <a:t> </a:t>
            </a:r>
            <a:r>
              <a:rPr lang="cs-CZ" sz="2000" dirty="0" err="1" smtClean="0"/>
              <a:t>Item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57900" cy="191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055762" cy="15308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89412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Transfer </a:t>
            </a:r>
            <a:r>
              <a:rPr lang="cs-CZ" dirty="0" err="1" smtClean="0"/>
              <a:t>Order</a:t>
            </a:r>
            <a:r>
              <a:rPr lang="cs-CZ" dirty="0" smtClean="0"/>
              <a:t> </a:t>
            </a:r>
            <a:r>
              <a:rPr lang="cs-CZ" dirty="0" err="1" smtClean="0"/>
              <a:t>creation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00808"/>
            <a:ext cx="3829050" cy="201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4221088"/>
            <a:ext cx="2489540" cy="15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– </a:t>
            </a:r>
            <a:r>
              <a:rPr lang="cs-CZ" sz="3100" dirty="0" err="1" smtClean="0">
                <a:solidFill>
                  <a:srgbClr val="0070C0"/>
                </a:solidFill>
              </a:rPr>
              <a:t>header</a:t>
            </a:r>
            <a:r>
              <a:rPr lang="cs-CZ" sz="3100" dirty="0" smtClean="0">
                <a:solidFill>
                  <a:srgbClr val="0070C0"/>
                </a:solidFill>
              </a:rPr>
              <a:t> and lines</a:t>
            </a:r>
            <a:endParaRPr lang="cs-CZ" sz="31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12458"/>
            <a:ext cx="7610207" cy="2751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Transfer </a:t>
            </a:r>
            <a:r>
              <a:rPr lang="cs-CZ" dirty="0" err="1"/>
              <a:t>Order</a:t>
            </a:r>
            <a:r>
              <a:rPr lang="cs-CZ" dirty="0"/>
              <a:t> </a:t>
            </a:r>
            <a:r>
              <a:rPr lang="cs-CZ" dirty="0" err="1" smtClean="0"/>
              <a:t>creation</a:t>
            </a:r>
            <a:r>
              <a:rPr lang="cs-CZ" dirty="0" smtClean="0"/>
              <a:t> </a:t>
            </a:r>
            <a:r>
              <a:rPr lang="cs-CZ" sz="2700" dirty="0" smtClean="0">
                <a:solidFill>
                  <a:srgbClr val="0070C0"/>
                </a:solidFill>
              </a:rPr>
              <a:t>– </a:t>
            </a:r>
            <a:r>
              <a:rPr lang="cs-CZ" sz="2700" dirty="0" err="1" smtClean="0">
                <a:solidFill>
                  <a:srgbClr val="0070C0"/>
                </a:solidFill>
              </a:rPr>
              <a:t>tabs</a:t>
            </a:r>
            <a:r>
              <a:rPr lang="cs-CZ" sz="2700" dirty="0" smtClean="0">
                <a:solidFill>
                  <a:srgbClr val="0070C0"/>
                </a:solidFill>
              </a:rPr>
              <a:t> </a:t>
            </a:r>
            <a:r>
              <a:rPr lang="cs-CZ" sz="2700" dirty="0" err="1" smtClean="0">
                <a:solidFill>
                  <a:srgbClr val="0070C0"/>
                </a:solidFill>
              </a:rPr>
              <a:t>transfers</a:t>
            </a:r>
            <a:endParaRPr lang="cs-CZ" sz="27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619187" cy="2932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3063" y="4653136"/>
            <a:ext cx="8925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(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+Outbound </a:t>
            </a:r>
            <a:r>
              <a:rPr lang="cs-CZ" dirty="0" err="1" smtClean="0"/>
              <a:t>Whse.Handling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Blue</a:t>
            </a:r>
            <a:r>
              <a:rPr lang="cs-CZ" dirty="0" smtClean="0"/>
              <a:t>) (</a:t>
            </a:r>
            <a:r>
              <a:rPr lang="cs-CZ" dirty="0" smtClean="0">
                <a:solidFill>
                  <a:srgbClr val="0070C0"/>
                </a:solidFill>
              </a:rPr>
              <a:t>2D</a:t>
            </a:r>
            <a:r>
              <a:rPr lang="cs-CZ" dirty="0" smtClean="0"/>
              <a:t>) =-</a:t>
            </a:r>
            <a:r>
              <a:rPr lang="cs-CZ" dirty="0" smtClean="0">
                <a:solidFill>
                  <a:srgbClr val="00B050"/>
                </a:solidFill>
              </a:rPr>
              <a:t>1D</a:t>
            </a:r>
            <a:r>
              <a:rPr lang="cs-CZ" dirty="0" smtClean="0"/>
              <a:t>+</a:t>
            </a:r>
            <a:r>
              <a:rPr lang="cs-CZ" dirty="0" smtClean="0">
                <a:solidFill>
                  <a:srgbClr val="0070C0"/>
                </a:solidFill>
              </a:rPr>
              <a:t>2D=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-&gt;24.11.19+</a:t>
            </a:r>
            <a:r>
              <a:rPr lang="cs-CZ" b="1" dirty="0" smtClean="0">
                <a:solidFill>
                  <a:srgbClr val="7030A0"/>
                </a:solidFill>
              </a:rPr>
              <a:t>3D</a:t>
            </a:r>
            <a:r>
              <a:rPr lang="cs-CZ" dirty="0" smtClean="0"/>
              <a:t>=27.1.19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15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Posting</a:t>
            </a:r>
            <a:r>
              <a:rPr lang="cs-CZ" dirty="0" smtClean="0"/>
              <a:t> TO (2 </a:t>
            </a:r>
            <a:r>
              <a:rPr lang="cs-CZ" dirty="0" err="1" smtClean="0"/>
              <a:t>times</a:t>
            </a:r>
            <a:r>
              <a:rPr lang="cs-CZ" dirty="0" smtClean="0"/>
              <a:t> F9) 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2426645" y="4306169"/>
            <a:ext cx="2254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Entriesc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74220" y="6241575"/>
            <a:ext cx="50770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The </a:t>
            </a:r>
            <a:r>
              <a:rPr lang="cs-CZ" sz="1100" dirty="0" err="1" smtClean="0">
                <a:solidFill>
                  <a:srgbClr val="FF0000"/>
                </a:solidFill>
              </a:rPr>
              <a:t>posting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cs-CZ" sz="1100" dirty="0" err="1" smtClean="0">
                <a:solidFill>
                  <a:srgbClr val="FF0000"/>
                </a:solidFill>
              </a:rPr>
              <a:t>date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is same instead of having two dates </a:t>
            </a:r>
            <a:r>
              <a:rPr lang="cs-CZ" sz="1100" dirty="0" smtClean="0">
                <a:solidFill>
                  <a:srgbClr val="FF0000"/>
                </a:solidFill>
              </a:rPr>
              <a:t>24.1.19 </a:t>
            </a:r>
            <a:r>
              <a:rPr lang="en-US" sz="1100" dirty="0" smtClean="0">
                <a:solidFill>
                  <a:srgbClr val="FF0000"/>
                </a:solidFill>
              </a:rPr>
              <a:t>and </a:t>
            </a:r>
            <a:r>
              <a:rPr lang="cs-CZ" sz="1100" dirty="0" smtClean="0">
                <a:solidFill>
                  <a:srgbClr val="FF0000"/>
                </a:solidFill>
              </a:rPr>
              <a:t>27.1.1</a:t>
            </a:r>
            <a:r>
              <a:rPr lang="en-US" sz="1100" dirty="0" smtClean="0">
                <a:solidFill>
                  <a:srgbClr val="FF0000"/>
                </a:solidFill>
              </a:rPr>
              <a:t>9</a:t>
            </a:r>
            <a:r>
              <a:rPr lang="cs-CZ" sz="1100" dirty="0" smtClean="0">
                <a:solidFill>
                  <a:srgbClr val="FF0000"/>
                </a:solidFill>
              </a:rPr>
              <a:t>.</a:t>
            </a:r>
            <a:r>
              <a:rPr lang="en-US" sz="1100" dirty="0" smtClean="0">
                <a:solidFill>
                  <a:srgbClr val="FF0000"/>
                </a:solidFill>
              </a:rPr>
              <a:t> The reason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is as follows : both movement were posted </a:t>
            </a:r>
            <a:r>
              <a:rPr lang="cs-CZ" sz="1100" dirty="0" err="1" smtClean="0">
                <a:solidFill>
                  <a:srgbClr val="FF0000"/>
                </a:solidFill>
              </a:rPr>
              <a:t>at</a:t>
            </a:r>
            <a:r>
              <a:rPr lang="cs-CZ" sz="1100" dirty="0" smtClean="0">
                <a:solidFill>
                  <a:srgbClr val="FF0000"/>
                </a:solidFill>
              </a:rPr>
              <a:t> </a:t>
            </a:r>
            <a:r>
              <a:rPr lang="en-US" sz="1100" dirty="0" smtClean="0">
                <a:solidFill>
                  <a:srgbClr val="FF0000"/>
                </a:solidFill>
              </a:rPr>
              <a:t>same date</a:t>
            </a:r>
            <a:r>
              <a:rPr lang="cs-CZ" sz="1100" dirty="0" smtClean="0">
                <a:solidFill>
                  <a:srgbClr val="FF0000"/>
                </a:solidFill>
              </a:rPr>
              <a:t> !! </a:t>
            </a:r>
            <a:r>
              <a:rPr lang="en-US" sz="1100" dirty="0" smtClean="0">
                <a:solidFill>
                  <a:srgbClr val="FF0000"/>
                </a:solidFill>
              </a:rPr>
              <a:t> 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1656184" cy="104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6" y="2781628"/>
            <a:ext cx="855186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lů 12"/>
          <p:cNvSpPr/>
          <p:nvPr/>
        </p:nvSpPr>
        <p:spPr>
          <a:xfrm>
            <a:off x="857075" y="2311542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3059832" y="2287090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573016"/>
            <a:ext cx="283845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2981325"/>
            <a:ext cx="28384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délník 16"/>
          <p:cNvSpPr/>
          <p:nvPr/>
        </p:nvSpPr>
        <p:spPr>
          <a:xfrm>
            <a:off x="3779912" y="3876675"/>
            <a:ext cx="21023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Part 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line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5" y="3849241"/>
            <a:ext cx="1694635" cy="10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0" y="4770430"/>
            <a:ext cx="6571357" cy="144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Šipka dolů 20"/>
          <p:cNvSpPr/>
          <p:nvPr/>
        </p:nvSpPr>
        <p:spPr>
          <a:xfrm>
            <a:off x="1213059" y="4799677"/>
            <a:ext cx="14401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803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3" grpId="0" animBg="1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120680" cy="34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67544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35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Transfer by use </a:t>
            </a:r>
            <a:r>
              <a:rPr lang="cs-CZ" sz="3200" dirty="0" err="1" smtClean="0"/>
              <a:t>of</a:t>
            </a:r>
            <a:r>
              <a:rPr lang="cs-CZ" sz="3200" dirty="0" smtClean="0"/>
              <a:t> </a:t>
            </a:r>
            <a:r>
              <a:rPr lang="cs-CZ" sz="3200" dirty="0" err="1" smtClean="0"/>
              <a:t>Item</a:t>
            </a:r>
            <a:r>
              <a:rPr lang="cs-CZ" sz="3200" dirty="0" smtClean="0"/>
              <a:t> </a:t>
            </a:r>
            <a:r>
              <a:rPr lang="cs-CZ" sz="3200" dirty="0" err="1" smtClean="0"/>
              <a:t>Reclassification</a:t>
            </a:r>
            <a:r>
              <a:rPr lang="cs-CZ" sz="3200" dirty="0" smtClean="0"/>
              <a:t> </a:t>
            </a:r>
            <a:r>
              <a:rPr lang="cs-CZ" sz="3200" dirty="0" err="1" smtClean="0"/>
              <a:t>Journal</a:t>
            </a:r>
            <a:r>
              <a:rPr lang="cs-CZ" sz="3200" dirty="0" smtClean="0"/>
              <a:t> 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233"/>
            <a:ext cx="8284791" cy="105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995936" y="4004775"/>
            <a:ext cx="1656184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4551358" y="4300865"/>
            <a:ext cx="545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F9</a:t>
            </a:r>
            <a:endParaRPr lang="cs-CZ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284791" cy="3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043608" y="5051827"/>
            <a:ext cx="2152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Item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Ledger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Entries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44" y="2340117"/>
            <a:ext cx="855368" cy="7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880" y="2370698"/>
            <a:ext cx="834864" cy="74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5985080" y="3214118"/>
            <a:ext cx="99088" cy="79065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6759320" y="3120681"/>
            <a:ext cx="404968" cy="884093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4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br>
              <a:rPr lang="cs-CZ" dirty="0" smtClean="0"/>
            </a:br>
            <a:r>
              <a:rPr lang="cs-CZ" sz="2200" dirty="0" smtClean="0">
                <a:solidFill>
                  <a:srgbClr val="0070C0"/>
                </a:solidFill>
              </a:rPr>
              <a:t>(Transfer </a:t>
            </a:r>
            <a:r>
              <a:rPr lang="cs-CZ" sz="2200" dirty="0" err="1" smtClean="0">
                <a:solidFill>
                  <a:srgbClr val="0070C0"/>
                </a:solidFill>
              </a:rPr>
              <a:t>Orders</a:t>
            </a:r>
            <a:r>
              <a:rPr lang="cs-CZ" sz="2200" dirty="0" smtClean="0">
                <a:solidFill>
                  <a:srgbClr val="0070C0"/>
                </a:solidFill>
              </a:rPr>
              <a:t>) </a:t>
            </a:r>
            <a:endParaRPr lang="cs-CZ" sz="2200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Transfers and  locations</a:t>
            </a:r>
            <a:endParaRPr lang="en-US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Direct control of transfers : where (</a:t>
            </a:r>
            <a:r>
              <a:rPr lang="cs-CZ" dirty="0" err="1" smtClean="0"/>
              <a:t>stock</a:t>
            </a:r>
            <a:r>
              <a:rPr lang="cs-CZ" dirty="0" smtClean="0"/>
              <a:t> </a:t>
            </a:r>
            <a:r>
              <a:rPr lang="en-US" dirty="0" smtClean="0"/>
              <a:t>locations )do we have what (items) at any moment..</a:t>
            </a:r>
          </a:p>
          <a:p>
            <a:pPr lvl="1"/>
            <a:r>
              <a:rPr lang="en-US" dirty="0" smtClean="0"/>
              <a:t>Responsibility  of workers in warehouse (Pickers and Pullers)</a:t>
            </a:r>
          </a:p>
          <a:p>
            <a:pPr lvl="1"/>
            <a:r>
              <a:rPr lang="en-US" dirty="0" smtClean="0"/>
              <a:t>Responsibility of drivers </a:t>
            </a:r>
          </a:p>
          <a:p>
            <a:pPr lvl="1"/>
            <a:r>
              <a:rPr lang="en-US" dirty="0" smtClean="0"/>
              <a:t>Setup enables item tracking  (batches, lots)</a:t>
            </a:r>
          </a:p>
          <a:p>
            <a:pPr lvl="1"/>
            <a:r>
              <a:rPr lang="en-US" dirty="0" smtClean="0"/>
              <a:t>Better calculation of transport times due to specification of inbound and outbound handling times as well as time of delivery depending on setup of shipping agent services </a:t>
            </a:r>
          </a:p>
          <a:p>
            <a:pPr lvl="1"/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9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How</a:t>
            </a:r>
            <a:r>
              <a:rPr lang="cs-CZ" dirty="0" smtClean="0"/>
              <a:t> to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setup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82" y="2132856"/>
            <a:ext cx="7960566" cy="2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5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Locations</a:t>
            </a:r>
            <a:r>
              <a:rPr lang="cs-CZ" dirty="0" smtClean="0"/>
              <a:t> and </a:t>
            </a:r>
            <a:r>
              <a:rPr lang="cs-CZ" dirty="0" err="1" smtClean="0"/>
              <a:t>bins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 descr="Výsledek obrázku pro stock 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18" y="3912929"/>
            <a:ext cx="1888757" cy="15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842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7" y="3895218"/>
            <a:ext cx="2349407" cy="16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411760" y="4437112"/>
            <a:ext cx="864096" cy="6480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65086" y="1196752"/>
            <a:ext cx="243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(</a:t>
            </a:r>
            <a:r>
              <a:rPr lang="cs-CZ" dirty="0" err="1" smtClean="0"/>
              <a:t>Location</a:t>
            </a:r>
            <a:r>
              <a:rPr lang="cs-CZ" dirty="0" smtClean="0"/>
              <a:t>)   </a:t>
            </a:r>
            <a:endParaRPr lang="cs-CZ" dirty="0"/>
          </a:p>
        </p:txBody>
      </p:sp>
      <p:sp>
        <p:nvSpPr>
          <p:cNvPr id="6" name="Šipka dolů 5"/>
          <p:cNvSpPr/>
          <p:nvPr/>
        </p:nvSpPr>
        <p:spPr>
          <a:xfrm>
            <a:off x="827584" y="3224165"/>
            <a:ext cx="648072" cy="10081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5661248"/>
            <a:ext cx="1552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Storage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95936" y="4437112"/>
            <a:ext cx="720080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/>
          <p:nvPr/>
        </p:nvCxnSpPr>
        <p:spPr>
          <a:xfrm flipV="1">
            <a:off x="4355976" y="4761148"/>
            <a:ext cx="0" cy="11881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113762" y="594928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Bin</a:t>
            </a:r>
            <a:endParaRPr lang="cs-CZ" dirty="0"/>
          </a:p>
        </p:txBody>
      </p:sp>
      <p:sp>
        <p:nvSpPr>
          <p:cNvPr id="19" name="Šipka dolů 18"/>
          <p:cNvSpPr/>
          <p:nvPr/>
        </p:nvSpPr>
        <p:spPr>
          <a:xfrm>
            <a:off x="6361317" y="2060848"/>
            <a:ext cx="648072" cy="172819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7812360" y="5355214"/>
            <a:ext cx="0" cy="30603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088219" y="5711116"/>
            <a:ext cx="1448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See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r>
              <a:rPr lang="cs-CZ" dirty="0" smtClean="0"/>
              <a:t> on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next</a:t>
            </a:r>
            <a:r>
              <a:rPr lang="cs-CZ" dirty="0" smtClean="0"/>
              <a:t> </a:t>
            </a:r>
            <a:r>
              <a:rPr lang="cs-CZ" dirty="0" err="1" smtClean="0"/>
              <a:t>slide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275" y="1392494"/>
            <a:ext cx="1368985" cy="176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ovéPole 7"/>
          <p:cNvSpPr txBox="1"/>
          <p:nvPr/>
        </p:nvSpPr>
        <p:spPr>
          <a:xfrm>
            <a:off x="7236296" y="2780928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Double </a:t>
            </a:r>
            <a:r>
              <a:rPr lang="cs-CZ" dirty="0" err="1" smtClean="0"/>
              <a:t>clicks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575" y="3863462"/>
            <a:ext cx="3627889" cy="14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Location</a:t>
            </a:r>
            <a:r>
              <a:rPr lang="cs-CZ" dirty="0" smtClean="0"/>
              <a:t> </a:t>
            </a:r>
            <a:r>
              <a:rPr lang="cs-CZ" dirty="0" err="1" smtClean="0"/>
              <a:t>White</a:t>
            </a:r>
            <a:r>
              <a:rPr lang="cs-CZ" dirty="0" smtClean="0"/>
              <a:t> 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bins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0" y="4725144"/>
            <a:ext cx="5221033" cy="19843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" y="1668610"/>
            <a:ext cx="2905946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 flipV="1">
            <a:off x="1621410" y="3863901"/>
            <a:ext cx="0" cy="116058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358140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24" y="1988840"/>
            <a:ext cx="349567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Přímá spojnice se šipkou 18"/>
          <p:cNvCxnSpPr/>
          <p:nvPr/>
        </p:nvCxnSpPr>
        <p:spPr>
          <a:xfrm>
            <a:off x="4067944" y="2629417"/>
            <a:ext cx="608780" cy="100811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850"/>
            <a:ext cx="8229600" cy="1143000"/>
          </a:xfrm>
        </p:spPr>
        <p:txBody>
          <a:bodyPr/>
          <a:lstStyle/>
          <a:p>
            <a:r>
              <a:rPr lang="cs-CZ" dirty="0" smtClean="0"/>
              <a:t>Basic </a:t>
            </a:r>
            <a:r>
              <a:rPr lang="cs-CZ" dirty="0" err="1" smtClean="0"/>
              <a:t>warehouse</a:t>
            </a:r>
            <a:r>
              <a:rPr lang="cs-CZ" dirty="0" smtClean="0"/>
              <a:t> </a:t>
            </a:r>
            <a:r>
              <a:rPr lang="cs-CZ" dirty="0" err="1" smtClean="0"/>
              <a:t>movements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905" y="2998656"/>
            <a:ext cx="1669520" cy="123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239852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556792"/>
            <a:ext cx="1866317" cy="196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655" y="2608420"/>
            <a:ext cx="1732491" cy="141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3713952"/>
            <a:ext cx="1871966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09905" y="4653136"/>
            <a:ext cx="15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Receiving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742955" y="1131765"/>
            <a:ext cx="1054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Put-away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02806" y="548699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Picking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216181" y="4180225"/>
            <a:ext cx="10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Shipment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732266" y="3191962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2387337" y="2132856"/>
            <a:ext cx="1032534" cy="8658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270279" y="3200615"/>
            <a:ext cx="0" cy="49699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5321594" y="3789040"/>
            <a:ext cx="570061" cy="80026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4368" y="3050856"/>
            <a:ext cx="1049380" cy="66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 flipV="1">
            <a:off x="7488324" y="3714750"/>
            <a:ext cx="792088" cy="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prava 15"/>
          <p:cNvSpPr/>
          <p:nvPr/>
        </p:nvSpPr>
        <p:spPr>
          <a:xfrm>
            <a:off x="1372908" y="5371302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/>
              <a:t>Inbound</a:t>
            </a:r>
            <a:r>
              <a:rPr lang="cs-CZ" sz="1400" b="1" dirty="0" smtClean="0"/>
              <a:t> (</a:t>
            </a:r>
            <a:r>
              <a:rPr lang="cs-CZ" sz="1400" b="1" dirty="0" err="1" smtClean="0"/>
              <a:t>e.g</a:t>
            </a:r>
            <a:r>
              <a:rPr lang="cs-CZ" sz="1400" b="1" dirty="0" smtClean="0"/>
              <a:t>. 1D)</a:t>
            </a:r>
            <a:endParaRPr lang="cs-CZ" sz="1400" b="1" dirty="0"/>
          </a:p>
        </p:txBody>
      </p:sp>
      <p:sp>
        <p:nvSpPr>
          <p:cNvPr id="25" name="Šipka doprava 24"/>
          <p:cNvSpPr/>
          <p:nvPr/>
        </p:nvSpPr>
        <p:spPr>
          <a:xfrm>
            <a:off x="5076056" y="5387071"/>
            <a:ext cx="2046963" cy="866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/>
              <a:t>Outbound</a:t>
            </a:r>
            <a:r>
              <a:rPr lang="cs-CZ" sz="1400" b="1" dirty="0"/>
              <a:t> (</a:t>
            </a:r>
            <a:r>
              <a:rPr lang="cs-CZ" sz="1400" b="1" dirty="0" err="1"/>
              <a:t>e.g</a:t>
            </a:r>
            <a:r>
              <a:rPr lang="cs-CZ" sz="1400" b="1" dirty="0"/>
              <a:t>. 2D)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619" y="5210712"/>
            <a:ext cx="1476177" cy="118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79712" y="6397902"/>
            <a:ext cx="1062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1D=1 </a:t>
            </a:r>
            <a:r>
              <a:rPr lang="cs-CZ" dirty="0" err="1" smtClean="0"/>
              <a:t>day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149093" y="635799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2D=1 </a:t>
            </a:r>
            <a:r>
              <a:rPr lang="cs-CZ" dirty="0" err="1" smtClean="0"/>
              <a:t>days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 and </a:t>
            </a:r>
            <a:r>
              <a:rPr lang="cs-CZ" dirty="0" smtClean="0"/>
              <a:t>basic </a:t>
            </a:r>
            <a:r>
              <a:rPr lang="en-US" dirty="0" smtClean="0"/>
              <a:t>setup shipment</a:t>
            </a:r>
            <a:endParaRPr lang="en-US" dirty="0"/>
          </a:p>
        </p:txBody>
      </p:sp>
      <p:sp>
        <p:nvSpPr>
          <p:cNvPr id="3" name="Šipka doprava 2"/>
          <p:cNvSpPr/>
          <p:nvPr/>
        </p:nvSpPr>
        <p:spPr>
          <a:xfrm>
            <a:off x="3923928" y="3387623"/>
            <a:ext cx="4407272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64692"/>
            <a:ext cx="523572" cy="71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43" y="1412776"/>
            <a:ext cx="3308350" cy="1584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77" y="1447626"/>
            <a:ext cx="3428207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837" y="2383730"/>
            <a:ext cx="630461" cy="36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4" y="3501008"/>
            <a:ext cx="29337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331640" y="5733256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Blue</a:t>
            </a:r>
            <a:endParaRPr lang="cs-CZ" dirty="0"/>
          </a:p>
        </p:txBody>
      </p:sp>
      <p:sp>
        <p:nvSpPr>
          <p:cNvPr id="13" name="Obdélník 12"/>
          <p:cNvSpPr/>
          <p:nvPr/>
        </p:nvSpPr>
        <p:spPr>
          <a:xfrm>
            <a:off x="6283380" y="5733256"/>
            <a:ext cx="11521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Red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3029" y="5577145"/>
            <a:ext cx="1479502" cy="816277"/>
          </a:xfrm>
          <a:prstGeom prst="rect">
            <a:avLst/>
          </a:prstGeom>
        </p:spPr>
      </p:pic>
      <p:cxnSp>
        <p:nvCxnSpPr>
          <p:cNvPr id="7" name="Přímá spojnice se šipkou 6"/>
          <p:cNvCxnSpPr>
            <a:stCxn id="4" idx="3"/>
          </p:cNvCxnSpPr>
          <p:nvPr/>
        </p:nvCxnSpPr>
        <p:spPr>
          <a:xfrm>
            <a:off x="2483768" y="5985284"/>
            <a:ext cx="11600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5" idx="3"/>
          </p:cNvCxnSpPr>
          <p:nvPr/>
        </p:nvCxnSpPr>
        <p:spPr>
          <a:xfrm flipV="1">
            <a:off x="5232531" y="5985283"/>
            <a:ext cx="105084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687199" y="6366229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70C0"/>
                </a:solidFill>
              </a:rPr>
              <a:t>Outbound</a:t>
            </a:r>
            <a:r>
              <a:rPr lang="cs-CZ" sz="1000" b="1" dirty="0" smtClean="0">
                <a:solidFill>
                  <a:srgbClr val="0070C0"/>
                </a:solidFill>
              </a:rPr>
              <a:t> WHS </a:t>
            </a:r>
            <a:r>
              <a:rPr lang="cs-CZ" sz="1000" b="1" dirty="0" err="1" smtClean="0">
                <a:solidFill>
                  <a:srgbClr val="0070C0"/>
                </a:solidFill>
              </a:rPr>
              <a:t>handling</a:t>
            </a:r>
            <a:r>
              <a:rPr lang="cs-CZ" sz="1000" b="1" dirty="0" smtClean="0">
                <a:solidFill>
                  <a:srgbClr val="0070C0"/>
                </a:solidFill>
              </a:rPr>
              <a:t> </a:t>
            </a:r>
            <a:r>
              <a:rPr lang="cs-CZ" sz="1000" b="1" dirty="0" err="1" smtClean="0">
                <a:solidFill>
                  <a:srgbClr val="0070C0"/>
                </a:solidFill>
              </a:rPr>
              <a:t>time</a:t>
            </a:r>
            <a:r>
              <a:rPr lang="cs-CZ" sz="1000" b="1" dirty="0" smtClean="0">
                <a:solidFill>
                  <a:srgbClr val="0070C0"/>
                </a:solidFill>
              </a:rPr>
              <a:t> =2D</a:t>
            </a:r>
            <a:endParaRPr lang="cs-CZ" sz="1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41737" y="6366228"/>
            <a:ext cx="1951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FF0000"/>
                </a:solidFill>
              </a:rPr>
              <a:t>Inbound</a:t>
            </a:r>
            <a:r>
              <a:rPr lang="cs-CZ" sz="1000" b="1" dirty="0" smtClean="0">
                <a:solidFill>
                  <a:srgbClr val="FF0000"/>
                </a:solidFill>
              </a:rPr>
              <a:t> WHS </a:t>
            </a:r>
            <a:r>
              <a:rPr lang="cs-CZ" sz="1000" b="1" dirty="0" err="1" smtClean="0">
                <a:solidFill>
                  <a:srgbClr val="FF0000"/>
                </a:solidFill>
              </a:rPr>
              <a:t>handling</a:t>
            </a:r>
            <a:r>
              <a:rPr lang="cs-CZ" sz="1000" b="1" dirty="0" smtClean="0">
                <a:solidFill>
                  <a:srgbClr val="FF0000"/>
                </a:solidFill>
              </a:rPr>
              <a:t> </a:t>
            </a:r>
            <a:r>
              <a:rPr lang="cs-CZ" sz="1000" b="1" dirty="0" err="1" smtClean="0">
                <a:solidFill>
                  <a:srgbClr val="FF0000"/>
                </a:solidFill>
              </a:rPr>
              <a:t>time</a:t>
            </a:r>
            <a:r>
              <a:rPr lang="cs-CZ" sz="1000" b="1" dirty="0" smtClean="0">
                <a:solidFill>
                  <a:srgbClr val="FF0000"/>
                </a:solidFill>
              </a:rPr>
              <a:t> =1D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3923928" y="5322330"/>
            <a:ext cx="1188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 smtClean="0">
                <a:solidFill>
                  <a:srgbClr val="00B050"/>
                </a:solidFill>
              </a:rPr>
              <a:t>Shipping</a:t>
            </a:r>
            <a:r>
              <a:rPr lang="cs-CZ" sz="1000" b="1" dirty="0" smtClean="0">
                <a:solidFill>
                  <a:srgbClr val="00B050"/>
                </a:solidFill>
              </a:rPr>
              <a:t> </a:t>
            </a:r>
            <a:r>
              <a:rPr lang="cs-CZ" sz="1000" b="1" dirty="0" err="1" smtClean="0">
                <a:solidFill>
                  <a:srgbClr val="00B050"/>
                </a:solidFill>
              </a:rPr>
              <a:t>time</a:t>
            </a:r>
            <a:r>
              <a:rPr lang="cs-CZ" sz="1000" b="1" dirty="0" smtClean="0">
                <a:solidFill>
                  <a:srgbClr val="00B050"/>
                </a:solidFill>
              </a:rPr>
              <a:t> = 1D</a:t>
            </a:r>
            <a:endParaRPr lang="cs-CZ" sz="1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1213" y="15711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Setup shipment</a:t>
            </a:r>
            <a:r>
              <a:rPr lang="cs-CZ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searching window- see previous slide)   </a:t>
            </a:r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01483"/>
            <a:ext cx="5712321" cy="188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1552"/>
            <a:ext cx="2040583" cy="3122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8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1556792"/>
            <a:ext cx="6099473" cy="1103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201213" y="1571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Setup shipment –Shipping agent</a:t>
            </a:r>
            <a:r>
              <a:rPr lang="cs-CZ" sz="2800" dirty="0" smtClean="0"/>
              <a:t> and </a:t>
            </a:r>
            <a:r>
              <a:rPr lang="en-US" sz="2800" dirty="0" smtClean="0"/>
              <a:t> services</a:t>
            </a:r>
            <a:r>
              <a:rPr lang="en-US" sz="3600" dirty="0" smtClean="0"/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(access from Customer Card, Tab=Shipping</a:t>
            </a:r>
            <a:r>
              <a:rPr lang="en-US" sz="1800" dirty="0" smtClean="0"/>
              <a:t>)   </a:t>
            </a:r>
            <a:endParaRPr lang="en-US" sz="1800" dirty="0"/>
          </a:p>
        </p:txBody>
      </p:sp>
      <p:sp>
        <p:nvSpPr>
          <p:cNvPr id="7" name="Obdélník 6"/>
          <p:cNvSpPr/>
          <p:nvPr/>
        </p:nvSpPr>
        <p:spPr>
          <a:xfrm>
            <a:off x="389024" y="2816534"/>
            <a:ext cx="1878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Shipment</a:t>
            </a:r>
            <a:r>
              <a:rPr lang="cs-CZ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agents</a:t>
            </a:r>
            <a:endParaRPr lang="cs-CZ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1" y="3284984"/>
            <a:ext cx="6229350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74079"/>
            <a:ext cx="521017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337</Words>
  <Application>Microsoft Office PowerPoint</Application>
  <PresentationFormat>Předvádění na obrazovce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2" baseType="lpstr">
      <vt:lpstr>Arial</vt:lpstr>
      <vt:lpstr>Calibri</vt:lpstr>
      <vt:lpstr>Motiv systému Office</vt:lpstr>
      <vt:lpstr>Introduction to MS Dynamics NAV  (Transfers Orders)</vt:lpstr>
      <vt:lpstr>Transfers and  locations</vt:lpstr>
      <vt:lpstr>How to get Location setup</vt:lpstr>
      <vt:lpstr>Locations and bins </vt:lpstr>
      <vt:lpstr>Location White and its bins</vt:lpstr>
      <vt:lpstr>Basic warehouse movements</vt:lpstr>
      <vt:lpstr>Locations and basic setup shipment</vt:lpstr>
      <vt:lpstr>Setup shipment (access from searching window- see previous slide)   </vt:lpstr>
      <vt:lpstr>Prezentace aplikace PowerPoint</vt:lpstr>
      <vt:lpstr>Agent services and Transfer routes</vt:lpstr>
      <vt:lpstr>Transfer order</vt:lpstr>
      <vt:lpstr>Item by Location  (from button Item)</vt:lpstr>
      <vt:lpstr>Transfer Order creation</vt:lpstr>
      <vt:lpstr>Transfer Order creation – header and lines</vt:lpstr>
      <vt:lpstr>Transfer Order creation – tabs transfers</vt:lpstr>
      <vt:lpstr>Posting TO (2 times F9) </vt:lpstr>
      <vt:lpstr>Prezentace aplikace PowerPoint</vt:lpstr>
      <vt:lpstr>Transfer by use of Item Reclassification Journal </vt:lpstr>
      <vt:lpstr>End of the section   (Transfer Orders)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Jaromir Skorkovsky</cp:lastModifiedBy>
  <cp:revision>112</cp:revision>
  <dcterms:created xsi:type="dcterms:W3CDTF">2014-09-15T11:04:04Z</dcterms:created>
  <dcterms:modified xsi:type="dcterms:W3CDTF">2018-10-16T11:32:03Z</dcterms:modified>
</cp:coreProperties>
</file>