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3" r:id="rId15"/>
    <p:sldId id="301" r:id="rId16"/>
    <p:sldId id="304" r:id="rId17"/>
    <p:sldId id="302" r:id="rId18"/>
    <p:sldId id="305" r:id="rId19"/>
    <p:sldId id="306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23" r:id="rId28"/>
    <p:sldId id="325" r:id="rId29"/>
    <p:sldId id="326" r:id="rId30"/>
    <p:sldId id="313" r:id="rId31"/>
    <p:sldId id="314" r:id="rId32"/>
    <p:sldId id="315" r:id="rId33"/>
    <p:sldId id="324" r:id="rId34"/>
    <p:sldId id="316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ZA" sz="1600" b="1" dirty="0" smtClean="0">
                <a:solidFill>
                  <a:srgbClr val="0070C0"/>
                </a:solidFill>
              </a:rPr>
              <a:t> example and impacts (Inventory,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Ledger Entries and General Ledger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en-GB" sz="1600" b="1" dirty="0" smtClean="0">
                <a:solidFill>
                  <a:srgbClr val="0070C0"/>
                </a:solidFill>
              </a:rPr>
              <a:t>Assigned to students of courses BPH_EPS1,MPH_AOMA and M</a:t>
            </a:r>
            <a:r>
              <a:rPr lang="cs-CZ" sz="1600" b="1" dirty="0" smtClean="0">
                <a:solidFill>
                  <a:srgbClr val="0070C0"/>
                </a:solidFill>
              </a:rPr>
              <a:t>P</a:t>
            </a:r>
            <a:r>
              <a:rPr lang="en-GB" sz="1600" b="1" dirty="0" smtClean="0">
                <a:solidFill>
                  <a:srgbClr val="0070C0"/>
                </a:solidFill>
              </a:rPr>
              <a:t>H_AOPR  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39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</a:t>
            </a:r>
            <a:r>
              <a:rPr lang="cs-CZ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838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 posting group </a:t>
            </a:r>
            <a:r>
              <a:rPr lang="en-US" dirty="0" smtClean="0"/>
              <a:t>will be explained later (impact to accounting)</a:t>
            </a:r>
          </a:p>
          <a:p>
            <a:r>
              <a:rPr lang="en-US" dirty="0" smtClean="0"/>
              <a:t>Later in this course tutor explain a  Unit cost and use of Assist button </a:t>
            </a:r>
          </a:p>
          <a:p>
            <a:r>
              <a:rPr lang="en-US" dirty="0" smtClean="0"/>
              <a:t>to show you a decomposition of Unit cost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14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Customer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301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Sales Order (header and lines)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1556792"/>
            <a:ext cx="581904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already existing </a:t>
            </a:r>
            <a:r>
              <a:rPr lang="cs-CZ" dirty="0" smtClean="0"/>
              <a:t>Sales</a:t>
            </a:r>
            <a:r>
              <a:rPr lang="en-US" dirty="0" smtClean="0"/>
              <a:t>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" y="1424238"/>
            <a:ext cx="8428571" cy="4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 flipH="1">
            <a:off x="899592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Sales orders have not been posted so far.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(SO)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3293" y="1417638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on </a:t>
            </a:r>
            <a:r>
              <a:rPr lang="cs-CZ" dirty="0" err="1" smtClean="0"/>
              <a:t>icon</a:t>
            </a:r>
            <a:r>
              <a:rPr lang="cs-CZ" dirty="0" smtClean="0"/>
              <a:t> New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632047"/>
            <a:ext cx="542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of SO structure -&gt;Enter and find a customer</a:t>
            </a:r>
          </a:p>
          <a:p>
            <a:r>
              <a:rPr lang="en-US" dirty="0" smtClean="0"/>
              <a:t>The new document number is created  automatically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387"/>
            <a:ext cx="4615771" cy="119116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33185"/>
            <a:ext cx="6292598" cy="299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</a:t>
            </a:r>
            <a:r>
              <a:rPr lang="cs-CZ" dirty="0" smtClean="0"/>
              <a:t>S</a:t>
            </a:r>
            <a:r>
              <a:rPr lang="en-US" dirty="0" smtClean="0"/>
              <a:t>O) – new </a:t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(To enter data use F4 or mouse) 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83430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Fields with default data  are marked by orange </a:t>
            </a:r>
            <a:r>
              <a:rPr lang="en-GB" sz="4400" b="1" dirty="0" smtClean="0">
                <a:solidFill>
                  <a:srgbClr val="FFC000"/>
                </a:solidFill>
              </a:rPr>
              <a:t>*</a:t>
            </a:r>
            <a:r>
              <a:rPr lang="en-GB" sz="36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GB" dirty="0" smtClean="0"/>
              <a:t>Enter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chosen Customer and confirm by key ENTER!</a:t>
            </a:r>
          </a:p>
          <a:p>
            <a:r>
              <a:rPr lang="en-GB" dirty="0" smtClean="0"/>
              <a:t>Enter type of the Sales Order line (by F4 or mouse) = Item!</a:t>
            </a:r>
          </a:p>
          <a:p>
            <a:r>
              <a:rPr lang="en-GB" dirty="0" smtClean="0"/>
              <a:t>Enter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chosen item (Berlin chair 1936-S) and confirm by key ENTER! </a:t>
            </a:r>
          </a:p>
          <a:p>
            <a:r>
              <a:rPr lang="en-GB" dirty="0" smtClean="0"/>
              <a:t>Enter quantity 10  and Stock location= </a:t>
            </a:r>
            <a:r>
              <a:rPr lang="en-GB" b="1" dirty="0" smtClean="0">
                <a:solidFill>
                  <a:srgbClr val="0070C0"/>
                </a:solidFill>
              </a:rPr>
              <a:t>BLUE!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135344" y="152631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Mouse </a:t>
            </a:r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15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" y="1628800"/>
            <a:ext cx="2367904" cy="41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6156176" y="126876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904639" y="879029"/>
            <a:ext cx="21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One customer record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(</a:t>
            </a:r>
            <a:r>
              <a:rPr lang="cs-CZ" dirty="0" smtClean="0"/>
              <a:t>S</a:t>
            </a:r>
            <a:r>
              <a:rPr lang="en-US" dirty="0" smtClean="0"/>
              <a:t>O)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4161905" cy="42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115616" y="1268760"/>
            <a:ext cx="665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get probably a warning message! Will be explained </a:t>
            </a:r>
            <a:r>
              <a:rPr lang="cs-CZ" dirty="0" smtClean="0"/>
              <a:t>by tutor</a:t>
            </a:r>
            <a:r>
              <a:rPr lang="en-GB" dirty="0" smtClean="0"/>
              <a:t>!</a:t>
            </a:r>
          </a:p>
          <a:p>
            <a:r>
              <a:rPr lang="en-GB" dirty="0" smtClean="0"/>
              <a:t>To continue push button YES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</a:t>
            </a:r>
            <a:r>
              <a:rPr lang="en-US" dirty="0"/>
              <a:t> Order (</a:t>
            </a:r>
            <a:r>
              <a:rPr lang="cs-CZ" dirty="0"/>
              <a:t>S</a:t>
            </a:r>
            <a:r>
              <a:rPr lang="en-US" dirty="0"/>
              <a:t>O)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" y="1422912"/>
            <a:ext cx="8316416" cy="438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483140" cy="132985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3981751" cy="358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SO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79354" y="2276872"/>
            <a:ext cx="1549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57401" y="3136107"/>
            <a:ext cx="4710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Customer Ledger Entries 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Customer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Customer  30000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or Ctrl-F7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5" y="1380928"/>
            <a:ext cx="1933333" cy="140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9" y="1341403"/>
            <a:ext cx="1980952" cy="13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4" y="5085184"/>
            <a:ext cx="8280920" cy="142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Ledger Entries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4" y="1988840"/>
            <a:ext cx="82809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5085184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Inventory was decreased by 10!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5" y="1268760"/>
            <a:ext cx="7828571" cy="366666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  <a:r>
              <a:rPr lang="cs-CZ" dirty="0" smtClean="0"/>
              <a:t> (</a:t>
            </a:r>
            <a:r>
              <a:rPr lang="en-US" dirty="0" smtClean="0"/>
              <a:t>See the previous slide</a:t>
            </a:r>
            <a:r>
              <a:rPr lang="cs-CZ" dirty="0" smtClean="0"/>
              <a:t>)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49687"/>
            <a:ext cx="8400000" cy="11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2856587" y="2701583"/>
            <a:ext cx="172819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1" y="3853711"/>
            <a:ext cx="8666667" cy="29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364088" y="3052747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was decreased by 10!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</a:rPr>
              <a:t>home</a:t>
            </a:r>
            <a:r>
              <a:rPr lang="cs-CZ" sz="2400" dirty="0" smtClean="0">
                <a:solidFill>
                  <a:srgbClr val="C00000"/>
                </a:solidFill>
              </a:rPr>
              <a:t> study)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it?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A </a:t>
            </a:r>
            <a:r>
              <a:rPr lang="en-US" sz="2400" b="1" dirty="0" smtClean="0"/>
              <a:t>general ledger</a:t>
            </a:r>
            <a:r>
              <a:rPr lang="en-US" sz="2400" dirty="0" smtClean="0"/>
              <a:t> contains all the accounts for recording transactions relating to a company's assets, liabilities, owners' equities, revenues, and expenses.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In modern accounting software or ERP, the general ledger works as a central repository for	accounting data transferred from all sub-ledgers or modules like account payable, account receivable, cash management, fixed assets, purchasing and projects.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The general ledger is the backbone of any accounting system which holds financial and non-financial data for an organization. The collection of all accounts is known as the general ledger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Customers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04792"/>
            <a:ext cx="825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balance (calculated field ) and explain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GB" dirty="0" smtClean="0"/>
              <a:t>!  See business history and explain </a:t>
            </a:r>
            <a:r>
              <a:rPr lang="cs-CZ" dirty="0" smtClean="0"/>
              <a:t>as </a:t>
            </a:r>
            <a:r>
              <a:rPr lang="cs-CZ" dirty="0" err="1" smtClean="0"/>
              <a:t>well</a:t>
            </a:r>
            <a:r>
              <a:rPr lang="en-GB" dirty="0" smtClean="0"/>
              <a:t>!</a:t>
            </a:r>
          </a:p>
          <a:p>
            <a:r>
              <a:rPr lang="en-GB" dirty="0" smtClean="0"/>
              <a:t>Use Edit </a:t>
            </a:r>
            <a:r>
              <a:rPr lang="cs-CZ" dirty="0" smtClean="0"/>
              <a:t>I</a:t>
            </a:r>
            <a:r>
              <a:rPr lang="en-GB" dirty="0" smtClean="0"/>
              <a:t>con </a:t>
            </a:r>
            <a:r>
              <a:rPr lang="cs-CZ" dirty="0" smtClean="0"/>
              <a:t>to </a:t>
            </a:r>
            <a:r>
              <a:rPr lang="en-GB" dirty="0" smtClean="0"/>
              <a:t>open chosen customer card !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4" y="1313796"/>
            <a:ext cx="8003232" cy="368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51123"/>
            <a:ext cx="5948398" cy="785244"/>
          </a:xfrm>
          <a:prstGeom prst="rect">
            <a:avLst/>
          </a:prstGeom>
        </p:spPr>
      </p:pic>
      <p:sp>
        <p:nvSpPr>
          <p:cNvPr id="7" name="Pravá složená závorka 6"/>
          <p:cNvSpPr/>
          <p:nvPr/>
        </p:nvSpPr>
        <p:spPr>
          <a:xfrm>
            <a:off x="6804248" y="5751123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To open one </a:t>
            </a:r>
          </a:p>
          <a:p>
            <a:r>
              <a:rPr lang="en-ZA" sz="1200" dirty="0" smtClean="0"/>
              <a:t>chosen Customer</a:t>
            </a:r>
          </a:p>
          <a:p>
            <a:r>
              <a:rPr lang="en-ZA" sz="1200" dirty="0" smtClean="0"/>
              <a:t>Card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324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the last line of G/L register</a:t>
            </a: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6" y="5551571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200" y="5729926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92" y="3652971"/>
            <a:ext cx="6390776" cy="1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40" y="-41180"/>
            <a:ext cx="8229600" cy="1143000"/>
          </a:xfrm>
        </p:spPr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Sales 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5610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2310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" y="926832"/>
            <a:ext cx="8561905" cy="206666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6414990" y="4941168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6910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1439,00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00354" y="388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1 708,81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359,75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17,99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43968" y="55582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71,95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6646657" y="54637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4302"/>
              </p:ext>
            </p:extLst>
          </p:nvPr>
        </p:nvGraphicFramePr>
        <p:xfrm>
          <a:off x="2483768" y="4607772"/>
          <a:ext cx="2138970" cy="1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85">
                  <a:extLst>
                    <a:ext uri="{9D8B030D-6E8A-4147-A177-3AD203B41FA5}">
                      <a16:colId xmlns:a16="http://schemas.microsoft.com/office/drawing/2014/main" val="4275111075"/>
                    </a:ext>
                  </a:extLst>
                </a:gridCol>
                <a:gridCol w="1069485">
                  <a:extLst>
                    <a:ext uri="{9D8B030D-6E8A-4147-A177-3AD203B41FA5}">
                      <a16:colId xmlns:a16="http://schemas.microsoft.com/office/drawing/2014/main" val="3546310093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Debit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Credit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99435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1439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258288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71,95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359,75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854384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1708,81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394231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Icon Customer Ledger Entries (from the same working space (General Ledger)  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390776" cy="188012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15249"/>
            <a:ext cx="2247619" cy="103809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687423"/>
            <a:ext cx="2780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Navigate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" y="1388023"/>
            <a:ext cx="8042715" cy="1895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3456384" cy="2708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5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smtClean="0"/>
              <a:t>  SALES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US" sz="1600" b="1" dirty="0" smtClean="0">
                <a:solidFill>
                  <a:srgbClr val="0070C0"/>
                </a:solidFill>
              </a:rPr>
              <a:t> example and impacts (</a:t>
            </a:r>
            <a:r>
              <a:rPr lang="cs-CZ" sz="1600" b="1" dirty="0" smtClean="0">
                <a:solidFill>
                  <a:srgbClr val="0070C0"/>
                </a:solidFill>
              </a:rPr>
              <a:t>I</a:t>
            </a:r>
            <a:r>
              <a:rPr lang="en-US" sz="1600" b="1" dirty="0" err="1" smtClean="0">
                <a:solidFill>
                  <a:srgbClr val="0070C0"/>
                </a:solidFill>
              </a:rPr>
              <a:t>nventory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en-US" sz="1600" b="1" dirty="0" smtClean="0">
                <a:solidFill>
                  <a:srgbClr val="0070C0"/>
                </a:solidFill>
              </a:rPr>
              <a:t> Ledger Entries and General Ledge)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269" y="1567620"/>
            <a:ext cx="8708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  <a:endParaRPr lang="cs-CZ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(Country (Region, Salesperson, Balance,</a:t>
            </a:r>
            <a:r>
              <a:rPr lang="cs-CZ" dirty="0" smtClean="0"/>
              <a:t> </a:t>
            </a:r>
            <a:r>
              <a:rPr lang="en-US" dirty="0" smtClean="0"/>
              <a:t>Credit limit,...)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(Posting groups- will part of the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(Payment terms- enter new one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use of </a:t>
            </a:r>
            <a:r>
              <a:rPr lang="en-US" b="1" dirty="0" smtClean="0">
                <a:solidFill>
                  <a:srgbClr val="0070C0"/>
                </a:solidFill>
              </a:rPr>
              <a:t>formula date</a:t>
            </a:r>
            <a:r>
              <a:rPr lang="en-US" dirty="0" smtClean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65862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308304" y="33569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020272" y="4491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1D, 2W,1M</a:t>
            </a:r>
            <a:r>
              <a:rPr lang="cs-CZ" dirty="0" smtClean="0"/>
              <a:t>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2679521"/>
            <a:ext cx="6906907" cy="850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</a:t>
            </a:r>
          </a:p>
          <a:p>
            <a:r>
              <a:rPr lang="en-US" dirty="0" smtClean="0"/>
              <a:t>Ledger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452320" y="2376930"/>
            <a:ext cx="576064" cy="299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122167"/>
            <a:ext cx="6620578" cy="259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ovéPole 13"/>
          <p:cNvSpPr txBox="1"/>
          <p:nvPr/>
        </p:nvSpPr>
        <p:spPr>
          <a:xfrm>
            <a:off x="711724" y="354920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Customer Ledger Entries were created  due to posted documents </a:t>
            </a:r>
          </a:p>
          <a:p>
            <a:r>
              <a:rPr lang="en-ZA" sz="1400" dirty="0" smtClean="0"/>
              <a:t>such as invoices, credit memos, and payments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date, Payment condition</a:t>
            </a:r>
            <a:r>
              <a:rPr lang="cs-CZ" sz="2400" dirty="0" smtClean="0"/>
              <a:t>,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FF0000"/>
                </a:solidFill>
              </a:rPr>
              <a:t>red marked </a:t>
            </a:r>
            <a:r>
              <a:rPr lang="en-GB" sz="2400" dirty="0" smtClean="0"/>
              <a:t>Customer Ledger Entries </a:t>
            </a: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39" y="1628800"/>
            <a:ext cx="2066667" cy="144761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2028571" cy="3000000"/>
          </a:xfrm>
          <a:prstGeom prst="rect">
            <a:avLst/>
          </a:prstGeom>
          <a:ln>
            <a:solidFill>
              <a:srgbClr val="FFFFFF"/>
            </a:solidFill>
          </a:ln>
          <a:effectLst>
            <a:softEdge rad="3175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524" y="4900290"/>
            <a:ext cx="4257143" cy="17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930896" y="3320190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6660232" y="1556792"/>
            <a:ext cx="36004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3573016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0" name="Šipka dolů 9"/>
          <p:cNvSpPr/>
          <p:nvPr/>
        </p:nvSpPr>
        <p:spPr>
          <a:xfrm>
            <a:off x="2987824" y="4223023"/>
            <a:ext cx="290035" cy="820505"/>
          </a:xfrm>
          <a:prstGeom prst="downArrow">
            <a:avLst>
              <a:gd name="adj1" fmla="val 439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93675" y="4921024"/>
            <a:ext cx="2968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Go to Tab Payments o</a:t>
            </a:r>
            <a:r>
              <a:rPr lang="cs-CZ" sz="1400" b="1" dirty="0" smtClean="0">
                <a:solidFill>
                  <a:srgbClr val="FF0000"/>
                </a:solidFill>
              </a:rPr>
              <a:t>f</a:t>
            </a:r>
            <a:r>
              <a:rPr lang="en-GB" sz="1400" b="1" dirty="0" smtClean="0">
                <a:solidFill>
                  <a:srgbClr val="FF0000"/>
                </a:solidFill>
              </a:rPr>
              <a:t> Customer card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Customer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filtered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only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marked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invoice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entry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2" y="1484784"/>
            <a:ext cx="6570187" cy="88384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8158481" cy="101644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83568" y="3974434"/>
            <a:ext cx="54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By use of Navigate tool</a:t>
            </a:r>
            <a:r>
              <a:rPr lang="cs-CZ" dirty="0" smtClean="0"/>
              <a:t>,</a:t>
            </a:r>
            <a:r>
              <a:rPr lang="en-ZA" dirty="0" smtClean="0"/>
              <a:t> you can see document (invoice)</a:t>
            </a:r>
            <a:endParaRPr lang="en-ZA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647340"/>
            <a:ext cx="2933333" cy="119047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Invoice</a:t>
            </a:r>
            <a:r>
              <a:rPr lang="cs-CZ" dirty="0" smtClean="0"/>
              <a:t> in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3933927" cy="3307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38" y="1196752"/>
            <a:ext cx="5638462" cy="515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5920"/>
            <a:ext cx="2556787" cy="400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>
            <a:off x="2822243" y="2636912"/>
            <a:ext cx="3333933" cy="25922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694</Words>
  <Application>Microsoft Office PowerPoint</Application>
  <PresentationFormat>Předvádění na obrazovce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Introduction to MS Dynamics NAV     Sales example and impacts (Inventory, Customer Ledger Entries and General Ledger) Assigned to students of courses BPH_EPS1,MPH_AOMA and MPH_AOPR   </vt:lpstr>
      <vt:lpstr>Customer  Card</vt:lpstr>
      <vt:lpstr>List of Customers</vt:lpstr>
      <vt:lpstr>Customer  Card</vt:lpstr>
      <vt:lpstr>Customer  Ledger Entries </vt:lpstr>
      <vt:lpstr>Working date, Payment condition, and red marked Customer Ledger Entries </vt:lpstr>
      <vt:lpstr>Customer Ledger Entries  (filtered to only one red marked invoice entry)</vt:lpstr>
      <vt:lpstr>Invoice in question</vt:lpstr>
      <vt:lpstr>One day after due date</vt:lpstr>
      <vt:lpstr>Item list (use search window)</vt:lpstr>
      <vt:lpstr>Item Card</vt:lpstr>
      <vt:lpstr>Item Card</vt:lpstr>
      <vt:lpstr>Item Card</vt:lpstr>
      <vt:lpstr>Item Ledger Entries</vt:lpstr>
      <vt:lpstr>Sales Order creation</vt:lpstr>
      <vt:lpstr>Sales Order creation</vt:lpstr>
      <vt:lpstr>List of already existing Sales Orders</vt:lpstr>
      <vt:lpstr>Sales Order (SO) – new one</vt:lpstr>
      <vt:lpstr>Sales Order (SO) – new  (To enter data use F4 or mouse) </vt:lpstr>
      <vt:lpstr>Sales Order (SO)</vt:lpstr>
      <vt:lpstr>Sales Order (SO)</vt:lpstr>
      <vt:lpstr>Print (Preview) </vt:lpstr>
      <vt:lpstr>Post SO by use of key F9 (or icon)</vt:lpstr>
      <vt:lpstr>Customer Ledger Entries</vt:lpstr>
      <vt:lpstr>Item Ledger Entries</vt:lpstr>
      <vt:lpstr>Item Ledger Entries</vt:lpstr>
      <vt:lpstr>Item Ledger Entries</vt:lpstr>
      <vt:lpstr>General Ledger (home study)</vt:lpstr>
      <vt:lpstr>General Ledger (home study)</vt:lpstr>
      <vt:lpstr>Impacts in General Ledger</vt:lpstr>
      <vt:lpstr>Impacts in General Ledger</vt:lpstr>
      <vt:lpstr>Use of Navigate tool</vt:lpstr>
      <vt:lpstr>Use of Navigate tool</vt:lpstr>
      <vt:lpstr>Result of Navigation</vt:lpstr>
      <vt:lpstr>End of the section  SALES Sales example and impacts (Inventory, Customer Ledger Entries and General Ledge)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148</cp:revision>
  <dcterms:created xsi:type="dcterms:W3CDTF">2014-09-15T11:04:04Z</dcterms:created>
  <dcterms:modified xsi:type="dcterms:W3CDTF">2019-09-25T08:36:08Z</dcterms:modified>
</cp:coreProperties>
</file>