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68" r:id="rId5"/>
    <p:sldId id="258" r:id="rId6"/>
    <p:sldId id="259" r:id="rId7"/>
    <p:sldId id="257" r:id="rId8"/>
    <p:sldId id="260" r:id="rId9"/>
    <p:sldId id="262" r:id="rId10"/>
    <p:sldId id="270" r:id="rId11"/>
    <p:sldId id="263" r:id="rId12"/>
    <p:sldId id="272" r:id="rId13"/>
    <p:sldId id="264" r:id="rId14"/>
    <p:sldId id="273" r:id="rId15"/>
    <p:sldId id="267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Linear programming-introduction  </a:t>
            </a:r>
            <a:endParaRPr lang="en-ZA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Ing.J.Skorkovský,CSc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Solver</a:t>
            </a:r>
            <a:r>
              <a:rPr lang="cs-CZ" dirty="0" smtClean="0"/>
              <a:t> start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Solver</a:t>
            </a:r>
            <a:r>
              <a:rPr lang="cs-CZ" sz="2400" b="1" dirty="0" smtClean="0"/>
              <a:t> (Czech- not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smtClean="0"/>
              <a:t>MHP_AOPR </a:t>
            </a:r>
            <a:r>
              <a:rPr lang="cs-CZ" sz="2400" b="1" dirty="0" smtClean="0"/>
              <a:t>) 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0" name="Pravá složená závorka 9"/>
          <p:cNvSpPr/>
          <p:nvPr/>
        </p:nvSpPr>
        <p:spPr>
          <a:xfrm>
            <a:off x="4644008" y="1268760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" y="1366953"/>
            <a:ext cx="4249031" cy="15318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2459630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E7=C7*C4+D7*D4=4*x1+3*x2=120</a:t>
            </a:r>
          </a:p>
          <a:p>
            <a:r>
              <a:rPr lang="cs-CZ" dirty="0" smtClean="0"/>
              <a:t>E8=C8*C4+D8*D4=x1+2*x2=40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28" y="4590252"/>
            <a:ext cx="4057143" cy="138095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83" y="1366953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7308304" y="1690803"/>
            <a:ext cx="432048" cy="228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311552" y="134859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E5 =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430" y="3372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      Use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solver</a:t>
            </a:r>
            <a:r>
              <a:rPr lang="cs-CZ" sz="3600" dirty="0" smtClean="0"/>
              <a:t> </a:t>
            </a:r>
            <a:r>
              <a:rPr lang="cs-CZ" sz="3600" dirty="0" smtClean="0"/>
              <a:t>(</a:t>
            </a:r>
            <a:r>
              <a:rPr lang="cs-CZ" sz="3600" dirty="0" err="1" smtClean="0"/>
              <a:t>for</a:t>
            </a:r>
            <a:r>
              <a:rPr lang="cs-CZ" sz="3600" dirty="0" smtClean="0"/>
              <a:t> MPH_AOPR)</a:t>
            </a:r>
            <a:endParaRPr lang="cs-CZ" sz="3600" dirty="0"/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F10=D10*D6+E10*E6=4*x1+3*x2=120</a:t>
            </a:r>
          </a:p>
          <a:p>
            <a:r>
              <a:rPr lang="cs-CZ" dirty="0" smtClean="0"/>
              <a:t>F11=D11*D6+E11*D6=x1+2*x2=40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</a:rPr>
              <a:t>Target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2" y="900661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1641722" y="1268760"/>
            <a:ext cx="1879067" cy="109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8814" y="87792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F7 =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Řešitele (use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</a:t>
            </a:r>
            <a:r>
              <a:rPr lang="cs-CZ" dirty="0" err="1" smtClean="0"/>
              <a:t>English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 Excel List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Změna úlohy- </a:t>
            </a:r>
            <a:r>
              <a:rPr lang="cs-CZ" sz="1200" dirty="0" smtClean="0"/>
              <a:t>jiné výnosy jiná omezení typu práce na dvou strojích a jejich kapacitní omezení </a:t>
            </a:r>
            <a:br>
              <a:rPr lang="cs-CZ" sz="1200" dirty="0" smtClean="0"/>
            </a:br>
            <a:r>
              <a:rPr lang="cs-CZ" sz="1200" dirty="0" smtClean="0">
                <a:solidFill>
                  <a:srgbClr val="FF0000"/>
                </a:solidFill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Change of parameters- not necessary </a:t>
            </a:r>
            <a:r>
              <a:rPr lang="en-US" sz="1200" b="1" dirty="0" err="1" smtClean="0">
                <a:solidFill>
                  <a:srgbClr val="FF0000"/>
                </a:solidFill>
              </a:rPr>
              <a:t>fo</a:t>
            </a:r>
            <a:r>
              <a:rPr lang="cs-CZ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MPH_AOPR</a:t>
            </a:r>
            <a:r>
              <a:rPr lang="cs-CZ" sz="1200" b="1" dirty="0" smtClean="0">
                <a:solidFill>
                  <a:srgbClr val="FF0000"/>
                </a:solidFill>
              </a:rPr>
              <a:t> !!!!!</a:t>
            </a:r>
            <a:r>
              <a:rPr lang="cs-CZ" sz="1200" dirty="0" smtClean="0">
                <a:solidFill>
                  <a:srgbClr val="FF0000"/>
                </a:solidFill>
              </a:rPr>
              <a:t>)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Slitting and Levelling of material (coils, bars, sheets)-</a:t>
            </a:r>
            <a:r>
              <a:rPr lang="en-US" sz="2400" dirty="0" smtClean="0">
                <a:solidFill>
                  <a:srgbClr val="00B050"/>
                </a:solidFill>
              </a:rPr>
              <a:t>Cutting material, trimming,…</a:t>
            </a:r>
          </a:p>
          <a:p>
            <a:r>
              <a:rPr lang="en-US" sz="2400" b="1" dirty="0" smtClean="0"/>
              <a:t>Blending - </a:t>
            </a:r>
            <a:r>
              <a:rPr lang="en-US" sz="2400" dirty="0" smtClean="0">
                <a:solidFill>
                  <a:srgbClr val="00B050"/>
                </a:solidFill>
              </a:rPr>
              <a:t>blending, diet, feeding rations for animals, .. </a:t>
            </a:r>
            <a:endParaRPr lang="en-US" sz="2400" dirty="0" smtClean="0"/>
          </a:p>
          <a:p>
            <a:r>
              <a:rPr lang="en-US" sz="2400" b="1" dirty="0" smtClean="0"/>
              <a:t>Transport problems - </a:t>
            </a:r>
            <a:r>
              <a:rPr lang="en-US" sz="2400" dirty="0" smtClean="0">
                <a:solidFill>
                  <a:srgbClr val="00B050"/>
                </a:solidFill>
              </a:rPr>
              <a:t>material flow from stock to the destination and route planning - shortest route</a:t>
            </a:r>
          </a:p>
          <a:p>
            <a:r>
              <a:rPr lang="en-US" sz="2400" b="1" dirty="0" smtClean="0"/>
              <a:t>Assignment of resources with limited capacities  - </a:t>
            </a:r>
            <a:r>
              <a:rPr lang="en-US" sz="2400" dirty="0" smtClean="0">
                <a:solidFill>
                  <a:srgbClr val="00B050"/>
                </a:solidFill>
              </a:rPr>
              <a:t>CCR </a:t>
            </a:r>
          </a:p>
          <a:p>
            <a:r>
              <a:rPr lang="en-US" sz="2400" b="1" dirty="0" smtClean="0"/>
              <a:t>Sources</a:t>
            </a:r>
            <a:r>
              <a:rPr lang="en-US" sz="2400" dirty="0" smtClean="0"/>
              <a:t> : </a:t>
            </a:r>
            <a:r>
              <a:rPr lang="en-US" sz="1800" dirty="0" smtClean="0"/>
              <a:t>Operation Management, Quality and Competitiveness in a global environment, Russel and Taylor </a:t>
            </a:r>
            <a:r>
              <a:rPr lang="en-US" sz="1200" dirty="0" smtClean="0">
                <a:solidFill>
                  <a:srgbClr val="FF0000"/>
                </a:solidFill>
              </a:rPr>
              <a:t>(can be found easily in ESF library)</a:t>
            </a:r>
          </a:p>
          <a:p>
            <a:endParaRPr lang="cs-CZ" sz="1800" dirty="0" smtClean="0"/>
          </a:p>
          <a:p>
            <a:endParaRPr lang="cs-CZ" sz="1800" dirty="0"/>
          </a:p>
          <a:p>
            <a:pPr marL="0" indent="0">
              <a:buNone/>
            </a:pPr>
            <a:r>
              <a:rPr lang="en-ZA" sz="1050" dirty="0" smtClean="0"/>
              <a:t>CCR=Capacity Constrain</a:t>
            </a:r>
            <a:r>
              <a:rPr lang="cs-CZ" sz="1050" dirty="0" smtClean="0"/>
              <a:t>t</a:t>
            </a:r>
            <a:r>
              <a:rPr lang="en-ZA" sz="1050" dirty="0" smtClean="0"/>
              <a:t> Resource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CCR –additional information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1400" dirty="0" smtClean="0"/>
              <a:t>There are 3 categories of resources from the point of view of capacity:</a:t>
            </a:r>
          </a:p>
          <a:p>
            <a:r>
              <a:rPr lang="en-ZA" sz="1400" dirty="0" smtClean="0"/>
              <a:t>Bottleneck</a:t>
            </a:r>
          </a:p>
          <a:p>
            <a:r>
              <a:rPr lang="en-ZA" sz="1400" dirty="0" smtClean="0"/>
              <a:t>CCR – Capacity Constraint Resource</a:t>
            </a:r>
          </a:p>
          <a:p>
            <a:r>
              <a:rPr lang="en-ZA" sz="1400" dirty="0" smtClean="0"/>
              <a:t>Non-CCR</a:t>
            </a:r>
            <a:endParaRPr lang="cs-CZ" sz="1400" dirty="0" smtClean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 </a:t>
            </a:r>
            <a:endParaRPr lang="en-US" sz="1400" dirty="0"/>
          </a:p>
          <a:p>
            <a:endParaRPr lang="en-ZA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722053" cy="32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5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Formulation of the simple model</a:t>
            </a:r>
            <a:endParaRPr lang="en-ZA" sz="4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28168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948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5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9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75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56992"/>
            <a:ext cx="6360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</a:t>
            </a:r>
            <a:r>
              <a:rPr lang="en-US" dirty="0" smtClean="0"/>
              <a:t>limit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br>
              <a:rPr lang="en-US" dirty="0"/>
            </a:br>
            <a:r>
              <a:rPr lang="cs-CZ" dirty="0" err="1" smtClean="0"/>
              <a:t>moreover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the amount of material that is limited to </a:t>
            </a:r>
            <a:r>
              <a:rPr lang="en-US" b="1" dirty="0"/>
              <a:t>120 </a:t>
            </a:r>
            <a:r>
              <a:rPr lang="en-US" dirty="0"/>
              <a:t>kg of clay?</a:t>
            </a:r>
            <a:br>
              <a:rPr lang="en-US" dirty="0"/>
            </a:br>
            <a:endParaRPr lang="cs-CZ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Note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</a:t>
            </a:r>
            <a:r>
              <a:rPr lang="en-US" sz="1600" dirty="0" smtClean="0">
                <a:solidFill>
                  <a:srgbClr val="FF0000"/>
                </a:solidFill>
              </a:rPr>
              <a:t>P&amp;Q </a:t>
            </a:r>
            <a:r>
              <a:rPr lang="cs-CZ" sz="1600" dirty="0" err="1" smtClean="0">
                <a:solidFill>
                  <a:srgbClr val="FF0000"/>
                </a:solidFill>
              </a:rPr>
              <a:t>example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00B0F0"/>
                </a:solidFill>
              </a:rPr>
              <a:t>only valid for Czech student</a:t>
            </a:r>
            <a:r>
              <a:rPr lang="cs-CZ" sz="1600" dirty="0" smtClean="0">
                <a:solidFill>
                  <a:srgbClr val="FF0000"/>
                </a:solidFill>
              </a:rPr>
              <a:t>),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where </a:t>
            </a:r>
            <a:r>
              <a:rPr lang="en-US" sz="1600" dirty="0">
                <a:solidFill>
                  <a:srgbClr val="FF0000"/>
                </a:solidFill>
              </a:rPr>
              <a:t>the limitation in </a:t>
            </a:r>
            <a:r>
              <a:rPr lang="en-US" sz="1600" dirty="0" smtClean="0">
                <a:solidFill>
                  <a:srgbClr val="FF0000"/>
                </a:solidFill>
              </a:rPr>
              <a:t>resource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 B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with a maximum capacity of 2400 minutes)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8" y="1916832"/>
            <a:ext cx="783531" cy="7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4" y="2700363"/>
            <a:ext cx="800645" cy="8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68936" y="5733256"/>
            <a:ext cx="536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Description x1 and x2 stands for variables</a:t>
            </a:r>
            <a:r>
              <a:rPr lang="cs-CZ" sz="1200" dirty="0" smtClean="0"/>
              <a:t>, </a:t>
            </a:r>
            <a:r>
              <a:rPr lang="en-ZA" sz="1200" dirty="0" smtClean="0"/>
              <a:t>Material means e.g. 4 kg for one piece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Basic structures and used terminology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minimize our </a:t>
            </a:r>
            <a:r>
              <a:rPr lang="en-US" dirty="0" smtClean="0"/>
              <a:t>target</a:t>
            </a:r>
            <a:r>
              <a:rPr lang="cs-CZ" dirty="0" smtClean="0"/>
              <a:t> </a:t>
            </a:r>
            <a:r>
              <a:rPr lang="en-US" dirty="0" smtClean="0"/>
              <a:t>function </a:t>
            </a:r>
            <a:r>
              <a:rPr lang="en-US" dirty="0"/>
              <a:t>in the form of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/>
              <a:t> </a:t>
            </a:r>
            <a:r>
              <a:rPr lang="cs-CZ" b="1" dirty="0" smtClean="0"/>
              <a:t>       Z = </a:t>
            </a:r>
            <a:r>
              <a:rPr lang="cs-CZ" b="1" dirty="0" smtClean="0">
                <a:solidFill>
                  <a:srgbClr val="00B050"/>
                </a:solidFill>
              </a:rPr>
              <a:t>c1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x1</a:t>
            </a:r>
            <a:r>
              <a:rPr lang="cs-CZ" b="1" dirty="0" smtClean="0"/>
              <a:t>+</a:t>
            </a:r>
            <a:r>
              <a:rPr lang="cs-CZ" b="1" dirty="0" smtClean="0">
                <a:solidFill>
                  <a:srgbClr val="00B050"/>
                </a:solidFill>
              </a:rPr>
              <a:t>c2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x2</a:t>
            </a:r>
            <a:r>
              <a:rPr lang="cs-CZ" b="1" dirty="0" smtClean="0"/>
              <a:t>+…..+</a:t>
            </a:r>
            <a:r>
              <a:rPr lang="cs-CZ" b="1" dirty="0" err="1" smtClean="0">
                <a:solidFill>
                  <a:srgbClr val="00B050"/>
                </a:solidFill>
              </a:rPr>
              <a:t>cn</a:t>
            </a:r>
            <a:r>
              <a:rPr lang="cs-CZ" b="1" dirty="0" smtClean="0"/>
              <a:t>*</a:t>
            </a:r>
            <a:r>
              <a:rPr lang="cs-CZ" b="1" dirty="0" err="1" smtClean="0">
                <a:solidFill>
                  <a:srgbClr val="0070C0"/>
                </a:solidFill>
              </a:rPr>
              <a:t>xn</a:t>
            </a:r>
            <a:r>
              <a:rPr lang="cs-CZ" b="1" dirty="0" smtClean="0"/>
              <a:t>  </a:t>
            </a:r>
            <a:r>
              <a:rPr lang="en-US" dirty="0" smtClean="0"/>
              <a:t>with </a:t>
            </a:r>
            <a:r>
              <a:rPr lang="en-US" dirty="0"/>
              <a:t>respect to the matrix of restrictive conditions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1900" dirty="0" smtClean="0"/>
              <a:t>              (in </a:t>
            </a:r>
            <a:r>
              <a:rPr lang="cs-CZ" sz="1900" dirty="0" err="1" smtClean="0"/>
              <a:t>our</a:t>
            </a:r>
            <a:r>
              <a:rPr lang="cs-CZ" sz="1900" dirty="0" smtClean="0"/>
              <a:t> case </a:t>
            </a:r>
            <a:r>
              <a:rPr lang="cs-CZ" sz="1900" b="1" dirty="0" smtClean="0"/>
              <a:t>c1=40 </a:t>
            </a:r>
            <a:r>
              <a:rPr lang="cs-CZ" sz="1900" dirty="0" smtClean="0"/>
              <a:t>and </a:t>
            </a:r>
            <a:r>
              <a:rPr lang="cs-CZ" sz="1900" b="1" dirty="0" smtClean="0"/>
              <a:t>c2=50 </a:t>
            </a:r>
            <a:r>
              <a:rPr lang="cs-CZ" sz="1900" b="1" dirty="0" err="1" smtClean="0"/>
              <a:t>which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means</a:t>
            </a:r>
            <a:r>
              <a:rPr lang="cs-CZ" sz="1900" b="1" dirty="0" smtClean="0"/>
              <a:t> return/</a:t>
            </a:r>
            <a:r>
              <a:rPr lang="cs-CZ" sz="1900" b="1" dirty="0" err="1" smtClean="0"/>
              <a:t>pc</a:t>
            </a:r>
            <a:r>
              <a:rPr lang="cs-CZ" sz="1900" dirty="0" smtClean="0"/>
              <a:t>) </a:t>
            </a:r>
          </a:p>
          <a:p>
            <a:pPr>
              <a:buNone/>
            </a:pPr>
            <a:endParaRPr lang="cs-CZ" sz="1900" dirty="0" smtClean="0"/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A11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</a:t>
            </a:r>
            <a:r>
              <a:rPr lang="cs-CZ" sz="2900" dirty="0" smtClean="0"/>
              <a:t>+ </a:t>
            </a:r>
            <a:r>
              <a:rPr lang="cs-CZ" sz="2900" dirty="0" smtClean="0">
                <a:solidFill>
                  <a:srgbClr val="FF0000"/>
                </a:solidFill>
              </a:rPr>
              <a:t>A12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A1n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</a:t>
            </a:r>
            <a:r>
              <a:rPr lang="cs-CZ" sz="2900" dirty="0" smtClean="0">
                <a:solidFill>
                  <a:srgbClr val="00B050"/>
                </a:solidFill>
              </a:rPr>
              <a:t>B1</a:t>
            </a:r>
            <a:r>
              <a:rPr lang="cs-CZ" sz="2900" dirty="0" smtClean="0"/>
              <a:t> </a:t>
            </a:r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</a:t>
            </a:r>
            <a:r>
              <a:rPr lang="cs-CZ" sz="2900" dirty="0" smtClean="0"/>
              <a:t>+ </a:t>
            </a:r>
            <a:r>
              <a:rPr lang="cs-CZ" sz="2900" dirty="0" smtClean="0">
                <a:solidFill>
                  <a:srgbClr val="FF0000"/>
                </a:solidFill>
              </a:rPr>
              <a:t>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A2n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</a:t>
            </a:r>
            <a:r>
              <a:rPr lang="cs-CZ" sz="2900" dirty="0" smtClean="0">
                <a:solidFill>
                  <a:srgbClr val="00B050"/>
                </a:solidFill>
              </a:rPr>
              <a:t>B2</a:t>
            </a:r>
          </a:p>
          <a:p>
            <a:endParaRPr lang="cs-CZ" sz="2900" dirty="0"/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Am1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</a:t>
            </a:r>
            <a:r>
              <a:rPr lang="cs-CZ" sz="2900" dirty="0" smtClean="0"/>
              <a:t>+ </a:t>
            </a:r>
            <a:r>
              <a:rPr lang="cs-CZ" sz="2900" dirty="0" smtClean="0">
                <a:solidFill>
                  <a:srgbClr val="FF0000"/>
                </a:solidFill>
              </a:rPr>
              <a:t>Am2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err="1" smtClean="0">
                <a:solidFill>
                  <a:srgbClr val="FF0000"/>
                </a:solidFill>
              </a:rPr>
              <a:t>Amn</a:t>
            </a:r>
            <a:r>
              <a:rPr lang="cs-CZ" sz="2900" dirty="0" smtClean="0"/>
              <a:t>*</a:t>
            </a:r>
            <a:r>
              <a:rPr lang="cs-CZ" sz="2900" dirty="0" err="1" smtClean="0"/>
              <a:t>xn</a:t>
            </a:r>
            <a:r>
              <a:rPr lang="cs-CZ" sz="2900" dirty="0" smtClean="0"/>
              <a:t> </a:t>
            </a:r>
            <a:r>
              <a:rPr lang="cs-CZ" sz="2900" dirty="0" smtClean="0"/>
              <a:t>(&lt;&gt;=)</a:t>
            </a:r>
            <a:r>
              <a:rPr lang="cs-CZ" sz="2900" dirty="0" err="1" smtClean="0">
                <a:solidFill>
                  <a:srgbClr val="00B050"/>
                </a:solidFill>
              </a:rPr>
              <a:t>Bm</a:t>
            </a:r>
            <a:endParaRPr lang="cs-CZ" sz="29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en-US" dirty="0" smtClean="0"/>
              <a:t>It is </a:t>
            </a:r>
            <a:r>
              <a:rPr lang="cs-CZ" dirty="0" smtClean="0"/>
              <a:t>a </a:t>
            </a:r>
            <a:r>
              <a:rPr lang="en-US" dirty="0" smtClean="0"/>
              <a:t>classical </a:t>
            </a:r>
            <a:r>
              <a:rPr lang="en-US" dirty="0" smtClean="0"/>
              <a:t>system of linear equations je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The solving of such a linear equation system, e.g. By use of GAUSS-JORDAN algorithm </a:t>
            </a:r>
            <a:r>
              <a:rPr lang="en-US" sz="3300" dirty="0" smtClean="0"/>
              <a:t>is not required if we will use </a:t>
            </a:r>
            <a:r>
              <a:rPr lang="en-US" b="1" dirty="0" smtClean="0"/>
              <a:t>Excel Solver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xij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/>
              <a:t>: decision variable= level of operation activity specified by this variable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Bi   : restrictive conditions , allowed deviations from the norm (in time and  material) </a:t>
            </a:r>
            <a:endParaRPr lang="en-US" sz="2500" dirty="0" smtClean="0"/>
          </a:p>
          <a:p>
            <a:r>
              <a:rPr lang="en-US" b="1" dirty="0" err="1" smtClean="0">
                <a:solidFill>
                  <a:srgbClr val="00B050"/>
                </a:solidFill>
              </a:rPr>
              <a:t>cj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dirty="0" smtClean="0"/>
              <a:t>:  coefficient of the target function </a:t>
            </a:r>
            <a:r>
              <a:rPr lang="en-US" sz="2500" dirty="0" smtClean="0"/>
              <a:t>(in our case returns</a:t>
            </a:r>
            <a:r>
              <a:rPr lang="cs-CZ" sz="2500" dirty="0" smtClean="0"/>
              <a:t>, </a:t>
            </a:r>
            <a:r>
              <a:rPr lang="en-ZA" sz="2500" dirty="0" smtClean="0"/>
              <a:t>meaning return </a:t>
            </a:r>
            <a:r>
              <a:rPr lang="cs-CZ" sz="2500" dirty="0" smtClean="0"/>
              <a:t>40 </a:t>
            </a:r>
            <a:r>
              <a:rPr lang="cs-CZ" sz="2500" dirty="0" smtClean="0"/>
              <a:t>and 50</a:t>
            </a:r>
            <a:r>
              <a:rPr lang="en-US" sz="2500" dirty="0" smtClean="0"/>
              <a:t> 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Aij</a:t>
            </a:r>
            <a:r>
              <a:rPr lang="en-US" dirty="0" smtClean="0"/>
              <a:t>  : restrictive </a:t>
            </a:r>
            <a:r>
              <a:rPr lang="en-US" dirty="0" smtClean="0"/>
              <a:t>coefficients: </a:t>
            </a:r>
            <a:r>
              <a:rPr lang="en-US" dirty="0" smtClean="0"/>
              <a:t>work and material for one unit (pcs) of the product </a:t>
            </a:r>
          </a:p>
          <a:p>
            <a:endParaRPr lang="en-US" dirty="0" smtClean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7020272" y="1268760"/>
            <a:ext cx="1307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Target </a:t>
            </a:r>
            <a:r>
              <a:rPr lang="en-US" sz="1400" b="1" dirty="0" smtClean="0">
                <a:solidFill>
                  <a:srgbClr val="FF0000"/>
                </a:solidFill>
              </a:rPr>
              <a:t>function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Z=</a:t>
            </a:r>
            <a:r>
              <a:rPr lang="cs-CZ" sz="1400" b="1" dirty="0" err="1" smtClean="0">
                <a:solidFill>
                  <a:srgbClr val="FF0000"/>
                </a:solidFill>
              </a:rPr>
              <a:t>Cx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4139952" y="1576537"/>
            <a:ext cx="2952328" cy="5563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 smtClean="0"/>
              <a:t>Example I</a:t>
            </a:r>
            <a:r>
              <a:rPr lang="en-US" dirty="0" smtClean="0"/>
              <a:t> </a:t>
            </a:r>
            <a:r>
              <a:rPr lang="en-US" sz="1600" dirty="0" smtClean="0"/>
              <a:t>(introduction to the problem – practical demonstration )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7908191" cy="413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 function</a:t>
            </a:r>
            <a:r>
              <a:rPr lang="en-US" dirty="0" smtClean="0"/>
              <a:t>:  </a:t>
            </a:r>
            <a:r>
              <a:rPr lang="en-US" b="1" dirty="0" smtClean="0"/>
              <a:t>Z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*x1+</a:t>
            </a:r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*x2, which we must maximize </a:t>
            </a:r>
          </a:p>
          <a:p>
            <a:endParaRPr lang="en-US" dirty="0" smtClean="0"/>
          </a:p>
          <a:p>
            <a:r>
              <a:rPr lang="en-US" dirty="0" smtClean="0"/>
              <a:t>Maximal production capacity = </a:t>
            </a:r>
            <a:r>
              <a:rPr lang="en-US" dirty="0" smtClean="0">
                <a:solidFill>
                  <a:srgbClr val="00B050"/>
                </a:solidFill>
              </a:rPr>
              <a:t>40</a:t>
            </a:r>
            <a:r>
              <a:rPr lang="en-US" dirty="0" smtClean="0"/>
              <a:t> hours and Maximal quantity of material =</a:t>
            </a:r>
            <a:r>
              <a:rPr lang="en-US" dirty="0" smtClean="0">
                <a:solidFill>
                  <a:srgbClr val="C00000"/>
                </a:solidFill>
              </a:rPr>
              <a:t>120</a:t>
            </a:r>
            <a:r>
              <a:rPr lang="en-US" dirty="0" smtClean="0"/>
              <a:t> kg</a:t>
            </a:r>
            <a:endParaRPr lang="cs-CZ" dirty="0" smtClean="0"/>
          </a:p>
          <a:p>
            <a:r>
              <a:rPr lang="en-US" sz="1400" dirty="0" smtClean="0"/>
              <a:t>(B1 and B2 in our mathematical expression)</a:t>
            </a:r>
          </a:p>
          <a:p>
            <a:endParaRPr lang="en-US" dirty="0" smtClean="0"/>
          </a:p>
          <a:p>
            <a:r>
              <a:rPr lang="en-US" dirty="0" smtClean="0"/>
              <a:t>Specifications of task restrictions by use of 2x2 matrix: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/>
              <a:t>*x1   +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/>
              <a:t>*x2 =</a:t>
            </a:r>
            <a:r>
              <a:rPr lang="en-US" dirty="0" smtClean="0">
                <a:solidFill>
                  <a:srgbClr val="00B050"/>
                </a:solidFill>
              </a:rPr>
              <a:t>40    (work- no more than 40 hours)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dirty="0" smtClean="0"/>
              <a:t>*x1   +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/>
              <a:t>*x2 =</a:t>
            </a:r>
            <a:r>
              <a:rPr lang="en-US" dirty="0" smtClean="0">
                <a:solidFill>
                  <a:srgbClr val="C00000"/>
                </a:solidFill>
              </a:rPr>
              <a:t>120  (material=kg of clay in our case)-&gt;x1=(40-2x2)+3x2=120….</a:t>
            </a:r>
          </a:p>
          <a:p>
            <a:endParaRPr lang="en-US" dirty="0" smtClean="0"/>
          </a:p>
          <a:p>
            <a:r>
              <a:rPr lang="en-US" b="1" dirty="0" smtClean="0"/>
              <a:t>Manual solving : </a:t>
            </a:r>
            <a:r>
              <a:rPr lang="en-US" dirty="0" smtClean="0"/>
              <a:t>-&gt; x1=24 a x2=8  </a:t>
            </a:r>
            <a:r>
              <a:rPr lang="en-US" sz="1050" dirty="0" smtClean="0"/>
              <a:t>and after substitution od variables </a:t>
            </a:r>
            <a:r>
              <a:rPr lang="cs-CZ" sz="1050" dirty="0" smtClean="0"/>
              <a:t>(</a:t>
            </a:r>
            <a:r>
              <a:rPr lang="en-ZA" sz="1050" dirty="0" smtClean="0"/>
              <a:t>24 pcs of Dish and 8 pcs of Mug)</a:t>
            </a:r>
          </a:p>
          <a:p>
            <a:r>
              <a:rPr lang="en-US" sz="1050" dirty="0" smtClean="0"/>
              <a:t>in target function  we will get       </a:t>
            </a:r>
          </a:p>
          <a:p>
            <a:r>
              <a:rPr lang="en-US" dirty="0" smtClean="0"/>
              <a:t>                                           Z=</a:t>
            </a: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*24+</a:t>
            </a:r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*8=</a:t>
            </a:r>
            <a:r>
              <a:rPr lang="en-US" b="1" dirty="0" smtClean="0"/>
              <a:t>1360</a:t>
            </a:r>
            <a:r>
              <a:rPr lang="en-US" dirty="0" smtClean="0"/>
              <a:t> </a:t>
            </a:r>
          </a:p>
          <a:p>
            <a:r>
              <a:rPr lang="en-US" dirty="0" smtClean="0"/>
              <a:t>(optimal Return meets the point B – see next slide) </a:t>
            </a:r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2627784" y="2387193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 smtClean="0">
                <a:solidFill>
                  <a:srgbClr val="0070C0"/>
                </a:solidFill>
              </a:rPr>
              <a:t>cn</a:t>
            </a:r>
            <a:r>
              <a:rPr lang="cs-CZ" sz="1600" b="1" dirty="0" smtClean="0"/>
              <a:t>*</a:t>
            </a:r>
            <a:r>
              <a:rPr lang="cs-CZ" sz="1600" b="1" dirty="0" err="1" smtClean="0"/>
              <a:t>xn</a:t>
            </a:r>
            <a:r>
              <a:rPr lang="cs-CZ" sz="1600" b="1" dirty="0" smtClean="0"/>
              <a:t>  </a:t>
            </a:r>
            <a:r>
              <a:rPr lang="en-US" sz="1600" dirty="0" smtClean="0">
                <a:solidFill>
                  <a:srgbClr val="00B0F0"/>
                </a:solidFill>
              </a:rPr>
              <a:t>(classical equation from) 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637222"/>
            <a:ext cx="576064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283968" y="5721187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17131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Graphical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cs-CZ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5877272"/>
            <a:ext cx="517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r>
              <a:rPr lang="en-US" dirty="0" smtClean="0"/>
              <a:t> </a:t>
            </a:r>
            <a:r>
              <a:rPr lang="en-US" dirty="0"/>
              <a:t>apologize for the inappropriate graphic </a:t>
            </a:r>
            <a:r>
              <a:rPr lang="en-US" dirty="0" smtClean="0"/>
              <a:t>expression</a:t>
            </a:r>
            <a:r>
              <a:rPr lang="cs-CZ" dirty="0" smtClean="0"/>
              <a:t>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(Czech EXCEL)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Excel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770" y="2546039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rgbClr val="FF0000"/>
                </a:solidFill>
              </a:rPr>
              <a:t>Comlements</a:t>
            </a:r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sz="800" b="1" dirty="0" err="1" smtClean="0">
                <a:solidFill>
                  <a:srgbClr val="FF0000"/>
                </a:solidFill>
              </a:rPr>
              <a:t>Supplement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 smtClean="0"/>
              <a:t>Use o </a:t>
            </a:r>
            <a:r>
              <a:rPr lang="en-US" dirty="0" smtClean="0"/>
              <a:t>solver </a:t>
            </a:r>
            <a:r>
              <a:rPr lang="en-US" sz="1100" dirty="0" smtClean="0"/>
              <a:t>(see  actual Excel formulas  on one of the next slides) </a:t>
            </a:r>
            <a:endParaRPr lang="en-US" sz="11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57628"/>
              </p:ext>
            </p:extLst>
          </p:nvPr>
        </p:nvGraphicFramePr>
        <p:xfrm>
          <a:off x="827583" y="1340768"/>
          <a:ext cx="3822701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V</a:t>
                      </a:r>
                      <a:r>
                        <a:rPr lang="en-GB" sz="1100" u="none" strike="noStrike" noProof="0" dirty="0" err="1" smtClean="0">
                          <a:effectLst/>
                        </a:rPr>
                        <a:t>ariables</a:t>
                      </a:r>
                      <a:r>
                        <a:rPr lang="en-US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cs-CZ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en-US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 smtClean="0">
                          <a:effectLst/>
                        </a:rPr>
                        <a:t>(</a:t>
                      </a:r>
                      <a:r>
                        <a:rPr lang="cs-CZ" sz="1100" u="none" strike="noStrike" dirty="0" smtClean="0">
                          <a:effectLst/>
                        </a:rPr>
                        <a:t>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Material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noProof="0" dirty="0" smtClean="0">
                          <a:effectLst/>
                        </a:rPr>
                        <a:t>Work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x1=</a:t>
            </a:r>
            <a:r>
              <a:rPr lang="cs-CZ" dirty="0" err="1" smtClean="0"/>
              <a:t>Dish</a:t>
            </a:r>
            <a:r>
              <a:rPr lang="cs-CZ" dirty="0" smtClean="0"/>
              <a:t> , x2=</a:t>
            </a:r>
            <a:r>
              <a:rPr lang="cs-CZ" dirty="0" err="1" smtClean="0"/>
              <a:t>Mug</a:t>
            </a:r>
            <a:r>
              <a:rPr lang="cs-CZ" dirty="0" smtClean="0"/>
              <a:t>, </a:t>
            </a:r>
            <a:r>
              <a:rPr lang="cs-CZ" dirty="0" err="1" smtClean="0"/>
              <a:t>max</a:t>
            </a:r>
            <a:r>
              <a:rPr lang="cs-CZ" dirty="0" smtClean="0"/>
              <a:t>  </a:t>
            </a:r>
            <a:r>
              <a:rPr lang="cs-CZ" dirty="0" smtClean="0">
                <a:solidFill>
                  <a:srgbClr val="C00000"/>
                </a:solidFill>
              </a:rPr>
              <a:t>40</a:t>
            </a:r>
            <a:r>
              <a:rPr lang="cs-CZ" dirty="0" smtClean="0"/>
              <a:t> </a:t>
            </a:r>
            <a:r>
              <a:rPr lang="cs-CZ" dirty="0" err="1" smtClean="0"/>
              <a:t>hour</a:t>
            </a:r>
            <a:r>
              <a:rPr lang="cs-CZ" dirty="0" smtClean="0"/>
              <a:t> </a:t>
            </a:r>
            <a:r>
              <a:rPr lang="cs-CZ" dirty="0" smtClean="0"/>
              <a:t>(B1),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120</a:t>
            </a:r>
            <a:r>
              <a:rPr lang="cs-CZ" dirty="0" smtClean="0"/>
              <a:t> kg (B2)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cs-CZ" b="1" dirty="0" err="1" smtClean="0"/>
              <a:t>function</a:t>
            </a:r>
            <a:r>
              <a:rPr lang="cs-CZ" b="1" dirty="0" smtClean="0"/>
              <a:t>  Z</a:t>
            </a:r>
            <a:r>
              <a:rPr lang="cs-CZ" dirty="0" smtClean="0"/>
              <a:t>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50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4 * x1   +   3 *x2 =</a:t>
            </a:r>
            <a:r>
              <a:rPr lang="cs-CZ" dirty="0" smtClean="0">
                <a:solidFill>
                  <a:srgbClr val="00B050"/>
                </a:solidFill>
              </a:rPr>
              <a:t>120 - </a:t>
            </a:r>
            <a:r>
              <a:rPr lang="en-US" dirty="0" smtClean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 smtClean="0"/>
              <a:t>1 * x1   +   2 *x2 =   </a:t>
            </a:r>
            <a:r>
              <a:rPr lang="cs-CZ" dirty="0" smtClean="0">
                <a:solidFill>
                  <a:srgbClr val="C00000"/>
                </a:solidFill>
              </a:rPr>
              <a:t>40  </a:t>
            </a:r>
            <a:r>
              <a:rPr lang="cs-CZ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capacity restrictions by max work capacity=B2</a:t>
            </a:r>
          </a:p>
          <a:p>
            <a:endParaRPr lang="cs-CZ" dirty="0" smtClean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x2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Assignment </a:t>
            </a:r>
          </a:p>
          <a:p>
            <a:r>
              <a:rPr lang="en-ZA" dirty="0" smtClean="0"/>
              <a:t>entered in table</a:t>
            </a:r>
            <a:endParaRPr lang="en-ZA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594</Words>
  <Application>Microsoft Office PowerPoint</Application>
  <PresentationFormat>Předvádění na obrazovce (4:3)</PresentationFormat>
  <Paragraphs>176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Linear programming-introduction  </vt:lpstr>
      <vt:lpstr>USE </vt:lpstr>
      <vt:lpstr>CCR –additional information </vt:lpstr>
      <vt:lpstr>Formulation of the simple model</vt:lpstr>
      <vt:lpstr>Basic structures and used terminology</vt:lpstr>
      <vt:lpstr>Example I (introduction to the problem – practical demonstration )</vt:lpstr>
      <vt:lpstr>Graphical solution  </vt:lpstr>
      <vt:lpstr>Use of Solver (Czech EXCEL) </vt:lpstr>
      <vt:lpstr>Use o solver (see  actual Excel formulas  on one of the next slides) </vt:lpstr>
      <vt:lpstr>Solver start</vt:lpstr>
      <vt:lpstr>Use of Solver (Czech- not for MHP_AOPR )  </vt:lpstr>
      <vt:lpstr>      Use of solver (for MPH_AOPR)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for MPH_AOPR !!!!!)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Skorkovsky Jaromir</cp:lastModifiedBy>
  <cp:revision>45</cp:revision>
  <dcterms:created xsi:type="dcterms:W3CDTF">2017-02-28T09:16:48Z</dcterms:created>
  <dcterms:modified xsi:type="dcterms:W3CDTF">2018-11-07T08:50:55Z</dcterms:modified>
</cp:coreProperties>
</file>