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4" r:id="rId3"/>
    <p:sldId id="285" r:id="rId4"/>
    <p:sldId id="286" r:id="rId5"/>
    <p:sldId id="258" r:id="rId6"/>
    <p:sldId id="292" r:id="rId7"/>
    <p:sldId id="288" r:id="rId8"/>
    <p:sldId id="289" r:id="rId9"/>
    <p:sldId id="290" r:id="rId10"/>
    <p:sldId id="291" r:id="rId11"/>
    <p:sldId id="264" r:id="rId12"/>
    <p:sldId id="265" r:id="rId13"/>
    <p:sldId id="282" r:id="rId14"/>
    <p:sldId id="283" r:id="rId15"/>
    <p:sldId id="266" r:id="rId16"/>
    <p:sldId id="267" r:id="rId17"/>
    <p:sldId id="268" r:id="rId18"/>
    <p:sldId id="277" r:id="rId19"/>
    <p:sldId id="278" r:id="rId20"/>
    <p:sldId id="279" r:id="rId21"/>
    <p:sldId id="280" r:id="rId22"/>
    <p:sldId id="281" r:id="rId2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49" autoAdjust="0"/>
  </p:normalViewPr>
  <p:slideViewPr>
    <p:cSldViewPr>
      <p:cViewPr varScale="1">
        <p:scale>
          <a:sx n="101" d="100"/>
          <a:sy n="101" d="100"/>
        </p:scale>
        <p:origin x="-1914" y="-84"/>
      </p:cViewPr>
      <p:guideLst>
        <p:guide orient="horz" pos="2160"/>
        <p:guide pos="2880"/>
      </p:guideLst>
    </p:cSldViewPr>
  </p:slideViewPr>
  <p:outlineViewPr>
    <p:cViewPr>
      <p:scale>
        <a:sx n="33" d="100"/>
        <a:sy n="33" d="100"/>
      </p:scale>
      <p:origin x="0" y="-17358"/>
    </p:cViewPr>
  </p:outlineViewPr>
  <p:notesTextViewPr>
    <p:cViewPr>
      <p:scale>
        <a:sx n="1" d="1"/>
        <a:sy n="1" d="1"/>
      </p:scale>
      <p:origin x="0" y="0"/>
    </p:cViewPr>
  </p:notesTextViewPr>
  <p:sorterViewPr>
    <p:cViewPr>
      <p:scale>
        <a:sx n="100" d="100"/>
        <a:sy n="100" d="100"/>
      </p:scale>
      <p:origin x="0" y="16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68F1CA-04ED-4B60-A28D-E6CAAFB6C582}" type="datetimeFigureOut">
              <a:rPr lang="cs-CZ" smtClean="0"/>
              <a:t>16.11.2018</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010E5-EFFE-4223-AC83-AD7A5FE22E65}" type="slidenum">
              <a:rPr lang="cs-CZ" smtClean="0"/>
              <a:t>‹#›</a:t>
            </a:fld>
            <a:endParaRPr lang="cs-CZ"/>
          </a:p>
        </p:txBody>
      </p:sp>
    </p:spTree>
    <p:extLst>
      <p:ext uri="{BB962C8B-B14F-4D97-AF65-F5344CB8AC3E}">
        <p14:creationId xmlns:p14="http://schemas.microsoft.com/office/powerpoint/2010/main" val="1919833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C8F1A739-0B37-4465-B8F4-F6692C208213}" type="datetimeFigureOut">
              <a:rPr lang="cs-CZ" smtClean="0"/>
              <a:t>16.11.2018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648D81A-6C14-4128-803A-C061E9D6A0D6}" type="slidenum">
              <a:rPr lang="cs-CZ" smtClean="0"/>
              <a:t>‹#›</a:t>
            </a:fld>
            <a:endParaRPr lang="cs-CZ"/>
          </a:p>
        </p:txBody>
      </p:sp>
    </p:spTree>
    <p:extLst>
      <p:ext uri="{BB962C8B-B14F-4D97-AF65-F5344CB8AC3E}">
        <p14:creationId xmlns:p14="http://schemas.microsoft.com/office/powerpoint/2010/main" val="543508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8F1A739-0B37-4465-B8F4-F6692C208213}" type="datetimeFigureOut">
              <a:rPr lang="cs-CZ" smtClean="0"/>
              <a:t>16.11.2018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648D81A-6C14-4128-803A-C061E9D6A0D6}" type="slidenum">
              <a:rPr lang="cs-CZ" smtClean="0"/>
              <a:t>‹#›</a:t>
            </a:fld>
            <a:endParaRPr lang="cs-CZ"/>
          </a:p>
        </p:txBody>
      </p:sp>
    </p:spTree>
    <p:extLst>
      <p:ext uri="{BB962C8B-B14F-4D97-AF65-F5344CB8AC3E}">
        <p14:creationId xmlns:p14="http://schemas.microsoft.com/office/powerpoint/2010/main" val="3739779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8F1A739-0B37-4465-B8F4-F6692C208213}" type="datetimeFigureOut">
              <a:rPr lang="cs-CZ" smtClean="0"/>
              <a:t>16.11.2018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648D81A-6C14-4128-803A-C061E9D6A0D6}" type="slidenum">
              <a:rPr lang="cs-CZ" smtClean="0"/>
              <a:t>‹#›</a:t>
            </a:fld>
            <a:endParaRPr lang="cs-CZ"/>
          </a:p>
        </p:txBody>
      </p:sp>
    </p:spTree>
    <p:extLst>
      <p:ext uri="{BB962C8B-B14F-4D97-AF65-F5344CB8AC3E}">
        <p14:creationId xmlns:p14="http://schemas.microsoft.com/office/powerpoint/2010/main" val="4119996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8F1A739-0B37-4465-B8F4-F6692C208213}" type="datetimeFigureOut">
              <a:rPr lang="cs-CZ" smtClean="0"/>
              <a:t>16.11.2018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648D81A-6C14-4128-803A-C061E9D6A0D6}" type="slidenum">
              <a:rPr lang="cs-CZ" smtClean="0"/>
              <a:t>‹#›</a:t>
            </a:fld>
            <a:endParaRPr lang="cs-CZ"/>
          </a:p>
        </p:txBody>
      </p:sp>
    </p:spTree>
    <p:extLst>
      <p:ext uri="{BB962C8B-B14F-4D97-AF65-F5344CB8AC3E}">
        <p14:creationId xmlns:p14="http://schemas.microsoft.com/office/powerpoint/2010/main" val="917564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C8F1A739-0B37-4465-B8F4-F6692C208213}" type="datetimeFigureOut">
              <a:rPr lang="cs-CZ" smtClean="0"/>
              <a:t>16.11.2018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648D81A-6C14-4128-803A-C061E9D6A0D6}" type="slidenum">
              <a:rPr lang="cs-CZ" smtClean="0"/>
              <a:t>‹#›</a:t>
            </a:fld>
            <a:endParaRPr lang="cs-CZ"/>
          </a:p>
        </p:txBody>
      </p:sp>
    </p:spTree>
    <p:extLst>
      <p:ext uri="{BB962C8B-B14F-4D97-AF65-F5344CB8AC3E}">
        <p14:creationId xmlns:p14="http://schemas.microsoft.com/office/powerpoint/2010/main" val="184846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C8F1A739-0B37-4465-B8F4-F6692C208213}" type="datetimeFigureOut">
              <a:rPr lang="cs-CZ" smtClean="0"/>
              <a:t>16.11.2018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648D81A-6C14-4128-803A-C061E9D6A0D6}" type="slidenum">
              <a:rPr lang="cs-CZ" smtClean="0"/>
              <a:t>‹#›</a:t>
            </a:fld>
            <a:endParaRPr lang="cs-CZ"/>
          </a:p>
        </p:txBody>
      </p:sp>
    </p:spTree>
    <p:extLst>
      <p:ext uri="{BB962C8B-B14F-4D97-AF65-F5344CB8AC3E}">
        <p14:creationId xmlns:p14="http://schemas.microsoft.com/office/powerpoint/2010/main" val="249636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C8F1A739-0B37-4465-B8F4-F6692C208213}" type="datetimeFigureOut">
              <a:rPr lang="cs-CZ" smtClean="0"/>
              <a:t>16.11.2018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648D81A-6C14-4128-803A-C061E9D6A0D6}" type="slidenum">
              <a:rPr lang="cs-CZ" smtClean="0"/>
              <a:t>‹#›</a:t>
            </a:fld>
            <a:endParaRPr lang="cs-CZ"/>
          </a:p>
        </p:txBody>
      </p:sp>
    </p:spTree>
    <p:extLst>
      <p:ext uri="{BB962C8B-B14F-4D97-AF65-F5344CB8AC3E}">
        <p14:creationId xmlns:p14="http://schemas.microsoft.com/office/powerpoint/2010/main" val="113851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C8F1A739-0B37-4465-B8F4-F6692C208213}" type="datetimeFigureOut">
              <a:rPr lang="cs-CZ" smtClean="0"/>
              <a:t>16.11.2018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648D81A-6C14-4128-803A-C061E9D6A0D6}" type="slidenum">
              <a:rPr lang="cs-CZ" smtClean="0"/>
              <a:t>‹#›</a:t>
            </a:fld>
            <a:endParaRPr lang="cs-CZ"/>
          </a:p>
        </p:txBody>
      </p:sp>
    </p:spTree>
    <p:extLst>
      <p:ext uri="{BB962C8B-B14F-4D97-AF65-F5344CB8AC3E}">
        <p14:creationId xmlns:p14="http://schemas.microsoft.com/office/powerpoint/2010/main" val="385870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8F1A739-0B37-4465-B8F4-F6692C208213}" type="datetimeFigureOut">
              <a:rPr lang="cs-CZ" smtClean="0"/>
              <a:t>16.11.2018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648D81A-6C14-4128-803A-C061E9D6A0D6}" type="slidenum">
              <a:rPr lang="cs-CZ" smtClean="0"/>
              <a:t>‹#›</a:t>
            </a:fld>
            <a:endParaRPr lang="cs-CZ"/>
          </a:p>
        </p:txBody>
      </p:sp>
    </p:spTree>
    <p:extLst>
      <p:ext uri="{BB962C8B-B14F-4D97-AF65-F5344CB8AC3E}">
        <p14:creationId xmlns:p14="http://schemas.microsoft.com/office/powerpoint/2010/main" val="21476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C8F1A739-0B37-4465-B8F4-F6692C208213}" type="datetimeFigureOut">
              <a:rPr lang="cs-CZ" smtClean="0"/>
              <a:t>16.11.2018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648D81A-6C14-4128-803A-C061E9D6A0D6}" type="slidenum">
              <a:rPr lang="cs-CZ" smtClean="0"/>
              <a:t>‹#›</a:t>
            </a:fld>
            <a:endParaRPr lang="cs-CZ"/>
          </a:p>
        </p:txBody>
      </p:sp>
    </p:spTree>
    <p:extLst>
      <p:ext uri="{BB962C8B-B14F-4D97-AF65-F5344CB8AC3E}">
        <p14:creationId xmlns:p14="http://schemas.microsoft.com/office/powerpoint/2010/main" val="4091467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C8F1A739-0B37-4465-B8F4-F6692C208213}" type="datetimeFigureOut">
              <a:rPr lang="cs-CZ" smtClean="0"/>
              <a:t>16.11.2018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648D81A-6C14-4128-803A-C061E9D6A0D6}" type="slidenum">
              <a:rPr lang="cs-CZ" smtClean="0"/>
              <a:t>‹#›</a:t>
            </a:fld>
            <a:endParaRPr lang="cs-CZ"/>
          </a:p>
        </p:txBody>
      </p:sp>
    </p:spTree>
    <p:extLst>
      <p:ext uri="{BB962C8B-B14F-4D97-AF65-F5344CB8AC3E}">
        <p14:creationId xmlns:p14="http://schemas.microsoft.com/office/powerpoint/2010/main" val="250591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1A739-0B37-4465-B8F4-F6692C208213}" type="datetimeFigureOut">
              <a:rPr lang="cs-CZ" smtClean="0"/>
              <a:t>16.11.2018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8D81A-6C14-4128-803A-C061E9D6A0D6}" type="slidenum">
              <a:rPr lang="cs-CZ" smtClean="0"/>
              <a:t>‹#›</a:t>
            </a:fld>
            <a:endParaRPr lang="cs-CZ"/>
          </a:p>
        </p:txBody>
      </p:sp>
    </p:spTree>
    <p:extLst>
      <p:ext uri="{BB962C8B-B14F-4D97-AF65-F5344CB8AC3E}">
        <p14:creationId xmlns:p14="http://schemas.microsoft.com/office/powerpoint/2010/main" val="2188316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rtGihR-bm-U" TargetMode="External"/><Relationship Id="rId2" Type="http://schemas.openxmlformats.org/officeDocument/2006/relationships/hyperlink" Target="http://www.youtube.com/watch?v=VU8TUSnQ-v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ogle.cz/url?sa=i&amp;rct=j&amp;q=&amp;esrc=s&amp;source=images&amp;cd=&amp;cad=rja&amp;uact=8&amp;ved=0ahUKEwjRi5_xgrvXAhVJ7BQKHeZuDmoQjRwIBw&amp;url=http://ucsd-progsys.github.io/liquidhaskell-tutorial/09-case-study-lazy-queues.html&amp;psig=AOvVaw3EvWKLN_4NRpBt-WGhEPG1&amp;ust=1510644335794755"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en.wikipedia.org/wiki/Data_buff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Little´s</a:t>
            </a:r>
            <a:r>
              <a:rPr lang="cs-CZ" dirty="0" smtClean="0"/>
              <a:t> </a:t>
            </a:r>
            <a:r>
              <a:rPr lang="cs-CZ" dirty="0" err="1" smtClean="0"/>
              <a:t>law</a:t>
            </a:r>
            <a:r>
              <a:rPr lang="cs-CZ" dirty="0" smtClean="0"/>
              <a:t> </a:t>
            </a:r>
            <a:r>
              <a:rPr lang="cs-CZ" dirty="0" err="1" smtClean="0"/>
              <a:t>basics</a:t>
            </a:r>
            <a:endParaRPr lang="cs-CZ" dirty="0"/>
          </a:p>
        </p:txBody>
      </p:sp>
      <p:sp>
        <p:nvSpPr>
          <p:cNvPr id="3" name="TextovéPole 2"/>
          <p:cNvSpPr txBox="1"/>
          <p:nvPr/>
        </p:nvSpPr>
        <p:spPr>
          <a:xfrm>
            <a:off x="3491880" y="3501008"/>
            <a:ext cx="2161938" cy="646331"/>
          </a:xfrm>
          <a:prstGeom prst="rect">
            <a:avLst/>
          </a:prstGeom>
          <a:noFill/>
        </p:spPr>
        <p:txBody>
          <a:bodyPr wrap="none" rtlCol="0">
            <a:spAutoFit/>
          </a:bodyPr>
          <a:lstStyle/>
          <a:p>
            <a:r>
              <a:rPr lang="cs-CZ" dirty="0" smtClean="0"/>
              <a:t>Ing. </a:t>
            </a:r>
            <a:r>
              <a:rPr lang="cs-CZ" dirty="0" err="1" smtClean="0"/>
              <a:t>J.Skorkovský,CSc</a:t>
            </a:r>
            <a:r>
              <a:rPr lang="cs-CZ" dirty="0" smtClean="0"/>
              <a:t>.</a:t>
            </a:r>
          </a:p>
          <a:p>
            <a:r>
              <a:rPr lang="cs-CZ" dirty="0" smtClean="0"/>
              <a:t>   KPH-ESF-MU BRNO</a:t>
            </a:r>
            <a:endParaRPr lang="cs-CZ" dirty="0"/>
          </a:p>
        </p:txBody>
      </p:sp>
    </p:spTree>
    <p:extLst>
      <p:ext uri="{BB962C8B-B14F-4D97-AF65-F5344CB8AC3E}">
        <p14:creationId xmlns:p14="http://schemas.microsoft.com/office/powerpoint/2010/main" val="4276585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Questions</a:t>
            </a:r>
            <a:endParaRPr lang="cs-CZ" dirty="0"/>
          </a:p>
        </p:txBody>
      </p:sp>
      <p:sp>
        <p:nvSpPr>
          <p:cNvPr id="4" name="Obdélník 3"/>
          <p:cNvSpPr/>
          <p:nvPr/>
        </p:nvSpPr>
        <p:spPr>
          <a:xfrm>
            <a:off x="899592" y="1582340"/>
            <a:ext cx="7272808" cy="2585323"/>
          </a:xfrm>
          <a:prstGeom prst="rect">
            <a:avLst/>
          </a:prstGeom>
        </p:spPr>
        <p:txBody>
          <a:bodyPr wrap="square">
            <a:spAutoFit/>
          </a:bodyPr>
          <a:lstStyle/>
          <a:p>
            <a:pPr marL="285750" indent="-285750">
              <a:buFontTx/>
              <a:buChar char="-"/>
            </a:pPr>
            <a:r>
              <a:rPr lang="en-ZA" dirty="0" smtClean="0"/>
              <a:t>How long does the customer wait in the queue?</a:t>
            </a:r>
            <a:r>
              <a:rPr lang="cs-CZ" dirty="0" smtClean="0"/>
              <a:t> -&gt;</a:t>
            </a:r>
            <a:r>
              <a:rPr lang="cs-CZ" b="1" dirty="0" smtClean="0">
                <a:solidFill>
                  <a:srgbClr val="FF0000"/>
                </a:solidFill>
              </a:rPr>
              <a:t>16</a:t>
            </a:r>
            <a:r>
              <a:rPr lang="cs-CZ" b="1" dirty="0" smtClean="0">
                <a:solidFill>
                  <a:srgbClr val="0070C0"/>
                </a:solidFill>
              </a:rPr>
              <a:t> </a:t>
            </a:r>
            <a:r>
              <a:rPr lang="cs-CZ" b="1" dirty="0" err="1" smtClean="0">
                <a:solidFill>
                  <a:srgbClr val="0070C0"/>
                </a:solidFill>
              </a:rPr>
              <a:t>minutes</a:t>
            </a:r>
            <a:r>
              <a:rPr lang="en-ZA" b="1" dirty="0" smtClean="0">
                <a:solidFill>
                  <a:srgbClr val="0070C0"/>
                </a:solidFill>
              </a:rPr>
              <a:t/>
            </a:r>
            <a:br>
              <a:rPr lang="en-ZA" b="1" dirty="0" smtClean="0">
                <a:solidFill>
                  <a:srgbClr val="0070C0"/>
                </a:solidFill>
              </a:rPr>
            </a:br>
            <a:r>
              <a:rPr lang="en-ZA" dirty="0" smtClean="0"/>
              <a:t>- How many average people can be served at once?</a:t>
            </a:r>
            <a:r>
              <a:rPr lang="cs-CZ" dirty="0" smtClean="0"/>
              <a:t> -&gt;</a:t>
            </a:r>
            <a:r>
              <a:rPr lang="cs-CZ" b="1" dirty="0" smtClean="0">
                <a:solidFill>
                  <a:srgbClr val="0070C0"/>
                </a:solidFill>
              </a:rPr>
              <a:t>2,5  </a:t>
            </a:r>
            <a:r>
              <a:rPr lang="cs-CZ" b="1" dirty="0" err="1" smtClean="0">
                <a:solidFill>
                  <a:srgbClr val="0070C0"/>
                </a:solidFill>
              </a:rPr>
              <a:t>customers</a:t>
            </a:r>
            <a:r>
              <a:rPr lang="en-ZA" b="1" dirty="0">
                <a:solidFill>
                  <a:srgbClr val="0070C0"/>
                </a:solidFill>
              </a:rPr>
              <a:t/>
            </a:r>
            <a:br>
              <a:rPr lang="en-ZA" b="1" dirty="0">
                <a:solidFill>
                  <a:srgbClr val="0070C0"/>
                </a:solidFill>
              </a:rPr>
            </a:br>
            <a:r>
              <a:rPr lang="en-ZA" dirty="0" smtClean="0"/>
              <a:t/>
            </a:r>
            <a:br>
              <a:rPr lang="en-ZA" dirty="0" smtClean="0"/>
            </a:br>
            <a:r>
              <a:rPr lang="en-ZA" dirty="0" smtClean="0"/>
              <a:t>- How many customers are in the facility just in time (both pending  and those just serve by facility staff)?</a:t>
            </a:r>
            <a:r>
              <a:rPr lang="cs-CZ" dirty="0" smtClean="0"/>
              <a:t> </a:t>
            </a:r>
            <a:r>
              <a:rPr lang="cs-CZ" b="1" dirty="0" smtClean="0">
                <a:solidFill>
                  <a:srgbClr val="00B050"/>
                </a:solidFill>
              </a:rPr>
              <a:t>10,5</a:t>
            </a:r>
            <a:r>
              <a:rPr lang="cs-CZ" b="1" dirty="0" smtClean="0">
                <a:solidFill>
                  <a:srgbClr val="0070C0"/>
                </a:solidFill>
              </a:rPr>
              <a:t>  </a:t>
            </a:r>
            <a:r>
              <a:rPr lang="cs-CZ" b="1" dirty="0" err="1">
                <a:solidFill>
                  <a:srgbClr val="0070C0"/>
                </a:solidFill>
              </a:rPr>
              <a:t>customers</a:t>
            </a:r>
            <a:r>
              <a:rPr lang="en-ZA" dirty="0" smtClean="0"/>
              <a:t/>
            </a:r>
            <a:br>
              <a:rPr lang="en-ZA" dirty="0" smtClean="0"/>
            </a:br>
            <a:r>
              <a:rPr lang="en-ZA" dirty="0" smtClean="0"/>
              <a:t>- What is the average time of the "flow" of the customer by the  facility (wait and service)</a:t>
            </a:r>
            <a:r>
              <a:rPr lang="cs-CZ" dirty="0" smtClean="0"/>
              <a:t> -&gt;</a:t>
            </a:r>
            <a:r>
              <a:rPr lang="cs-CZ" b="1" dirty="0">
                <a:solidFill>
                  <a:srgbClr val="FF0000"/>
                </a:solidFill>
              </a:rPr>
              <a:t> </a:t>
            </a:r>
            <a:r>
              <a:rPr lang="cs-CZ" b="1" dirty="0" smtClean="0"/>
              <a:t>21 </a:t>
            </a:r>
            <a:r>
              <a:rPr lang="cs-CZ" b="1" dirty="0" err="1">
                <a:solidFill>
                  <a:srgbClr val="0070C0"/>
                </a:solidFill>
              </a:rPr>
              <a:t>minutes</a:t>
            </a:r>
            <a:endParaRPr lang="en-ZA" dirty="0" smtClean="0"/>
          </a:p>
          <a:p>
            <a:r>
              <a:rPr lang="en-ZA" dirty="0" smtClean="0"/>
              <a:t/>
            </a:r>
            <a:br>
              <a:rPr lang="en-ZA" dirty="0" smtClean="0"/>
            </a:br>
            <a:r>
              <a:rPr lang="cs-CZ" b="1" dirty="0" smtClean="0"/>
              <a:t> </a:t>
            </a:r>
            <a:endParaRPr lang="en-ZA" i="1" dirty="0"/>
          </a:p>
        </p:txBody>
      </p:sp>
    </p:spTree>
    <p:extLst>
      <p:ext uri="{BB962C8B-B14F-4D97-AF65-F5344CB8AC3E}">
        <p14:creationId xmlns:p14="http://schemas.microsoft.com/office/powerpoint/2010/main" val="2876045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Nadpis 1"/>
          <p:cNvSpPr>
            <a:spLocks noGrp="1"/>
          </p:cNvSpPr>
          <p:nvPr>
            <p:ph type="ctrTitle"/>
          </p:nvPr>
        </p:nvSpPr>
        <p:spPr/>
        <p:txBody>
          <a:bodyPr/>
          <a:lstStyle/>
          <a:p>
            <a:r>
              <a:rPr lang="cs-CZ" altLang="cs-CZ" dirty="0" err="1" smtClean="0"/>
              <a:t>Little´s</a:t>
            </a:r>
            <a:r>
              <a:rPr lang="cs-CZ" altLang="cs-CZ" dirty="0" smtClean="0"/>
              <a:t>  law-2nd part</a:t>
            </a:r>
          </a:p>
        </p:txBody>
      </p:sp>
      <p:sp>
        <p:nvSpPr>
          <p:cNvPr id="3" name="Podnadpis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r>
              <a:rPr lang="cs-CZ" dirty="0" smtClean="0"/>
              <a:t>Skorkovský ,KPH,ESF.MU</a:t>
            </a:r>
            <a:endParaRPr lang="cs-CZ" dirty="0"/>
          </a:p>
        </p:txBody>
      </p:sp>
      <p:sp>
        <p:nvSpPr>
          <p:cNvPr id="13315" name="TextovéPole 3"/>
          <p:cNvSpPr txBox="1">
            <a:spLocks noChangeArrowheads="1"/>
          </p:cNvSpPr>
          <p:nvPr/>
        </p:nvSpPr>
        <p:spPr bwMode="auto">
          <a:xfrm>
            <a:off x="1619672" y="5397045"/>
            <a:ext cx="56067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cs-CZ" dirty="0" smtClean="0"/>
              <a:t>Based on resource : Factory Physics (</a:t>
            </a:r>
            <a:r>
              <a:rPr lang="en-US" altLang="cs-CZ" dirty="0" err="1" smtClean="0"/>
              <a:t>Hopp</a:t>
            </a:r>
            <a:r>
              <a:rPr lang="en-US" altLang="cs-CZ" dirty="0" smtClean="0"/>
              <a:t> and  Spearman)</a:t>
            </a:r>
            <a:endParaRPr lang="en-US" altLang="cs-CZ" dirty="0"/>
          </a:p>
        </p:txBody>
      </p:sp>
    </p:spTree>
    <p:extLst>
      <p:ext uri="{BB962C8B-B14F-4D97-AF65-F5344CB8AC3E}">
        <p14:creationId xmlns:p14="http://schemas.microsoft.com/office/powerpoint/2010/main" val="3367120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Nadpis 1"/>
          <p:cNvSpPr>
            <a:spLocks noGrp="1"/>
          </p:cNvSpPr>
          <p:nvPr>
            <p:ph type="title"/>
          </p:nvPr>
        </p:nvSpPr>
        <p:spPr/>
        <p:txBody>
          <a:bodyPr/>
          <a:lstStyle/>
          <a:p>
            <a:r>
              <a:rPr lang="cs-CZ" altLang="cs-CZ" dirty="0" err="1" smtClean="0"/>
              <a:t>Little´s</a:t>
            </a:r>
            <a:r>
              <a:rPr lang="cs-CZ" altLang="cs-CZ" dirty="0" smtClean="0"/>
              <a:t> </a:t>
            </a:r>
            <a:r>
              <a:rPr lang="cs-CZ" altLang="cs-CZ" dirty="0" err="1" smtClean="0"/>
              <a:t>law</a:t>
            </a:r>
            <a:r>
              <a:rPr lang="cs-CZ" altLang="cs-CZ" dirty="0" smtClean="0"/>
              <a:t> - </a:t>
            </a:r>
            <a:r>
              <a:rPr lang="cs-CZ" altLang="cs-CZ" dirty="0" err="1" smtClean="0"/>
              <a:t>definition</a:t>
            </a:r>
            <a:r>
              <a:rPr lang="cs-CZ" altLang="cs-CZ" dirty="0" smtClean="0"/>
              <a:t> (</a:t>
            </a:r>
            <a:r>
              <a:rPr lang="cs-CZ" altLang="cs-CZ" dirty="0" err="1" smtClean="0"/>
              <a:t>formula</a:t>
            </a:r>
            <a:r>
              <a:rPr lang="cs-CZ" altLang="cs-CZ" dirty="0" smtClean="0"/>
              <a:t>)</a:t>
            </a:r>
          </a:p>
        </p:txBody>
      </p:sp>
      <p:sp>
        <p:nvSpPr>
          <p:cNvPr id="14338" name="Zástupný symbol pro obsah 2"/>
          <p:cNvSpPr>
            <a:spLocks noGrp="1"/>
          </p:cNvSpPr>
          <p:nvPr>
            <p:ph idx="1"/>
          </p:nvPr>
        </p:nvSpPr>
        <p:spPr/>
        <p:txBody>
          <a:bodyPr/>
          <a:lstStyle/>
          <a:p>
            <a:r>
              <a:rPr lang="en-US" altLang="cs-CZ" sz="2800" dirty="0" smtClean="0"/>
              <a:t>Fundamental relationships among : </a:t>
            </a:r>
          </a:p>
          <a:p>
            <a:pPr lvl="1"/>
            <a:r>
              <a:rPr lang="en-US" altLang="cs-CZ" sz="2000" dirty="0" smtClean="0"/>
              <a:t>WIP (</a:t>
            </a:r>
            <a:r>
              <a:rPr lang="cs-CZ" altLang="cs-CZ" sz="2000" dirty="0" smtClean="0"/>
              <a:t>W</a:t>
            </a:r>
            <a:r>
              <a:rPr lang="en-US" altLang="cs-CZ" sz="2000" dirty="0" err="1" smtClean="0"/>
              <a:t>ork</a:t>
            </a:r>
            <a:r>
              <a:rPr lang="en-US" altLang="cs-CZ" sz="2000" dirty="0" smtClean="0"/>
              <a:t> </a:t>
            </a:r>
            <a:r>
              <a:rPr lang="cs-CZ" altLang="cs-CZ" sz="2000" dirty="0" smtClean="0"/>
              <a:t>I</a:t>
            </a:r>
            <a:r>
              <a:rPr lang="en-US" altLang="cs-CZ" sz="2000" dirty="0" smtClean="0"/>
              <a:t>n </a:t>
            </a:r>
            <a:r>
              <a:rPr lang="cs-CZ" altLang="cs-CZ" sz="2000" dirty="0" smtClean="0"/>
              <a:t>P</a:t>
            </a:r>
            <a:r>
              <a:rPr lang="en-US" altLang="cs-CZ" sz="2000" dirty="0" err="1" smtClean="0"/>
              <a:t>ro</a:t>
            </a:r>
            <a:r>
              <a:rPr lang="cs-CZ" altLang="cs-CZ" sz="2000" dirty="0" smtClean="0"/>
              <a:t>c</a:t>
            </a:r>
            <a:r>
              <a:rPr lang="en-US" altLang="cs-CZ" sz="2000" dirty="0" err="1" smtClean="0"/>
              <a:t>ess</a:t>
            </a:r>
            <a:r>
              <a:rPr lang="en-US" altLang="cs-CZ" sz="2000" dirty="0" smtClean="0"/>
              <a:t>)</a:t>
            </a:r>
          </a:p>
          <a:p>
            <a:pPr lvl="1"/>
            <a:r>
              <a:rPr lang="en-US" altLang="cs-CZ" sz="2000" dirty="0" smtClean="0"/>
              <a:t>Cycle Time (CT)</a:t>
            </a:r>
            <a:r>
              <a:rPr lang="cs-CZ" altLang="cs-CZ" sz="2000" dirty="0" smtClean="0"/>
              <a:t>  </a:t>
            </a:r>
            <a:endParaRPr lang="en-US" altLang="cs-CZ" sz="2000" dirty="0" smtClean="0"/>
          </a:p>
          <a:p>
            <a:pPr lvl="1"/>
            <a:r>
              <a:rPr lang="en-US" altLang="cs-CZ" sz="2000" dirty="0" smtClean="0"/>
              <a:t>Throughput (T</a:t>
            </a:r>
            <a:r>
              <a:rPr lang="cs-CZ" altLang="cs-CZ" sz="2000" dirty="0" smtClean="0"/>
              <a:t> </a:t>
            </a:r>
            <a:r>
              <a:rPr lang="cs-CZ" altLang="cs-CZ" sz="2000" dirty="0" err="1" smtClean="0"/>
              <a:t>or</a:t>
            </a:r>
            <a:r>
              <a:rPr lang="cs-CZ" altLang="cs-CZ" sz="2000" dirty="0" smtClean="0"/>
              <a:t> </a:t>
            </a:r>
            <a:r>
              <a:rPr lang="cs-CZ" altLang="cs-CZ" sz="2000" dirty="0" err="1" smtClean="0"/>
              <a:t>sometimes</a:t>
            </a:r>
            <a:r>
              <a:rPr lang="cs-CZ" altLang="cs-CZ" sz="2000" dirty="0" smtClean="0"/>
              <a:t> TH</a:t>
            </a:r>
            <a:r>
              <a:rPr lang="en-US" altLang="cs-CZ" sz="2000" dirty="0" smtClean="0"/>
              <a:t>) </a:t>
            </a:r>
          </a:p>
          <a:p>
            <a:r>
              <a:rPr lang="en-US" altLang="cs-CZ" sz="2800" dirty="0" smtClean="0"/>
              <a:t>Formula</a:t>
            </a:r>
          </a:p>
          <a:p>
            <a:endParaRPr lang="en-US" altLang="cs-CZ" dirty="0" smtClean="0"/>
          </a:p>
          <a:p>
            <a:r>
              <a:rPr lang="en-US" altLang="cs-CZ" sz="2800" dirty="0" smtClean="0"/>
              <a:t>Can be applied to </a:t>
            </a:r>
            <a:r>
              <a:rPr lang="en-US" altLang="cs-CZ" dirty="0" smtClean="0"/>
              <a:t>: </a:t>
            </a:r>
          </a:p>
          <a:p>
            <a:pPr lvl="1"/>
            <a:r>
              <a:rPr lang="en-US" altLang="cs-CZ" sz="2000" dirty="0" smtClean="0"/>
              <a:t>Single machine station</a:t>
            </a:r>
          </a:p>
          <a:p>
            <a:pPr lvl="1"/>
            <a:r>
              <a:rPr lang="en-US" altLang="cs-CZ" sz="2000" dirty="0" smtClean="0"/>
              <a:t>Complex production line</a:t>
            </a:r>
          </a:p>
          <a:p>
            <a:pPr lvl="1"/>
            <a:r>
              <a:rPr lang="en-US" altLang="cs-CZ" sz="2000" dirty="0" smtClean="0"/>
              <a:t>Entire plant</a:t>
            </a:r>
          </a:p>
        </p:txBody>
      </p:sp>
      <p:sp>
        <p:nvSpPr>
          <p:cNvPr id="4" name="Obdélník 3"/>
          <p:cNvSpPr/>
          <p:nvPr/>
        </p:nvSpPr>
        <p:spPr>
          <a:xfrm>
            <a:off x="2267744" y="3484165"/>
            <a:ext cx="5904656"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cs-CZ"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WIP=TH x CT</a:t>
            </a:r>
          </a:p>
        </p:txBody>
      </p:sp>
      <p:sp>
        <p:nvSpPr>
          <p:cNvPr id="14340" name="Obdélník 4"/>
          <p:cNvSpPr>
            <a:spLocks noChangeArrowheads="1"/>
          </p:cNvSpPr>
          <p:nvPr/>
        </p:nvSpPr>
        <p:spPr bwMode="auto">
          <a:xfrm>
            <a:off x="4284663" y="4873625"/>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cs-CZ" sz="1400" i="1">
                <a:solidFill>
                  <a:srgbClr val="0070C0"/>
                </a:solidFill>
              </a:rPr>
              <a:t>Relationships among these variables will serve to se clearly precise (quantitative) description of behaviour of the single production line . It helps user to use a given scale to benchmark actual production systems    </a:t>
            </a:r>
            <a:endParaRPr lang="cs-CZ" altLang="cs-CZ" sz="1400" i="1">
              <a:solidFill>
                <a:srgbClr val="0070C0"/>
              </a:solidFill>
            </a:endParaRPr>
          </a:p>
        </p:txBody>
      </p:sp>
    </p:spTree>
    <p:extLst>
      <p:ext uri="{BB962C8B-B14F-4D97-AF65-F5344CB8AC3E}">
        <p14:creationId xmlns:p14="http://schemas.microsoft.com/office/powerpoint/2010/main" val="500398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I finally figured it </a:t>
            </a:r>
            <a:r>
              <a:rPr lang="en-US" dirty="0" smtClean="0"/>
              <a:t>out</a:t>
            </a:r>
            <a:r>
              <a:rPr lang="cs-CZ" dirty="0" smtClean="0"/>
              <a:t> !!!!</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196752"/>
            <a:ext cx="4432895" cy="5139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flipH="1">
            <a:off x="323527" y="3154762"/>
            <a:ext cx="3024336" cy="369332"/>
          </a:xfrm>
          <a:prstGeom prst="rect">
            <a:avLst/>
          </a:prstGeom>
          <a:noFill/>
        </p:spPr>
        <p:txBody>
          <a:bodyPr wrap="square" rtlCol="0">
            <a:spAutoFit/>
          </a:bodyPr>
          <a:lstStyle/>
          <a:p>
            <a:r>
              <a:rPr lang="cs-CZ" dirty="0" err="1" smtClean="0"/>
              <a:t>Avg.Lead</a:t>
            </a:r>
            <a:r>
              <a:rPr lang="cs-CZ" dirty="0" smtClean="0"/>
              <a:t> </a:t>
            </a:r>
            <a:r>
              <a:rPr lang="cs-CZ" dirty="0" err="1" smtClean="0"/>
              <a:t>Time</a:t>
            </a:r>
            <a:r>
              <a:rPr lang="cs-CZ" dirty="0" smtClean="0"/>
              <a:t> =</a:t>
            </a:r>
            <a:r>
              <a:rPr lang="cs-CZ" dirty="0" err="1" smtClean="0"/>
              <a:t>Cycle</a:t>
            </a:r>
            <a:r>
              <a:rPr lang="cs-CZ" dirty="0" smtClean="0"/>
              <a:t> </a:t>
            </a:r>
            <a:r>
              <a:rPr lang="cs-CZ" dirty="0" err="1" smtClean="0"/>
              <a:t>Time</a:t>
            </a:r>
            <a:r>
              <a:rPr lang="cs-CZ" dirty="0" smtClean="0"/>
              <a:t> !! </a:t>
            </a:r>
            <a:endParaRPr lang="cs-CZ" dirty="0"/>
          </a:p>
        </p:txBody>
      </p:sp>
      <p:cxnSp>
        <p:nvCxnSpPr>
          <p:cNvPr id="5" name="Přímá spojnice se šipkou 4"/>
          <p:cNvCxnSpPr/>
          <p:nvPr/>
        </p:nvCxnSpPr>
        <p:spPr>
          <a:xfrm flipH="1">
            <a:off x="2123728" y="2708920"/>
            <a:ext cx="86409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5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Daily application of the </a:t>
            </a:r>
            <a:r>
              <a:rPr lang="en-US" dirty="0" smtClean="0"/>
              <a:t>law</a:t>
            </a:r>
            <a:r>
              <a:rPr lang="cs-CZ" dirty="0" smtClean="0"/>
              <a:t>….</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340768"/>
            <a:ext cx="6684531" cy="4662999"/>
          </a:xfrm>
          <a:prstGeom prst="rect">
            <a:avLst/>
          </a:prstGeom>
          <a:noFill/>
          <a:ln w="222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74387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p:txBody>
          <a:bodyPr>
            <a:normAutofit fontScale="90000"/>
          </a:bodyPr>
          <a:lstStyle/>
          <a:p>
            <a:r>
              <a:rPr lang="en-ZA" altLang="cs-CZ" dirty="0" smtClean="0"/>
              <a:t>Definition of basic parameters (supplements)</a:t>
            </a:r>
            <a:endParaRPr lang="en-ZA" altLang="cs-CZ" dirty="0" smtClean="0"/>
          </a:p>
        </p:txBody>
      </p:sp>
      <p:sp>
        <p:nvSpPr>
          <p:cNvPr id="3" name="Zástupný symbol pro obsah 2"/>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en-US" sz="2400" b="1" dirty="0" smtClean="0"/>
              <a:t>Throughput (Throughput rate, TH) </a:t>
            </a:r>
            <a:r>
              <a:rPr lang="en-US" sz="2400" dirty="0" smtClean="0"/>
              <a:t>: </a:t>
            </a:r>
            <a:r>
              <a:rPr lang="en-US" sz="1800" dirty="0" smtClean="0"/>
              <a:t>production per unit time that is sold (see TOC definition)</a:t>
            </a:r>
          </a:p>
          <a:p>
            <a:pPr fontAlgn="auto">
              <a:spcAft>
                <a:spcPts val="0"/>
              </a:spcAft>
              <a:buFont typeface="Arial" panose="020B0604020202020204" pitchFamily="34" charset="0"/>
              <a:buChar char="•"/>
              <a:defRPr/>
            </a:pPr>
            <a:r>
              <a:rPr lang="en-US" sz="1800" dirty="0" smtClean="0">
                <a:solidFill>
                  <a:srgbClr val="FF0000"/>
                </a:solidFill>
              </a:rPr>
              <a:t>If </a:t>
            </a:r>
            <a:r>
              <a:rPr lang="en-US" sz="1800" b="1" dirty="0" smtClean="0">
                <a:solidFill>
                  <a:srgbClr val="FF0000"/>
                </a:solidFill>
              </a:rPr>
              <a:t>TH</a:t>
            </a:r>
            <a:r>
              <a:rPr lang="en-US" sz="1800" dirty="0" smtClean="0">
                <a:solidFill>
                  <a:srgbClr val="FF0000"/>
                </a:solidFill>
              </a:rPr>
              <a:t> is measured in cost dollars rather than in prices, it is typically called : </a:t>
            </a:r>
          </a:p>
          <a:p>
            <a:pPr marL="0" indent="0" fontAlgn="auto">
              <a:spcAft>
                <a:spcPts val="0"/>
              </a:spcAft>
              <a:buFont typeface="Arial" panose="020B0604020202020204" pitchFamily="34" charset="0"/>
              <a:buNone/>
              <a:defRPr/>
            </a:pPr>
            <a:r>
              <a:rPr lang="en-US" sz="2000" dirty="0" smtClean="0">
                <a:solidFill>
                  <a:srgbClr val="FF0000"/>
                </a:solidFill>
              </a:rPr>
              <a:t>                                   </a:t>
            </a:r>
          </a:p>
          <a:p>
            <a:pPr marL="0" indent="0" fontAlgn="auto">
              <a:spcAft>
                <a:spcPts val="0"/>
              </a:spcAft>
              <a:buFont typeface="Arial" panose="020B0604020202020204" pitchFamily="34" charset="0"/>
              <a:buNone/>
              <a:defRPr/>
            </a:pPr>
            <a:r>
              <a:rPr lang="en-US" sz="2000" dirty="0" smtClean="0">
                <a:solidFill>
                  <a:srgbClr val="FF0000"/>
                </a:solidFill>
              </a:rPr>
              <a:t>		 </a:t>
            </a:r>
            <a:r>
              <a:rPr lang="en-US" sz="2000" b="1" dirty="0" smtClean="0">
                <a:solidFill>
                  <a:srgbClr val="FF0000"/>
                </a:solidFill>
              </a:rPr>
              <a:t>Cost of good sold (COGS) </a:t>
            </a:r>
          </a:p>
          <a:p>
            <a:pPr marL="0" indent="0" fontAlgn="auto">
              <a:spcAft>
                <a:spcPts val="0"/>
              </a:spcAft>
              <a:buFont typeface="Arial" panose="020B0604020202020204" pitchFamily="34" charset="0"/>
              <a:buNone/>
              <a:defRPr/>
            </a:pPr>
            <a:endParaRPr lang="en-US" sz="2000" b="1" dirty="0" smtClean="0">
              <a:solidFill>
                <a:srgbClr val="FF0000"/>
              </a:solidFill>
            </a:endParaRPr>
          </a:p>
          <a:p>
            <a:pPr fontAlgn="auto">
              <a:spcAft>
                <a:spcPts val="0"/>
              </a:spcAft>
              <a:buFont typeface="Arial" panose="020B0604020202020204" pitchFamily="34" charset="0"/>
              <a:buChar char="•"/>
              <a:defRPr/>
            </a:pPr>
            <a:r>
              <a:rPr lang="cs-CZ" sz="1800" b="1" dirty="0" err="1" smtClean="0">
                <a:solidFill>
                  <a:srgbClr val="0070C0"/>
                </a:solidFill>
              </a:rPr>
              <a:t>The</a:t>
            </a:r>
            <a:r>
              <a:rPr lang="cs-CZ" sz="1800" b="1" dirty="0" smtClean="0">
                <a:solidFill>
                  <a:srgbClr val="0070C0"/>
                </a:solidFill>
              </a:rPr>
              <a:t> u</a:t>
            </a:r>
            <a:r>
              <a:rPr lang="en-US" sz="1800" b="1" dirty="0" err="1" smtClean="0">
                <a:solidFill>
                  <a:srgbClr val="0070C0"/>
                </a:solidFill>
              </a:rPr>
              <a:t>pper</a:t>
            </a:r>
            <a:r>
              <a:rPr lang="en-US" sz="1800" b="1" dirty="0" smtClean="0">
                <a:solidFill>
                  <a:srgbClr val="0070C0"/>
                </a:solidFill>
              </a:rPr>
              <a:t> limit </a:t>
            </a:r>
            <a:r>
              <a:rPr lang="en-US" sz="1800" dirty="0" smtClean="0">
                <a:solidFill>
                  <a:srgbClr val="0070C0"/>
                </a:solidFill>
              </a:rPr>
              <a:t>of TH in </a:t>
            </a:r>
            <a:r>
              <a:rPr lang="cs-CZ" sz="1800" dirty="0" err="1" smtClean="0">
                <a:solidFill>
                  <a:srgbClr val="0070C0"/>
                </a:solidFill>
              </a:rPr>
              <a:t>the</a:t>
            </a:r>
            <a:r>
              <a:rPr lang="cs-CZ" sz="1800" dirty="0" smtClean="0">
                <a:solidFill>
                  <a:srgbClr val="0070C0"/>
                </a:solidFill>
              </a:rPr>
              <a:t> </a:t>
            </a:r>
            <a:r>
              <a:rPr lang="en-US" sz="1800" dirty="0" smtClean="0">
                <a:solidFill>
                  <a:srgbClr val="0070C0"/>
                </a:solidFill>
              </a:rPr>
              <a:t>production process is </a:t>
            </a:r>
            <a:r>
              <a:rPr lang="cs-CZ" sz="1800" dirty="0" err="1" smtClean="0">
                <a:solidFill>
                  <a:srgbClr val="0070C0"/>
                </a:solidFill>
              </a:rPr>
              <a:t>the</a:t>
            </a:r>
            <a:r>
              <a:rPr lang="cs-CZ" sz="1800" dirty="0" smtClean="0">
                <a:solidFill>
                  <a:srgbClr val="0070C0"/>
                </a:solidFill>
              </a:rPr>
              <a:t> </a:t>
            </a:r>
            <a:r>
              <a:rPr lang="en-US" sz="1800" dirty="0" smtClean="0">
                <a:solidFill>
                  <a:srgbClr val="0070C0"/>
                </a:solidFill>
              </a:rPr>
              <a:t>capacity </a:t>
            </a:r>
          </a:p>
          <a:p>
            <a:pPr fontAlgn="auto">
              <a:spcAft>
                <a:spcPts val="0"/>
              </a:spcAft>
              <a:buFont typeface="Arial" panose="020B0604020202020204" pitchFamily="34" charset="0"/>
              <a:buChar char="•"/>
              <a:defRPr/>
            </a:pPr>
            <a:endParaRPr lang="en-US" sz="1800" dirty="0" smtClean="0">
              <a:solidFill>
                <a:srgbClr val="0070C0"/>
              </a:solidFill>
            </a:endParaRPr>
          </a:p>
          <a:p>
            <a:pPr fontAlgn="auto">
              <a:spcAft>
                <a:spcPts val="0"/>
              </a:spcAft>
              <a:buFont typeface="Arial" panose="020B0604020202020204" pitchFamily="34" charset="0"/>
              <a:buChar char="•"/>
              <a:defRPr/>
            </a:pPr>
            <a:r>
              <a:rPr lang="en-US" sz="1800" dirty="0" smtClean="0">
                <a:solidFill>
                  <a:srgbClr val="0070C0"/>
                </a:solidFill>
              </a:rPr>
              <a:t>If you release more raw material above </a:t>
            </a:r>
            <a:r>
              <a:rPr lang="cs-CZ" sz="1800" dirty="0" err="1" smtClean="0">
                <a:solidFill>
                  <a:srgbClr val="0070C0"/>
                </a:solidFill>
              </a:rPr>
              <a:t>the</a:t>
            </a:r>
            <a:r>
              <a:rPr lang="cs-CZ" sz="1800" dirty="0" smtClean="0">
                <a:solidFill>
                  <a:srgbClr val="0070C0"/>
                </a:solidFill>
              </a:rPr>
              <a:t> </a:t>
            </a:r>
            <a:r>
              <a:rPr lang="en-US" sz="1800" dirty="0" smtClean="0">
                <a:solidFill>
                  <a:srgbClr val="0070C0"/>
                </a:solidFill>
              </a:rPr>
              <a:t>capacity of the line (machine</a:t>
            </a:r>
            <a:r>
              <a:rPr lang="en-US" sz="1800" dirty="0" smtClean="0">
                <a:solidFill>
                  <a:srgbClr val="FF0000"/>
                </a:solidFill>
              </a:rPr>
              <a:t>),  </a:t>
            </a:r>
            <a:r>
              <a:rPr lang="cs-CZ" sz="1800" dirty="0" err="1" smtClean="0">
                <a:solidFill>
                  <a:srgbClr val="FF0000"/>
                </a:solidFill>
              </a:rPr>
              <a:t>the</a:t>
            </a:r>
            <a:r>
              <a:rPr lang="cs-CZ" sz="1800" dirty="0" smtClean="0">
                <a:solidFill>
                  <a:srgbClr val="FF0000"/>
                </a:solidFill>
              </a:rPr>
              <a:t> </a:t>
            </a:r>
            <a:r>
              <a:rPr lang="en-US" sz="1800" dirty="0" smtClean="0">
                <a:solidFill>
                  <a:srgbClr val="FF0000"/>
                </a:solidFill>
              </a:rPr>
              <a:t>system become</a:t>
            </a:r>
            <a:r>
              <a:rPr lang="cs-CZ" sz="1800" dirty="0" smtClean="0">
                <a:solidFill>
                  <a:srgbClr val="FF0000"/>
                </a:solidFill>
              </a:rPr>
              <a:t>s</a:t>
            </a:r>
            <a:r>
              <a:rPr lang="en-US" sz="1800" dirty="0" smtClean="0">
                <a:solidFill>
                  <a:srgbClr val="FF0000"/>
                </a:solidFill>
              </a:rPr>
              <a:t> unstable –&gt; WIP goes up !! See later …</a:t>
            </a:r>
          </a:p>
          <a:p>
            <a:pPr fontAlgn="auto">
              <a:spcAft>
                <a:spcPts val="0"/>
              </a:spcAft>
              <a:buFont typeface="Arial" panose="020B0604020202020204" pitchFamily="34" charset="0"/>
              <a:buChar char="•"/>
              <a:defRPr/>
            </a:pPr>
            <a:endParaRPr lang="en-US" sz="1800" dirty="0" smtClean="0">
              <a:solidFill>
                <a:srgbClr val="0070C0"/>
              </a:solidFill>
            </a:endParaRPr>
          </a:p>
          <a:p>
            <a:pPr fontAlgn="auto">
              <a:spcAft>
                <a:spcPts val="0"/>
              </a:spcAft>
              <a:buFont typeface="Arial" panose="020B0604020202020204" pitchFamily="34" charset="0"/>
              <a:buChar char="•"/>
              <a:defRPr/>
            </a:pPr>
            <a:endParaRPr lang="cs-CZ" sz="2400" dirty="0"/>
          </a:p>
        </p:txBody>
      </p:sp>
    </p:spTree>
    <p:extLst>
      <p:ext uri="{BB962C8B-B14F-4D97-AF65-F5344CB8AC3E}">
        <p14:creationId xmlns:p14="http://schemas.microsoft.com/office/powerpoint/2010/main" val="3370290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dpis 1"/>
          <p:cNvSpPr>
            <a:spLocks noGrp="1"/>
          </p:cNvSpPr>
          <p:nvPr>
            <p:ph type="title"/>
          </p:nvPr>
        </p:nvSpPr>
        <p:spPr/>
        <p:txBody>
          <a:bodyPr>
            <a:normAutofit fontScale="90000"/>
          </a:bodyPr>
          <a:lstStyle/>
          <a:p>
            <a:r>
              <a:rPr lang="en-ZA" altLang="cs-CZ" dirty="0" smtClean="0"/>
              <a:t>Definition of basic parameters (supplements)</a:t>
            </a:r>
            <a:endParaRPr lang="en-ZA" altLang="cs-CZ" dirty="0" smtClean="0"/>
          </a:p>
        </p:txBody>
      </p:sp>
      <p:sp>
        <p:nvSpPr>
          <p:cNvPr id="3" name="Zástupný symbol pro obsah 2"/>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en-US" sz="2400" b="1" dirty="0" smtClean="0"/>
              <a:t>WIP (Work In Process) </a:t>
            </a:r>
            <a:r>
              <a:rPr lang="en-US" sz="2400" dirty="0" smtClean="0"/>
              <a:t>: inventory between start and end points of the product routing </a:t>
            </a:r>
          </a:p>
          <a:p>
            <a:pPr fontAlgn="auto">
              <a:spcAft>
                <a:spcPts val="0"/>
              </a:spcAft>
              <a:buFont typeface="Arial" panose="020B0604020202020204" pitchFamily="34" charset="0"/>
              <a:buChar char="•"/>
              <a:defRPr/>
            </a:pPr>
            <a:endParaRPr lang="en-US" sz="1800" dirty="0" smtClean="0"/>
          </a:p>
          <a:p>
            <a:pPr fontAlgn="auto">
              <a:spcAft>
                <a:spcPts val="0"/>
              </a:spcAft>
              <a:buFont typeface="Arial" panose="020B0604020202020204" pitchFamily="34" charset="0"/>
              <a:buChar char="•"/>
              <a:defRPr/>
            </a:pPr>
            <a:r>
              <a:rPr lang="en-US" sz="1800" b="1" dirty="0" smtClean="0">
                <a:solidFill>
                  <a:srgbClr val="FF0000"/>
                </a:solidFill>
              </a:rPr>
              <a:t>WIP</a:t>
            </a:r>
            <a:r>
              <a:rPr lang="en-US" sz="1800" dirty="0" smtClean="0">
                <a:solidFill>
                  <a:srgbClr val="FF0000"/>
                </a:solidFill>
              </a:rPr>
              <a:t> can be used as one parameter to calculate (measure) an </a:t>
            </a:r>
            <a:r>
              <a:rPr lang="en-US" sz="1800" b="1" dirty="0" smtClean="0">
                <a:solidFill>
                  <a:srgbClr val="00B050"/>
                </a:solidFill>
              </a:rPr>
              <a:t>efficiency </a:t>
            </a:r>
          </a:p>
          <a:p>
            <a:pPr fontAlgn="auto">
              <a:spcAft>
                <a:spcPts val="0"/>
              </a:spcAft>
              <a:buFont typeface="Arial" panose="020B0604020202020204" pitchFamily="34" charset="0"/>
              <a:buChar char="•"/>
              <a:defRPr/>
            </a:pPr>
            <a:endParaRPr lang="en-US" sz="1800" dirty="0" smtClean="0">
              <a:solidFill>
                <a:srgbClr val="FF0000"/>
              </a:solidFill>
            </a:endParaRPr>
          </a:p>
          <a:p>
            <a:pPr fontAlgn="auto">
              <a:spcAft>
                <a:spcPts val="0"/>
              </a:spcAft>
              <a:buFont typeface="Arial" panose="020B0604020202020204" pitchFamily="34" charset="0"/>
              <a:buChar char="•"/>
              <a:defRPr/>
            </a:pPr>
            <a:r>
              <a:rPr lang="en-US" sz="1800" b="1" dirty="0" smtClean="0">
                <a:solidFill>
                  <a:srgbClr val="00B050"/>
                </a:solidFill>
              </a:rPr>
              <a:t>Efficiency</a:t>
            </a:r>
            <a:r>
              <a:rPr lang="en-US" sz="1800" dirty="0" smtClean="0">
                <a:solidFill>
                  <a:srgbClr val="00B050"/>
                </a:solidFill>
              </a:rPr>
              <a:t> can be defined as </a:t>
            </a:r>
            <a:r>
              <a:rPr lang="en-US" sz="1800" b="1" dirty="0" smtClean="0">
                <a:solidFill>
                  <a:srgbClr val="00B050"/>
                </a:solidFill>
              </a:rPr>
              <a:t>Turnover Ratio </a:t>
            </a:r>
            <a:r>
              <a:rPr lang="en-US" sz="1800" dirty="0" smtClean="0">
                <a:solidFill>
                  <a:srgbClr val="00B050"/>
                </a:solidFill>
              </a:rPr>
              <a:t>= TH/FGI  for warehouses  or TH/(FGI+WIP) for production plants where </a:t>
            </a:r>
            <a:r>
              <a:rPr lang="en-US" sz="1800" b="1" dirty="0" smtClean="0">
                <a:solidFill>
                  <a:srgbClr val="00B050"/>
                </a:solidFill>
              </a:rPr>
              <a:t>FGI</a:t>
            </a:r>
            <a:r>
              <a:rPr lang="en-US" sz="1800" dirty="0" smtClean="0">
                <a:solidFill>
                  <a:srgbClr val="00B050"/>
                </a:solidFill>
              </a:rPr>
              <a:t>=Finished goods inventory </a:t>
            </a:r>
          </a:p>
          <a:p>
            <a:pPr fontAlgn="auto">
              <a:spcAft>
                <a:spcPts val="0"/>
              </a:spcAft>
              <a:buFont typeface="Arial" panose="020B0604020202020204" pitchFamily="34" charset="0"/>
              <a:buChar char="•"/>
              <a:defRPr/>
            </a:pPr>
            <a:endParaRPr lang="en-US" sz="1800" dirty="0" smtClean="0">
              <a:solidFill>
                <a:srgbClr val="00B050"/>
              </a:solidFill>
            </a:endParaRPr>
          </a:p>
          <a:p>
            <a:pPr fontAlgn="auto">
              <a:spcAft>
                <a:spcPts val="0"/>
              </a:spcAft>
              <a:buFont typeface="Arial" panose="020B0604020202020204" pitchFamily="34" charset="0"/>
              <a:buChar char="•"/>
              <a:defRPr/>
            </a:pPr>
            <a:r>
              <a:rPr lang="en-US" sz="1800" b="1" dirty="0" smtClean="0">
                <a:solidFill>
                  <a:srgbClr val="C00000"/>
                </a:solidFill>
              </a:rPr>
              <a:t>WIP</a:t>
            </a:r>
            <a:r>
              <a:rPr lang="en-US" sz="1800" dirty="0" smtClean="0">
                <a:solidFill>
                  <a:srgbClr val="C00000"/>
                </a:solidFill>
              </a:rPr>
              <a:t>  : inventory still in line</a:t>
            </a:r>
          </a:p>
          <a:p>
            <a:pPr fontAlgn="auto">
              <a:spcAft>
                <a:spcPts val="0"/>
              </a:spcAft>
              <a:buFont typeface="Arial" panose="020B0604020202020204" pitchFamily="34" charset="0"/>
              <a:buChar char="•"/>
              <a:defRPr/>
            </a:pPr>
            <a:endParaRPr lang="en-US" sz="1800" dirty="0" smtClean="0">
              <a:solidFill>
                <a:srgbClr val="C00000"/>
              </a:solidFill>
            </a:endParaRPr>
          </a:p>
          <a:p>
            <a:pPr fontAlgn="auto">
              <a:spcAft>
                <a:spcPts val="0"/>
              </a:spcAft>
              <a:buFont typeface="Arial" panose="020B0604020202020204" pitchFamily="34" charset="0"/>
              <a:buChar char="•"/>
              <a:defRPr/>
            </a:pPr>
            <a:r>
              <a:rPr lang="en-US" sz="1800" b="1" dirty="0" smtClean="0"/>
              <a:t>FGI</a:t>
            </a:r>
            <a:r>
              <a:rPr lang="en-US" sz="1800" dirty="0" smtClean="0"/>
              <a:t>   :  inventory waiting for dispatch (shipping)</a:t>
            </a:r>
          </a:p>
          <a:p>
            <a:pPr marL="0" indent="0" fontAlgn="auto">
              <a:spcAft>
                <a:spcPts val="0"/>
              </a:spcAft>
              <a:buFont typeface="Arial" panose="020B0604020202020204" pitchFamily="34" charset="0"/>
              <a:buNone/>
              <a:defRPr/>
            </a:pPr>
            <a:r>
              <a:rPr lang="en-US" sz="1800" dirty="0" smtClean="0">
                <a:solidFill>
                  <a:srgbClr val="FF0000"/>
                </a:solidFill>
              </a:rPr>
              <a:t>  </a:t>
            </a:r>
            <a:endParaRPr lang="en-US" sz="1800" dirty="0" smtClean="0">
              <a:solidFill>
                <a:srgbClr val="0070C0"/>
              </a:solidFill>
            </a:endParaRPr>
          </a:p>
          <a:p>
            <a:pPr fontAlgn="auto">
              <a:spcAft>
                <a:spcPts val="0"/>
              </a:spcAft>
              <a:buFont typeface="Arial" panose="020B0604020202020204" pitchFamily="34" charset="0"/>
              <a:buChar char="•"/>
              <a:defRPr/>
            </a:pPr>
            <a:endParaRPr lang="en-US" sz="1800" dirty="0" smtClean="0">
              <a:solidFill>
                <a:srgbClr val="0070C0"/>
              </a:solidFill>
            </a:endParaRPr>
          </a:p>
          <a:p>
            <a:pPr fontAlgn="auto">
              <a:spcAft>
                <a:spcPts val="0"/>
              </a:spcAft>
              <a:buFont typeface="Arial" panose="020B0604020202020204" pitchFamily="34" charset="0"/>
              <a:buChar char="•"/>
              <a:defRPr/>
            </a:pPr>
            <a:endParaRPr lang="cs-CZ" sz="2400" dirty="0"/>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4818063"/>
            <a:ext cx="28733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221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Nadpis 1"/>
          <p:cNvSpPr>
            <a:spLocks noGrp="1"/>
          </p:cNvSpPr>
          <p:nvPr>
            <p:ph type="title"/>
          </p:nvPr>
        </p:nvSpPr>
        <p:spPr/>
        <p:txBody>
          <a:bodyPr>
            <a:normAutofit fontScale="90000"/>
          </a:bodyPr>
          <a:lstStyle/>
          <a:p>
            <a:r>
              <a:rPr lang="en-US" altLang="cs-CZ" dirty="0" smtClean="0"/>
              <a:t>Definition of basic parameters</a:t>
            </a:r>
            <a:r>
              <a:rPr lang="cs-CZ" altLang="cs-CZ" dirty="0" smtClean="0"/>
              <a:t> (</a:t>
            </a:r>
            <a:r>
              <a:rPr lang="cs-CZ" altLang="cs-CZ" dirty="0" err="1" smtClean="0"/>
              <a:t>supplements-already</a:t>
            </a:r>
            <a:r>
              <a:rPr lang="cs-CZ" altLang="cs-CZ" dirty="0" smtClean="0"/>
              <a:t> </a:t>
            </a:r>
            <a:r>
              <a:rPr lang="cs-CZ" altLang="cs-CZ" dirty="0" err="1" smtClean="0"/>
              <a:t>mentioned</a:t>
            </a:r>
            <a:r>
              <a:rPr lang="cs-CZ" altLang="cs-CZ" dirty="0" smtClean="0"/>
              <a:t>)</a:t>
            </a:r>
            <a:endParaRPr lang="en-US" altLang="cs-CZ" dirty="0" smtClean="0"/>
          </a:p>
        </p:txBody>
      </p:sp>
      <p:sp>
        <p:nvSpPr>
          <p:cNvPr id="17410" name="Zástupný symbol pro obsah 2"/>
          <p:cNvSpPr>
            <a:spLocks noGrp="1"/>
          </p:cNvSpPr>
          <p:nvPr>
            <p:ph idx="1"/>
          </p:nvPr>
        </p:nvSpPr>
        <p:spPr/>
        <p:txBody>
          <a:bodyPr/>
          <a:lstStyle/>
          <a:p>
            <a:r>
              <a:rPr lang="en-US" altLang="cs-CZ" sz="2400" b="1" dirty="0" smtClean="0">
                <a:solidFill>
                  <a:srgbClr val="00B050"/>
                </a:solidFill>
              </a:rPr>
              <a:t>CT</a:t>
            </a:r>
            <a:r>
              <a:rPr lang="en-US" altLang="cs-CZ" sz="2400" b="1" dirty="0" smtClean="0"/>
              <a:t> </a:t>
            </a:r>
            <a:r>
              <a:rPr lang="en-US" altLang="cs-CZ" sz="2400" b="1" dirty="0" smtClean="0">
                <a:solidFill>
                  <a:srgbClr val="00B050"/>
                </a:solidFill>
              </a:rPr>
              <a:t>(Cycle Time</a:t>
            </a:r>
            <a:r>
              <a:rPr lang="cs-CZ" altLang="cs-CZ" sz="2400" b="1" dirty="0" smtClean="0">
                <a:solidFill>
                  <a:srgbClr val="00B050"/>
                </a:solidFill>
              </a:rPr>
              <a:t>)</a:t>
            </a:r>
            <a:r>
              <a:rPr lang="en-US" altLang="cs-CZ" sz="2400" b="1" dirty="0" smtClean="0">
                <a:solidFill>
                  <a:srgbClr val="00B050"/>
                </a:solidFill>
              </a:rPr>
              <a:t> or </a:t>
            </a:r>
            <a:r>
              <a:rPr lang="cs-CZ" altLang="cs-CZ" sz="2400" b="1" dirty="0" smtClean="0">
                <a:solidFill>
                  <a:srgbClr val="00B050"/>
                </a:solidFill>
              </a:rPr>
              <a:t>so </a:t>
            </a:r>
            <a:r>
              <a:rPr lang="cs-CZ" altLang="cs-CZ" sz="2400" b="1" dirty="0" err="1" smtClean="0">
                <a:solidFill>
                  <a:srgbClr val="00B050"/>
                </a:solidFill>
              </a:rPr>
              <a:t>called</a:t>
            </a:r>
            <a:r>
              <a:rPr lang="cs-CZ" altLang="cs-CZ" sz="2400" b="1" dirty="0" smtClean="0">
                <a:solidFill>
                  <a:srgbClr val="00B050"/>
                </a:solidFill>
              </a:rPr>
              <a:t> </a:t>
            </a:r>
            <a:r>
              <a:rPr lang="en-US" altLang="cs-CZ" sz="2400" b="1" dirty="0" smtClean="0">
                <a:solidFill>
                  <a:srgbClr val="00B050"/>
                </a:solidFill>
              </a:rPr>
              <a:t>Throughput </a:t>
            </a:r>
            <a:r>
              <a:rPr lang="cs-CZ" altLang="cs-CZ" sz="2400" b="1" dirty="0" err="1" smtClean="0">
                <a:solidFill>
                  <a:srgbClr val="00B050"/>
                </a:solidFill>
              </a:rPr>
              <a:t>Rate</a:t>
            </a:r>
            <a:r>
              <a:rPr lang="en-US" altLang="cs-CZ" sz="2400" b="1" dirty="0" smtClean="0">
                <a:solidFill>
                  <a:srgbClr val="00B050"/>
                </a:solidFill>
              </a:rPr>
              <a:t>) </a:t>
            </a:r>
            <a:r>
              <a:rPr lang="en-US" altLang="cs-CZ" sz="2400" dirty="0" smtClean="0"/>
              <a:t>: average time from release of the job of the beginning of the routing until it reaches an inventory point at the end of the routing  or time that part spends as a WIP. </a:t>
            </a:r>
          </a:p>
          <a:p>
            <a:endParaRPr lang="en-US" altLang="cs-CZ" sz="1800" dirty="0" smtClean="0"/>
          </a:p>
          <a:p>
            <a:r>
              <a:rPr lang="en-US" altLang="cs-CZ" sz="2400" b="1" dirty="0" smtClean="0">
                <a:solidFill>
                  <a:srgbClr val="0070C0"/>
                </a:solidFill>
              </a:rPr>
              <a:t>LT (Lead Time) </a:t>
            </a:r>
            <a:r>
              <a:rPr lang="en-US" altLang="cs-CZ" sz="1800" b="1" dirty="0" smtClean="0">
                <a:solidFill>
                  <a:srgbClr val="FF0000"/>
                </a:solidFill>
              </a:rPr>
              <a:t>: </a:t>
            </a:r>
            <a:r>
              <a:rPr lang="en-US" altLang="cs-CZ" sz="2400" dirty="0" smtClean="0"/>
              <a:t>managerial con</a:t>
            </a:r>
            <a:r>
              <a:rPr lang="cs-CZ" altLang="cs-CZ" sz="2400" dirty="0" smtClean="0"/>
              <a:t>st</a:t>
            </a:r>
            <a:r>
              <a:rPr lang="en-US" altLang="cs-CZ" sz="2400" dirty="0" smtClean="0"/>
              <a:t>ant use</a:t>
            </a:r>
            <a:r>
              <a:rPr lang="cs-CZ" altLang="cs-CZ" sz="2400" dirty="0" smtClean="0"/>
              <a:t>d</a:t>
            </a:r>
            <a:r>
              <a:rPr lang="en-US" altLang="cs-CZ" sz="2400" dirty="0" smtClean="0"/>
              <a:t> for planning of production  </a:t>
            </a:r>
          </a:p>
          <a:p>
            <a:endParaRPr lang="en-US" altLang="cs-CZ" sz="2400" dirty="0" smtClean="0"/>
          </a:p>
          <a:p>
            <a:r>
              <a:rPr lang="en-US" altLang="cs-CZ" sz="1800" b="1" dirty="0" smtClean="0">
                <a:solidFill>
                  <a:srgbClr val="C00000"/>
                </a:solidFill>
              </a:rPr>
              <a:t>Service Level  </a:t>
            </a:r>
            <a:r>
              <a:rPr lang="en-US" altLang="cs-CZ" sz="1800" b="1" dirty="0" smtClean="0">
                <a:solidFill>
                  <a:srgbClr val="00B050"/>
                </a:solidFill>
              </a:rPr>
              <a:t>(especially for M</a:t>
            </a:r>
            <a:r>
              <a:rPr lang="cs-CZ" altLang="cs-CZ" sz="1800" b="1" dirty="0" smtClean="0">
                <a:solidFill>
                  <a:srgbClr val="00B050"/>
                </a:solidFill>
              </a:rPr>
              <a:t>-</a:t>
            </a:r>
            <a:r>
              <a:rPr lang="en-US" altLang="cs-CZ" sz="1800" b="1" dirty="0" smtClean="0">
                <a:solidFill>
                  <a:srgbClr val="00B050"/>
                </a:solidFill>
              </a:rPr>
              <a:t>T</a:t>
            </a:r>
            <a:r>
              <a:rPr lang="cs-CZ" altLang="cs-CZ" sz="1800" b="1" dirty="0" smtClean="0">
                <a:solidFill>
                  <a:srgbClr val="00B050"/>
                </a:solidFill>
              </a:rPr>
              <a:t>-</a:t>
            </a:r>
            <a:r>
              <a:rPr lang="en-US" altLang="cs-CZ" sz="1800" b="1" dirty="0" smtClean="0">
                <a:solidFill>
                  <a:srgbClr val="00B050"/>
                </a:solidFill>
              </a:rPr>
              <a:t>O lines, where plant </a:t>
            </a:r>
            <a:r>
              <a:rPr lang="en-US" altLang="cs-CZ" sz="1800" b="1" dirty="0" smtClean="0">
                <a:solidFill>
                  <a:srgbClr val="00B050"/>
                </a:solidFill>
              </a:rPr>
              <a:t>ha</a:t>
            </a:r>
            <a:r>
              <a:rPr lang="cs-CZ" altLang="cs-CZ" sz="1800" b="1" dirty="0" smtClean="0">
                <a:solidFill>
                  <a:srgbClr val="00B050"/>
                </a:solidFill>
              </a:rPr>
              <a:t>s</a:t>
            </a:r>
            <a:r>
              <a:rPr lang="en-US" altLang="cs-CZ" sz="1800" b="1" dirty="0" smtClean="0">
                <a:solidFill>
                  <a:srgbClr val="00B050"/>
                </a:solidFill>
              </a:rPr>
              <a:t> </a:t>
            </a:r>
            <a:r>
              <a:rPr lang="en-US" altLang="cs-CZ" sz="1800" b="1" dirty="0" smtClean="0">
                <a:solidFill>
                  <a:srgbClr val="00B050"/>
                </a:solidFill>
              </a:rPr>
              <a:t>to satisfy orders with specific due dates)  :</a:t>
            </a:r>
            <a:endParaRPr lang="en-US" altLang="cs-CZ" sz="1800" dirty="0" smtClean="0">
              <a:solidFill>
                <a:srgbClr val="0070C0"/>
              </a:solidFill>
            </a:endParaRPr>
          </a:p>
          <a:p>
            <a:endParaRPr lang="en-US" altLang="cs-CZ" sz="1800" dirty="0" smtClean="0">
              <a:solidFill>
                <a:srgbClr val="0070C0"/>
              </a:solidFill>
            </a:endParaRPr>
          </a:p>
          <a:p>
            <a:endParaRPr lang="cs-CZ" altLang="cs-CZ" sz="2400" dirty="0" smtClean="0"/>
          </a:p>
        </p:txBody>
      </p:sp>
      <p:sp>
        <p:nvSpPr>
          <p:cNvPr id="4" name="Obdélník 3"/>
          <p:cNvSpPr/>
          <p:nvPr/>
        </p:nvSpPr>
        <p:spPr>
          <a:xfrm>
            <a:off x="827584" y="5368426"/>
            <a:ext cx="7632848" cy="58477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Service level P{</a:t>
            </a:r>
            <a:r>
              <a:rPr lang="en-US" sz="3200" b="1" spc="50" dirty="0">
                <a:ln w="11430"/>
                <a:solidFill>
                  <a:srgbClr val="00B050"/>
                </a:solidFill>
                <a:effectLst>
                  <a:outerShdw blurRad="76200" dist="50800" dir="5400000" algn="tl" rotWithShape="0">
                    <a:srgbClr val="000000">
                      <a:alpha val="65000"/>
                    </a:srgbClr>
                  </a:outerShdw>
                </a:effectLst>
                <a:latin typeface="+mn-lt"/>
              </a:rPr>
              <a:t>Cycle time</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=&lt;</a:t>
            </a:r>
            <a:r>
              <a:rPr lang="en-US" sz="3200" b="1" spc="50" dirty="0">
                <a:ln w="11430"/>
                <a:solidFill>
                  <a:srgbClr val="0070C0"/>
                </a:solidFill>
                <a:effectLst>
                  <a:outerShdw blurRad="76200" dist="50800" dir="5400000" algn="tl" rotWithShape="0">
                    <a:srgbClr val="000000">
                      <a:alpha val="65000"/>
                    </a:srgbClr>
                  </a:outerShdw>
                </a:effectLst>
                <a:latin typeface="+mn-lt"/>
              </a:rPr>
              <a:t>Lead Time</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a:t>
            </a:r>
          </a:p>
        </p:txBody>
      </p:sp>
    </p:spTree>
    <p:extLst>
      <p:ext uri="{BB962C8B-B14F-4D97-AF65-F5344CB8AC3E}">
        <p14:creationId xmlns:p14="http://schemas.microsoft.com/office/powerpoint/2010/main" val="674636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Nadpis 1"/>
          <p:cNvSpPr>
            <a:spLocks noGrp="1"/>
          </p:cNvSpPr>
          <p:nvPr>
            <p:ph type="title"/>
          </p:nvPr>
        </p:nvSpPr>
        <p:spPr/>
        <p:txBody>
          <a:bodyPr/>
          <a:lstStyle/>
          <a:p>
            <a:r>
              <a:rPr lang="cs-CZ" altLang="cs-CZ" dirty="0" smtClean="0"/>
              <a:t>Best case performance  </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775" y="1943844"/>
            <a:ext cx="45815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919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Nadpis 1"/>
          <p:cNvSpPr>
            <a:spLocks noGrp="1"/>
          </p:cNvSpPr>
          <p:nvPr>
            <p:ph type="title"/>
          </p:nvPr>
        </p:nvSpPr>
        <p:spPr/>
        <p:txBody>
          <a:bodyPr/>
          <a:lstStyle/>
          <a:p>
            <a:r>
              <a:rPr lang="cs-CZ" altLang="cs-CZ" dirty="0" err="1" smtClean="0"/>
              <a:t>Resources</a:t>
            </a:r>
            <a:endParaRPr lang="en-US" altLang="cs-CZ" dirty="0" smtClean="0"/>
          </a:p>
        </p:txBody>
      </p:sp>
      <p:sp>
        <p:nvSpPr>
          <p:cNvPr id="3" name="Zástupný symbol pro obsah 2"/>
          <p:cNvSpPr>
            <a:spLocks noGrp="1"/>
          </p:cNvSpPr>
          <p:nvPr>
            <p:ph idx="1"/>
          </p:nvPr>
        </p:nvSpPr>
        <p:spPr/>
        <p:txBody>
          <a:bodyPr rtlCol="0">
            <a:normAutofit/>
          </a:bodyPr>
          <a:lstStyle/>
          <a:p>
            <a:pPr marL="0" indent="0" fontAlgn="auto">
              <a:spcAft>
                <a:spcPts val="0"/>
              </a:spcAft>
              <a:buNone/>
              <a:defRPr/>
            </a:pPr>
            <a:r>
              <a:rPr lang="cs-CZ" sz="2800" dirty="0" smtClean="0"/>
              <a:t> </a:t>
            </a:r>
            <a:endParaRPr lang="en-US" sz="2800" dirty="0" smtClean="0"/>
          </a:p>
          <a:p>
            <a:pPr fontAlgn="auto">
              <a:spcAft>
                <a:spcPts val="0"/>
              </a:spcAft>
              <a:buFont typeface="Arial" panose="020B0604020202020204" pitchFamily="34" charset="0"/>
              <a:buChar char="•"/>
              <a:defRPr/>
            </a:pPr>
            <a:r>
              <a:rPr lang="en-US" sz="5400" b="1" dirty="0" smtClean="0">
                <a:solidFill>
                  <a:srgbClr val="FF0000"/>
                </a:solidFill>
              </a:rPr>
              <a:t>WIP=TH</a:t>
            </a:r>
            <a:r>
              <a:rPr lang="cs-CZ" sz="5400" b="1" dirty="0" smtClean="0">
                <a:solidFill>
                  <a:srgbClr val="FF0000"/>
                </a:solidFill>
              </a:rPr>
              <a:t> * CT</a:t>
            </a:r>
            <a:endParaRPr lang="en-US" sz="5400" b="1" dirty="0" smtClean="0">
              <a:solidFill>
                <a:srgbClr val="FF0000"/>
              </a:solidFill>
            </a:endParaRPr>
          </a:p>
          <a:p>
            <a:pPr fontAlgn="auto">
              <a:spcAft>
                <a:spcPts val="0"/>
              </a:spcAft>
              <a:buFont typeface="Arial" panose="020B0604020202020204" pitchFamily="34" charset="0"/>
              <a:buChar char="•"/>
              <a:defRPr/>
            </a:pPr>
            <a:r>
              <a:rPr lang="cs-CZ" sz="1900" i="1" dirty="0" smtClean="0"/>
              <a:t>Source : </a:t>
            </a:r>
            <a:r>
              <a:rPr lang="cs-CZ" sz="1900" i="1" dirty="0" err="1" smtClean="0"/>
              <a:t>Factory</a:t>
            </a:r>
            <a:r>
              <a:rPr lang="cs-CZ" sz="1900" i="1" dirty="0" smtClean="0"/>
              <a:t> </a:t>
            </a:r>
            <a:r>
              <a:rPr lang="cs-CZ" sz="1900" i="1" dirty="0" err="1" smtClean="0"/>
              <a:t>Physiscs</a:t>
            </a:r>
            <a:r>
              <a:rPr lang="cs-CZ" sz="1900" i="1" dirty="0" smtClean="0"/>
              <a:t>, </a:t>
            </a:r>
            <a:r>
              <a:rPr lang="cs-CZ" sz="1900" i="1" dirty="0" err="1" smtClean="0"/>
              <a:t>Wallace</a:t>
            </a:r>
            <a:r>
              <a:rPr lang="cs-CZ" sz="1900" i="1" dirty="0" smtClean="0"/>
              <a:t> J </a:t>
            </a:r>
            <a:r>
              <a:rPr lang="cs-CZ" sz="1900" i="1" dirty="0" err="1" smtClean="0"/>
              <a:t>Hopp</a:t>
            </a:r>
            <a:r>
              <a:rPr lang="cs-CZ" sz="1900" i="1" dirty="0" smtClean="0"/>
              <a:t> and Mark L. </a:t>
            </a:r>
            <a:r>
              <a:rPr lang="cs-CZ" sz="1900" i="1" dirty="0" err="1" smtClean="0"/>
              <a:t>Spearman</a:t>
            </a:r>
            <a:r>
              <a:rPr lang="cs-CZ" sz="1900" i="1" dirty="0" smtClean="0"/>
              <a:t> ; ISBN 13: 978-1-57766-739-1   </a:t>
            </a:r>
            <a:r>
              <a:rPr lang="cs-CZ" sz="1900" i="1" dirty="0" err="1" smtClean="0"/>
              <a:t>or</a:t>
            </a:r>
            <a:r>
              <a:rPr lang="cs-CZ" sz="1900" i="1" dirty="0" smtClean="0"/>
              <a:t>    ISBN 10 :1-57766-739-5</a:t>
            </a:r>
            <a:endParaRPr lang="en-US" sz="1900" i="1" dirty="0" smtClean="0"/>
          </a:p>
          <a:p>
            <a:pPr marL="0" indent="0" fontAlgn="auto">
              <a:spcAft>
                <a:spcPts val="0"/>
              </a:spcAft>
              <a:buNone/>
              <a:defRPr/>
            </a:pPr>
            <a:r>
              <a:rPr lang="en-US" sz="2800" dirty="0" smtClean="0"/>
              <a:t> </a:t>
            </a:r>
            <a:endParaRPr lang="cs-CZ" sz="2800" dirty="0" smtClean="0"/>
          </a:p>
          <a:p>
            <a:pPr fontAlgn="auto">
              <a:spcAft>
                <a:spcPts val="0"/>
              </a:spcAft>
              <a:buFont typeface="Arial" panose="020B0604020202020204" pitchFamily="34" charset="0"/>
              <a:buChar char="•"/>
              <a:defRPr/>
            </a:pPr>
            <a:endParaRPr lang="en-US" sz="2800" dirty="0"/>
          </a:p>
        </p:txBody>
      </p:sp>
      <p:sp>
        <p:nvSpPr>
          <p:cNvPr id="27651" name="Obdélník 3"/>
          <p:cNvSpPr>
            <a:spLocks noChangeArrowheads="1"/>
          </p:cNvSpPr>
          <p:nvPr/>
        </p:nvSpPr>
        <p:spPr bwMode="auto">
          <a:xfrm>
            <a:off x="955958" y="3933056"/>
            <a:ext cx="6480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dirty="0"/>
              <a:t>http://www.factoryphysics.com/principle/littleslaw.htm</a:t>
            </a:r>
          </a:p>
        </p:txBody>
      </p:sp>
    </p:spTree>
    <p:extLst>
      <p:ext uri="{BB962C8B-B14F-4D97-AF65-F5344CB8AC3E}">
        <p14:creationId xmlns:p14="http://schemas.microsoft.com/office/powerpoint/2010/main" val="3615763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Different times</a:t>
            </a:r>
            <a:r>
              <a:rPr lang="cs-CZ" dirty="0" smtClean="0"/>
              <a:t> </a:t>
            </a:r>
            <a:r>
              <a:rPr lang="cs-CZ" dirty="0" err="1" smtClean="0"/>
              <a:t>used</a:t>
            </a:r>
            <a:r>
              <a:rPr lang="cs-CZ" dirty="0" smtClean="0"/>
              <a:t> in </a:t>
            </a:r>
            <a:r>
              <a:rPr lang="cs-CZ" dirty="0" err="1" smtClean="0"/>
              <a:t>Little´s</a:t>
            </a:r>
            <a:r>
              <a:rPr lang="cs-CZ" dirty="0" smtClean="0"/>
              <a:t> </a:t>
            </a:r>
            <a:r>
              <a:rPr lang="cs-CZ" smtClean="0"/>
              <a:t>law</a:t>
            </a:r>
            <a:endParaRPr lang="en-US" dirty="0"/>
          </a:p>
        </p:txBody>
      </p:sp>
      <p:sp>
        <p:nvSpPr>
          <p:cNvPr id="3" name="Zástupný symbol pro obsah 2"/>
          <p:cNvSpPr>
            <a:spLocks noGrp="1"/>
          </p:cNvSpPr>
          <p:nvPr>
            <p:ph idx="1"/>
          </p:nvPr>
        </p:nvSpPr>
        <p:spPr/>
        <p:txBody>
          <a:bodyPr/>
          <a:lstStyle/>
          <a:p>
            <a:r>
              <a:rPr lang="en-US" dirty="0" smtClean="0"/>
              <a:t>Lead time</a:t>
            </a:r>
            <a:r>
              <a:rPr lang="cs-CZ" dirty="0" smtClean="0"/>
              <a:t> (LT)</a:t>
            </a:r>
            <a:endParaRPr lang="en-US" dirty="0" smtClean="0"/>
          </a:p>
          <a:p>
            <a:r>
              <a:rPr lang="en-US" dirty="0" smtClean="0"/>
              <a:t>Flow time</a:t>
            </a:r>
            <a:r>
              <a:rPr lang="cs-CZ" dirty="0" smtClean="0"/>
              <a:t> (FT)</a:t>
            </a:r>
            <a:endParaRPr lang="en-US" dirty="0" smtClean="0"/>
          </a:p>
          <a:p>
            <a:r>
              <a:rPr lang="en-US" dirty="0" smtClean="0"/>
              <a:t>Cycle time </a:t>
            </a:r>
            <a:r>
              <a:rPr lang="cs-CZ" dirty="0" smtClean="0"/>
              <a:t>(CT)</a:t>
            </a:r>
            <a:endParaRPr lang="en-US" dirty="0" smtClean="0"/>
          </a:p>
          <a:p>
            <a:pPr marL="0" indent="0">
              <a:buNone/>
            </a:pPr>
            <a:r>
              <a:rPr lang="en-US" dirty="0" smtClean="0"/>
              <a:t>It is </a:t>
            </a:r>
            <a:r>
              <a:rPr lang="en-US" b="1" dirty="0" smtClean="0">
                <a:solidFill>
                  <a:srgbClr val="FF0000"/>
                </a:solidFill>
              </a:rPr>
              <a:t>essential </a:t>
            </a:r>
            <a:r>
              <a:rPr lang="en-US" dirty="0" smtClean="0"/>
              <a:t>to define precisely above mentioned times in order to better understand principles of Little´s law</a:t>
            </a:r>
            <a:r>
              <a:rPr lang="cs-CZ" dirty="0" smtClean="0"/>
              <a:t> </a:t>
            </a:r>
          </a:p>
          <a:p>
            <a:pPr marL="0" indent="0">
              <a:buNone/>
            </a:pPr>
            <a:r>
              <a:rPr lang="cs-CZ" dirty="0" smtClean="0"/>
              <a:t>			 </a:t>
            </a:r>
            <a:endParaRPr lang="cs-CZ" dirty="0"/>
          </a:p>
          <a:p>
            <a:pPr marL="0" indent="0">
              <a:buNone/>
            </a:pPr>
            <a:endParaRPr lang="en-US" dirty="0" smtClean="0"/>
          </a:p>
          <a:p>
            <a:endParaRPr lang="cs-CZ" dirty="0"/>
          </a:p>
        </p:txBody>
      </p:sp>
      <p:sp>
        <p:nvSpPr>
          <p:cNvPr id="4" name="Obdélník 3"/>
          <p:cNvSpPr/>
          <p:nvPr/>
        </p:nvSpPr>
        <p:spPr>
          <a:xfrm>
            <a:off x="2051720" y="4988258"/>
            <a:ext cx="390703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WIP=TH x CT</a:t>
            </a:r>
            <a:endParaRPr lang="cs-CZ"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593113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Nadpis 1"/>
          <p:cNvSpPr>
            <a:spLocks noGrp="1"/>
          </p:cNvSpPr>
          <p:nvPr>
            <p:ph type="title"/>
          </p:nvPr>
        </p:nvSpPr>
        <p:spPr/>
        <p:txBody>
          <a:bodyPr/>
          <a:lstStyle/>
          <a:p>
            <a:r>
              <a:rPr lang="cs-CZ" altLang="cs-CZ" dirty="0" err="1" smtClean="0"/>
              <a:t>Example</a:t>
            </a:r>
            <a:r>
              <a:rPr lang="cs-CZ" altLang="cs-CZ" dirty="0" smtClean="0"/>
              <a:t> 1</a:t>
            </a:r>
          </a:p>
        </p:txBody>
      </p:sp>
      <p:sp>
        <p:nvSpPr>
          <p:cNvPr id="3" name="Zástupný symbol pro obsah 2"/>
          <p:cNvSpPr>
            <a:spLocks noGrp="1"/>
          </p:cNvSpPr>
          <p:nvPr>
            <p:ph idx="1"/>
          </p:nvPr>
        </p:nvSpPr>
        <p:spPr>
          <a:xfrm>
            <a:off x="468313" y="1844675"/>
            <a:ext cx="8229600" cy="3744913"/>
          </a:xfrm>
        </p:spPr>
        <p:txBody>
          <a:bodyPr rtlCol="0">
            <a:noAutofit/>
          </a:bodyPr>
          <a:lstStyle/>
          <a:p>
            <a:pPr fontAlgn="auto">
              <a:spcAft>
                <a:spcPts val="0"/>
              </a:spcAft>
              <a:buFont typeface="Arial" panose="020B0604020202020204" pitchFamily="34" charset="0"/>
              <a:buChar char="•"/>
              <a:defRPr/>
            </a:pPr>
            <a:r>
              <a:rPr lang="en-GB" sz="2400" b="1" dirty="0" smtClean="0"/>
              <a:t>Estimating Waiting Times:</a:t>
            </a:r>
            <a:r>
              <a:rPr lang="en-GB" sz="2400" dirty="0" smtClean="0"/>
              <a:t> If are in a grocery queue behind 10 persons and estimate that the clerk is taking around 5 minutes/per customer, we can calculate that it will take us 50 minutes (10 persons x 5 minutes/person) to start service.</a:t>
            </a:r>
          </a:p>
          <a:p>
            <a:pPr fontAlgn="auto">
              <a:spcAft>
                <a:spcPts val="0"/>
              </a:spcAft>
              <a:buFont typeface="Arial" panose="020B0604020202020204" pitchFamily="34" charset="0"/>
              <a:buChar char="•"/>
              <a:defRPr/>
            </a:pPr>
            <a:r>
              <a:rPr lang="en-GB" sz="2400" dirty="0" smtClean="0"/>
              <a:t>This is essentially </a:t>
            </a:r>
            <a:r>
              <a:rPr lang="en-GB" sz="2400" b="1" dirty="0" smtClean="0"/>
              <a:t>Little's law. </a:t>
            </a:r>
            <a:r>
              <a:rPr lang="en-GB" sz="2400" dirty="0" smtClean="0"/>
              <a:t>We take the number of persons in the </a:t>
            </a:r>
            <a:r>
              <a:rPr lang="en-GB" sz="2400" dirty="0" smtClean="0">
                <a:solidFill>
                  <a:srgbClr val="00B050"/>
                </a:solidFill>
              </a:rPr>
              <a:t>queue</a:t>
            </a:r>
            <a:r>
              <a:rPr lang="en-GB" sz="2400" dirty="0" smtClean="0"/>
              <a:t> (10) as the "</a:t>
            </a:r>
            <a:r>
              <a:rPr lang="en-GB" sz="2400" dirty="0" smtClean="0">
                <a:solidFill>
                  <a:srgbClr val="00B050"/>
                </a:solidFill>
              </a:rPr>
              <a:t>inventory</a:t>
            </a:r>
            <a:r>
              <a:rPr lang="en-GB" sz="2400" dirty="0" smtClean="0"/>
              <a:t>". </a:t>
            </a:r>
          </a:p>
          <a:p>
            <a:pPr fontAlgn="auto">
              <a:spcAft>
                <a:spcPts val="0"/>
              </a:spcAft>
              <a:buFont typeface="Arial" panose="020B0604020202020204" pitchFamily="34" charset="0"/>
              <a:buChar char="•"/>
              <a:defRPr/>
            </a:pPr>
            <a:r>
              <a:rPr lang="en-GB" sz="2400" dirty="0" smtClean="0"/>
              <a:t>The inverse of the average time per customer (1/5 customers/minute) provides us the rate of service or the </a:t>
            </a:r>
            <a:r>
              <a:rPr lang="en-ZA" sz="2400" dirty="0" smtClean="0"/>
              <a:t>Throughput.</a:t>
            </a:r>
          </a:p>
          <a:p>
            <a:pPr fontAlgn="auto">
              <a:spcAft>
                <a:spcPts val="0"/>
              </a:spcAft>
              <a:buFont typeface="Arial" panose="020B0604020202020204" pitchFamily="34" charset="0"/>
              <a:buChar char="•"/>
              <a:defRPr/>
            </a:pPr>
            <a:r>
              <a:rPr lang="en-GB" sz="2400" dirty="0" smtClean="0"/>
              <a:t>Finally, we obtain the waiting time as equal to number of persons in the queue divided by the processing rate 10/(1/5) = 50 minutes). </a:t>
            </a:r>
          </a:p>
          <a:p>
            <a:pPr marL="0" indent="0" fontAlgn="auto">
              <a:spcAft>
                <a:spcPts val="0"/>
              </a:spcAft>
              <a:buFont typeface="Arial" panose="020B0604020202020204" pitchFamily="34" charset="0"/>
              <a:buNone/>
              <a:defRPr/>
            </a:pPr>
            <a:r>
              <a:rPr lang="cs-CZ" sz="2400" dirty="0"/>
              <a:t/>
            </a:r>
            <a:br>
              <a:rPr lang="cs-CZ" sz="2400" dirty="0"/>
            </a:br>
            <a:endParaRPr lang="cs-CZ" sz="2400" dirty="0"/>
          </a:p>
          <a:p>
            <a:pPr marL="0" indent="0" fontAlgn="auto">
              <a:spcAft>
                <a:spcPts val="0"/>
              </a:spcAft>
              <a:buFont typeface="Arial" panose="020B0604020202020204" pitchFamily="34" charset="0"/>
              <a:buNone/>
              <a:defRPr/>
            </a:pPr>
            <a:r>
              <a:rPr lang="cs-CZ" sz="2400" dirty="0" smtClean="0"/>
              <a:t> </a:t>
            </a:r>
            <a:endParaRPr lang="cs-CZ" sz="2400" dirty="0"/>
          </a:p>
        </p:txBody>
      </p:sp>
      <p:sp>
        <p:nvSpPr>
          <p:cNvPr id="2" name="Obdélník 1"/>
          <p:cNvSpPr/>
          <p:nvPr/>
        </p:nvSpPr>
        <p:spPr>
          <a:xfrm>
            <a:off x="5940152" y="661472"/>
            <a:ext cx="1712969" cy="369332"/>
          </a:xfrm>
          <a:prstGeom prst="rect">
            <a:avLst/>
          </a:prstGeom>
        </p:spPr>
        <p:txBody>
          <a:bodyPr wrap="none">
            <a:spAutoFit/>
          </a:bodyPr>
          <a:lstStyle/>
          <a:p>
            <a:r>
              <a:rPr lang="cs-CZ" altLang="cs-CZ" dirty="0">
                <a:solidFill>
                  <a:srgbClr val="FF0000"/>
                </a:solidFill>
              </a:rPr>
              <a:t>(</a:t>
            </a:r>
            <a:r>
              <a:rPr lang="cs-CZ" altLang="cs-CZ" dirty="0" err="1">
                <a:solidFill>
                  <a:srgbClr val="FF0000"/>
                </a:solidFill>
              </a:rPr>
              <a:t>home</a:t>
            </a:r>
            <a:r>
              <a:rPr lang="cs-CZ" altLang="cs-CZ" dirty="0">
                <a:solidFill>
                  <a:srgbClr val="FF0000"/>
                </a:solidFill>
              </a:rPr>
              <a:t> </a:t>
            </a:r>
            <a:r>
              <a:rPr lang="cs-CZ" altLang="cs-CZ" dirty="0" smtClean="0">
                <a:solidFill>
                  <a:srgbClr val="FF0000"/>
                </a:solidFill>
              </a:rPr>
              <a:t>study !!!)</a:t>
            </a:r>
            <a:endParaRPr lang="cs-CZ" dirty="0"/>
          </a:p>
        </p:txBody>
      </p:sp>
    </p:spTree>
    <p:extLst>
      <p:ext uri="{BB962C8B-B14F-4D97-AF65-F5344CB8AC3E}">
        <p14:creationId xmlns:p14="http://schemas.microsoft.com/office/powerpoint/2010/main" val="3394465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Nadpis 1"/>
          <p:cNvSpPr>
            <a:spLocks noGrp="1"/>
          </p:cNvSpPr>
          <p:nvPr>
            <p:ph type="title"/>
          </p:nvPr>
        </p:nvSpPr>
        <p:spPr/>
        <p:txBody>
          <a:bodyPr/>
          <a:lstStyle/>
          <a:p>
            <a:r>
              <a:rPr lang="cs-CZ" altLang="cs-CZ" dirty="0" err="1" smtClean="0"/>
              <a:t>Example</a:t>
            </a:r>
            <a:r>
              <a:rPr lang="cs-CZ" altLang="cs-CZ" dirty="0" smtClean="0"/>
              <a:t> 2</a:t>
            </a:r>
          </a:p>
        </p:txBody>
      </p:sp>
      <p:sp>
        <p:nvSpPr>
          <p:cNvPr id="29698" name="Zástupný symbol pro obsah 2"/>
          <p:cNvSpPr>
            <a:spLocks noGrp="1"/>
          </p:cNvSpPr>
          <p:nvPr>
            <p:ph idx="1"/>
          </p:nvPr>
        </p:nvSpPr>
        <p:spPr/>
        <p:txBody>
          <a:bodyPr/>
          <a:lstStyle/>
          <a:p>
            <a:r>
              <a:rPr lang="en-US" altLang="cs-CZ" b="1" dirty="0" smtClean="0"/>
              <a:t>Planned Inventory Time:</a:t>
            </a:r>
            <a:r>
              <a:rPr lang="en-US" altLang="cs-CZ" dirty="0" smtClean="0"/>
              <a:t> </a:t>
            </a:r>
            <a:r>
              <a:rPr lang="en-US" altLang="cs-CZ" sz="2600" dirty="0" smtClean="0"/>
              <a:t>Suppose a product is scheduled so that we expect it to wait for 2 days in finished goods inventory before shipping to the customer. This two days is called </a:t>
            </a:r>
            <a:r>
              <a:rPr lang="en-US" altLang="cs-CZ" sz="2600" b="1" dirty="0" smtClean="0">
                <a:solidFill>
                  <a:srgbClr val="0070C0"/>
                </a:solidFill>
              </a:rPr>
              <a:t>planned inventory time </a:t>
            </a:r>
            <a:r>
              <a:rPr lang="en-US" altLang="cs-CZ" sz="2600" dirty="0" smtClean="0"/>
              <a:t>and is sometimes used as protection against system variability to ensure high delivery service. Using Little's law the total amount of inventory in finished goods can be computed as </a:t>
            </a:r>
            <a:r>
              <a:rPr lang="cs-CZ" altLang="cs-CZ" sz="2600" dirty="0" smtClean="0"/>
              <a:t>:</a:t>
            </a:r>
            <a:endParaRPr lang="en-US" altLang="cs-CZ" sz="2600" dirty="0" smtClean="0"/>
          </a:p>
          <a:p>
            <a:r>
              <a:rPr lang="en-US" altLang="cs-CZ" b="1" dirty="0" smtClean="0">
                <a:solidFill>
                  <a:srgbClr val="FF0000"/>
                </a:solidFill>
              </a:rPr>
              <a:t>FGI = throughput × </a:t>
            </a:r>
            <a:r>
              <a:rPr lang="en-US" altLang="cs-CZ" b="1" dirty="0" smtClean="0">
                <a:solidFill>
                  <a:srgbClr val="0070C0"/>
                </a:solidFill>
              </a:rPr>
              <a:t>planned inventory time</a:t>
            </a:r>
            <a:r>
              <a:rPr lang="en-US" altLang="cs-CZ" dirty="0" smtClean="0"/>
              <a:t/>
            </a:r>
            <a:br>
              <a:rPr lang="en-US" altLang="cs-CZ" dirty="0" smtClean="0"/>
            </a:br>
            <a:endParaRPr lang="en-US" altLang="cs-CZ" dirty="0" smtClean="0"/>
          </a:p>
          <a:p>
            <a:endParaRPr lang="cs-CZ" altLang="cs-CZ" dirty="0" smtClean="0"/>
          </a:p>
        </p:txBody>
      </p:sp>
      <p:sp>
        <p:nvSpPr>
          <p:cNvPr id="2" name="Obdélník 1"/>
          <p:cNvSpPr/>
          <p:nvPr/>
        </p:nvSpPr>
        <p:spPr>
          <a:xfrm>
            <a:off x="6012160" y="661472"/>
            <a:ext cx="1486946" cy="369332"/>
          </a:xfrm>
          <a:prstGeom prst="rect">
            <a:avLst/>
          </a:prstGeom>
        </p:spPr>
        <p:txBody>
          <a:bodyPr wrap="none">
            <a:spAutoFit/>
          </a:bodyPr>
          <a:lstStyle/>
          <a:p>
            <a:r>
              <a:rPr lang="cs-CZ" altLang="cs-CZ" dirty="0">
                <a:solidFill>
                  <a:srgbClr val="FF0000"/>
                </a:solidFill>
              </a:rPr>
              <a:t>(</a:t>
            </a:r>
            <a:r>
              <a:rPr lang="cs-CZ" altLang="cs-CZ" dirty="0" err="1">
                <a:solidFill>
                  <a:srgbClr val="FF0000"/>
                </a:solidFill>
              </a:rPr>
              <a:t>home</a:t>
            </a:r>
            <a:r>
              <a:rPr lang="cs-CZ" altLang="cs-CZ" dirty="0">
                <a:solidFill>
                  <a:srgbClr val="FF0000"/>
                </a:solidFill>
              </a:rPr>
              <a:t> study)</a:t>
            </a:r>
            <a:r>
              <a:rPr lang="en-US" altLang="cs-CZ" dirty="0">
                <a:solidFill>
                  <a:srgbClr val="FF0000"/>
                </a:solidFill>
              </a:rPr>
              <a:t> </a:t>
            </a:r>
            <a:endParaRPr lang="cs-CZ" dirty="0"/>
          </a:p>
        </p:txBody>
      </p:sp>
    </p:spTree>
    <p:extLst>
      <p:ext uri="{BB962C8B-B14F-4D97-AF65-F5344CB8AC3E}">
        <p14:creationId xmlns:p14="http://schemas.microsoft.com/office/powerpoint/2010/main" val="411515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Nadpis 1"/>
          <p:cNvSpPr>
            <a:spLocks noGrp="1"/>
          </p:cNvSpPr>
          <p:nvPr>
            <p:ph type="title"/>
          </p:nvPr>
        </p:nvSpPr>
        <p:spPr/>
        <p:txBody>
          <a:bodyPr/>
          <a:lstStyle/>
          <a:p>
            <a:r>
              <a:rPr lang="cs-CZ" altLang="cs-CZ" dirty="0" err="1" smtClean="0"/>
              <a:t>Youtube</a:t>
            </a:r>
            <a:r>
              <a:rPr lang="cs-CZ" altLang="cs-CZ" dirty="0" smtClean="0"/>
              <a:t> </a:t>
            </a:r>
            <a:r>
              <a:rPr lang="cs-CZ" altLang="cs-CZ" dirty="0" err="1" smtClean="0"/>
              <a:t>examples</a:t>
            </a:r>
            <a:r>
              <a:rPr lang="cs-CZ" altLang="cs-CZ" dirty="0" smtClean="0"/>
              <a:t> (6 </a:t>
            </a:r>
            <a:r>
              <a:rPr lang="cs-CZ" altLang="cs-CZ" dirty="0" err="1" smtClean="0"/>
              <a:t>minutes</a:t>
            </a:r>
            <a:r>
              <a:rPr lang="cs-CZ" altLang="cs-CZ" dirty="0" smtClean="0"/>
              <a:t>)</a:t>
            </a:r>
          </a:p>
        </p:txBody>
      </p:sp>
      <p:sp>
        <p:nvSpPr>
          <p:cNvPr id="30722" name="Zástupný symbol pro obsah 2"/>
          <p:cNvSpPr>
            <a:spLocks noGrp="1"/>
          </p:cNvSpPr>
          <p:nvPr>
            <p:ph idx="1"/>
          </p:nvPr>
        </p:nvSpPr>
        <p:spPr>
          <a:xfrm>
            <a:off x="467544" y="1628800"/>
            <a:ext cx="8229600" cy="1396752"/>
          </a:xfrm>
        </p:spPr>
        <p:txBody>
          <a:bodyPr/>
          <a:lstStyle/>
          <a:p>
            <a:r>
              <a:rPr lang="cs-CZ" altLang="cs-CZ" sz="2800" dirty="0" smtClean="0">
                <a:hlinkClick r:id="rId2"/>
              </a:rPr>
              <a:t>http://www.youtube.com/watch?v=VU8TUSnQ-vw</a:t>
            </a:r>
            <a:endParaRPr lang="cs-CZ" altLang="cs-CZ" sz="2800" dirty="0" smtClean="0"/>
          </a:p>
          <a:p>
            <a:r>
              <a:rPr lang="cs-CZ" altLang="cs-CZ" sz="2800" dirty="0" smtClean="0">
                <a:hlinkClick r:id="rId3"/>
              </a:rPr>
              <a:t>http://www.youtube.com/watch?v=rtGihR-bm-U</a:t>
            </a:r>
            <a:endParaRPr lang="cs-CZ" altLang="cs-CZ" sz="2800" dirty="0" smtClean="0"/>
          </a:p>
          <a:p>
            <a:endParaRPr lang="cs-CZ" altLang="cs-CZ" sz="2800" dirty="0" smtClean="0"/>
          </a:p>
        </p:txBody>
      </p:sp>
    </p:spTree>
    <p:extLst>
      <p:ext uri="{BB962C8B-B14F-4D97-AF65-F5344CB8AC3E}">
        <p14:creationId xmlns:p14="http://schemas.microsoft.com/office/powerpoint/2010/main" val="268521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dirty="0" smtClean="0"/>
              <a:t>Other two variables of Little´s law</a:t>
            </a:r>
            <a:endParaRPr lang="en-ZA" dirty="0"/>
          </a:p>
        </p:txBody>
      </p:sp>
      <p:sp>
        <p:nvSpPr>
          <p:cNvPr id="3" name="Zástupný symbol pro obsah 2"/>
          <p:cNvSpPr>
            <a:spLocks noGrp="1"/>
          </p:cNvSpPr>
          <p:nvPr>
            <p:ph idx="1"/>
          </p:nvPr>
        </p:nvSpPr>
        <p:spPr/>
        <p:txBody>
          <a:bodyPr/>
          <a:lstStyle/>
          <a:p>
            <a:r>
              <a:rPr lang="en-ZA" b="1" dirty="0" smtClean="0"/>
              <a:t>WIP</a:t>
            </a:r>
            <a:r>
              <a:rPr lang="en-ZA" dirty="0" smtClean="0"/>
              <a:t>= Work in Process (Work in Progress)</a:t>
            </a:r>
          </a:p>
          <a:p>
            <a:r>
              <a:rPr lang="en-ZA" b="1" dirty="0" smtClean="0"/>
              <a:t>TH</a:t>
            </a:r>
            <a:r>
              <a:rPr lang="en-ZA" dirty="0" smtClean="0"/>
              <a:t>=Throughput=Throughput Rate = average output of production process (machine, workstations) per unit time</a:t>
            </a:r>
            <a:endParaRPr lang="en-ZA" dirty="0"/>
          </a:p>
        </p:txBody>
      </p:sp>
    </p:spTree>
    <p:extLst>
      <p:ext uri="{BB962C8B-B14F-4D97-AF65-F5344CB8AC3E}">
        <p14:creationId xmlns:p14="http://schemas.microsoft.com/office/powerpoint/2010/main" val="1360049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Definitions</a:t>
            </a:r>
            <a:endParaRPr lang="en-ZA" dirty="0"/>
          </a:p>
        </p:txBody>
      </p:sp>
      <p:sp>
        <p:nvSpPr>
          <p:cNvPr id="3" name="Zástupný symbol pro obsah 2"/>
          <p:cNvSpPr>
            <a:spLocks noGrp="1"/>
          </p:cNvSpPr>
          <p:nvPr>
            <p:ph idx="1"/>
          </p:nvPr>
        </p:nvSpPr>
        <p:spPr/>
        <p:txBody>
          <a:bodyPr>
            <a:normAutofit fontScale="92500"/>
          </a:bodyPr>
          <a:lstStyle/>
          <a:p>
            <a:r>
              <a:rPr lang="en-US" b="1" dirty="0" smtClean="0"/>
              <a:t>CT</a:t>
            </a:r>
            <a:r>
              <a:rPr lang="en-US" dirty="0" smtClean="0"/>
              <a:t>=average time from when the job is released into </a:t>
            </a:r>
            <a:r>
              <a:rPr lang="cs-CZ" dirty="0" err="1" smtClean="0"/>
              <a:t>the</a:t>
            </a:r>
            <a:r>
              <a:rPr lang="cs-CZ" dirty="0" smtClean="0"/>
              <a:t> </a:t>
            </a:r>
            <a:r>
              <a:rPr lang="en-US" dirty="0" smtClean="0"/>
              <a:t>station </a:t>
            </a:r>
            <a:r>
              <a:rPr lang="en-US" dirty="0" smtClean="0"/>
              <a:t>(machine or line</a:t>
            </a:r>
            <a:r>
              <a:rPr lang="cs-CZ" dirty="0" smtClean="0"/>
              <a:t>)</a:t>
            </a:r>
            <a:r>
              <a:rPr lang="en-US" dirty="0" smtClean="0"/>
              <a:t> to when it exits </a:t>
            </a:r>
          </a:p>
          <a:p>
            <a:r>
              <a:rPr lang="en-US" b="1" dirty="0" smtClean="0"/>
              <a:t>LT</a:t>
            </a:r>
            <a:r>
              <a:rPr lang="en-US" dirty="0" smtClean="0"/>
              <a:t>=management constant indicating the time allotted for production of a part on a given routing </a:t>
            </a:r>
          </a:p>
          <a:p>
            <a:r>
              <a:rPr lang="en-ZA" b="1" dirty="0" smtClean="0"/>
              <a:t>CT =FT </a:t>
            </a:r>
            <a:r>
              <a:rPr lang="en-ZA" dirty="0" smtClean="0"/>
              <a:t>(in different publications they use FT instead of CT), where FT stands for=Flow Time</a:t>
            </a:r>
          </a:p>
          <a:p>
            <a:r>
              <a:rPr lang="en-ZA" b="1" dirty="0" smtClean="0"/>
              <a:t>CT</a:t>
            </a:r>
            <a:r>
              <a:rPr lang="en-ZA" dirty="0" smtClean="0"/>
              <a:t>=Throughput  Time (in different publications they use Throughput Time  instead of CT) </a:t>
            </a:r>
            <a:endParaRPr lang="en-ZA" dirty="0"/>
          </a:p>
        </p:txBody>
      </p:sp>
    </p:spTree>
    <p:extLst>
      <p:ext uri="{BB962C8B-B14F-4D97-AF65-F5344CB8AC3E}">
        <p14:creationId xmlns:p14="http://schemas.microsoft.com/office/powerpoint/2010/main" val="506471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Example to be solved</a:t>
            </a:r>
            <a:endParaRPr lang="en-US" dirty="0"/>
          </a:p>
        </p:txBody>
      </p:sp>
      <p:sp>
        <p:nvSpPr>
          <p:cNvPr id="3" name="Zástupný symbol pro obsah 2"/>
          <p:cNvSpPr>
            <a:spLocks noGrp="1"/>
          </p:cNvSpPr>
          <p:nvPr>
            <p:ph idx="1"/>
          </p:nvPr>
        </p:nvSpPr>
        <p:spPr>
          <a:xfrm>
            <a:off x="467544" y="1517392"/>
            <a:ext cx="8229600" cy="4680520"/>
          </a:xfrm>
        </p:spPr>
        <p:txBody>
          <a:bodyPr>
            <a:normAutofit fontScale="55000" lnSpcReduction="20000"/>
          </a:bodyPr>
          <a:lstStyle/>
          <a:p>
            <a:r>
              <a:rPr lang="en-US" dirty="0" smtClean="0"/>
              <a:t>30 customers/hour – (max capacity of the facility). </a:t>
            </a:r>
            <a:r>
              <a:rPr lang="en-US" sz="2900" dirty="0" smtClean="0">
                <a:solidFill>
                  <a:srgbClr val="0070C0"/>
                </a:solidFill>
              </a:rPr>
              <a:t>The Facility may be a hairdresser, fast food, bank counter, airport checking…</a:t>
            </a:r>
          </a:p>
          <a:p>
            <a:r>
              <a:rPr lang="en-US" dirty="0" smtClean="0"/>
              <a:t>8 customers waiting in the queue (buffer) – </a:t>
            </a:r>
            <a:r>
              <a:rPr lang="en-US" b="1" dirty="0" smtClean="0">
                <a:solidFill>
                  <a:srgbClr val="0070C0"/>
                </a:solidFill>
              </a:rPr>
              <a:t>see next slide</a:t>
            </a:r>
          </a:p>
          <a:p>
            <a:r>
              <a:rPr lang="en-US" dirty="0" smtClean="0">
                <a:solidFill>
                  <a:srgbClr val="FF0000"/>
                </a:solidFill>
              </a:rPr>
              <a:t>5 minutes take service of one customer</a:t>
            </a:r>
          </a:p>
          <a:p>
            <a:endParaRPr lang="cs-CZ" dirty="0" smtClean="0"/>
          </a:p>
          <a:p>
            <a:endParaRPr lang="cs-CZ" dirty="0"/>
          </a:p>
          <a:p>
            <a:endParaRPr lang="cs-CZ" dirty="0" smtClean="0"/>
          </a:p>
          <a:p>
            <a:endParaRPr lang="cs-CZ" dirty="0" smtClean="0"/>
          </a:p>
          <a:p>
            <a:endParaRPr lang="cs-CZ" dirty="0" smtClean="0"/>
          </a:p>
          <a:p>
            <a:endParaRPr lang="cs-CZ" dirty="0" smtClean="0"/>
          </a:p>
          <a:p>
            <a:endParaRPr lang="cs-CZ" dirty="0"/>
          </a:p>
          <a:p>
            <a:r>
              <a:rPr lang="en-ZA" dirty="0" smtClean="0"/>
              <a:t>You need to remove all times that do not add value to the process </a:t>
            </a:r>
          </a:p>
          <a:p>
            <a:r>
              <a:rPr lang="en-ZA" dirty="0" smtClean="0"/>
              <a:t>1 serving point = 12 customers per hour -&gt; (60 minutes/</a:t>
            </a:r>
            <a:r>
              <a:rPr lang="en-ZA" b="1" dirty="0" smtClean="0">
                <a:solidFill>
                  <a:srgbClr val="FF0000"/>
                </a:solidFill>
              </a:rPr>
              <a:t>5</a:t>
            </a:r>
            <a:r>
              <a:rPr lang="en-ZA" dirty="0" smtClean="0"/>
              <a:t> = 12),</a:t>
            </a:r>
          </a:p>
          <a:p>
            <a:pPr marL="0" indent="0">
              <a:buNone/>
            </a:pPr>
            <a:r>
              <a:rPr lang="en-ZA" dirty="0" smtClean="0"/>
              <a:t>       so for 30 customers/hour the needed 2.5 = 30/12 of serving points </a:t>
            </a:r>
          </a:p>
          <a:p>
            <a:pPr marL="0" indent="0">
              <a:buNone/>
            </a:pPr>
            <a:r>
              <a:rPr lang="cs-CZ" dirty="0" smtClean="0"/>
              <a:t>           </a:t>
            </a:r>
            <a:r>
              <a:rPr lang="en-ZA" dirty="0" smtClean="0"/>
              <a:t>    </a:t>
            </a:r>
            <a:endParaRPr lang="en-ZA" dirty="0" smtClean="0"/>
          </a:p>
          <a:p>
            <a:pPr marL="0" indent="0">
              <a:buNone/>
            </a:pPr>
            <a:r>
              <a:rPr lang="cs-CZ" dirty="0" smtClean="0"/>
              <a:t> </a:t>
            </a:r>
          </a:p>
          <a:p>
            <a:endParaRPr lang="cs-CZ" dirty="0"/>
          </a:p>
        </p:txBody>
      </p:sp>
      <p:sp>
        <p:nvSpPr>
          <p:cNvPr id="4" name="Šipka doprava 3"/>
          <p:cNvSpPr/>
          <p:nvPr/>
        </p:nvSpPr>
        <p:spPr>
          <a:xfrm>
            <a:off x="755576" y="3068960"/>
            <a:ext cx="151216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Vývojový diagram: vyjmutí 4"/>
          <p:cNvSpPr/>
          <p:nvPr/>
        </p:nvSpPr>
        <p:spPr>
          <a:xfrm>
            <a:off x="2339752" y="2773644"/>
            <a:ext cx="864096" cy="792088"/>
          </a:xfrm>
          <a:prstGeom prst="flowChartExtra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Šipka doprava 5"/>
          <p:cNvSpPr/>
          <p:nvPr/>
        </p:nvSpPr>
        <p:spPr>
          <a:xfrm>
            <a:off x="3347864" y="3068960"/>
            <a:ext cx="151216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p:cNvSpPr txBox="1"/>
          <p:nvPr/>
        </p:nvSpPr>
        <p:spPr>
          <a:xfrm>
            <a:off x="2132718" y="3572193"/>
            <a:ext cx="2168222" cy="646331"/>
          </a:xfrm>
          <a:prstGeom prst="rect">
            <a:avLst/>
          </a:prstGeom>
          <a:noFill/>
        </p:spPr>
        <p:txBody>
          <a:bodyPr wrap="none" rtlCol="0">
            <a:spAutoFit/>
          </a:bodyPr>
          <a:lstStyle/>
          <a:p>
            <a:r>
              <a:rPr lang="cs-CZ" dirty="0" smtClean="0"/>
              <a:t>  </a:t>
            </a:r>
            <a:r>
              <a:rPr lang="en-ZA" dirty="0" smtClean="0"/>
              <a:t>8 customers</a:t>
            </a:r>
          </a:p>
          <a:p>
            <a:r>
              <a:rPr lang="en-ZA" dirty="0" smtClean="0"/>
              <a:t>waiting in the queue </a:t>
            </a:r>
            <a:endParaRPr lang="en-ZA" dirty="0"/>
          </a:p>
        </p:txBody>
      </p:sp>
      <p:sp>
        <p:nvSpPr>
          <p:cNvPr id="8" name="Obdélník 7"/>
          <p:cNvSpPr/>
          <p:nvPr/>
        </p:nvSpPr>
        <p:spPr>
          <a:xfrm>
            <a:off x="5004048" y="2996952"/>
            <a:ext cx="1152128" cy="5040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p:cNvSpPr txBox="1"/>
          <p:nvPr/>
        </p:nvSpPr>
        <p:spPr>
          <a:xfrm>
            <a:off x="4682502" y="3602534"/>
            <a:ext cx="3122521" cy="615553"/>
          </a:xfrm>
          <a:prstGeom prst="rect">
            <a:avLst/>
          </a:prstGeom>
          <a:noFill/>
        </p:spPr>
        <p:txBody>
          <a:bodyPr wrap="none" rtlCol="0">
            <a:spAutoFit/>
          </a:bodyPr>
          <a:lstStyle/>
          <a:p>
            <a:r>
              <a:rPr lang="cs-CZ" dirty="0" smtClean="0">
                <a:solidFill>
                  <a:srgbClr val="FF0000"/>
                </a:solidFill>
              </a:rPr>
              <a:t>   </a:t>
            </a:r>
            <a:r>
              <a:rPr lang="en-US" sz="1600" b="1" dirty="0" smtClean="0">
                <a:solidFill>
                  <a:srgbClr val="FF0000"/>
                </a:solidFill>
              </a:rPr>
              <a:t>5</a:t>
            </a:r>
            <a:r>
              <a:rPr lang="en-US" sz="1600" dirty="0" smtClean="0">
                <a:solidFill>
                  <a:srgbClr val="FF0000"/>
                </a:solidFill>
              </a:rPr>
              <a:t> minutes/service of 1 customer </a:t>
            </a:r>
          </a:p>
          <a:p>
            <a:r>
              <a:rPr lang="en-US" sz="1600" dirty="0" smtClean="0">
                <a:solidFill>
                  <a:srgbClr val="FF0000"/>
                </a:solidFill>
              </a:rPr>
              <a:t>    at one serving point</a:t>
            </a:r>
            <a:endParaRPr lang="en-US" sz="1600" dirty="0">
              <a:solidFill>
                <a:srgbClr val="FF0000"/>
              </a:solidFill>
            </a:endParaRPr>
          </a:p>
        </p:txBody>
      </p:sp>
      <p:sp>
        <p:nvSpPr>
          <p:cNvPr id="10" name="Šipka doprava 9"/>
          <p:cNvSpPr/>
          <p:nvPr/>
        </p:nvSpPr>
        <p:spPr>
          <a:xfrm>
            <a:off x="6300192" y="3104964"/>
            <a:ext cx="93610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3068516"/>
            <a:ext cx="648072" cy="33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4225" y="5357150"/>
            <a:ext cx="1561596" cy="1177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133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ýsledek obrázku pro queu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4664"/>
            <a:ext cx="4526682" cy="3519959"/>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395536" y="4653136"/>
            <a:ext cx="8375587" cy="1754326"/>
          </a:xfrm>
          <a:prstGeom prst="rect">
            <a:avLst/>
          </a:prstGeom>
        </p:spPr>
        <p:txBody>
          <a:bodyPr wrap="square">
            <a:spAutoFit/>
          </a:bodyPr>
          <a:lstStyle/>
          <a:p>
            <a:r>
              <a:rPr lang="en-US" b="1" dirty="0" smtClean="0"/>
              <a:t>Buffering</a:t>
            </a:r>
            <a:endParaRPr lang="cs-CZ" b="1" dirty="0" smtClean="0"/>
          </a:p>
          <a:p>
            <a:endParaRPr lang="en-US" b="1" dirty="0"/>
          </a:p>
          <a:p>
            <a:r>
              <a:rPr lang="en-US" dirty="0"/>
              <a:t>A </a:t>
            </a:r>
            <a:r>
              <a:rPr lang="en-US" dirty="0">
                <a:hlinkClick r:id="rId4"/>
              </a:rPr>
              <a:t>buffer</a:t>
            </a:r>
            <a:r>
              <a:rPr lang="en-US" dirty="0"/>
              <a:t> is used to temporarily keep data while it is being moved from one place to another. A buffer often adjusts timing by implementing a queue or </a:t>
            </a:r>
            <a:r>
              <a:rPr lang="en-US" b="1" dirty="0"/>
              <a:t>FIFO</a:t>
            </a:r>
            <a:r>
              <a:rPr lang="en-US" dirty="0"/>
              <a:t> algorithm in memory, simultaneously writing data into the queue at one rate and reading it at another rate.</a:t>
            </a:r>
            <a:endParaRPr lang="cs-CZ" dirty="0"/>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1916832"/>
            <a:ext cx="3695056" cy="2598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3279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Questions</a:t>
            </a:r>
            <a:endParaRPr lang="en-US" dirty="0"/>
          </a:p>
        </p:txBody>
      </p:sp>
      <p:sp>
        <p:nvSpPr>
          <p:cNvPr id="4" name="Obdélník 3"/>
          <p:cNvSpPr/>
          <p:nvPr/>
        </p:nvSpPr>
        <p:spPr>
          <a:xfrm>
            <a:off x="899592" y="1582340"/>
            <a:ext cx="7272808" cy="3416320"/>
          </a:xfrm>
          <a:prstGeom prst="rect">
            <a:avLst/>
          </a:prstGeom>
        </p:spPr>
        <p:txBody>
          <a:bodyPr wrap="square">
            <a:spAutoFit/>
          </a:bodyPr>
          <a:lstStyle/>
          <a:p>
            <a:r>
              <a:rPr lang="cs-CZ" dirty="0" smtClean="0"/>
              <a:t>- </a:t>
            </a:r>
            <a:r>
              <a:rPr lang="en-ZA" dirty="0" smtClean="0"/>
              <a:t>How long does the customer wait in the queue?</a:t>
            </a:r>
            <a:br>
              <a:rPr lang="en-ZA" dirty="0" smtClean="0"/>
            </a:br>
            <a:r>
              <a:rPr lang="en-ZA" dirty="0" smtClean="0"/>
              <a:t>- How many  people on an average can be served at once?</a:t>
            </a:r>
            <a:br>
              <a:rPr lang="en-ZA" dirty="0" smtClean="0"/>
            </a:br>
            <a:r>
              <a:rPr lang="en-ZA" dirty="0" smtClean="0"/>
              <a:t>- How many customers are in the facility just in time (both pending  and </a:t>
            </a:r>
            <a:r>
              <a:rPr lang="cs-CZ" dirty="0" smtClean="0"/>
              <a:t>  </a:t>
            </a:r>
            <a:r>
              <a:rPr lang="en-ZA" dirty="0" smtClean="0"/>
              <a:t>those  serve</a:t>
            </a:r>
            <a:r>
              <a:rPr lang="cs-CZ" dirty="0" smtClean="0"/>
              <a:t>d</a:t>
            </a:r>
            <a:r>
              <a:rPr lang="en-ZA" dirty="0" smtClean="0"/>
              <a:t> by facility staff)?</a:t>
            </a:r>
            <a:br>
              <a:rPr lang="en-ZA" dirty="0" smtClean="0"/>
            </a:br>
            <a:r>
              <a:rPr lang="en-ZA" dirty="0" smtClean="0"/>
              <a:t>- What is the average time of the "flow" of the customer by the  facility (wait and service)</a:t>
            </a:r>
          </a:p>
          <a:p>
            <a:r>
              <a:rPr lang="en-ZA" dirty="0" smtClean="0"/>
              <a:t/>
            </a:r>
            <a:br>
              <a:rPr lang="en-ZA" dirty="0" smtClean="0"/>
            </a:br>
            <a:r>
              <a:rPr lang="en-ZA" b="1" dirty="0" smtClean="0"/>
              <a:t>Simplifying conditions :</a:t>
            </a:r>
          </a:p>
          <a:p>
            <a:r>
              <a:rPr lang="en-ZA" b="1" dirty="0" smtClean="0"/>
              <a:t/>
            </a:r>
            <a:br>
              <a:rPr lang="en-ZA" b="1" dirty="0" smtClean="0"/>
            </a:br>
            <a:r>
              <a:rPr lang="en-ZA" dirty="0" smtClean="0"/>
              <a:t>"Input flow" (average) = "Output flow" (average)</a:t>
            </a:r>
            <a:r>
              <a:rPr lang="cs-CZ" dirty="0" smtClean="0"/>
              <a:t>- </a:t>
            </a:r>
            <a:r>
              <a:rPr lang="en-US" sz="1400" b="1" dirty="0" smtClean="0">
                <a:solidFill>
                  <a:srgbClr val="0070C0"/>
                </a:solidFill>
              </a:rPr>
              <a:t>steady flow </a:t>
            </a:r>
            <a:r>
              <a:rPr lang="en-US" sz="1400" dirty="0" smtClean="0">
                <a:solidFill>
                  <a:srgbClr val="0070C0"/>
                </a:solidFill>
              </a:rPr>
              <a:t>(see video at the end of this PWP)</a:t>
            </a:r>
            <a:r>
              <a:rPr lang="en-US" dirty="0" smtClean="0">
                <a:solidFill>
                  <a:srgbClr val="0070C0"/>
                </a:solidFill>
              </a:rPr>
              <a:t/>
            </a:r>
            <a:br>
              <a:rPr lang="en-US" dirty="0" smtClean="0">
                <a:solidFill>
                  <a:srgbClr val="0070C0"/>
                </a:solidFill>
              </a:rPr>
            </a:br>
            <a:r>
              <a:rPr lang="en-ZA" i="1" dirty="0" smtClean="0"/>
              <a:t>We do not consider fluctuation due to averaging (see flip a coin </a:t>
            </a:r>
            <a:r>
              <a:rPr lang="cs-CZ" i="1" dirty="0" err="1" smtClean="0"/>
              <a:t>situation</a:t>
            </a:r>
            <a:r>
              <a:rPr lang="en-ZA" i="1" dirty="0" smtClean="0"/>
              <a:t>)</a:t>
            </a:r>
            <a:endParaRPr lang="en-ZA" i="1" dirty="0"/>
          </a:p>
        </p:txBody>
      </p:sp>
    </p:spTree>
    <p:extLst>
      <p:ext uri="{BB962C8B-B14F-4D97-AF65-F5344CB8AC3E}">
        <p14:creationId xmlns:p14="http://schemas.microsoft.com/office/powerpoint/2010/main" val="1983509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sz="3200" b="1" dirty="0" smtClean="0"/>
              <a:t>Key metrics and variables  </a:t>
            </a:r>
            <a:r>
              <a:rPr lang="en-ZA" sz="1600" b="1" dirty="0" smtClean="0">
                <a:solidFill>
                  <a:srgbClr val="00B050"/>
                </a:solidFill>
              </a:rPr>
              <a:t>(</a:t>
            </a:r>
            <a:r>
              <a:rPr lang="en-ZA" sz="1600" dirty="0" smtClean="0">
                <a:solidFill>
                  <a:srgbClr val="00B050"/>
                </a:solidFill>
              </a:rPr>
              <a:t>completion of definitions</a:t>
            </a:r>
            <a:r>
              <a:rPr lang="en-ZA" sz="1600" b="1" dirty="0" smtClean="0">
                <a:solidFill>
                  <a:srgbClr val="00B050"/>
                </a:solidFill>
              </a:rPr>
              <a:t>)</a:t>
            </a:r>
            <a:endParaRPr lang="en-ZA" sz="1600" b="1" dirty="0">
              <a:solidFill>
                <a:srgbClr val="00B050"/>
              </a:solidFill>
            </a:endParaRPr>
          </a:p>
        </p:txBody>
      </p:sp>
      <p:sp>
        <p:nvSpPr>
          <p:cNvPr id="3" name="Zástupný symbol pro obsah 2"/>
          <p:cNvSpPr>
            <a:spLocks noGrp="1"/>
          </p:cNvSpPr>
          <p:nvPr>
            <p:ph idx="1"/>
          </p:nvPr>
        </p:nvSpPr>
        <p:spPr>
          <a:xfrm>
            <a:off x="457200" y="1724119"/>
            <a:ext cx="8229600" cy="3052936"/>
          </a:xfrm>
        </p:spPr>
        <p:txBody>
          <a:bodyPr>
            <a:normAutofit fontScale="70000" lnSpcReduction="20000"/>
          </a:bodyPr>
          <a:lstStyle/>
          <a:p>
            <a:r>
              <a:rPr lang="en-US" sz="2000" b="1" dirty="0" smtClean="0">
                <a:solidFill>
                  <a:srgbClr val="FF0000"/>
                </a:solidFill>
              </a:rPr>
              <a:t>CT </a:t>
            </a:r>
            <a:r>
              <a:rPr lang="en-US" sz="2000" dirty="0" smtClean="0">
                <a:solidFill>
                  <a:srgbClr val="FF0000"/>
                </a:solidFill>
              </a:rPr>
              <a:t>=Cycle Time  </a:t>
            </a:r>
            <a:r>
              <a:rPr lang="en-US" sz="2000" dirty="0" smtClean="0"/>
              <a:t>(how long takes </a:t>
            </a:r>
            <a:r>
              <a:rPr lang="cs-CZ" sz="2000" dirty="0" err="1" smtClean="0"/>
              <a:t>the</a:t>
            </a:r>
            <a:r>
              <a:rPr lang="cs-CZ" sz="2000" dirty="0" smtClean="0"/>
              <a:t> </a:t>
            </a:r>
            <a:r>
              <a:rPr lang="en-US" sz="2000" dirty="0" smtClean="0"/>
              <a:t>whole </a:t>
            </a:r>
            <a:r>
              <a:rPr lang="en-US" sz="2000" dirty="0" smtClean="0"/>
              <a:t>process)  </a:t>
            </a:r>
            <a:r>
              <a:rPr lang="en-US" sz="2000" dirty="0" smtClean="0"/>
              <a:t>=</a:t>
            </a:r>
            <a:r>
              <a:rPr lang="cs-CZ" sz="2000" dirty="0" smtClean="0"/>
              <a:t> </a:t>
            </a:r>
            <a:r>
              <a:rPr lang="en-US" sz="2000" b="1" dirty="0" smtClean="0">
                <a:solidFill>
                  <a:srgbClr val="FF0000"/>
                </a:solidFill>
              </a:rPr>
              <a:t>5</a:t>
            </a:r>
            <a:r>
              <a:rPr lang="cs-CZ" sz="2000" b="1" dirty="0" smtClean="0">
                <a:solidFill>
                  <a:srgbClr val="FF0000"/>
                </a:solidFill>
              </a:rPr>
              <a:t> </a:t>
            </a:r>
            <a:r>
              <a:rPr lang="cs-CZ" sz="2000" b="1" dirty="0" err="1" smtClean="0">
                <a:solidFill>
                  <a:srgbClr val="FF0000"/>
                </a:solidFill>
              </a:rPr>
              <a:t>minutes</a:t>
            </a:r>
            <a:r>
              <a:rPr lang="cs-CZ" sz="2000" b="1" dirty="0" smtClean="0">
                <a:solidFill>
                  <a:srgbClr val="FF0000"/>
                </a:solidFill>
              </a:rPr>
              <a:t> také </a:t>
            </a:r>
            <a:r>
              <a:rPr lang="cs-CZ" sz="2000" b="1" dirty="0" err="1" smtClean="0">
                <a:solidFill>
                  <a:srgbClr val="FF0000"/>
                </a:solidFill>
              </a:rPr>
              <a:t>the</a:t>
            </a:r>
            <a:r>
              <a:rPr lang="cs-CZ" sz="2000" b="1" dirty="0" smtClean="0">
                <a:solidFill>
                  <a:srgbClr val="FF0000"/>
                </a:solidFill>
              </a:rPr>
              <a:t> </a:t>
            </a:r>
            <a:r>
              <a:rPr lang="cs-CZ" sz="2000" b="1" dirty="0" err="1" smtClean="0">
                <a:solidFill>
                  <a:srgbClr val="FF0000"/>
                </a:solidFill>
              </a:rPr>
              <a:t>service</a:t>
            </a:r>
            <a:r>
              <a:rPr lang="cs-CZ" sz="2000" b="1" dirty="0" smtClean="0">
                <a:solidFill>
                  <a:srgbClr val="FF0000"/>
                </a:solidFill>
              </a:rPr>
              <a:t> </a:t>
            </a:r>
            <a:r>
              <a:rPr lang="cs-CZ" sz="2000" b="1" dirty="0" err="1" smtClean="0">
                <a:solidFill>
                  <a:srgbClr val="FF0000"/>
                </a:solidFill>
              </a:rPr>
              <a:t>of</a:t>
            </a:r>
            <a:r>
              <a:rPr lang="cs-CZ" sz="2000" b="1" dirty="0" smtClean="0">
                <a:solidFill>
                  <a:srgbClr val="FF0000"/>
                </a:solidFill>
              </a:rPr>
              <a:t> on </a:t>
            </a:r>
            <a:r>
              <a:rPr lang="cs-CZ" sz="2000" b="1" dirty="0" err="1" smtClean="0">
                <a:solidFill>
                  <a:srgbClr val="FF0000"/>
                </a:solidFill>
              </a:rPr>
              <a:t>customer</a:t>
            </a:r>
            <a:endParaRPr lang="en-US" sz="2000" b="1" i="1" dirty="0" smtClean="0">
              <a:solidFill>
                <a:srgbClr val="FF0000"/>
              </a:solidFill>
            </a:endParaRPr>
          </a:p>
          <a:p>
            <a:r>
              <a:rPr lang="en-US" sz="2000" b="1" dirty="0" smtClean="0">
                <a:solidFill>
                  <a:srgbClr val="FF0000"/>
                </a:solidFill>
              </a:rPr>
              <a:t>W</a:t>
            </a:r>
            <a:r>
              <a:rPr lang="en-US" sz="2000" b="1" dirty="0" smtClean="0">
                <a:solidFill>
                  <a:srgbClr val="0070C0"/>
                </a:solidFill>
              </a:rPr>
              <a:t>ork </a:t>
            </a:r>
            <a:r>
              <a:rPr lang="cs-CZ" sz="2000" b="1" dirty="0" smtClean="0">
                <a:solidFill>
                  <a:srgbClr val="00B050"/>
                </a:solidFill>
              </a:rPr>
              <a:t>I</a:t>
            </a:r>
            <a:r>
              <a:rPr lang="en-US" sz="2000" b="1" dirty="0" smtClean="0">
                <a:solidFill>
                  <a:srgbClr val="0070C0"/>
                </a:solidFill>
              </a:rPr>
              <a:t>n </a:t>
            </a:r>
            <a:r>
              <a:rPr lang="en-US" sz="2000" b="1" dirty="0" smtClean="0"/>
              <a:t>P</a:t>
            </a:r>
            <a:r>
              <a:rPr lang="en-US" sz="2000" b="1" dirty="0" smtClean="0">
                <a:solidFill>
                  <a:srgbClr val="0070C0"/>
                </a:solidFill>
              </a:rPr>
              <a:t>rocess </a:t>
            </a:r>
            <a:r>
              <a:rPr lang="en-US" sz="2000" dirty="0" smtClean="0"/>
              <a:t> = </a:t>
            </a:r>
            <a:r>
              <a:rPr lang="en-US" sz="2000" b="1" dirty="0" smtClean="0">
                <a:solidFill>
                  <a:srgbClr val="FF0000"/>
                </a:solidFill>
              </a:rPr>
              <a:t>W</a:t>
            </a:r>
            <a:r>
              <a:rPr lang="en-US" sz="2000" b="1" dirty="0" smtClean="0">
                <a:solidFill>
                  <a:srgbClr val="00B050"/>
                </a:solidFill>
              </a:rPr>
              <a:t>I</a:t>
            </a:r>
            <a:r>
              <a:rPr lang="en-US" sz="2000" b="1" dirty="0" smtClean="0"/>
              <a:t>P</a:t>
            </a:r>
            <a:r>
              <a:rPr lang="en-US" sz="2000" dirty="0" smtClean="0"/>
              <a:t>   (how many units are in process  at any moment = </a:t>
            </a:r>
            <a:r>
              <a:rPr lang="en-US" sz="2000" b="1" dirty="0" smtClean="0">
                <a:solidFill>
                  <a:srgbClr val="FF0000"/>
                </a:solidFill>
              </a:rPr>
              <a:t>W</a:t>
            </a:r>
            <a:r>
              <a:rPr lang="en-US" sz="2000" dirty="0" smtClean="0"/>
              <a:t>ork </a:t>
            </a:r>
            <a:r>
              <a:rPr lang="en-US" sz="2000" b="1" dirty="0" smtClean="0">
                <a:solidFill>
                  <a:srgbClr val="00B050"/>
                </a:solidFill>
              </a:rPr>
              <a:t>I</a:t>
            </a:r>
            <a:r>
              <a:rPr lang="en-US" sz="2000" dirty="0" smtClean="0"/>
              <a:t>n </a:t>
            </a:r>
            <a:r>
              <a:rPr lang="en-US" sz="2000" b="1" dirty="0" smtClean="0">
                <a:solidFill>
                  <a:srgbClr val="0070C0"/>
                </a:solidFill>
              </a:rPr>
              <a:t>P</a:t>
            </a:r>
            <a:r>
              <a:rPr lang="en-US" sz="2000" dirty="0" smtClean="0"/>
              <a:t>ro</a:t>
            </a:r>
            <a:r>
              <a:rPr lang="cs-CZ" sz="2000" dirty="0" smtClean="0"/>
              <a:t>ces</a:t>
            </a:r>
            <a:r>
              <a:rPr lang="en-US" sz="2000" dirty="0" smtClean="0"/>
              <a:t>s</a:t>
            </a:r>
            <a:r>
              <a:rPr lang="en-US" sz="2000" dirty="0" smtClean="0"/>
              <a:t>) </a:t>
            </a:r>
          </a:p>
          <a:p>
            <a:r>
              <a:rPr lang="en-US" sz="2000" b="1" dirty="0" smtClean="0">
                <a:solidFill>
                  <a:srgbClr val="00B050"/>
                </a:solidFill>
              </a:rPr>
              <a:t>Throughput </a:t>
            </a:r>
            <a:r>
              <a:rPr lang="en-US" sz="2000" dirty="0" smtClean="0"/>
              <a:t>=</a:t>
            </a:r>
            <a:r>
              <a:rPr lang="en-US" sz="2000" b="1" dirty="0" smtClean="0">
                <a:solidFill>
                  <a:srgbClr val="00B050"/>
                </a:solidFill>
              </a:rPr>
              <a:t>TH</a:t>
            </a:r>
            <a:r>
              <a:rPr lang="en-US" sz="2000" dirty="0" smtClean="0"/>
              <a:t>  (how many customers/time unit ) – </a:t>
            </a:r>
            <a:r>
              <a:rPr lang="en-US" sz="2000" i="1" dirty="0" smtClean="0"/>
              <a:t> e.g.. 30/hour</a:t>
            </a:r>
            <a:r>
              <a:rPr lang="cs-CZ" sz="2000" i="1" dirty="0" smtClean="0"/>
              <a:t> in </a:t>
            </a:r>
            <a:r>
              <a:rPr lang="cs-CZ" sz="2000" i="1" dirty="0" err="1" smtClean="0"/>
              <a:t>our</a:t>
            </a:r>
            <a:r>
              <a:rPr lang="cs-CZ" sz="2000" i="1" dirty="0" smtClean="0"/>
              <a:t> </a:t>
            </a:r>
            <a:r>
              <a:rPr lang="cs-CZ" sz="2000" i="1" dirty="0" smtClean="0"/>
              <a:t>case = 30/60</a:t>
            </a:r>
            <a:endParaRPr lang="en-US" sz="2000" i="1" dirty="0" smtClean="0"/>
          </a:p>
          <a:p>
            <a:pPr marL="0" indent="0">
              <a:buNone/>
            </a:pPr>
            <a:r>
              <a:rPr lang="en-US" sz="2000" dirty="0" smtClean="0">
                <a:solidFill>
                  <a:srgbClr val="FF0000"/>
                </a:solidFill>
              </a:rPr>
              <a:t> </a:t>
            </a:r>
            <a:endParaRPr lang="en-US" sz="2000" b="1" dirty="0" smtClean="0">
              <a:solidFill>
                <a:srgbClr val="C00000"/>
              </a:solidFill>
            </a:endParaRPr>
          </a:p>
          <a:p>
            <a:r>
              <a:rPr lang="en-US" sz="2000" dirty="0" smtClean="0"/>
              <a:t>These metrics are tied together  by Little´s  law     </a:t>
            </a:r>
            <a:r>
              <a:rPr lang="en-US" sz="4600" b="1" dirty="0" smtClean="0">
                <a:solidFill>
                  <a:srgbClr val="0070C0"/>
                </a:solidFill>
              </a:rPr>
              <a:t>WIP</a:t>
            </a:r>
            <a:r>
              <a:rPr lang="en-US" sz="4600" b="1" dirty="0" smtClean="0"/>
              <a:t>=</a:t>
            </a:r>
            <a:r>
              <a:rPr lang="en-US" sz="4600" b="1" dirty="0" smtClean="0">
                <a:solidFill>
                  <a:srgbClr val="00B050"/>
                </a:solidFill>
              </a:rPr>
              <a:t>TH</a:t>
            </a:r>
            <a:r>
              <a:rPr lang="en-US" sz="4600" b="1" dirty="0" smtClean="0">
                <a:solidFill>
                  <a:srgbClr val="FF0000"/>
                </a:solidFill>
              </a:rPr>
              <a:t> x CT </a:t>
            </a:r>
            <a:r>
              <a:rPr lang="en-US" sz="4600" b="1" dirty="0" smtClean="0"/>
              <a:t> </a:t>
            </a:r>
            <a:endParaRPr lang="en-US" sz="2500" b="1" dirty="0" smtClean="0">
              <a:solidFill>
                <a:srgbClr val="C00000"/>
              </a:solidFill>
            </a:endParaRPr>
          </a:p>
          <a:p>
            <a:pPr marL="0" indent="0">
              <a:buNone/>
            </a:pPr>
            <a:r>
              <a:rPr lang="en-US" sz="2000" dirty="0" smtClean="0">
                <a:solidFill>
                  <a:srgbClr val="FF0000"/>
                </a:solidFill>
              </a:rPr>
              <a:t> </a:t>
            </a:r>
            <a:r>
              <a:rPr lang="en-US" sz="2000" dirty="0" smtClean="0"/>
              <a:t> </a:t>
            </a:r>
          </a:p>
          <a:p>
            <a:endParaRPr lang="en-US" sz="2000" dirty="0" smtClean="0"/>
          </a:p>
          <a:p>
            <a:r>
              <a:rPr lang="en-US" sz="2000" dirty="0" smtClean="0"/>
              <a:t> </a:t>
            </a:r>
            <a:r>
              <a:rPr lang="en-US" sz="2000" b="1" dirty="0" smtClean="0"/>
              <a:t>Our example </a:t>
            </a:r>
            <a:r>
              <a:rPr lang="en-US" sz="2000" dirty="0" smtClean="0"/>
              <a:t>: </a:t>
            </a:r>
            <a:r>
              <a:rPr lang="en-US" sz="2000" b="1" dirty="0" smtClean="0">
                <a:solidFill>
                  <a:srgbClr val="00B050"/>
                </a:solidFill>
              </a:rPr>
              <a:t>TH=30 customers/hour</a:t>
            </a:r>
            <a:r>
              <a:rPr lang="en-US" sz="2000" dirty="0" smtClean="0"/>
              <a:t> , service of one takes  </a:t>
            </a:r>
            <a:r>
              <a:rPr lang="en-US" sz="2000" b="1" dirty="0" smtClean="0">
                <a:solidFill>
                  <a:srgbClr val="FF0000"/>
                </a:solidFill>
              </a:rPr>
              <a:t>5</a:t>
            </a:r>
            <a:r>
              <a:rPr lang="en-US" sz="2000" dirty="0" smtClean="0">
                <a:solidFill>
                  <a:srgbClr val="FF0000"/>
                </a:solidFill>
              </a:rPr>
              <a:t> </a:t>
            </a:r>
            <a:r>
              <a:rPr lang="en-US" sz="2000" dirty="0" smtClean="0"/>
              <a:t>minutes, </a:t>
            </a:r>
            <a:r>
              <a:rPr lang="en-US" sz="2000" b="1" dirty="0" smtClean="0">
                <a:solidFill>
                  <a:srgbClr val="0070C0"/>
                </a:solidFill>
              </a:rPr>
              <a:t>WIP</a:t>
            </a:r>
            <a:r>
              <a:rPr lang="en-US" sz="2000" dirty="0" smtClean="0"/>
              <a:t>=(</a:t>
            </a:r>
            <a:r>
              <a:rPr lang="en-US" sz="2000" dirty="0" smtClean="0">
                <a:solidFill>
                  <a:srgbClr val="00B050"/>
                </a:solidFill>
              </a:rPr>
              <a:t>30</a:t>
            </a:r>
            <a:r>
              <a:rPr lang="en-US" sz="2000" dirty="0" smtClean="0"/>
              <a:t>/</a:t>
            </a:r>
            <a:r>
              <a:rPr lang="en-US" sz="2000" dirty="0" smtClean="0">
                <a:solidFill>
                  <a:srgbClr val="00B050"/>
                </a:solidFill>
              </a:rPr>
              <a:t>60</a:t>
            </a:r>
            <a:r>
              <a:rPr lang="en-US" sz="2000" dirty="0" smtClean="0"/>
              <a:t>) *(</a:t>
            </a:r>
            <a:r>
              <a:rPr lang="en-US" sz="2000" b="1" dirty="0" smtClean="0">
                <a:solidFill>
                  <a:srgbClr val="FF0000"/>
                </a:solidFill>
              </a:rPr>
              <a:t>5</a:t>
            </a:r>
            <a:r>
              <a:rPr lang="en-US" sz="2000" dirty="0" smtClean="0"/>
              <a:t>/1)=(1/2)*</a:t>
            </a:r>
            <a:r>
              <a:rPr lang="en-US" sz="2000" dirty="0" smtClean="0">
                <a:solidFill>
                  <a:srgbClr val="FF0000"/>
                </a:solidFill>
              </a:rPr>
              <a:t>5</a:t>
            </a:r>
            <a:r>
              <a:rPr lang="en-US" sz="2000" dirty="0" smtClean="0"/>
              <a:t> =</a:t>
            </a:r>
            <a:r>
              <a:rPr lang="en-US" sz="2000" b="1" dirty="0" smtClean="0">
                <a:solidFill>
                  <a:srgbClr val="0070C0"/>
                </a:solidFill>
              </a:rPr>
              <a:t>2,5</a:t>
            </a:r>
          </a:p>
          <a:p>
            <a:endParaRPr lang="en-US" dirty="0" smtClean="0"/>
          </a:p>
          <a:p>
            <a:pPr marL="0" indent="0">
              <a:buNone/>
            </a:pPr>
            <a:r>
              <a:rPr lang="en-ZA" dirty="0" smtClean="0"/>
              <a:t>   </a:t>
            </a:r>
          </a:p>
          <a:p>
            <a:endParaRPr lang="cs-CZ" dirty="0"/>
          </a:p>
          <a:p>
            <a:endParaRPr lang="cs-CZ" dirty="0"/>
          </a:p>
          <a:p>
            <a:pPr marL="0" indent="0">
              <a:buNone/>
            </a:pPr>
            <a:endParaRPr lang="cs-CZ" dirty="0"/>
          </a:p>
        </p:txBody>
      </p:sp>
      <p:sp>
        <p:nvSpPr>
          <p:cNvPr id="4" name="Zaoblený obdélník 3"/>
          <p:cNvSpPr/>
          <p:nvPr/>
        </p:nvSpPr>
        <p:spPr>
          <a:xfrm>
            <a:off x="2577735" y="5425127"/>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Zaoblený obdélník 4"/>
          <p:cNvSpPr/>
          <p:nvPr/>
        </p:nvSpPr>
        <p:spPr>
          <a:xfrm>
            <a:off x="2876785" y="5433511"/>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Zaoblený obdélník 5"/>
          <p:cNvSpPr/>
          <p:nvPr/>
        </p:nvSpPr>
        <p:spPr>
          <a:xfrm>
            <a:off x="3153799" y="5425127"/>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4017895" y="4972526"/>
            <a:ext cx="115212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i="1" dirty="0" smtClean="0"/>
          </a:p>
          <a:p>
            <a:pPr algn="ctr"/>
            <a:endParaRPr lang="cs-CZ" i="1" dirty="0"/>
          </a:p>
          <a:p>
            <a:pPr algn="ctr"/>
            <a:r>
              <a:rPr lang="cs-CZ" i="1" dirty="0" smtClean="0"/>
              <a:t>WIP</a:t>
            </a:r>
            <a:endParaRPr lang="cs-CZ" i="1" dirty="0"/>
          </a:p>
        </p:txBody>
      </p:sp>
      <p:sp>
        <p:nvSpPr>
          <p:cNvPr id="8" name="Zaoblený obdélník 7"/>
          <p:cNvSpPr/>
          <p:nvPr/>
        </p:nvSpPr>
        <p:spPr>
          <a:xfrm>
            <a:off x="4161911" y="5289495"/>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aoblený obdélník 8"/>
          <p:cNvSpPr/>
          <p:nvPr/>
        </p:nvSpPr>
        <p:spPr>
          <a:xfrm>
            <a:off x="4460961" y="5297879"/>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Zaoblený obdélník 9"/>
          <p:cNvSpPr/>
          <p:nvPr/>
        </p:nvSpPr>
        <p:spPr>
          <a:xfrm>
            <a:off x="4737975" y="5289495"/>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Zaoblený obdélník 10"/>
          <p:cNvSpPr/>
          <p:nvPr/>
        </p:nvSpPr>
        <p:spPr>
          <a:xfrm>
            <a:off x="4161911" y="5066118"/>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Zaoblený obdélník 11"/>
          <p:cNvSpPr/>
          <p:nvPr/>
        </p:nvSpPr>
        <p:spPr>
          <a:xfrm>
            <a:off x="4460961" y="5074502"/>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Zaoblený obdélník 12"/>
          <p:cNvSpPr/>
          <p:nvPr/>
        </p:nvSpPr>
        <p:spPr>
          <a:xfrm>
            <a:off x="4737975" y="5066118"/>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aoblený obdélník 21"/>
          <p:cNvSpPr/>
          <p:nvPr/>
        </p:nvSpPr>
        <p:spPr>
          <a:xfrm>
            <a:off x="6056078" y="5384966"/>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Zaoblený obdélník 22"/>
          <p:cNvSpPr/>
          <p:nvPr/>
        </p:nvSpPr>
        <p:spPr>
          <a:xfrm>
            <a:off x="6355128" y="5393350"/>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Zaoblený obdélník 23"/>
          <p:cNvSpPr/>
          <p:nvPr/>
        </p:nvSpPr>
        <p:spPr>
          <a:xfrm>
            <a:off x="6632142" y="5384966"/>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Šipka doprava 24"/>
          <p:cNvSpPr/>
          <p:nvPr/>
        </p:nvSpPr>
        <p:spPr>
          <a:xfrm>
            <a:off x="3479031" y="5392033"/>
            <a:ext cx="432048" cy="24110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Šipka doprava 25"/>
          <p:cNvSpPr/>
          <p:nvPr/>
        </p:nvSpPr>
        <p:spPr>
          <a:xfrm>
            <a:off x="5311520" y="5338939"/>
            <a:ext cx="432048" cy="24110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0" name="Přímá spojnice se šipkou 29"/>
          <p:cNvCxnSpPr/>
          <p:nvPr/>
        </p:nvCxnSpPr>
        <p:spPr>
          <a:xfrm>
            <a:off x="4017895" y="6052646"/>
            <a:ext cx="115212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1" name="TextovéPole 30"/>
          <p:cNvSpPr txBox="1"/>
          <p:nvPr/>
        </p:nvSpPr>
        <p:spPr>
          <a:xfrm>
            <a:off x="4076103" y="6176565"/>
            <a:ext cx="1246110" cy="369332"/>
          </a:xfrm>
          <a:prstGeom prst="rect">
            <a:avLst/>
          </a:prstGeom>
          <a:noFill/>
        </p:spPr>
        <p:txBody>
          <a:bodyPr wrap="none" rtlCol="0">
            <a:spAutoFit/>
          </a:bodyPr>
          <a:lstStyle/>
          <a:p>
            <a:r>
              <a:rPr lang="en-ZA" dirty="0" smtClean="0"/>
              <a:t>Cycle Time </a:t>
            </a:r>
            <a:endParaRPr lang="en-ZA" dirty="0"/>
          </a:p>
        </p:txBody>
      </p:sp>
      <p:sp>
        <p:nvSpPr>
          <p:cNvPr id="32" name="TextovéPole 31"/>
          <p:cNvSpPr txBox="1"/>
          <p:nvPr/>
        </p:nvSpPr>
        <p:spPr>
          <a:xfrm>
            <a:off x="6237549" y="4849186"/>
            <a:ext cx="237566" cy="369332"/>
          </a:xfrm>
          <a:prstGeom prst="rect">
            <a:avLst/>
          </a:prstGeom>
          <a:noFill/>
        </p:spPr>
        <p:txBody>
          <a:bodyPr wrap="none" rtlCol="0">
            <a:spAutoFit/>
          </a:bodyPr>
          <a:lstStyle/>
          <a:p>
            <a:r>
              <a:rPr lang="cs-CZ" dirty="0" smtClean="0"/>
              <a:t> </a:t>
            </a:r>
            <a:endParaRPr lang="cs-CZ" dirty="0"/>
          </a:p>
        </p:txBody>
      </p:sp>
      <p:cxnSp>
        <p:nvCxnSpPr>
          <p:cNvPr id="15" name="Přímá spojnice se šipkou 14"/>
          <p:cNvCxnSpPr/>
          <p:nvPr/>
        </p:nvCxnSpPr>
        <p:spPr>
          <a:xfrm flipV="1">
            <a:off x="6948264" y="3789040"/>
            <a:ext cx="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6499144" y="4231124"/>
            <a:ext cx="858953" cy="338554"/>
          </a:xfrm>
          <a:prstGeom prst="rect">
            <a:avLst/>
          </a:prstGeom>
          <a:noFill/>
        </p:spPr>
        <p:txBody>
          <a:bodyPr wrap="none" rtlCol="0">
            <a:spAutoFit/>
          </a:bodyPr>
          <a:lstStyle/>
          <a:p>
            <a:r>
              <a:rPr lang="cs-CZ" sz="1600" dirty="0" err="1" smtClean="0"/>
              <a:t>minutes</a:t>
            </a:r>
            <a:endParaRPr lang="cs-CZ" sz="1600" dirty="0"/>
          </a:p>
        </p:txBody>
      </p:sp>
    </p:spTree>
    <p:extLst>
      <p:ext uri="{BB962C8B-B14F-4D97-AF65-F5344CB8AC3E}">
        <p14:creationId xmlns:p14="http://schemas.microsoft.com/office/powerpoint/2010/main" val="4185544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Solution</a:t>
            </a:r>
            <a:r>
              <a:rPr lang="cs-CZ" dirty="0" smtClean="0"/>
              <a:t>  </a:t>
            </a:r>
            <a:r>
              <a:rPr lang="cs-CZ" sz="2400" b="1" dirty="0" smtClean="0">
                <a:solidFill>
                  <a:srgbClr val="FF0000"/>
                </a:solidFill>
              </a:rPr>
              <a:t>(</a:t>
            </a:r>
            <a:r>
              <a:rPr lang="cs-CZ" sz="2400" b="1" dirty="0" err="1" smtClean="0">
                <a:solidFill>
                  <a:srgbClr val="FF0000"/>
                </a:solidFill>
              </a:rPr>
              <a:t>home</a:t>
            </a:r>
            <a:r>
              <a:rPr lang="cs-CZ" sz="2400" b="1" dirty="0" smtClean="0">
                <a:solidFill>
                  <a:srgbClr val="FF0000"/>
                </a:solidFill>
              </a:rPr>
              <a:t> study, </a:t>
            </a:r>
            <a:r>
              <a:rPr lang="cs-CZ" sz="1100" b="1" dirty="0" smtClean="0">
                <a:solidFill>
                  <a:srgbClr val="0070C0"/>
                </a:solidFill>
              </a:rPr>
              <a:t>C=</a:t>
            </a:r>
            <a:r>
              <a:rPr lang="cs-CZ" sz="1100" b="1" dirty="0" err="1" smtClean="0">
                <a:solidFill>
                  <a:srgbClr val="0070C0"/>
                </a:solidFill>
              </a:rPr>
              <a:t>Customer</a:t>
            </a:r>
            <a:r>
              <a:rPr lang="cs-CZ" sz="2400" b="1" dirty="0" smtClean="0">
                <a:solidFill>
                  <a:srgbClr val="FF0000"/>
                </a:solidFill>
              </a:rPr>
              <a:t>) </a:t>
            </a:r>
            <a:endParaRPr lang="cs-CZ" sz="2400" b="1" dirty="0">
              <a:solidFill>
                <a:srgbClr val="FF0000"/>
              </a:solidFill>
            </a:endParaRPr>
          </a:p>
        </p:txBody>
      </p:sp>
      <p:sp>
        <p:nvSpPr>
          <p:cNvPr id="6" name="Šipka doprava 5"/>
          <p:cNvSpPr/>
          <p:nvPr/>
        </p:nvSpPr>
        <p:spPr>
          <a:xfrm>
            <a:off x="3667371" y="1844824"/>
            <a:ext cx="86409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7" name="Tabulka 6"/>
          <p:cNvGraphicFramePr>
            <a:graphicFrameLocks noGrp="1"/>
          </p:cNvGraphicFramePr>
          <p:nvPr>
            <p:extLst>
              <p:ext uri="{D42A27DB-BD31-4B8C-83A1-F6EECF244321}">
                <p14:modId xmlns:p14="http://schemas.microsoft.com/office/powerpoint/2010/main" val="3747918957"/>
              </p:ext>
            </p:extLst>
          </p:nvPr>
        </p:nvGraphicFramePr>
        <p:xfrm>
          <a:off x="350912" y="1751856"/>
          <a:ext cx="3429000" cy="762000"/>
        </p:xfrm>
        <a:graphic>
          <a:graphicData uri="http://schemas.openxmlformats.org/drawingml/2006/table">
            <a:tbl>
              <a:tblPr>
                <a:tableStyleId>{5C22544A-7EE6-4342-B048-85BDC9FD1C3A}</a:tableStyleId>
              </a:tblPr>
              <a:tblGrid>
                <a:gridCol w="735238"/>
                <a:gridCol w="735238"/>
                <a:gridCol w="979262"/>
                <a:gridCol w="979262"/>
              </a:tblGrid>
              <a:tr h="190500">
                <a:tc>
                  <a:txBody>
                    <a:bodyPr/>
                    <a:lstStyle/>
                    <a:p>
                      <a:pPr algn="l" fontAlgn="b"/>
                      <a:r>
                        <a:rPr lang="cs-CZ" sz="1100" u="none" strike="noStrike" dirty="0">
                          <a:effectLst/>
                        </a:rPr>
                        <a:t>Proces</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b="1" u="none" strike="noStrike" dirty="0" smtClean="0">
                          <a:solidFill>
                            <a:srgbClr val="0070C0"/>
                          </a:solidFill>
                          <a:effectLst/>
                        </a:rPr>
                        <a:t>WIP</a:t>
                      </a:r>
                      <a:endParaRPr lang="cs-CZ" sz="1100" b="1" i="0" u="none" strike="noStrike" dirty="0">
                        <a:solidFill>
                          <a:srgbClr val="0070C0"/>
                        </a:solidFill>
                        <a:effectLst/>
                        <a:latin typeface="Calibri"/>
                      </a:endParaRPr>
                    </a:p>
                  </a:txBody>
                  <a:tcPr marL="9525" marR="9525" marT="9525" marB="0" anchor="b"/>
                </a:tc>
                <a:tc>
                  <a:txBody>
                    <a:bodyPr/>
                    <a:lstStyle/>
                    <a:p>
                      <a:pPr algn="ctr" fontAlgn="b"/>
                      <a:r>
                        <a:rPr lang="cs-CZ" sz="1100" b="1" u="none" strike="noStrike" dirty="0" smtClean="0">
                          <a:solidFill>
                            <a:srgbClr val="00B050"/>
                          </a:solidFill>
                          <a:effectLst/>
                        </a:rPr>
                        <a:t>TH</a:t>
                      </a:r>
                      <a:r>
                        <a:rPr lang="cs-CZ" sz="1100" u="none" strike="noStrike" dirty="0" smtClean="0">
                          <a:effectLst/>
                        </a:rPr>
                        <a:t> (</a:t>
                      </a:r>
                      <a:r>
                        <a:rPr lang="cs-CZ" sz="1100" u="none" strike="noStrike" dirty="0" err="1" smtClean="0">
                          <a:effectLst/>
                        </a:rPr>
                        <a:t>Cust</a:t>
                      </a:r>
                      <a:r>
                        <a:rPr lang="cs-CZ" sz="1100" u="none" strike="noStrike" dirty="0" smtClean="0">
                          <a:effectLst/>
                        </a:rPr>
                        <a:t>/</a:t>
                      </a:r>
                      <a:r>
                        <a:rPr lang="cs-CZ" sz="1100" u="none" strike="noStrike" dirty="0" err="1" smtClean="0">
                          <a:effectLst/>
                        </a:rPr>
                        <a:t>hour</a:t>
                      </a:r>
                      <a:r>
                        <a:rPr lang="cs-CZ" sz="1100" u="none" strike="noStrike" dirty="0" smtClean="0">
                          <a:effectLst/>
                        </a:rPr>
                        <a:t>)</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solidFill>
                            <a:srgbClr val="FF0000"/>
                          </a:solidFill>
                          <a:effectLst/>
                        </a:rPr>
                        <a:t>CT</a:t>
                      </a:r>
                      <a:endParaRPr lang="cs-CZ" sz="1100" b="1" i="0" u="none" strike="noStrike" dirty="0">
                        <a:solidFill>
                          <a:srgbClr val="FF0000"/>
                        </a:solidFill>
                        <a:effectLst/>
                        <a:latin typeface="Calibri"/>
                      </a:endParaRPr>
                    </a:p>
                  </a:txBody>
                  <a:tcPr marL="9525" marR="9525" marT="9525" marB="0" anchor="b"/>
                </a:tc>
              </a:tr>
              <a:tr h="190500">
                <a:tc>
                  <a:txBody>
                    <a:bodyPr/>
                    <a:lstStyle/>
                    <a:p>
                      <a:pPr algn="l" fontAlgn="b"/>
                      <a:r>
                        <a:rPr lang="cs-CZ" sz="1100" u="none" strike="noStrike">
                          <a:effectLst/>
                        </a:rPr>
                        <a:t>Buffer</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a:effectLst/>
                        </a:rPr>
                        <a:t>8</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a:effectLst/>
                        </a:rPr>
                        <a:t>30</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r>
              <a:tr h="190500">
                <a:tc>
                  <a:txBody>
                    <a:bodyPr/>
                    <a:lstStyle/>
                    <a:p>
                      <a:pPr algn="l" fontAlgn="b"/>
                      <a:r>
                        <a:rPr lang="cs-CZ" sz="1100" u="none" strike="noStrike" dirty="0" err="1" smtClean="0">
                          <a:effectLst/>
                        </a:rPr>
                        <a:t>Service</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b="1" u="none" strike="noStrike" dirty="0">
                          <a:effectLst/>
                        </a:rPr>
                        <a:t>5</a:t>
                      </a:r>
                      <a:endParaRPr lang="cs-CZ" sz="1100" b="1" i="0" u="none" strike="noStrike" dirty="0">
                        <a:solidFill>
                          <a:srgbClr val="000000"/>
                        </a:solidFill>
                        <a:effectLst/>
                        <a:latin typeface="Calibri"/>
                      </a:endParaRPr>
                    </a:p>
                  </a:txBody>
                  <a:tcPr marL="9525" marR="9525" marT="9525" marB="0" anchor="b"/>
                </a:tc>
              </a:tr>
              <a:tr h="190500">
                <a:tc>
                  <a:txBody>
                    <a:bodyPr/>
                    <a:lstStyle/>
                    <a:p>
                      <a:pPr algn="l" fontAlgn="b"/>
                      <a:r>
                        <a:rPr lang="cs-CZ" sz="1100" u="none" strike="noStrike" dirty="0" err="1" smtClean="0">
                          <a:effectLst/>
                        </a:rPr>
                        <a:t>Total</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a:effectLst/>
                        </a:rPr>
                        <a:t> </a:t>
                      </a:r>
                      <a:endParaRPr lang="cs-CZ" sz="1100" b="0" i="0" u="none" strike="noStrike" dirty="0">
                        <a:solidFill>
                          <a:srgbClr val="000000"/>
                        </a:solidFill>
                        <a:effectLst/>
                        <a:latin typeface="Calibri"/>
                      </a:endParaRPr>
                    </a:p>
                  </a:txBody>
                  <a:tcPr marL="9525" marR="9525" marT="9525" marB="0" anchor="b"/>
                </a:tc>
              </a:tr>
            </a:tbl>
          </a:graphicData>
        </a:graphic>
      </p:graphicFrame>
      <p:graphicFrame>
        <p:nvGraphicFramePr>
          <p:cNvPr id="8" name="Tabulka 7"/>
          <p:cNvGraphicFramePr>
            <a:graphicFrameLocks noGrp="1"/>
          </p:cNvGraphicFramePr>
          <p:nvPr>
            <p:extLst>
              <p:ext uri="{D42A27DB-BD31-4B8C-83A1-F6EECF244321}">
                <p14:modId xmlns:p14="http://schemas.microsoft.com/office/powerpoint/2010/main" val="177826391"/>
              </p:ext>
            </p:extLst>
          </p:nvPr>
        </p:nvGraphicFramePr>
        <p:xfrm>
          <a:off x="4644008" y="1751856"/>
          <a:ext cx="3708400" cy="762000"/>
        </p:xfrm>
        <a:graphic>
          <a:graphicData uri="http://schemas.openxmlformats.org/drawingml/2006/table">
            <a:tbl>
              <a:tblPr>
                <a:tableStyleId>{5C22544A-7EE6-4342-B048-85BDC9FD1C3A}</a:tableStyleId>
              </a:tblPr>
              <a:tblGrid>
                <a:gridCol w="609600"/>
                <a:gridCol w="609600"/>
                <a:gridCol w="939800"/>
                <a:gridCol w="939800"/>
                <a:gridCol w="609600"/>
              </a:tblGrid>
              <a:tr h="190500">
                <a:tc>
                  <a:txBody>
                    <a:bodyPr/>
                    <a:lstStyle/>
                    <a:p>
                      <a:pPr algn="l" fontAlgn="b"/>
                      <a:r>
                        <a:rPr lang="cs-CZ" sz="1100" u="none" strike="noStrike" dirty="0">
                          <a:effectLst/>
                        </a:rPr>
                        <a:t>Proces</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b="1" i="0" u="none" strike="noStrike" dirty="0" smtClean="0">
                          <a:solidFill>
                            <a:srgbClr val="0070C0"/>
                          </a:solidFill>
                          <a:effectLst/>
                          <a:latin typeface="Calibri"/>
                        </a:rPr>
                        <a:t>WIP</a:t>
                      </a:r>
                      <a:endParaRPr lang="cs-CZ" sz="1100" b="1" i="0" u="none" strike="noStrike" dirty="0">
                        <a:solidFill>
                          <a:srgbClr val="0070C0"/>
                        </a:solidFill>
                        <a:effectLst/>
                        <a:latin typeface="Calibri"/>
                      </a:endParaRPr>
                    </a:p>
                  </a:txBody>
                  <a:tcPr marL="9525" marR="9525" marT="9525" marB="0" anchor="b"/>
                </a:tc>
                <a:tc>
                  <a:txBody>
                    <a:bodyPr/>
                    <a:lstStyle/>
                    <a:p>
                      <a:pPr algn="ctr" fontAlgn="b"/>
                      <a:r>
                        <a:rPr lang="cs-CZ" sz="1100" u="none" strike="noStrike" dirty="0" smtClean="0">
                          <a:solidFill>
                            <a:srgbClr val="00B050"/>
                          </a:solidFill>
                          <a:effectLst/>
                        </a:rPr>
                        <a:t>TH</a:t>
                      </a:r>
                      <a:r>
                        <a:rPr lang="cs-CZ" sz="1100" u="none" strike="noStrike" dirty="0" smtClean="0">
                          <a:effectLst/>
                        </a:rPr>
                        <a:t> (</a:t>
                      </a:r>
                      <a:r>
                        <a:rPr lang="cs-CZ" sz="1100" u="none" strike="noStrike" dirty="0" err="1" smtClean="0">
                          <a:effectLst/>
                        </a:rPr>
                        <a:t>Cust</a:t>
                      </a:r>
                      <a:r>
                        <a:rPr lang="cs-CZ" sz="1100" u="none" strike="noStrike" dirty="0" smtClean="0">
                          <a:effectLst/>
                        </a:rPr>
                        <a:t>/</a:t>
                      </a:r>
                      <a:r>
                        <a:rPr lang="cs-CZ" sz="1100" u="none" strike="noStrike" dirty="0" err="1" smtClean="0">
                          <a:effectLst/>
                        </a:rPr>
                        <a:t>hour</a:t>
                      </a:r>
                      <a:r>
                        <a:rPr lang="cs-CZ" sz="1100" u="none" strike="noStrike" dirty="0" smtClean="0">
                          <a:effectLst/>
                        </a:rPr>
                        <a:t>)</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solidFill>
                            <a:srgbClr val="FF0000"/>
                          </a:solidFill>
                          <a:effectLst/>
                        </a:rPr>
                        <a:t>CT</a:t>
                      </a:r>
                      <a:r>
                        <a:rPr lang="cs-CZ" sz="1100" u="none" strike="noStrike" dirty="0" smtClean="0">
                          <a:effectLst/>
                        </a:rPr>
                        <a:t> (min/</a:t>
                      </a:r>
                      <a:r>
                        <a:rPr lang="cs-CZ" sz="1100" u="none" strike="noStrike" dirty="0" err="1" smtClean="0">
                          <a:effectLst/>
                        </a:rPr>
                        <a:t>Cust</a:t>
                      </a:r>
                      <a:r>
                        <a:rPr lang="cs-CZ" sz="1100" u="none" strike="noStrike" dirty="0" smtClean="0">
                          <a:effectLst/>
                        </a:rPr>
                        <a:t>)</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err="1" smtClean="0">
                          <a:effectLst/>
                        </a:rPr>
                        <a:t>Time</a:t>
                      </a:r>
                      <a:endParaRPr lang="cs-CZ" sz="1100" b="1" i="0" u="none" strike="noStrike" dirty="0">
                        <a:solidFill>
                          <a:srgbClr val="000000"/>
                        </a:solidFill>
                        <a:effectLst/>
                        <a:latin typeface="Calibri"/>
                      </a:endParaRPr>
                    </a:p>
                  </a:txBody>
                  <a:tcPr marL="9525" marR="9525" marT="9525" marB="0" anchor="b"/>
                </a:tc>
              </a:tr>
              <a:tr h="190500">
                <a:tc>
                  <a:txBody>
                    <a:bodyPr/>
                    <a:lstStyle/>
                    <a:p>
                      <a:pPr algn="l" fontAlgn="b"/>
                      <a:r>
                        <a:rPr lang="cs-CZ" sz="1100" u="none" strike="noStrike">
                          <a:effectLst/>
                        </a:rPr>
                        <a:t>Buffer</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8</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smtClean="0">
                          <a:effectLst/>
                        </a:rPr>
                        <a:t>5</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r>
              <a:tr h="190500">
                <a:tc>
                  <a:txBody>
                    <a:bodyPr/>
                    <a:lstStyle/>
                    <a:p>
                      <a:pPr algn="l" fontAlgn="b"/>
                      <a:r>
                        <a:rPr lang="cs-CZ" sz="1100" u="none" strike="noStrike" dirty="0" err="1" smtClean="0">
                          <a:effectLst/>
                        </a:rPr>
                        <a:t>Service</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smtClean="0">
                          <a:effectLst/>
                        </a:rPr>
                        <a:t>5</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a:effectLst/>
                        </a:rPr>
                        <a:t>5</a:t>
                      </a:r>
                      <a:endParaRPr lang="cs-CZ" sz="1100" b="0" i="0" u="none" strike="noStrike" dirty="0">
                        <a:solidFill>
                          <a:srgbClr val="000000"/>
                        </a:solidFill>
                        <a:effectLst/>
                        <a:latin typeface="Calibri"/>
                      </a:endParaRPr>
                    </a:p>
                  </a:txBody>
                  <a:tcPr marL="9525" marR="9525" marT="9525" marB="0" anchor="b"/>
                </a:tc>
              </a:tr>
              <a:tr h="190500">
                <a:tc>
                  <a:txBody>
                    <a:bodyPr/>
                    <a:lstStyle/>
                    <a:p>
                      <a:pPr algn="l" fontAlgn="b"/>
                      <a:r>
                        <a:rPr lang="cs-CZ" sz="1100" u="none" strike="noStrike" dirty="0" err="1" smtClean="0">
                          <a:effectLst/>
                        </a:rPr>
                        <a:t>Total</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smtClean="0">
                          <a:effectLst/>
                        </a:rPr>
                        <a:t>5</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a:effectLst/>
                        </a:rPr>
                        <a:t> </a:t>
                      </a:r>
                      <a:endParaRPr lang="cs-CZ" sz="1100" b="0" i="0" u="none" strike="noStrike" dirty="0">
                        <a:solidFill>
                          <a:srgbClr val="000000"/>
                        </a:solidFill>
                        <a:effectLst/>
                        <a:latin typeface="Calibri"/>
                      </a:endParaRPr>
                    </a:p>
                  </a:txBody>
                  <a:tcPr marL="9525" marR="9525" marT="9525" marB="0" anchor="b"/>
                </a:tc>
              </a:tr>
            </a:tbl>
          </a:graphicData>
        </a:graphic>
      </p:graphicFrame>
      <p:graphicFrame>
        <p:nvGraphicFramePr>
          <p:cNvPr id="9" name="Tabulka 8"/>
          <p:cNvGraphicFramePr>
            <a:graphicFrameLocks noGrp="1"/>
          </p:cNvGraphicFramePr>
          <p:nvPr>
            <p:extLst>
              <p:ext uri="{D42A27DB-BD31-4B8C-83A1-F6EECF244321}">
                <p14:modId xmlns:p14="http://schemas.microsoft.com/office/powerpoint/2010/main" val="3731565265"/>
              </p:ext>
            </p:extLst>
          </p:nvPr>
        </p:nvGraphicFramePr>
        <p:xfrm>
          <a:off x="321106" y="3253626"/>
          <a:ext cx="3708400" cy="762000"/>
        </p:xfrm>
        <a:graphic>
          <a:graphicData uri="http://schemas.openxmlformats.org/drawingml/2006/table">
            <a:tbl>
              <a:tblPr>
                <a:tableStyleId>{5C22544A-7EE6-4342-B048-85BDC9FD1C3A}</a:tableStyleId>
              </a:tblPr>
              <a:tblGrid>
                <a:gridCol w="609600"/>
                <a:gridCol w="616958"/>
                <a:gridCol w="932442"/>
                <a:gridCol w="939800"/>
                <a:gridCol w="609600"/>
              </a:tblGrid>
              <a:tr h="190500">
                <a:tc>
                  <a:txBody>
                    <a:bodyPr/>
                    <a:lstStyle/>
                    <a:p>
                      <a:pPr algn="l" fontAlgn="b"/>
                      <a:r>
                        <a:rPr lang="cs-CZ" sz="1100" u="none" strike="noStrike" dirty="0">
                          <a:effectLst/>
                        </a:rPr>
                        <a:t>Proces</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solidFill>
                            <a:srgbClr val="0070C0"/>
                          </a:solidFill>
                          <a:effectLst/>
                        </a:rPr>
                        <a:t>WIP</a:t>
                      </a:r>
                      <a:endParaRPr lang="cs-CZ" sz="1100" b="1" i="0" u="none" strike="noStrike" dirty="0">
                        <a:solidFill>
                          <a:srgbClr val="0070C0"/>
                        </a:solidFill>
                        <a:effectLst/>
                        <a:latin typeface="Calibri"/>
                      </a:endParaRPr>
                    </a:p>
                  </a:txBody>
                  <a:tcPr marL="9525" marR="9525" marT="9525" marB="0" anchor="b"/>
                </a:tc>
                <a:tc>
                  <a:txBody>
                    <a:bodyPr/>
                    <a:lstStyle/>
                    <a:p>
                      <a:pPr algn="ctr" fontAlgn="b"/>
                      <a:r>
                        <a:rPr lang="cs-CZ" sz="1100" b="1" u="none" strike="noStrike" dirty="0" smtClean="0">
                          <a:solidFill>
                            <a:srgbClr val="00B050"/>
                          </a:solidFill>
                          <a:effectLst/>
                        </a:rPr>
                        <a:t>TH</a:t>
                      </a:r>
                      <a:r>
                        <a:rPr lang="cs-CZ" sz="1100" u="none" strike="noStrike" dirty="0" smtClean="0">
                          <a:effectLst/>
                        </a:rPr>
                        <a:t> (C/h)</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solidFill>
                            <a:srgbClr val="FF0000"/>
                          </a:solidFill>
                          <a:effectLst/>
                        </a:rPr>
                        <a:t>CT</a:t>
                      </a:r>
                      <a:r>
                        <a:rPr lang="cs-CZ" sz="1100" u="none" strike="noStrike" dirty="0" smtClean="0">
                          <a:effectLst/>
                        </a:rPr>
                        <a:t>(min/C)</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effectLst/>
                        </a:rPr>
                        <a:t> </a:t>
                      </a:r>
                      <a:r>
                        <a:rPr lang="cs-CZ" sz="1100" u="none" strike="noStrike" dirty="0" err="1" smtClean="0">
                          <a:effectLst/>
                        </a:rPr>
                        <a:t>Time</a:t>
                      </a:r>
                      <a:endParaRPr lang="cs-CZ" sz="1100" b="1" i="0" u="none" strike="noStrike" dirty="0">
                        <a:solidFill>
                          <a:srgbClr val="000000"/>
                        </a:solidFill>
                        <a:effectLst/>
                        <a:latin typeface="Calibri"/>
                      </a:endParaRPr>
                    </a:p>
                  </a:txBody>
                  <a:tcPr marL="9525" marR="9525" marT="9525" marB="0" anchor="b"/>
                </a:tc>
              </a:tr>
              <a:tr h="190500">
                <a:tc>
                  <a:txBody>
                    <a:bodyPr/>
                    <a:lstStyle/>
                    <a:p>
                      <a:pPr algn="l" fontAlgn="b"/>
                      <a:r>
                        <a:rPr lang="cs-CZ" sz="1100" u="none" strike="noStrike">
                          <a:effectLst/>
                        </a:rPr>
                        <a:t>Buffer</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a:effectLst/>
                        </a:rPr>
                        <a:t>8</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smtClean="0">
                          <a:effectLst/>
                        </a:rPr>
                        <a:t>5</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a:effectLst/>
                        </a:rPr>
                        <a:t> </a:t>
                      </a:r>
                      <a:endParaRPr lang="cs-CZ" sz="1100" b="0" i="0" u="none" strike="noStrike" dirty="0">
                        <a:solidFill>
                          <a:srgbClr val="000000"/>
                        </a:solidFill>
                        <a:effectLst/>
                        <a:latin typeface="Calibri"/>
                      </a:endParaRPr>
                    </a:p>
                  </a:txBody>
                  <a:tcPr marL="9525" marR="9525" marT="9525" marB="0" anchor="b"/>
                </a:tc>
              </a:tr>
              <a:tr h="190500">
                <a:tc>
                  <a:txBody>
                    <a:bodyPr/>
                    <a:lstStyle/>
                    <a:p>
                      <a:pPr algn="l" fontAlgn="b"/>
                      <a:r>
                        <a:rPr lang="cs-CZ" sz="1100" u="none" strike="noStrike" dirty="0" err="1" smtClean="0">
                          <a:effectLst/>
                        </a:rPr>
                        <a:t>Service</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solidFill>
                            <a:srgbClr val="0070C0"/>
                          </a:solidFill>
                          <a:effectLst/>
                        </a:rPr>
                        <a:t>2,5</a:t>
                      </a:r>
                      <a:r>
                        <a:rPr lang="cs-CZ" sz="1100" u="none" strike="noStrike" dirty="0">
                          <a:solidFill>
                            <a:srgbClr val="0070C0"/>
                          </a:solidFill>
                          <a:effectLst/>
                        </a:rPr>
                        <a:t> </a:t>
                      </a:r>
                      <a:endParaRPr lang="cs-CZ" sz="1100" b="0" i="0" u="none" strike="noStrike" dirty="0">
                        <a:solidFill>
                          <a:srgbClr val="0070C0"/>
                        </a:solidFill>
                        <a:effectLst/>
                        <a:latin typeface="Calibri"/>
                      </a:endParaRPr>
                    </a:p>
                  </a:txBody>
                  <a:tcPr marL="9525" marR="9525" marT="9525" marB="0" anchor="b"/>
                </a:tc>
                <a:tc>
                  <a:txBody>
                    <a:bodyPr/>
                    <a:lstStyle/>
                    <a:p>
                      <a:pPr algn="ctr" fontAlgn="b"/>
                      <a:r>
                        <a:rPr lang="cs-CZ" sz="1100" u="none" strike="noStrike" dirty="0">
                          <a:effectLst/>
                        </a:rPr>
                        <a:t>30</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effectLst/>
                        </a:rPr>
                        <a:t>5</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a:effectLst/>
                        </a:rPr>
                        <a:t>5</a:t>
                      </a:r>
                      <a:endParaRPr lang="cs-CZ" sz="1100" b="0" i="0" u="none" strike="noStrike" dirty="0">
                        <a:solidFill>
                          <a:srgbClr val="000000"/>
                        </a:solidFill>
                        <a:effectLst/>
                        <a:latin typeface="Calibri"/>
                      </a:endParaRPr>
                    </a:p>
                  </a:txBody>
                  <a:tcPr marL="9525" marR="9525" marT="9525" marB="0" anchor="b"/>
                </a:tc>
              </a:tr>
              <a:tr h="190500">
                <a:tc>
                  <a:txBody>
                    <a:bodyPr/>
                    <a:lstStyle/>
                    <a:p>
                      <a:pPr algn="l" fontAlgn="b"/>
                      <a:r>
                        <a:rPr lang="cs-CZ" sz="1100" b="0" i="0" u="none" strike="noStrike" dirty="0" err="1" smtClean="0">
                          <a:solidFill>
                            <a:srgbClr val="000000"/>
                          </a:solidFill>
                          <a:effectLst/>
                          <a:latin typeface="Calibri"/>
                        </a:rPr>
                        <a:t>Total</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a:effectLst/>
                        </a:rPr>
                        <a:t> </a:t>
                      </a:r>
                      <a:r>
                        <a:rPr lang="cs-CZ" sz="1100" b="1" u="none" strike="noStrike" dirty="0" smtClean="0">
                          <a:solidFill>
                            <a:srgbClr val="00B050"/>
                          </a:solidFill>
                          <a:effectLst/>
                        </a:rPr>
                        <a:t>10,5</a:t>
                      </a:r>
                      <a:endParaRPr lang="cs-CZ" sz="1100" b="1" i="0" u="none" strike="noStrike" dirty="0">
                        <a:solidFill>
                          <a:srgbClr val="00B050"/>
                        </a:solidFill>
                        <a:effectLst/>
                        <a:latin typeface="Calibri"/>
                      </a:endParaRPr>
                    </a:p>
                  </a:txBody>
                  <a:tcPr marL="9525" marR="9525" marT="9525" marB="0" anchor="b"/>
                </a:tc>
                <a:tc>
                  <a:txBody>
                    <a:bodyPr/>
                    <a:lstStyle/>
                    <a:p>
                      <a:pPr algn="ctr" fontAlgn="b"/>
                      <a:r>
                        <a:rPr lang="cs-CZ" sz="1100" u="none" strike="noStrike" dirty="0">
                          <a:effectLst/>
                        </a:rPr>
                        <a:t>30</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effectLst/>
                        </a:rPr>
                        <a:t>5</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a:effectLst/>
                        </a:rPr>
                        <a:t> </a:t>
                      </a:r>
                      <a:endParaRPr lang="cs-CZ" sz="1100" b="0" i="0" u="none" strike="noStrike" dirty="0">
                        <a:solidFill>
                          <a:srgbClr val="000000"/>
                        </a:solidFill>
                        <a:effectLst/>
                        <a:latin typeface="Calibri"/>
                      </a:endParaRPr>
                    </a:p>
                  </a:txBody>
                  <a:tcPr marL="9525" marR="9525" marT="9525" marB="0" anchor="b"/>
                </a:tc>
              </a:tr>
            </a:tbl>
          </a:graphicData>
        </a:graphic>
      </p:graphicFrame>
      <p:sp>
        <p:nvSpPr>
          <p:cNvPr id="10" name="TextovéPole 9"/>
          <p:cNvSpPr txBox="1"/>
          <p:nvPr/>
        </p:nvSpPr>
        <p:spPr>
          <a:xfrm>
            <a:off x="467544" y="2722374"/>
            <a:ext cx="1551579" cy="369332"/>
          </a:xfrm>
          <a:prstGeom prst="rect">
            <a:avLst/>
          </a:prstGeom>
          <a:noFill/>
        </p:spPr>
        <p:txBody>
          <a:bodyPr wrap="none" rtlCol="0">
            <a:spAutoFit/>
          </a:bodyPr>
          <a:lstStyle/>
          <a:p>
            <a:r>
              <a:rPr lang="cs-CZ" b="1" dirty="0" smtClean="0">
                <a:solidFill>
                  <a:srgbClr val="0070C0"/>
                </a:solidFill>
              </a:rPr>
              <a:t>WIP </a:t>
            </a:r>
            <a:r>
              <a:rPr lang="cs-CZ" dirty="0" smtClean="0">
                <a:solidFill>
                  <a:srgbClr val="0070C0"/>
                </a:solidFill>
              </a:rPr>
              <a:t>=</a:t>
            </a:r>
            <a:r>
              <a:rPr lang="cs-CZ" dirty="0" smtClean="0">
                <a:solidFill>
                  <a:srgbClr val="00B050"/>
                </a:solidFill>
              </a:rPr>
              <a:t>TH</a:t>
            </a:r>
            <a:r>
              <a:rPr lang="cs-CZ" dirty="0" smtClean="0">
                <a:solidFill>
                  <a:srgbClr val="0070C0"/>
                </a:solidFill>
              </a:rPr>
              <a:t> </a:t>
            </a:r>
            <a:r>
              <a:rPr lang="cs-CZ" dirty="0" smtClean="0"/>
              <a:t>x</a:t>
            </a:r>
            <a:r>
              <a:rPr lang="cs-CZ" dirty="0" smtClean="0">
                <a:solidFill>
                  <a:srgbClr val="0070C0"/>
                </a:solidFill>
              </a:rPr>
              <a:t>  </a:t>
            </a:r>
            <a:r>
              <a:rPr lang="cs-CZ" dirty="0" smtClean="0">
                <a:solidFill>
                  <a:srgbClr val="FF0000"/>
                </a:solidFill>
              </a:rPr>
              <a:t>CT </a:t>
            </a:r>
            <a:endParaRPr lang="cs-CZ" sz="1100" dirty="0">
              <a:solidFill>
                <a:srgbClr val="FF0000"/>
              </a:solidFill>
            </a:endParaRPr>
          </a:p>
        </p:txBody>
      </p:sp>
      <p:graphicFrame>
        <p:nvGraphicFramePr>
          <p:cNvPr id="11" name="Tabulka 10"/>
          <p:cNvGraphicFramePr>
            <a:graphicFrameLocks noGrp="1"/>
          </p:cNvGraphicFramePr>
          <p:nvPr>
            <p:extLst>
              <p:ext uri="{D42A27DB-BD31-4B8C-83A1-F6EECF244321}">
                <p14:modId xmlns:p14="http://schemas.microsoft.com/office/powerpoint/2010/main" val="1869577156"/>
              </p:ext>
            </p:extLst>
          </p:nvPr>
        </p:nvGraphicFramePr>
        <p:xfrm>
          <a:off x="4427984" y="3212976"/>
          <a:ext cx="3928965" cy="778753"/>
        </p:xfrm>
        <a:graphic>
          <a:graphicData uri="http://schemas.openxmlformats.org/drawingml/2006/table">
            <a:tbl>
              <a:tblPr>
                <a:tableStyleId>{5C22544A-7EE6-4342-B048-85BDC9FD1C3A}</a:tableStyleId>
              </a:tblPr>
              <a:tblGrid>
                <a:gridCol w="645857"/>
                <a:gridCol w="645857"/>
                <a:gridCol w="995697"/>
                <a:gridCol w="995697"/>
                <a:gridCol w="645857"/>
              </a:tblGrid>
              <a:tr h="105157">
                <a:tc>
                  <a:txBody>
                    <a:bodyPr/>
                    <a:lstStyle/>
                    <a:p>
                      <a:pPr algn="l" fontAlgn="b"/>
                      <a:r>
                        <a:rPr lang="cs-CZ" sz="1100" u="none" strike="noStrike" dirty="0">
                          <a:effectLst/>
                        </a:rPr>
                        <a:t>Proces</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solidFill>
                            <a:srgbClr val="0070C0"/>
                          </a:solidFill>
                          <a:effectLst/>
                        </a:rPr>
                        <a:t>WIP</a:t>
                      </a:r>
                      <a:endParaRPr lang="cs-CZ" sz="1100" b="1" i="0" u="none" strike="noStrike" dirty="0">
                        <a:solidFill>
                          <a:srgbClr val="0070C0"/>
                        </a:solidFill>
                        <a:effectLst/>
                        <a:latin typeface="Calibri"/>
                      </a:endParaRPr>
                    </a:p>
                  </a:txBody>
                  <a:tcPr marL="9525" marR="9525" marT="9525" marB="0" anchor="b"/>
                </a:tc>
                <a:tc>
                  <a:txBody>
                    <a:bodyPr/>
                    <a:lstStyle/>
                    <a:p>
                      <a:pPr algn="ctr" fontAlgn="b"/>
                      <a:r>
                        <a:rPr lang="cs-CZ" sz="1100" b="1" u="none" strike="noStrike" dirty="0" smtClean="0">
                          <a:solidFill>
                            <a:srgbClr val="00B050"/>
                          </a:solidFill>
                          <a:effectLst/>
                        </a:rPr>
                        <a:t>T</a:t>
                      </a:r>
                      <a:r>
                        <a:rPr lang="cs-CZ" sz="1100" u="none" strike="noStrike" dirty="0" smtClean="0">
                          <a:solidFill>
                            <a:srgbClr val="00B050"/>
                          </a:solidFill>
                          <a:effectLst/>
                        </a:rPr>
                        <a:t>H(C</a:t>
                      </a:r>
                      <a:r>
                        <a:rPr lang="cs-CZ" sz="1100" u="none" strike="noStrike" dirty="0" smtClean="0">
                          <a:effectLst/>
                        </a:rPr>
                        <a:t>/h)</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solidFill>
                            <a:srgbClr val="FF0000"/>
                          </a:solidFill>
                          <a:effectLst/>
                        </a:rPr>
                        <a:t>CT</a:t>
                      </a:r>
                      <a:r>
                        <a:rPr lang="cs-CZ" sz="1100" u="none" strike="noStrike" dirty="0" smtClean="0">
                          <a:effectLst/>
                        </a:rPr>
                        <a:t> (/min/C)</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err="1" smtClean="0">
                          <a:effectLst/>
                        </a:rPr>
                        <a:t>Time</a:t>
                      </a:r>
                      <a:endParaRPr lang="cs-CZ" sz="1100" b="1" i="0" u="none" strike="noStrike" dirty="0">
                        <a:solidFill>
                          <a:srgbClr val="000000"/>
                        </a:solidFill>
                        <a:effectLst/>
                        <a:latin typeface="Calibri"/>
                      </a:endParaRPr>
                    </a:p>
                  </a:txBody>
                  <a:tcPr marL="9525" marR="9525" marT="9525" marB="0" anchor="b"/>
                </a:tc>
              </a:tr>
              <a:tr h="190500">
                <a:tc>
                  <a:txBody>
                    <a:bodyPr/>
                    <a:lstStyle/>
                    <a:p>
                      <a:pPr algn="l" fontAlgn="b"/>
                      <a:r>
                        <a:rPr lang="cs-CZ" sz="1100" u="none" strike="noStrike">
                          <a:effectLst/>
                        </a:rPr>
                        <a:t>Buffer</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8</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smtClean="0">
                          <a:effectLst/>
                        </a:rPr>
                        <a:t>5</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solidFill>
                            <a:srgbClr val="FF0000"/>
                          </a:solidFill>
                          <a:effectLst/>
                        </a:rPr>
                        <a:t>16</a:t>
                      </a:r>
                      <a:r>
                        <a:rPr lang="cs-CZ" sz="1100" u="none" strike="noStrike" dirty="0">
                          <a:solidFill>
                            <a:srgbClr val="FF0000"/>
                          </a:solidFill>
                          <a:effectLst/>
                        </a:rPr>
                        <a:t> </a:t>
                      </a:r>
                      <a:endParaRPr lang="cs-CZ" sz="1100" b="0" i="0" u="none" strike="noStrike" dirty="0">
                        <a:solidFill>
                          <a:srgbClr val="FF0000"/>
                        </a:solidFill>
                        <a:effectLst/>
                        <a:latin typeface="Calibri"/>
                      </a:endParaRPr>
                    </a:p>
                  </a:txBody>
                  <a:tcPr marL="9525" marR="9525" marT="9525" marB="0" anchor="b"/>
                </a:tc>
              </a:tr>
              <a:tr h="190500">
                <a:tc>
                  <a:txBody>
                    <a:bodyPr/>
                    <a:lstStyle/>
                    <a:p>
                      <a:pPr algn="l" fontAlgn="b"/>
                      <a:r>
                        <a:rPr lang="cs-CZ" sz="1100" u="none" strike="noStrike" dirty="0" err="1" smtClean="0">
                          <a:effectLst/>
                        </a:rPr>
                        <a:t>Service</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solidFill>
                            <a:srgbClr val="0070C0"/>
                          </a:solidFill>
                          <a:effectLst/>
                        </a:rPr>
                        <a:t>2,5</a:t>
                      </a:r>
                      <a:r>
                        <a:rPr lang="cs-CZ" sz="1100" u="none" strike="noStrike" dirty="0">
                          <a:solidFill>
                            <a:srgbClr val="0070C0"/>
                          </a:solidFill>
                          <a:effectLst/>
                        </a:rPr>
                        <a:t> </a:t>
                      </a:r>
                      <a:endParaRPr lang="cs-CZ" sz="1100" b="0" i="0" u="none" strike="noStrike" dirty="0">
                        <a:solidFill>
                          <a:srgbClr val="0070C0"/>
                        </a:solidFill>
                        <a:effectLst/>
                        <a:latin typeface="Calibri"/>
                      </a:endParaRPr>
                    </a:p>
                  </a:txBody>
                  <a:tcPr marL="9525" marR="9525" marT="9525" marB="0" anchor="b"/>
                </a:tc>
                <a:tc>
                  <a:txBody>
                    <a:bodyPr/>
                    <a:lstStyle/>
                    <a:p>
                      <a:pPr algn="ctr" fontAlgn="b"/>
                      <a:r>
                        <a:rPr lang="cs-CZ" sz="1100" u="none" strike="noStrike" dirty="0">
                          <a:effectLst/>
                        </a:rPr>
                        <a:t>30</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effectLst/>
                        </a:rPr>
                        <a:t>5</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a:solidFill>
                            <a:srgbClr val="00B050"/>
                          </a:solidFill>
                          <a:effectLst/>
                        </a:rPr>
                        <a:t>5</a:t>
                      </a:r>
                      <a:endParaRPr lang="cs-CZ" sz="1100" b="0" i="0" u="none" strike="noStrike" dirty="0">
                        <a:solidFill>
                          <a:srgbClr val="00B050"/>
                        </a:solidFill>
                        <a:effectLst/>
                        <a:latin typeface="Calibri"/>
                      </a:endParaRPr>
                    </a:p>
                  </a:txBody>
                  <a:tcPr marL="9525" marR="9525" marT="9525" marB="0" anchor="b"/>
                </a:tc>
              </a:tr>
              <a:tr h="220588">
                <a:tc>
                  <a:txBody>
                    <a:bodyPr/>
                    <a:lstStyle/>
                    <a:p>
                      <a:pPr algn="l" fontAlgn="b"/>
                      <a:r>
                        <a:rPr lang="cs-CZ" sz="1100" b="0" i="0" u="none" strike="noStrike" dirty="0" err="1" smtClean="0">
                          <a:solidFill>
                            <a:srgbClr val="000000"/>
                          </a:solidFill>
                          <a:effectLst/>
                          <a:latin typeface="Calibri"/>
                        </a:rPr>
                        <a:t>Total</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a:effectLst/>
                        </a:rPr>
                        <a:t> </a:t>
                      </a:r>
                      <a:r>
                        <a:rPr lang="cs-CZ" sz="1100" b="1" u="none" strike="noStrike" dirty="0" smtClean="0">
                          <a:solidFill>
                            <a:srgbClr val="00B050"/>
                          </a:solidFill>
                          <a:effectLst/>
                        </a:rPr>
                        <a:t>10,5</a:t>
                      </a:r>
                      <a:endParaRPr lang="cs-CZ" sz="1100" b="1" i="0" u="none" strike="noStrike" dirty="0">
                        <a:solidFill>
                          <a:srgbClr val="00B05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smtClean="0">
                          <a:effectLst/>
                        </a:rPr>
                        <a:t>5</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b="1" u="none" strike="noStrike" dirty="0">
                          <a:effectLst/>
                        </a:rPr>
                        <a:t> </a:t>
                      </a:r>
                      <a:r>
                        <a:rPr lang="cs-CZ" sz="1100" b="1" u="none" strike="noStrike" dirty="0" smtClean="0">
                          <a:effectLst/>
                        </a:rPr>
                        <a:t>21</a:t>
                      </a:r>
                      <a:endParaRPr lang="cs-CZ" sz="1100" b="1" i="0" u="none" strike="noStrike" dirty="0">
                        <a:solidFill>
                          <a:srgbClr val="000000"/>
                        </a:solidFill>
                        <a:effectLst/>
                        <a:latin typeface="Calibri"/>
                      </a:endParaRPr>
                    </a:p>
                  </a:txBody>
                  <a:tcPr marL="9525" marR="9525" marT="9525" marB="0" anchor="b"/>
                </a:tc>
              </a:tr>
            </a:tbl>
          </a:graphicData>
        </a:graphic>
      </p:graphicFrame>
      <p:sp>
        <p:nvSpPr>
          <p:cNvPr id="12" name="TextovéPole 11"/>
          <p:cNvSpPr txBox="1"/>
          <p:nvPr/>
        </p:nvSpPr>
        <p:spPr>
          <a:xfrm>
            <a:off x="4531467" y="2699628"/>
            <a:ext cx="3537700" cy="369332"/>
          </a:xfrm>
          <a:prstGeom prst="rect">
            <a:avLst/>
          </a:prstGeom>
          <a:noFill/>
        </p:spPr>
        <p:txBody>
          <a:bodyPr wrap="none" rtlCol="0">
            <a:spAutoFit/>
          </a:bodyPr>
          <a:lstStyle/>
          <a:p>
            <a:r>
              <a:rPr lang="cs-CZ" b="1" dirty="0" smtClean="0">
                <a:solidFill>
                  <a:srgbClr val="FF0000"/>
                </a:solidFill>
              </a:rPr>
              <a:t>CT</a:t>
            </a:r>
            <a:r>
              <a:rPr lang="cs-CZ" dirty="0" smtClean="0">
                <a:solidFill>
                  <a:srgbClr val="FF0000"/>
                </a:solidFill>
              </a:rPr>
              <a:t>=</a:t>
            </a:r>
            <a:r>
              <a:rPr lang="cs-CZ" b="1" dirty="0" smtClean="0">
                <a:solidFill>
                  <a:srgbClr val="FF0000"/>
                </a:solidFill>
              </a:rPr>
              <a:t> </a:t>
            </a:r>
            <a:r>
              <a:rPr lang="cs-CZ" b="1" dirty="0">
                <a:solidFill>
                  <a:srgbClr val="0070C0"/>
                </a:solidFill>
              </a:rPr>
              <a:t>WIP </a:t>
            </a:r>
            <a:r>
              <a:rPr lang="cs-CZ" dirty="0" smtClean="0"/>
              <a:t>/</a:t>
            </a:r>
            <a:r>
              <a:rPr lang="cs-CZ" dirty="0" smtClean="0">
                <a:solidFill>
                  <a:srgbClr val="00B050"/>
                </a:solidFill>
              </a:rPr>
              <a:t>TH</a:t>
            </a:r>
            <a:r>
              <a:rPr lang="cs-CZ" dirty="0" smtClean="0">
                <a:solidFill>
                  <a:srgbClr val="FF0000"/>
                </a:solidFill>
              </a:rPr>
              <a:t> </a:t>
            </a:r>
            <a:r>
              <a:rPr lang="cs-CZ" sz="1100" dirty="0" smtClean="0">
                <a:solidFill>
                  <a:srgbClr val="FF0000"/>
                </a:solidFill>
              </a:rPr>
              <a:t>(</a:t>
            </a:r>
            <a:r>
              <a:rPr lang="cs-CZ" sz="1100" dirty="0" err="1" smtClean="0">
                <a:solidFill>
                  <a:srgbClr val="FF0000"/>
                </a:solidFill>
              </a:rPr>
              <a:t>third</a:t>
            </a:r>
            <a:r>
              <a:rPr lang="cs-CZ" sz="1100" dirty="0" smtClean="0">
                <a:solidFill>
                  <a:srgbClr val="FF0000"/>
                </a:solidFill>
              </a:rPr>
              <a:t> </a:t>
            </a:r>
            <a:r>
              <a:rPr lang="cs-CZ" sz="1100" dirty="0" err="1" smtClean="0">
                <a:solidFill>
                  <a:srgbClr val="FF0000"/>
                </a:solidFill>
              </a:rPr>
              <a:t>column</a:t>
            </a:r>
            <a:r>
              <a:rPr lang="cs-CZ" sz="1100" dirty="0" smtClean="0">
                <a:solidFill>
                  <a:srgbClr val="FF0000"/>
                </a:solidFill>
              </a:rPr>
              <a:t> </a:t>
            </a:r>
            <a:r>
              <a:rPr lang="cs-CZ" sz="1100" dirty="0" err="1" smtClean="0">
                <a:solidFill>
                  <a:srgbClr val="FF0000"/>
                </a:solidFill>
              </a:rPr>
              <a:t>is</a:t>
            </a:r>
            <a:r>
              <a:rPr lang="cs-CZ" sz="1100" dirty="0" smtClean="0">
                <a:solidFill>
                  <a:srgbClr val="FF0000"/>
                </a:solidFill>
              </a:rPr>
              <a:t> </a:t>
            </a:r>
            <a:r>
              <a:rPr lang="cs-CZ" sz="1100" dirty="0" err="1" smtClean="0">
                <a:solidFill>
                  <a:srgbClr val="FF0000"/>
                </a:solidFill>
              </a:rPr>
              <a:t>only</a:t>
            </a:r>
            <a:r>
              <a:rPr lang="cs-CZ" sz="1100" dirty="0" smtClean="0">
                <a:solidFill>
                  <a:srgbClr val="FF0000"/>
                </a:solidFill>
              </a:rPr>
              <a:t> se </a:t>
            </a:r>
            <a:r>
              <a:rPr lang="cs-CZ" sz="1100" dirty="0" err="1" smtClean="0">
                <a:solidFill>
                  <a:srgbClr val="FF0000"/>
                </a:solidFill>
              </a:rPr>
              <a:t>see</a:t>
            </a:r>
            <a:r>
              <a:rPr lang="cs-CZ" sz="1100" dirty="0" smtClean="0">
                <a:solidFill>
                  <a:srgbClr val="FF0000"/>
                </a:solidFill>
              </a:rPr>
              <a:t> </a:t>
            </a:r>
            <a:r>
              <a:rPr lang="cs-CZ" sz="1100" dirty="0" err="1" smtClean="0">
                <a:solidFill>
                  <a:srgbClr val="FF0000"/>
                </a:solidFill>
              </a:rPr>
              <a:t>the</a:t>
            </a:r>
            <a:r>
              <a:rPr lang="cs-CZ" sz="1100" dirty="0" smtClean="0">
                <a:solidFill>
                  <a:srgbClr val="FF0000"/>
                </a:solidFill>
              </a:rPr>
              <a:t> </a:t>
            </a:r>
            <a:r>
              <a:rPr lang="cs-CZ" sz="1100" dirty="0" err="1" smtClean="0">
                <a:solidFill>
                  <a:srgbClr val="FF0000"/>
                </a:solidFill>
              </a:rPr>
              <a:t>units</a:t>
            </a:r>
            <a:r>
              <a:rPr lang="cs-CZ" sz="1100" dirty="0" smtClean="0">
                <a:solidFill>
                  <a:srgbClr val="FF0000"/>
                </a:solidFill>
              </a:rPr>
              <a:t>)</a:t>
            </a:r>
            <a:endParaRPr lang="cs-CZ" sz="1100" dirty="0">
              <a:solidFill>
                <a:srgbClr val="FF0000"/>
              </a:solidFill>
            </a:endParaRPr>
          </a:p>
        </p:txBody>
      </p:sp>
      <p:sp>
        <p:nvSpPr>
          <p:cNvPr id="4" name="Šipka dolů 3"/>
          <p:cNvSpPr/>
          <p:nvPr/>
        </p:nvSpPr>
        <p:spPr>
          <a:xfrm>
            <a:off x="827584" y="3091706"/>
            <a:ext cx="176613" cy="3059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dolů 12"/>
          <p:cNvSpPr/>
          <p:nvPr/>
        </p:nvSpPr>
        <p:spPr>
          <a:xfrm>
            <a:off x="4996082" y="3082754"/>
            <a:ext cx="176613" cy="3059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427011" y="4293096"/>
            <a:ext cx="8208912" cy="2585323"/>
          </a:xfrm>
          <a:prstGeom prst="rect">
            <a:avLst/>
          </a:prstGeom>
        </p:spPr>
        <p:txBody>
          <a:bodyPr wrap="square">
            <a:spAutoFit/>
          </a:bodyPr>
          <a:lstStyle/>
          <a:p>
            <a:r>
              <a:rPr lang="en-US" dirty="0"/>
              <a:t>Input (from previous </a:t>
            </a:r>
            <a:r>
              <a:rPr lang="cs-CZ" dirty="0" err="1" smtClean="0"/>
              <a:t>slides</a:t>
            </a:r>
            <a:r>
              <a:rPr lang="en-US" dirty="0" smtClean="0"/>
              <a:t>)</a:t>
            </a:r>
            <a:r>
              <a:rPr lang="en-US" dirty="0"/>
              <a:t/>
            </a:r>
            <a:br>
              <a:rPr lang="en-US" dirty="0"/>
            </a:br>
            <a:r>
              <a:rPr lang="en-US" dirty="0"/>
              <a:t>30 </a:t>
            </a:r>
            <a:r>
              <a:rPr lang="en-US" dirty="0" smtClean="0"/>
              <a:t>customers/hour </a:t>
            </a:r>
            <a:r>
              <a:rPr lang="en-US" dirty="0"/>
              <a:t>- (</a:t>
            </a:r>
            <a:r>
              <a:rPr lang="en-US" dirty="0" smtClean="0"/>
              <a:t>max</a:t>
            </a:r>
            <a:r>
              <a:rPr lang="cs-CZ" dirty="0" smtClean="0"/>
              <a:t> </a:t>
            </a:r>
            <a:r>
              <a:rPr lang="en-US" dirty="0" smtClean="0"/>
              <a:t> </a:t>
            </a:r>
            <a:r>
              <a:rPr lang="en-US" dirty="0"/>
              <a:t>Capacity of the facility) = Throughput = </a:t>
            </a:r>
            <a:r>
              <a:rPr lang="en-US" dirty="0" smtClean="0"/>
              <a:t>TH</a:t>
            </a:r>
            <a:r>
              <a:rPr lang="cs-CZ" dirty="0" smtClean="0"/>
              <a:t> </a:t>
            </a:r>
            <a:r>
              <a:rPr lang="en-US" dirty="0"/>
              <a:t/>
            </a:r>
            <a:br>
              <a:rPr lang="en-US" dirty="0"/>
            </a:br>
            <a:r>
              <a:rPr lang="en-US" dirty="0"/>
              <a:t>8 customers are waiting in the queue = WIP = buffer</a:t>
            </a:r>
            <a:br>
              <a:rPr lang="en-US" dirty="0"/>
            </a:br>
            <a:r>
              <a:rPr lang="en-US" dirty="0">
                <a:solidFill>
                  <a:srgbClr val="FF0000"/>
                </a:solidFill>
              </a:rPr>
              <a:t>5 </a:t>
            </a:r>
            <a:r>
              <a:rPr lang="en-US" dirty="0"/>
              <a:t>minutes per customer service = CT</a:t>
            </a:r>
            <a:br>
              <a:rPr lang="en-US" dirty="0"/>
            </a:br>
            <a:r>
              <a:rPr lang="en-US" b="1" dirty="0"/>
              <a:t>WIP = </a:t>
            </a:r>
            <a:r>
              <a:rPr lang="en-US" b="1" dirty="0" err="1"/>
              <a:t>THxCT</a:t>
            </a:r>
            <a:r>
              <a:rPr lang="en-US" b="1" dirty="0"/>
              <a:t> </a:t>
            </a:r>
            <a:r>
              <a:rPr lang="en-US" dirty="0"/>
              <a:t>= ((</a:t>
            </a:r>
            <a:r>
              <a:rPr lang="en-US" dirty="0">
                <a:solidFill>
                  <a:srgbClr val="00B050"/>
                </a:solidFill>
              </a:rPr>
              <a:t>30/60</a:t>
            </a:r>
            <a:r>
              <a:rPr lang="en-US" dirty="0"/>
              <a:t>) * </a:t>
            </a:r>
            <a:r>
              <a:rPr lang="en-US" dirty="0">
                <a:solidFill>
                  <a:srgbClr val="FF0000"/>
                </a:solidFill>
              </a:rPr>
              <a:t>5</a:t>
            </a:r>
            <a:r>
              <a:rPr lang="en-US" dirty="0"/>
              <a:t>) = (3 * 5) / 6 = </a:t>
            </a:r>
            <a:r>
              <a:rPr lang="en-US" b="1" dirty="0">
                <a:solidFill>
                  <a:srgbClr val="0070C0"/>
                </a:solidFill>
              </a:rPr>
              <a:t>2,5</a:t>
            </a:r>
            <a:r>
              <a:rPr lang="en-US" dirty="0"/>
              <a:t>, so how many customers can be served at the same time 10.5 = 8.0 </a:t>
            </a:r>
            <a:r>
              <a:rPr lang="cs-CZ" dirty="0" smtClean="0"/>
              <a:t>(</a:t>
            </a:r>
            <a:r>
              <a:rPr lang="cs-CZ" dirty="0" err="1" smtClean="0"/>
              <a:t>queue</a:t>
            </a:r>
            <a:r>
              <a:rPr lang="cs-CZ" dirty="0" smtClean="0"/>
              <a:t>) </a:t>
            </a:r>
            <a:r>
              <a:rPr lang="en-US" dirty="0" smtClean="0"/>
              <a:t>+ </a:t>
            </a:r>
            <a:r>
              <a:rPr lang="en-US" dirty="0">
                <a:solidFill>
                  <a:srgbClr val="0070C0"/>
                </a:solidFill>
              </a:rPr>
              <a:t>2.5</a:t>
            </a:r>
            <a:r>
              <a:rPr lang="en-US" dirty="0"/>
              <a:t> and then:</a:t>
            </a:r>
            <a:br>
              <a:rPr lang="en-US" dirty="0"/>
            </a:br>
            <a:r>
              <a:rPr lang="en-US" dirty="0"/>
              <a:t>CT = WIP / TH = 8 / (</a:t>
            </a:r>
            <a:r>
              <a:rPr lang="en-US" dirty="0">
                <a:solidFill>
                  <a:srgbClr val="00B050"/>
                </a:solidFill>
              </a:rPr>
              <a:t>3/6</a:t>
            </a:r>
            <a:r>
              <a:rPr lang="en-US" dirty="0"/>
              <a:t>) = (8 * 6) / 3 = 48/3 = </a:t>
            </a:r>
            <a:r>
              <a:rPr lang="en-US" b="1" dirty="0">
                <a:solidFill>
                  <a:srgbClr val="FF0000"/>
                </a:solidFill>
              </a:rPr>
              <a:t>16</a:t>
            </a:r>
            <a:r>
              <a:rPr lang="en-US" dirty="0"/>
              <a:t> (as long as the customer waits </a:t>
            </a:r>
            <a:r>
              <a:rPr lang="cs-CZ" dirty="0" smtClean="0"/>
              <a:t>in</a:t>
            </a:r>
            <a:r>
              <a:rPr lang="en-US" dirty="0" smtClean="0"/>
              <a:t> </a:t>
            </a:r>
            <a:r>
              <a:rPr lang="en-US" dirty="0"/>
              <a:t>the queue) and finally for control CT = 5 = (</a:t>
            </a:r>
            <a:r>
              <a:rPr lang="en-US" dirty="0">
                <a:solidFill>
                  <a:srgbClr val="0070C0"/>
                </a:solidFill>
              </a:rPr>
              <a:t>2.5</a:t>
            </a:r>
            <a:r>
              <a:rPr lang="en-US" dirty="0"/>
              <a:t> / (3/6)) = 2.5 * 6/3 = 15/3 is the service time (already entered)</a:t>
            </a:r>
            <a:endParaRPr lang="cs-CZ" dirty="0"/>
          </a:p>
        </p:txBody>
      </p:sp>
    </p:spTree>
    <p:extLst>
      <p:ext uri="{BB962C8B-B14F-4D97-AF65-F5344CB8AC3E}">
        <p14:creationId xmlns:p14="http://schemas.microsoft.com/office/powerpoint/2010/main" val="4018993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TotalTime>
  <Words>1172</Words>
  <Application>Microsoft Office PowerPoint</Application>
  <PresentationFormat>Předvádění na obrazovce (4:3)</PresentationFormat>
  <Paragraphs>214</Paragraphs>
  <Slides>22</Slides>
  <Notes>0</Notes>
  <HiddenSlides>0</HiddenSlides>
  <MMClips>0</MMClips>
  <ScaleCrop>false</ScaleCrop>
  <HeadingPairs>
    <vt:vector size="4" baseType="variant">
      <vt:variant>
        <vt:lpstr>Motiv</vt:lpstr>
      </vt:variant>
      <vt:variant>
        <vt:i4>1</vt:i4>
      </vt:variant>
      <vt:variant>
        <vt:lpstr>Nadpisy snímků</vt:lpstr>
      </vt:variant>
      <vt:variant>
        <vt:i4>22</vt:i4>
      </vt:variant>
    </vt:vector>
  </HeadingPairs>
  <TitlesOfParts>
    <vt:vector size="23" baseType="lpstr">
      <vt:lpstr>Motiv systému Office</vt:lpstr>
      <vt:lpstr>Little´s law basics</vt:lpstr>
      <vt:lpstr>Different times used in Little´s law</vt:lpstr>
      <vt:lpstr>Other two variables of Little´s law</vt:lpstr>
      <vt:lpstr>Definitions</vt:lpstr>
      <vt:lpstr>Example to be solved</vt:lpstr>
      <vt:lpstr>Prezentace aplikace PowerPoint</vt:lpstr>
      <vt:lpstr>Questions</vt:lpstr>
      <vt:lpstr>Key metrics and variables  (completion of definitions)</vt:lpstr>
      <vt:lpstr>Solution  (home study, C=Customer) </vt:lpstr>
      <vt:lpstr>Questions</vt:lpstr>
      <vt:lpstr>Little´s  law-2nd part</vt:lpstr>
      <vt:lpstr>Little´s law - definition (formula)</vt:lpstr>
      <vt:lpstr>I finally figured it out !!!!</vt:lpstr>
      <vt:lpstr>Daily application of the law….</vt:lpstr>
      <vt:lpstr>Definition of basic parameters (supplements)</vt:lpstr>
      <vt:lpstr>Definition of basic parameters (supplements)</vt:lpstr>
      <vt:lpstr>Definition of basic parameters (supplements-already mentioned)</vt:lpstr>
      <vt:lpstr>Best case performance  </vt:lpstr>
      <vt:lpstr>Resources</vt:lpstr>
      <vt:lpstr>Example 1</vt:lpstr>
      <vt:lpstr>Example 2</vt:lpstr>
      <vt:lpstr>Youtube examples (6 minutes)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Little´s law basics</dc:title>
  <dc:creator>Jaromir Skorkovsky</dc:creator>
  <cp:lastModifiedBy>Skorkovsky Jaromir</cp:lastModifiedBy>
  <cp:revision>63</cp:revision>
  <dcterms:created xsi:type="dcterms:W3CDTF">2015-03-05T13:24:01Z</dcterms:created>
  <dcterms:modified xsi:type="dcterms:W3CDTF">2018-11-16T10:16:49Z</dcterms:modified>
</cp:coreProperties>
</file>