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8" r:id="rId3"/>
    <p:sldId id="279" r:id="rId4"/>
    <p:sldId id="280" r:id="rId5"/>
    <p:sldId id="282" r:id="rId6"/>
    <p:sldId id="281" r:id="rId7"/>
    <p:sldId id="257" r:id="rId8"/>
    <p:sldId id="259" r:id="rId9"/>
    <p:sldId id="258"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6" r:id="rId24"/>
    <p:sldId id="277" r:id="rId25"/>
    <p:sldId id="273" r:id="rId26"/>
    <p:sldId id="274" r:id="rId27"/>
    <p:sldId id="283" r:id="rId28"/>
    <p:sldId id="284" r:id="rId2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162DB-20D9-4043-8DDF-44DCB0AF49C6}" type="datetimeFigureOut">
              <a:rPr lang="cs-CZ" smtClean="0"/>
              <a:t>19.9.2018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81E85-CE43-4C8E-AD9D-8D81180E93AE}" type="slidenum">
              <a:rPr lang="cs-CZ" smtClean="0"/>
              <a:t>‹#›</a:t>
            </a:fld>
            <a:endParaRPr lang="cs-CZ"/>
          </a:p>
        </p:txBody>
      </p:sp>
    </p:spTree>
    <p:extLst>
      <p:ext uri="{BB962C8B-B14F-4D97-AF65-F5344CB8AC3E}">
        <p14:creationId xmlns:p14="http://schemas.microsoft.com/office/powerpoint/2010/main" val="101675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showing this slide and explaining</a:t>
            </a:r>
            <a:r>
              <a:rPr lang="en-US" baseline="0" dirty="0"/>
              <a:t> the different components of a list page, go to the application and show some examples of list pages.</a:t>
            </a:r>
          </a:p>
          <a:p>
            <a:r>
              <a:rPr lang="en-US" baseline="0" dirty="0"/>
              <a:t>Remember to only focus on the interface. Topics such as personalization, filter, search, … are covered in other modules.</a:t>
            </a:r>
            <a:endParaRPr lang="en-US" dirty="0"/>
          </a:p>
        </p:txBody>
      </p:sp>
      <p:sp>
        <p:nvSpPr>
          <p:cNvPr id="4" name="Slide Number Placeholder 3"/>
          <p:cNvSpPr>
            <a:spLocks noGrp="1"/>
          </p:cNvSpPr>
          <p:nvPr>
            <p:ph type="sldNum" sz="quarter" idx="10"/>
          </p:nvPr>
        </p:nvSpPr>
        <p:spPr/>
        <p:txBody>
          <a:bodyPr/>
          <a:lstStyle/>
          <a:p>
            <a:fld id="{E2FF7759-803D-4F76-9AEC-98B2D9A07B0D}" type="slidenum">
              <a:rPr lang="en-US" smtClean="0"/>
              <a:t>16</a:t>
            </a:fld>
            <a:endParaRPr lang="en-US" dirty="0"/>
          </a:p>
        </p:txBody>
      </p:sp>
    </p:spTree>
    <p:extLst>
      <p:ext uri="{BB962C8B-B14F-4D97-AF65-F5344CB8AC3E}">
        <p14:creationId xmlns:p14="http://schemas.microsoft.com/office/powerpoint/2010/main" val="209022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A56BC13-CDF5-4EE0-BF32-EE34E81E99D3}" type="datetimeFigureOut">
              <a:rPr lang="cs-CZ" smtClean="0"/>
              <a:t>19.9.2018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154721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56BC13-CDF5-4EE0-BF32-EE34E81E99D3}" type="datetimeFigureOut">
              <a:rPr lang="cs-CZ" smtClean="0"/>
              <a:t>19.9.2018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3073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56BC13-CDF5-4EE0-BF32-EE34E81E99D3}" type="datetimeFigureOut">
              <a:rPr lang="cs-CZ" smtClean="0"/>
              <a:t>19.9.2018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06640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pt Slide Title">
    <p:spTree>
      <p:nvGrpSpPr>
        <p:cNvPr id="1" name=""/>
        <p:cNvGrpSpPr/>
        <p:nvPr/>
      </p:nvGrpSpPr>
      <p:grpSpPr>
        <a:xfrm>
          <a:off x="0" y="0"/>
          <a:ext cx="0" cy="0"/>
          <a:chOff x="0" y="0"/>
          <a:chExt cx="0" cy="0"/>
        </a:xfrm>
      </p:grpSpPr>
      <p:sp>
        <p:nvSpPr>
          <p:cNvPr id="8" name="Rectangle 7"/>
          <p:cNvSpPr/>
          <p:nvPr userDrawn="1"/>
        </p:nvSpPr>
        <p:spPr>
          <a:xfrm>
            <a:off x="0" y="0"/>
            <a:ext cx="9144000" cy="822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0"/>
            <a:ext cx="8229600" cy="822960"/>
          </a:xfrm>
        </p:spPr>
        <p:txBody>
          <a:bodyPr>
            <a:noAutofit/>
          </a:bodyPr>
          <a:lstStyle>
            <a:lvl1pPr algn="l">
              <a:defRPr sz="2800" baseline="0">
                <a:solidFill>
                  <a:schemeClr val="bg1"/>
                </a:solidFill>
                <a:latin typeface="Segoe UI" pitchFamily="34" charset="0"/>
                <a:ea typeface="Segoe UI" pitchFamily="34" charset="0"/>
                <a:cs typeface="Segoe UI" pitchFamily="34" charset="0"/>
              </a:defRPr>
            </a:lvl1pPr>
          </a:lstStyle>
          <a:p>
            <a:r>
              <a:rPr lang="en-US" dirty="0"/>
              <a:t>28 </a:t>
            </a:r>
            <a:r>
              <a:rPr lang="en-US" dirty="0" err="1"/>
              <a:t>pt</a:t>
            </a:r>
            <a:r>
              <a:rPr lang="en-US" dirty="0"/>
              <a:t> Slide Title</a:t>
            </a:r>
          </a:p>
        </p:txBody>
      </p:sp>
      <p:sp>
        <p:nvSpPr>
          <p:cNvPr id="9" name="Text Placeholder 4"/>
          <p:cNvSpPr>
            <a:spLocks noGrp="1"/>
          </p:cNvSpPr>
          <p:nvPr>
            <p:ph type="body" sz="quarter" idx="13"/>
          </p:nvPr>
        </p:nvSpPr>
        <p:spPr>
          <a:xfrm>
            <a:off x="457200" y="960000"/>
            <a:ext cx="8229600" cy="5568000"/>
          </a:xfrm>
          <a:prstGeom prst="rect">
            <a:avLst/>
          </a:prstGeom>
        </p:spPr>
        <p:txBody>
          <a:bodyPr/>
          <a:lstStyle>
            <a:lvl1pPr marL="457200" indent="-457200">
              <a:buClr>
                <a:srgbClr val="0070C0"/>
              </a:buClr>
              <a:buFont typeface="Arial" pitchFamily="34" charset="0"/>
              <a:buChar char="•"/>
              <a:defRPr sz="2800" b="0">
                <a:latin typeface="Segoe UI" pitchFamily="34" charset="0"/>
                <a:ea typeface="Segoe UI" pitchFamily="34" charset="0"/>
                <a:cs typeface="Segoe UI" pitchFamily="34" charset="0"/>
              </a:defRPr>
            </a:lvl1pPr>
            <a:lvl2pPr marL="800100" indent="-342900">
              <a:buClr>
                <a:srgbClr val="0070C0"/>
              </a:buClr>
              <a:buFont typeface="Arial" pitchFamily="34" charset="0"/>
              <a:buChar char="•"/>
              <a:defRPr sz="2400" b="0">
                <a:latin typeface="Segoe UI" pitchFamily="34" charset="0"/>
                <a:ea typeface="Segoe UI" pitchFamily="34" charset="0"/>
                <a:cs typeface="Segoe UI" pitchFamily="34" charset="0"/>
              </a:defRPr>
            </a:lvl2pPr>
            <a:lvl3pPr marL="1257300" indent="-342900">
              <a:buClr>
                <a:srgbClr val="0070C0"/>
              </a:buClr>
              <a:buFont typeface="Arial" pitchFamily="34" charset="0"/>
              <a:buChar char="•"/>
              <a:defRPr sz="2000" b="0">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192434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56BC13-CDF5-4EE0-BF32-EE34E81E99D3}" type="datetimeFigureOut">
              <a:rPr lang="cs-CZ" smtClean="0"/>
              <a:t>19.9.2018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224279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A56BC13-CDF5-4EE0-BF32-EE34E81E99D3}" type="datetimeFigureOut">
              <a:rPr lang="cs-CZ" smtClean="0"/>
              <a:t>19.9.2018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80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A56BC13-CDF5-4EE0-BF32-EE34E81E99D3}" type="datetimeFigureOut">
              <a:rPr lang="cs-CZ" smtClean="0"/>
              <a:t>19.9.2018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72896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A56BC13-CDF5-4EE0-BF32-EE34E81E99D3}" type="datetimeFigureOut">
              <a:rPr lang="cs-CZ" smtClean="0"/>
              <a:t>19.9.2018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21564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A56BC13-CDF5-4EE0-BF32-EE34E81E99D3}" type="datetimeFigureOut">
              <a:rPr lang="cs-CZ" smtClean="0"/>
              <a:t>19.9.2018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13989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56BC13-CDF5-4EE0-BF32-EE34E81E99D3}" type="datetimeFigureOut">
              <a:rPr lang="cs-CZ" smtClean="0"/>
              <a:t>19.9.2018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9274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A56BC13-CDF5-4EE0-BF32-EE34E81E99D3}" type="datetimeFigureOut">
              <a:rPr lang="cs-CZ" smtClean="0"/>
              <a:t>19.9.2018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84306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A56BC13-CDF5-4EE0-BF32-EE34E81E99D3}" type="datetimeFigureOut">
              <a:rPr lang="cs-CZ" smtClean="0"/>
              <a:t>19.9.2018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103052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6BC13-CDF5-4EE0-BF32-EE34E81E99D3}" type="datetimeFigureOut">
              <a:rPr lang="cs-CZ" smtClean="0"/>
              <a:t>19.9.2018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F55CE-1BD4-432B-BD11-016165EDC0DC}" type="slidenum">
              <a:rPr lang="cs-CZ" smtClean="0"/>
              <a:t>‹#›</a:t>
            </a:fld>
            <a:endParaRPr lang="cs-CZ"/>
          </a:p>
        </p:txBody>
      </p:sp>
    </p:spTree>
    <p:extLst>
      <p:ext uri="{BB962C8B-B14F-4D97-AF65-F5344CB8AC3E}">
        <p14:creationId xmlns:p14="http://schemas.microsoft.com/office/powerpoint/2010/main" val="931852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z/url?sa=i&amp;rct=j&amp;q=&amp;esrc=s&amp;source=images&amp;cd=&amp;cad=rja&amp;uact=8&amp;ved=2ahUKEwjX6rWgzcbdAhWE66QKHbFjBlAQjRx6BAgBEAU&amp;url=http://dsoworks.com/philosophy/sacred-engineers-part-one/attachment/640px-a_fleet_of_east_indiamen_at_sea/&amp;psig=AOvVaw3BhP9RnFigB9QKV24cQG4m&amp;ust=1537430527166031"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MS Dynamics NAV Intro 1 	</a:t>
            </a:r>
            <a:endParaRPr lang="cs-CZ" dirty="0"/>
          </a:p>
        </p:txBody>
      </p:sp>
      <p:sp>
        <p:nvSpPr>
          <p:cNvPr id="3" name="Podnadpis 2"/>
          <p:cNvSpPr>
            <a:spLocks noGrp="1"/>
          </p:cNvSpPr>
          <p:nvPr>
            <p:ph type="subTitle" idx="1"/>
          </p:nvPr>
        </p:nvSpPr>
        <p:spPr/>
        <p:txBody>
          <a:bodyPr>
            <a:normAutofit/>
          </a:bodyPr>
          <a:lstStyle/>
          <a:p>
            <a:r>
              <a:rPr lang="cs-CZ" sz="1800" dirty="0" err="1" smtClean="0"/>
              <a:t>Ing.J.Skorkovský,CSc</a:t>
            </a:r>
            <a:r>
              <a:rPr lang="cs-CZ" sz="1800" dirty="0" smtClean="0"/>
              <a:t>.</a:t>
            </a:r>
          </a:p>
          <a:p>
            <a:r>
              <a:rPr lang="cs-CZ" sz="1800" dirty="0" smtClean="0"/>
              <a:t>Department </a:t>
            </a:r>
            <a:r>
              <a:rPr lang="cs-CZ" sz="1800" dirty="0" err="1" smtClean="0"/>
              <a:t>of</a:t>
            </a:r>
            <a:r>
              <a:rPr lang="cs-CZ" sz="1800" dirty="0" smtClean="0"/>
              <a:t> </a:t>
            </a:r>
            <a:r>
              <a:rPr lang="cs-CZ" sz="1800" dirty="0" err="1" smtClean="0"/>
              <a:t>Corporate</a:t>
            </a:r>
            <a:r>
              <a:rPr lang="cs-CZ" sz="1800" dirty="0" smtClean="0"/>
              <a:t> </a:t>
            </a:r>
            <a:r>
              <a:rPr lang="cs-CZ" sz="1800" dirty="0" err="1" smtClean="0"/>
              <a:t>Economy</a:t>
            </a:r>
            <a:endParaRPr lang="cs-CZ" sz="1800" dirty="0" smtClean="0"/>
          </a:p>
          <a:p>
            <a:r>
              <a:rPr lang="cs-CZ" sz="1800" dirty="0" err="1" smtClean="0"/>
              <a:t>Faculty</a:t>
            </a:r>
            <a:r>
              <a:rPr lang="cs-CZ" sz="1800" dirty="0" smtClean="0"/>
              <a:t> </a:t>
            </a:r>
            <a:r>
              <a:rPr lang="cs-CZ" sz="1800" dirty="0" err="1" smtClean="0"/>
              <a:t>of</a:t>
            </a:r>
            <a:r>
              <a:rPr lang="cs-CZ" sz="1800" dirty="0" smtClean="0"/>
              <a:t> </a:t>
            </a:r>
            <a:r>
              <a:rPr lang="cs-CZ" sz="1800" dirty="0" err="1" smtClean="0"/>
              <a:t>Economics</a:t>
            </a:r>
            <a:r>
              <a:rPr lang="cs-CZ" sz="1800" dirty="0" smtClean="0"/>
              <a:t> and </a:t>
            </a:r>
            <a:r>
              <a:rPr lang="cs-CZ" sz="1800" dirty="0" err="1" smtClean="0"/>
              <a:t>Administration</a:t>
            </a:r>
            <a:endParaRPr lang="cs-CZ" sz="1800" dirty="0" smtClean="0"/>
          </a:p>
          <a:p>
            <a:r>
              <a:rPr lang="cs-CZ" sz="1800" dirty="0" smtClean="0"/>
              <a:t>MASARYK UNIVERSITY</a:t>
            </a:r>
          </a:p>
          <a:p>
            <a:r>
              <a:rPr lang="cs-CZ" sz="1800" dirty="0" smtClean="0"/>
              <a:t>Czech Republic</a:t>
            </a:r>
            <a:endParaRPr lang="cs-CZ"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48680"/>
            <a:ext cx="2223932" cy="139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991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INTRO 4 – </a:t>
            </a:r>
            <a:r>
              <a:rPr lang="cs-CZ" dirty="0" err="1" smtClean="0"/>
              <a:t>Customer</a:t>
            </a:r>
            <a:r>
              <a:rPr lang="cs-CZ" dirty="0" smtClean="0"/>
              <a:t> </a:t>
            </a:r>
            <a:r>
              <a:rPr lang="cs-CZ" dirty="0" err="1" smtClean="0"/>
              <a:t>entries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184101" cy="228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245" y="2924944"/>
            <a:ext cx="7264946" cy="322425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Přímá spojnice se šipkou 9"/>
          <p:cNvCxnSpPr/>
          <p:nvPr/>
        </p:nvCxnSpPr>
        <p:spPr>
          <a:xfrm>
            <a:off x="7100664" y="2429272"/>
            <a:ext cx="0" cy="49567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3563888" y="3300765"/>
            <a:ext cx="3339247" cy="369332"/>
          </a:xfrm>
          <a:prstGeom prst="rect">
            <a:avLst/>
          </a:prstGeom>
          <a:noFill/>
        </p:spPr>
        <p:txBody>
          <a:bodyPr wrap="none" rtlCol="0">
            <a:spAutoFit/>
          </a:bodyPr>
          <a:lstStyle/>
          <a:p>
            <a:r>
              <a:rPr lang="cs-CZ" dirty="0" err="1" smtClean="0"/>
              <a:t>What</a:t>
            </a:r>
            <a:r>
              <a:rPr lang="cs-CZ" dirty="0" smtClean="0"/>
              <a:t> has </a:t>
            </a:r>
            <a:r>
              <a:rPr lang="cs-CZ" dirty="0" err="1" smtClean="0"/>
              <a:t>been</a:t>
            </a:r>
            <a:r>
              <a:rPr lang="cs-CZ" dirty="0" smtClean="0"/>
              <a:t> </a:t>
            </a:r>
            <a:r>
              <a:rPr lang="cs-CZ" dirty="0" err="1" smtClean="0"/>
              <a:t>posted</a:t>
            </a:r>
            <a:r>
              <a:rPr lang="cs-CZ" dirty="0" smtClean="0"/>
              <a:t> in </a:t>
            </a:r>
            <a:r>
              <a:rPr lang="cs-CZ" dirty="0" err="1" smtClean="0"/>
              <a:t>the</a:t>
            </a:r>
            <a:r>
              <a:rPr lang="cs-CZ" dirty="0" smtClean="0"/>
              <a:t> past</a:t>
            </a:r>
            <a:endParaRPr lang="cs-CZ" dirty="0"/>
          </a:p>
        </p:txBody>
      </p:sp>
    </p:spTree>
    <p:extLst>
      <p:ext uri="{BB962C8B-B14F-4D97-AF65-F5344CB8AC3E}">
        <p14:creationId xmlns:p14="http://schemas.microsoft.com/office/powerpoint/2010/main" val="25624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INTRO 5 – </a:t>
            </a:r>
            <a:r>
              <a:rPr lang="cs-CZ" sz="2700" dirty="0" err="1" smtClean="0"/>
              <a:t>Customer</a:t>
            </a:r>
            <a:r>
              <a:rPr lang="cs-CZ" sz="2700" dirty="0" smtClean="0"/>
              <a:t> </a:t>
            </a:r>
            <a:r>
              <a:rPr lang="cs-CZ" sz="2700" dirty="0" err="1" smtClean="0"/>
              <a:t>document</a:t>
            </a:r>
            <a:r>
              <a:rPr lang="cs-CZ" sz="2700" dirty="0" smtClean="0"/>
              <a:t>- </a:t>
            </a:r>
            <a:r>
              <a:rPr lang="cs-CZ" sz="2700" dirty="0" err="1" smtClean="0">
                <a:solidFill>
                  <a:srgbClr val="C00000"/>
                </a:solidFill>
              </a:rPr>
              <a:t>navigation</a:t>
            </a:r>
            <a:endParaRPr lang="cs-CZ" sz="2700" dirty="0">
              <a:solidFill>
                <a:srgbClr val="C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264946" cy="322425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Přímá spojnice se šipkou 4"/>
          <p:cNvCxnSpPr/>
          <p:nvPr/>
        </p:nvCxnSpPr>
        <p:spPr>
          <a:xfrm>
            <a:off x="2964593" y="4605216"/>
            <a:ext cx="743311"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371321"/>
            <a:ext cx="5065018" cy="5128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232" y="4853052"/>
            <a:ext cx="762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INTRO 6 – </a:t>
            </a:r>
            <a:r>
              <a:rPr lang="cs-CZ" dirty="0" err="1" smtClean="0"/>
              <a:t>What</a:t>
            </a:r>
            <a:r>
              <a:rPr lang="cs-CZ" dirty="0" smtClean="0"/>
              <a:t> </a:t>
            </a:r>
            <a:r>
              <a:rPr lang="cs-CZ" dirty="0" err="1" smtClean="0"/>
              <a:t>is</a:t>
            </a:r>
            <a:r>
              <a:rPr lang="cs-CZ" dirty="0" smtClean="0"/>
              <a:t> ERP 1</a:t>
            </a:r>
            <a:endParaRPr lang="cs-CZ" dirty="0"/>
          </a:p>
        </p:txBody>
      </p:sp>
      <p:sp>
        <p:nvSpPr>
          <p:cNvPr id="4" name="Obdélník 3"/>
          <p:cNvSpPr/>
          <p:nvPr/>
        </p:nvSpPr>
        <p:spPr>
          <a:xfrm>
            <a:off x="539552" y="1484784"/>
            <a:ext cx="7560840" cy="1477328"/>
          </a:xfrm>
          <a:prstGeom prst="rect">
            <a:avLst/>
          </a:prstGeom>
        </p:spPr>
        <p:txBody>
          <a:bodyPr wrap="square">
            <a:spAutoFit/>
          </a:bodyPr>
          <a:lstStyle/>
          <a:p>
            <a:r>
              <a:rPr lang="en-GB" dirty="0"/>
              <a:t>So </a:t>
            </a:r>
            <a:r>
              <a:rPr lang="cs-CZ" dirty="0" err="1" smtClean="0"/>
              <a:t>our</a:t>
            </a:r>
            <a:r>
              <a:rPr lang="cs-CZ" dirty="0" smtClean="0"/>
              <a:t> </a:t>
            </a:r>
            <a:r>
              <a:rPr lang="en-GB" dirty="0" smtClean="0"/>
              <a:t>Microsoft </a:t>
            </a:r>
            <a:r>
              <a:rPr lang="en-GB" dirty="0"/>
              <a:t>Dynamics NAV is an ERP system.  But why is it an ERP system? What are the main features of an ERP system and how do we recognize these in Microsoft Dynamics NAV? </a:t>
            </a:r>
            <a:endParaRPr lang="cs-CZ" dirty="0" smtClean="0"/>
          </a:p>
          <a:p>
            <a:r>
              <a:rPr lang="en-GB" dirty="0" smtClean="0"/>
              <a:t>Let's </a:t>
            </a:r>
            <a:r>
              <a:rPr lang="en-GB" dirty="0"/>
              <a:t>have a look at the overview slide.  So one of the challenges that some companies might have to address is the one </a:t>
            </a:r>
            <a:r>
              <a:rPr lang="en-GB" b="1" dirty="0"/>
              <a:t>of island systems</a:t>
            </a:r>
            <a:r>
              <a:rPr lang="en-GB" dirty="0"/>
              <a:t>.  </a:t>
            </a:r>
            <a:endParaRPr lang="cs-CZ" dirty="0"/>
          </a:p>
        </p:txBody>
      </p:sp>
      <p:pic>
        <p:nvPicPr>
          <p:cNvPr id="5" name="Obrázek 4"/>
          <p:cNvPicPr/>
          <p:nvPr/>
        </p:nvPicPr>
        <p:blipFill>
          <a:blip r:embed="rId2"/>
          <a:stretch>
            <a:fillRect/>
          </a:stretch>
        </p:blipFill>
        <p:spPr>
          <a:xfrm>
            <a:off x="683568" y="3212976"/>
            <a:ext cx="4392568" cy="2973591"/>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267" y="3645024"/>
            <a:ext cx="4416893" cy="295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5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INTRO 7 – </a:t>
            </a:r>
            <a:r>
              <a:rPr lang="cs-CZ" dirty="0" err="1" smtClean="0"/>
              <a:t>What</a:t>
            </a:r>
            <a:r>
              <a:rPr lang="cs-CZ" dirty="0" smtClean="0"/>
              <a:t> </a:t>
            </a:r>
            <a:r>
              <a:rPr lang="cs-CZ" dirty="0" err="1" smtClean="0"/>
              <a:t>is</a:t>
            </a:r>
            <a:r>
              <a:rPr lang="cs-CZ" dirty="0" smtClean="0"/>
              <a:t> ERP 2</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5754687"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481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INTRO 8 – </a:t>
            </a:r>
            <a:r>
              <a:rPr lang="cs-CZ" dirty="0" err="1" smtClean="0"/>
              <a:t>What</a:t>
            </a:r>
            <a:r>
              <a:rPr lang="cs-CZ" dirty="0" smtClean="0"/>
              <a:t> </a:t>
            </a:r>
            <a:r>
              <a:rPr lang="cs-CZ" dirty="0" err="1" smtClean="0"/>
              <a:t>is</a:t>
            </a:r>
            <a:r>
              <a:rPr lang="cs-CZ" dirty="0" smtClean="0"/>
              <a:t> ERP 3</a:t>
            </a:r>
            <a:endParaRPr lang="cs-CZ" dirty="0"/>
          </a:p>
        </p:txBody>
      </p:sp>
      <p:sp>
        <p:nvSpPr>
          <p:cNvPr id="4" name="Obdélník 3"/>
          <p:cNvSpPr/>
          <p:nvPr/>
        </p:nvSpPr>
        <p:spPr>
          <a:xfrm>
            <a:off x="899592" y="1859340"/>
            <a:ext cx="7056784" cy="1754326"/>
          </a:xfrm>
          <a:prstGeom prst="rect">
            <a:avLst/>
          </a:prstGeom>
        </p:spPr>
        <p:txBody>
          <a:bodyPr wrap="square">
            <a:spAutoFit/>
          </a:bodyPr>
          <a:lstStyle/>
          <a:p>
            <a:r>
              <a:rPr lang="en-GB" dirty="0"/>
              <a:t>So everyone working with the system, for example, the bookkeeper in financial management, the sales representative in sales and marketing, the warehouse worker in the warehouse management, the HR manager in human resources and so on, so they all work with the system in their specific application department but with a </a:t>
            </a:r>
            <a:r>
              <a:rPr lang="en-GB" b="1" dirty="0"/>
              <a:t>common database</a:t>
            </a:r>
            <a:r>
              <a:rPr lang="en-GB" dirty="0"/>
              <a:t>.  And that's very, very important.  </a:t>
            </a:r>
            <a:r>
              <a:rPr lang="en-GB" b="1" dirty="0"/>
              <a:t>That's one of the main features of an ERP system</a:t>
            </a:r>
            <a:r>
              <a:rPr lang="en-GB" dirty="0"/>
              <a:t>. </a:t>
            </a:r>
            <a:endParaRPr lang="cs-CZ" dirty="0"/>
          </a:p>
        </p:txBody>
      </p:sp>
    </p:spTree>
    <p:extLst>
      <p:ext uri="{BB962C8B-B14F-4D97-AF65-F5344CB8AC3E}">
        <p14:creationId xmlns:p14="http://schemas.microsoft.com/office/powerpoint/2010/main" val="494729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INTRO 9 – </a:t>
            </a:r>
            <a:r>
              <a:rPr lang="cs-CZ" dirty="0" err="1" smtClean="0"/>
              <a:t>Basics</a:t>
            </a:r>
            <a:r>
              <a:rPr lang="cs-CZ" dirty="0" smtClean="0"/>
              <a:t> </a:t>
            </a:r>
            <a:r>
              <a:rPr lang="cs-CZ" dirty="0" err="1" smtClean="0"/>
              <a:t>of</a:t>
            </a:r>
            <a:r>
              <a:rPr lang="cs-CZ" dirty="0" smtClean="0"/>
              <a:t> </a:t>
            </a:r>
            <a:r>
              <a:rPr lang="cs-CZ" dirty="0" err="1" smtClean="0"/>
              <a:t>working</a:t>
            </a:r>
            <a:r>
              <a:rPr lang="cs-CZ" dirty="0" smtClean="0"/>
              <a:t> </a:t>
            </a:r>
            <a:r>
              <a:rPr lang="cs-CZ" dirty="0" err="1" smtClean="0"/>
              <a:t>space</a:t>
            </a:r>
            <a:endParaRPr lang="cs-CZ" dirty="0"/>
          </a:p>
        </p:txBody>
      </p:sp>
      <p:graphicFrame>
        <p:nvGraphicFramePr>
          <p:cNvPr id="4" name="Table 12"/>
          <p:cNvGraphicFramePr>
            <a:graphicFrameLocks noGrp="1"/>
          </p:cNvGraphicFramePr>
          <p:nvPr>
            <p:extLst>
              <p:ext uri="{D42A27DB-BD31-4B8C-83A1-F6EECF244321}">
                <p14:modId xmlns:p14="http://schemas.microsoft.com/office/powerpoint/2010/main" val="1347622962"/>
              </p:ext>
            </p:extLst>
          </p:nvPr>
        </p:nvGraphicFramePr>
        <p:xfrm>
          <a:off x="611560" y="1556792"/>
          <a:ext cx="7658100" cy="4343400"/>
        </p:xfrm>
        <a:graphic>
          <a:graphicData uri="http://schemas.openxmlformats.org/drawingml/2006/table">
            <a:tbl>
              <a:tblPr firstRow="1" bandRow="1">
                <a:tableStyleId>{2D5ABB26-0587-4C30-8999-92F81FD0307C}</a:tableStyleId>
              </a:tblPr>
              <a:tblGrid>
                <a:gridCol w="3635664">
                  <a:extLst>
                    <a:ext uri="{9D8B030D-6E8A-4147-A177-3AD203B41FA5}">
                      <a16:colId xmlns="" xmlns:a16="http://schemas.microsoft.com/office/drawing/2014/main" val="20000"/>
                    </a:ext>
                  </a:extLst>
                </a:gridCol>
                <a:gridCol w="4022436">
                  <a:extLst>
                    <a:ext uri="{9D8B030D-6E8A-4147-A177-3AD203B41FA5}">
                      <a16:colId xmlns="" xmlns:a16="http://schemas.microsoft.com/office/drawing/2014/main" val="20001"/>
                    </a:ext>
                  </a:extLst>
                </a:gridCol>
              </a:tblGrid>
              <a:tr h="723900">
                <a:tc>
                  <a:txBody>
                    <a:bodyPr/>
                    <a:lstStyle/>
                    <a:p>
                      <a:pPr marL="285750" indent="-285750">
                        <a:buFont typeface="Arial" panose="020B0604020202020204" pitchFamily="34" charset="0"/>
                        <a:buChar char="•"/>
                      </a:pPr>
                      <a:r>
                        <a:rPr lang="nl-BE" sz="2400" dirty="0"/>
                        <a:t>Card</a:t>
                      </a:r>
                    </a:p>
                  </a:txBody>
                  <a:tcPr marL="68580" marR="68580"/>
                </a:tc>
                <a:tc>
                  <a:txBody>
                    <a:bodyPr/>
                    <a:lstStyle/>
                    <a:p>
                      <a:pPr marL="285750" indent="-285750">
                        <a:buFont typeface="Arial" panose="020B0604020202020204" pitchFamily="34" charset="0"/>
                        <a:buChar char="•"/>
                      </a:pPr>
                      <a:r>
                        <a:rPr lang="nl-BE" sz="2400" dirty="0"/>
                        <a:t>Worksheet</a:t>
                      </a:r>
                    </a:p>
                  </a:txBody>
                  <a:tcPr marL="68580" marR="68580"/>
                </a:tc>
                <a:extLst>
                  <a:ext uri="{0D108BD9-81ED-4DB2-BD59-A6C34878D82A}">
                    <a16:rowId xmlns="" xmlns:a16="http://schemas.microsoft.com/office/drawing/2014/main" val="10000"/>
                  </a:ext>
                </a:extLst>
              </a:tr>
              <a:tr h="723900">
                <a:tc>
                  <a:txBody>
                    <a:bodyPr/>
                    <a:lstStyle/>
                    <a:p>
                      <a:pPr marL="285750" indent="-285750">
                        <a:buFont typeface="Arial" panose="020B0604020202020204" pitchFamily="34" charset="0"/>
                        <a:buChar char="•"/>
                      </a:pPr>
                      <a:r>
                        <a:rPr lang="nl-BE" sz="2400" dirty="0"/>
                        <a:t>List</a:t>
                      </a:r>
                    </a:p>
                  </a:txBody>
                  <a:tcPr marL="68580" marR="68580"/>
                </a:tc>
                <a:tc>
                  <a:txBody>
                    <a:bodyPr/>
                    <a:lstStyle/>
                    <a:p>
                      <a:pPr marL="285750" indent="-285750">
                        <a:buFont typeface="Arial" panose="020B0604020202020204" pitchFamily="34" charset="0"/>
                        <a:buChar char="•"/>
                      </a:pPr>
                      <a:r>
                        <a:rPr lang="nl-BE" sz="2400" dirty="0"/>
                        <a:t>Confirmation dialog</a:t>
                      </a:r>
                    </a:p>
                  </a:txBody>
                  <a:tcPr marL="68580" marR="68580"/>
                </a:tc>
                <a:extLst>
                  <a:ext uri="{0D108BD9-81ED-4DB2-BD59-A6C34878D82A}">
                    <a16:rowId xmlns="" xmlns:a16="http://schemas.microsoft.com/office/drawing/2014/main" val="10001"/>
                  </a:ext>
                </a:extLst>
              </a:tr>
              <a:tr h="723900">
                <a:tc>
                  <a:txBody>
                    <a:bodyPr/>
                    <a:lstStyle/>
                    <a:p>
                      <a:pPr marL="285750" indent="-285750">
                        <a:buFont typeface="Arial" panose="020B0604020202020204" pitchFamily="34" charset="0"/>
                        <a:buChar char="•"/>
                      </a:pPr>
                      <a:r>
                        <a:rPr lang="nl-BE" sz="2400" dirty="0"/>
                        <a:t>Role Center</a:t>
                      </a:r>
                    </a:p>
                  </a:txBody>
                  <a:tcPr marL="68580" marR="68580"/>
                </a:tc>
                <a:tc>
                  <a:txBody>
                    <a:bodyPr/>
                    <a:lstStyle/>
                    <a:p>
                      <a:pPr marL="285750" indent="-285750">
                        <a:buFont typeface="Arial" panose="020B0604020202020204" pitchFamily="34" charset="0"/>
                        <a:buChar char="•"/>
                      </a:pPr>
                      <a:r>
                        <a:rPr lang="nl-BE" sz="2400" dirty="0"/>
                        <a:t>List plus</a:t>
                      </a:r>
                    </a:p>
                  </a:txBody>
                  <a:tcPr marL="68580" marR="68580"/>
                </a:tc>
                <a:extLst>
                  <a:ext uri="{0D108BD9-81ED-4DB2-BD59-A6C34878D82A}">
                    <a16:rowId xmlns="" xmlns:a16="http://schemas.microsoft.com/office/drawing/2014/main" val="10002"/>
                  </a:ext>
                </a:extLst>
              </a:tr>
              <a:tr h="723900">
                <a:tc>
                  <a:txBody>
                    <a:bodyPr/>
                    <a:lstStyle/>
                    <a:p>
                      <a:pPr marL="285750" indent="-285750">
                        <a:buFont typeface="Arial" panose="020B0604020202020204" pitchFamily="34" charset="0"/>
                        <a:buChar char="•"/>
                      </a:pPr>
                      <a:r>
                        <a:rPr lang="nl-BE" sz="2400" dirty="0"/>
                        <a:t>Card part</a:t>
                      </a:r>
                    </a:p>
                  </a:txBody>
                  <a:tcPr marL="68580" marR="68580"/>
                </a:tc>
                <a:tc>
                  <a:txBody>
                    <a:bodyPr/>
                    <a:lstStyle/>
                    <a:p>
                      <a:pPr marL="285750" indent="-285750">
                        <a:buFont typeface="Arial" panose="020B0604020202020204" pitchFamily="34" charset="0"/>
                        <a:buChar char="•"/>
                      </a:pPr>
                      <a:r>
                        <a:rPr lang="nl-BE" sz="2400" dirty="0"/>
                        <a:t>Navigate page (wizard)</a:t>
                      </a:r>
                    </a:p>
                  </a:txBody>
                  <a:tcPr marL="68580" marR="68580"/>
                </a:tc>
                <a:extLst>
                  <a:ext uri="{0D108BD9-81ED-4DB2-BD59-A6C34878D82A}">
                    <a16:rowId xmlns="" xmlns:a16="http://schemas.microsoft.com/office/drawing/2014/main" val="10003"/>
                  </a:ext>
                </a:extLst>
              </a:tr>
              <a:tr h="723900">
                <a:tc>
                  <a:txBody>
                    <a:bodyPr/>
                    <a:lstStyle/>
                    <a:p>
                      <a:pPr marL="285750" indent="-285750">
                        <a:buFont typeface="Arial" panose="020B0604020202020204" pitchFamily="34" charset="0"/>
                        <a:buChar char="•"/>
                      </a:pPr>
                      <a:r>
                        <a:rPr lang="nl-BE" sz="2400" dirty="0"/>
                        <a:t>List part</a:t>
                      </a:r>
                    </a:p>
                  </a:txBody>
                  <a:tcPr marL="68580" marR="68580"/>
                </a:tc>
                <a:tc>
                  <a:txBody>
                    <a:bodyPr/>
                    <a:lstStyle/>
                    <a:p>
                      <a:pPr marL="285750" indent="-285750">
                        <a:buFont typeface="Arial" panose="020B0604020202020204" pitchFamily="34" charset="0"/>
                        <a:buChar char="•"/>
                      </a:pPr>
                      <a:r>
                        <a:rPr lang="nl-BE" sz="2400" dirty="0"/>
                        <a:t>Standard dialog</a:t>
                      </a:r>
                    </a:p>
                  </a:txBody>
                  <a:tcPr marL="68580" marR="68580"/>
                </a:tc>
                <a:extLst>
                  <a:ext uri="{0D108BD9-81ED-4DB2-BD59-A6C34878D82A}">
                    <a16:rowId xmlns="" xmlns:a16="http://schemas.microsoft.com/office/drawing/2014/main" val="10004"/>
                  </a:ext>
                </a:extLst>
              </a:tr>
              <a:tr h="723900">
                <a:tc>
                  <a:txBody>
                    <a:bodyPr/>
                    <a:lstStyle/>
                    <a:p>
                      <a:pPr marL="285750" indent="-285750">
                        <a:buFont typeface="Arial" panose="020B0604020202020204" pitchFamily="34" charset="0"/>
                        <a:buChar char="•"/>
                      </a:pPr>
                      <a:r>
                        <a:rPr lang="nl-BE" sz="2400" dirty="0"/>
                        <a:t>Document</a:t>
                      </a:r>
                    </a:p>
                  </a:txBody>
                  <a:tcPr marL="68580" marR="68580"/>
                </a:tc>
                <a:tc>
                  <a:txBody>
                    <a:bodyPr/>
                    <a:lstStyle/>
                    <a:p>
                      <a:pPr marL="285750" indent="-285750">
                        <a:buFont typeface="Arial" panose="020B0604020202020204" pitchFamily="34" charset="0"/>
                        <a:buChar char="•"/>
                      </a:pPr>
                      <a:endParaRPr lang="nl-BE" sz="2400" dirty="0"/>
                    </a:p>
                  </a:txBody>
                  <a:tcPr marL="68580" marR="68580"/>
                </a:tc>
                <a:extLst>
                  <a:ext uri="{0D108BD9-81ED-4DB2-BD59-A6C34878D82A}">
                    <a16:rowId xmlns="" xmlns:a16="http://schemas.microsoft.com/office/drawing/2014/main" val="10005"/>
                  </a:ext>
                </a:extLst>
              </a:tr>
            </a:tbl>
          </a:graphicData>
        </a:graphic>
      </p:graphicFrame>
      <p:sp>
        <p:nvSpPr>
          <p:cNvPr id="5" name="TextovéPole 4"/>
          <p:cNvSpPr txBox="1"/>
          <p:nvPr/>
        </p:nvSpPr>
        <p:spPr>
          <a:xfrm>
            <a:off x="683568" y="5939988"/>
            <a:ext cx="7482882" cy="369332"/>
          </a:xfrm>
          <a:prstGeom prst="rect">
            <a:avLst/>
          </a:prstGeom>
          <a:noFill/>
        </p:spPr>
        <p:txBody>
          <a:bodyPr wrap="none" rtlCol="0">
            <a:spAutoFit/>
          </a:bodyPr>
          <a:lstStyle/>
          <a:p>
            <a:r>
              <a:rPr lang="en-US" dirty="0" smtClean="0"/>
              <a:t>Will be shown by tutor and  examined on demo student databases  by them </a:t>
            </a:r>
            <a:endParaRPr lang="en-US" dirty="0"/>
          </a:p>
        </p:txBody>
      </p:sp>
    </p:spTree>
    <p:extLst>
      <p:ext uri="{BB962C8B-B14F-4D97-AF65-F5344CB8AC3E}">
        <p14:creationId xmlns:p14="http://schemas.microsoft.com/office/powerpoint/2010/main" val="362011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Pages</a:t>
            </a:r>
          </a:p>
        </p:txBody>
      </p:sp>
      <p:sp>
        <p:nvSpPr>
          <p:cNvPr id="4" name="Footer Placeholder 5"/>
          <p:cNvSpPr>
            <a:spLocks noGrp="1"/>
          </p:cNvSpPr>
          <p:nvPr>
            <p:ph type="ftr" sz="quarter" idx="4294967295"/>
          </p:nvPr>
        </p:nvSpPr>
        <p:spPr>
          <a:xfrm>
            <a:off x="457200" y="6324602"/>
            <a:ext cx="2895600" cy="365125"/>
          </a:xfrm>
          <a:prstGeom prst="rect">
            <a:avLst/>
          </a:prstGeom>
        </p:spPr>
        <p:txBody>
          <a:bodyPr/>
          <a:lstStyle>
            <a:lvl1pPr algn="l">
              <a:defRPr/>
            </a:lvl1pPr>
          </a:lstStyle>
          <a:p>
            <a:endParaRPr lang="en-US" dirty="0"/>
          </a:p>
        </p:txBody>
      </p:sp>
      <p:sp>
        <p:nvSpPr>
          <p:cNvPr id="2" name="Text Placeholder 1"/>
          <p:cNvSpPr>
            <a:spLocks noGrp="1"/>
          </p:cNvSpPr>
          <p:nvPr>
            <p:ph type="body" sz="quarter" idx="13"/>
          </p:nvPr>
        </p:nvSpPr>
        <p:spPr/>
        <p:txBody>
          <a:bodyPr/>
          <a:lstStyle/>
          <a:p>
            <a:pPr marL="0" indent="0">
              <a:buNone/>
            </a:pPr>
            <a:r>
              <a:rPr lang="en-US" b="1" dirty="0"/>
              <a:t>List Page Windows Client</a:t>
            </a: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79" y="1972400"/>
            <a:ext cx="5454606" cy="455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43198" y="2593058"/>
            <a:ext cx="5829034" cy="688181"/>
            <a:chOff x="457597" y="2593057"/>
            <a:chExt cx="7772045" cy="688181"/>
          </a:xfrm>
        </p:grpSpPr>
        <p:sp>
          <p:nvSpPr>
            <p:cNvPr id="16" name="Rectangle 15"/>
            <p:cNvSpPr/>
            <p:nvPr/>
          </p:nvSpPr>
          <p:spPr bwMode="auto">
            <a:xfrm>
              <a:off x="457597" y="2593057"/>
              <a:ext cx="7272808" cy="688181"/>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Connector 16"/>
            <p:cNvCxnSpPr/>
            <p:nvPr/>
          </p:nvCxnSpPr>
          <p:spPr>
            <a:xfrm>
              <a:off x="7730405" y="2937147"/>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18" name="Rectangle 17"/>
            <p:cNvSpPr/>
            <p:nvPr/>
          </p:nvSpPr>
          <p:spPr bwMode="auto">
            <a:xfrm>
              <a:off x="7941610" y="2765101"/>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1</a:t>
              </a:r>
            </a:p>
          </p:txBody>
        </p:sp>
      </p:grpSp>
      <p:grpSp>
        <p:nvGrpSpPr>
          <p:cNvPr id="19" name="Group 18"/>
          <p:cNvGrpSpPr/>
          <p:nvPr/>
        </p:nvGrpSpPr>
        <p:grpSpPr>
          <a:xfrm>
            <a:off x="2565419" y="3328930"/>
            <a:ext cx="2106234" cy="353991"/>
            <a:chOff x="3420558" y="3328930"/>
            <a:chExt cx="2808312" cy="353990"/>
          </a:xfrm>
        </p:grpSpPr>
        <p:sp>
          <p:nvSpPr>
            <p:cNvPr id="20" name="Rectangle 19"/>
            <p:cNvSpPr/>
            <p:nvPr/>
          </p:nvSpPr>
          <p:spPr bwMode="auto">
            <a:xfrm>
              <a:off x="3924614" y="3328930"/>
              <a:ext cx="2304256" cy="352457"/>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Connector 20"/>
            <p:cNvCxnSpPr/>
            <p:nvPr/>
          </p:nvCxnSpPr>
          <p:spPr>
            <a:xfrm>
              <a:off x="3708590" y="3505158"/>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22" name="Rectangle 21"/>
            <p:cNvSpPr/>
            <p:nvPr/>
          </p:nvSpPr>
          <p:spPr bwMode="auto">
            <a:xfrm>
              <a:off x="3420558" y="3338829"/>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2</a:t>
              </a:r>
            </a:p>
          </p:txBody>
        </p:sp>
      </p:grpSp>
      <p:grpSp>
        <p:nvGrpSpPr>
          <p:cNvPr id="23" name="Group 22"/>
          <p:cNvGrpSpPr/>
          <p:nvPr/>
        </p:nvGrpSpPr>
        <p:grpSpPr>
          <a:xfrm>
            <a:off x="4709653" y="3326629"/>
            <a:ext cx="1312151" cy="3204000"/>
            <a:chOff x="6279536" y="3326629"/>
            <a:chExt cx="1749534" cy="3204000"/>
          </a:xfrm>
        </p:grpSpPr>
        <p:sp>
          <p:nvSpPr>
            <p:cNvPr id="24" name="Rectangle 23"/>
            <p:cNvSpPr/>
            <p:nvPr/>
          </p:nvSpPr>
          <p:spPr bwMode="auto">
            <a:xfrm>
              <a:off x="6279536" y="3326629"/>
              <a:ext cx="1260000" cy="3204000"/>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Connector 24"/>
            <p:cNvCxnSpPr/>
            <p:nvPr/>
          </p:nvCxnSpPr>
          <p:spPr>
            <a:xfrm>
              <a:off x="7529833" y="4928629"/>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26" name="Rectangle 25"/>
            <p:cNvSpPr/>
            <p:nvPr/>
          </p:nvSpPr>
          <p:spPr bwMode="auto">
            <a:xfrm>
              <a:off x="7741038" y="4756583"/>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4</a:t>
              </a:r>
            </a:p>
          </p:txBody>
        </p:sp>
      </p:grpSp>
      <p:grpSp>
        <p:nvGrpSpPr>
          <p:cNvPr id="27" name="Group 26"/>
          <p:cNvGrpSpPr/>
          <p:nvPr/>
        </p:nvGrpSpPr>
        <p:grpSpPr>
          <a:xfrm>
            <a:off x="937265" y="3727575"/>
            <a:ext cx="3734389" cy="2722016"/>
            <a:chOff x="1249685" y="3727574"/>
            <a:chExt cx="4979185" cy="2722016"/>
          </a:xfrm>
        </p:grpSpPr>
        <p:sp>
          <p:nvSpPr>
            <p:cNvPr id="28" name="Rectangle 27"/>
            <p:cNvSpPr/>
            <p:nvPr/>
          </p:nvSpPr>
          <p:spPr bwMode="auto">
            <a:xfrm>
              <a:off x="1753741" y="3727574"/>
              <a:ext cx="4475129" cy="2722016"/>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9" name="Straight Connector 28"/>
            <p:cNvCxnSpPr/>
            <p:nvPr/>
          </p:nvCxnSpPr>
          <p:spPr>
            <a:xfrm>
              <a:off x="1537717" y="5137446"/>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30" name="Rectangle 29"/>
            <p:cNvSpPr/>
            <p:nvPr/>
          </p:nvSpPr>
          <p:spPr bwMode="auto">
            <a:xfrm>
              <a:off x="1249685" y="4971117"/>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3</a:t>
              </a:r>
            </a:p>
          </p:txBody>
        </p:sp>
      </p:grpSp>
      <p:sp>
        <p:nvSpPr>
          <p:cNvPr id="31" name="Text Placeholder 2"/>
          <p:cNvSpPr txBox="1">
            <a:spLocks/>
          </p:cNvSpPr>
          <p:nvPr/>
        </p:nvSpPr>
        <p:spPr>
          <a:xfrm>
            <a:off x="6572641" y="2201118"/>
            <a:ext cx="2351465" cy="1818959"/>
          </a:xfrm>
          <a:prstGeom prst="rect">
            <a:avLst/>
          </a:prstGeom>
        </p:spPr>
        <p:txBody>
          <a:bodyPr vert="horz" wrap="square" lIns="109717" tIns="0" rIns="109717" bIns="0" rtlCol="0">
            <a:spAutoFit/>
          </a:bodyPr>
          <a:lstStyle>
            <a:lvl1pPr marL="0" marR="0" indent="0" algn="l" defTabSz="932651" rtl="0" eaLnBrk="1" fontAlgn="auto" latinLnBrk="0" hangingPunct="1">
              <a:lnSpc>
                <a:spcPct val="90000"/>
              </a:lnSpc>
              <a:spcBef>
                <a:spcPts val="600"/>
              </a:spcBef>
              <a:spcAft>
                <a:spcPts val="0"/>
              </a:spcAft>
              <a:buClrTx/>
              <a:buSzPct val="90000"/>
              <a:buFont typeface="Arial" pitchFamily="34" charset="0"/>
              <a:buNone/>
              <a:tabLst/>
              <a:defRPr sz="4000" b="0" kern="1200" spc="0" baseline="0">
                <a:gradFill>
                  <a:gsLst>
                    <a:gs pos="1250">
                      <a:schemeClr val="accent2"/>
                    </a:gs>
                    <a:gs pos="100000">
                      <a:schemeClr val="accent2"/>
                    </a:gs>
                  </a:gsLst>
                  <a:lin ang="5400000" scaled="0"/>
                </a:gradFill>
                <a:latin typeface="+mj-lt"/>
                <a:ea typeface="+mn-ea"/>
                <a:cs typeface="+mn-cs"/>
              </a:defRPr>
            </a:lvl1pPr>
            <a:lvl2pPr marL="4763" marR="0" indent="0" algn="l" defTabSz="932651" rtl="0" eaLnBrk="1" fontAlgn="auto" latinLnBrk="0" hangingPunct="1">
              <a:lnSpc>
                <a:spcPct val="90000"/>
              </a:lnSpc>
              <a:spcBef>
                <a:spcPts val="6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0" marR="0" indent="0" algn="l" defTabSz="932651" rtl="0" eaLnBrk="1" fontAlgn="auto" latinLnBrk="0" hangingPunct="1">
              <a:lnSpc>
                <a:spcPct val="90000"/>
              </a:lnSpc>
              <a:spcBef>
                <a:spcPts val="6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1028599" marR="0" indent="-1028599" algn="l" defTabSz="932651" rtl="0" eaLnBrk="1" fontAlgn="auto" latinLnBrk="0" hangingPunct="1">
              <a:lnSpc>
                <a:spcPct val="90000"/>
              </a:lnSpc>
              <a:spcBef>
                <a:spcPts val="6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4pPr>
            <a:lvl5pPr marL="1028599" marR="0" indent="-1028599" algn="l" defTabSz="932651" rtl="0" eaLnBrk="1" fontAlgn="auto" latinLnBrk="0" hangingPunct="1">
              <a:lnSpc>
                <a:spcPct val="90000"/>
              </a:lnSpc>
              <a:spcBef>
                <a:spcPts val="6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5pPr>
            <a:lvl6pPr marL="2564788"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15"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40"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67"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a:pPr>
            <a:r>
              <a:rPr lang="en-US" sz="1400" dirty="0">
                <a:solidFill>
                  <a:schemeClr val="bg2">
                    <a:lumMod val="25000"/>
                  </a:schemeClr>
                </a:solidFill>
                <a:latin typeface="+mn-lt"/>
              </a:rPr>
              <a:t>Ribbon</a:t>
            </a:r>
          </a:p>
          <a:p>
            <a:pPr marL="342900" indent="-342900">
              <a:buFont typeface="+mj-lt"/>
              <a:buAutoNum type="arabicPeriod"/>
            </a:pPr>
            <a:r>
              <a:rPr lang="en-US" sz="1400" dirty="0">
                <a:solidFill>
                  <a:schemeClr val="bg2">
                    <a:lumMod val="25000"/>
                  </a:schemeClr>
                </a:solidFill>
                <a:latin typeface="+mn-lt"/>
              </a:rPr>
              <a:t>Filter pane</a:t>
            </a:r>
          </a:p>
          <a:p>
            <a:pPr marL="342900" indent="-342900">
              <a:buFont typeface="+mj-lt"/>
              <a:buAutoNum type="arabicPeriod"/>
            </a:pPr>
            <a:r>
              <a:rPr lang="en-US" sz="1400" dirty="0">
                <a:solidFill>
                  <a:schemeClr val="bg2">
                    <a:lumMod val="25000"/>
                  </a:schemeClr>
                </a:solidFill>
                <a:latin typeface="+mn-lt"/>
              </a:rPr>
              <a:t>List</a:t>
            </a:r>
          </a:p>
          <a:p>
            <a:pPr marL="342900" indent="-342900">
              <a:buFont typeface="+mj-lt"/>
              <a:buAutoNum type="arabicPeriod"/>
            </a:pPr>
            <a:r>
              <a:rPr lang="en-US" sz="1400" dirty="0" err="1">
                <a:solidFill>
                  <a:schemeClr val="bg2">
                    <a:lumMod val="25000"/>
                  </a:schemeClr>
                </a:solidFill>
                <a:latin typeface="+mn-lt"/>
              </a:rPr>
              <a:t>FactBox</a:t>
            </a:r>
            <a:r>
              <a:rPr lang="en-US" sz="1400" dirty="0">
                <a:solidFill>
                  <a:schemeClr val="bg2">
                    <a:lumMod val="25000"/>
                  </a:schemeClr>
                </a:solidFill>
                <a:latin typeface="+mn-lt"/>
              </a:rPr>
              <a:t> pane</a:t>
            </a:r>
          </a:p>
          <a:p>
            <a:endParaRPr lang="en-US" sz="1400" dirty="0">
              <a:solidFill>
                <a:schemeClr val="bg2">
                  <a:lumMod val="50000"/>
                </a:schemeClr>
              </a:solidFill>
              <a:latin typeface="+mn-lt"/>
            </a:endParaRPr>
          </a:p>
          <a:p>
            <a:endParaRPr lang="en-US" sz="1400" dirty="0">
              <a:solidFill>
                <a:srgbClr val="DDDDDD">
                  <a:lumMod val="50000"/>
                </a:srgbClr>
              </a:solidFill>
              <a:latin typeface="Segoe UI"/>
            </a:endParaRPr>
          </a:p>
          <a:p>
            <a:endParaRPr lang="en-US" sz="1400" dirty="0">
              <a:solidFill>
                <a:schemeClr val="bg2">
                  <a:lumMod val="50000"/>
                </a:schemeClr>
              </a:solidFill>
              <a:latin typeface="+mn-lt"/>
            </a:endParaRPr>
          </a:p>
        </p:txBody>
      </p:sp>
    </p:spTree>
    <p:extLst>
      <p:ext uri="{BB962C8B-B14F-4D97-AF65-F5344CB8AC3E}">
        <p14:creationId xmlns:p14="http://schemas.microsoft.com/office/powerpoint/2010/main" val="32497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barn(inVertical)">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nodeType="withEffect">
                                  <p:stCondLst>
                                    <p:cond delay="0"/>
                                  </p:stCondLst>
                                  <p:childTnLst>
                                    <p:set>
                                      <p:cBhvr>
                                        <p:cTn id="29" dur="1" fill="hold">
                                          <p:stCondLst>
                                            <p:cond delay="0"/>
                                          </p:stCondLst>
                                        </p:cTn>
                                        <p:tgtEl>
                                          <p:spTgt spid="31">
                                            <p:txEl>
                                              <p:pRg st="1" end="1"/>
                                            </p:txEl>
                                          </p:spTgt>
                                        </p:tgtEl>
                                        <p:attrNameLst>
                                          <p:attrName>style.visibility</p:attrName>
                                        </p:attrNameLst>
                                      </p:cBhvr>
                                      <p:to>
                                        <p:strVal val="visible"/>
                                      </p:to>
                                    </p:set>
                                    <p:animEffect transition="in" filter="barn(inVertical)">
                                      <p:cBhvr>
                                        <p:cTn id="30" dur="500"/>
                                        <p:tgtEl>
                                          <p:spTgt spid="3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par>
                                <p:cTn id="36" presetID="16" presetClass="entr" presetSubtype="21" fill="hold" nodeType="withEffect">
                                  <p:stCondLst>
                                    <p:cond delay="0"/>
                                  </p:stCondLst>
                                  <p:childTnLst>
                                    <p:set>
                                      <p:cBhvr>
                                        <p:cTn id="37" dur="1" fill="hold">
                                          <p:stCondLst>
                                            <p:cond delay="0"/>
                                          </p:stCondLst>
                                        </p:cTn>
                                        <p:tgtEl>
                                          <p:spTgt spid="31">
                                            <p:txEl>
                                              <p:pRg st="2" end="2"/>
                                            </p:txEl>
                                          </p:spTgt>
                                        </p:tgtEl>
                                        <p:attrNameLst>
                                          <p:attrName>style.visibility</p:attrName>
                                        </p:attrNameLst>
                                      </p:cBhvr>
                                      <p:to>
                                        <p:strVal val="visible"/>
                                      </p:to>
                                    </p:set>
                                    <p:animEffect transition="in" filter="barn(inVertical)">
                                      <p:cBhvr>
                                        <p:cTn id="38" dur="500"/>
                                        <p:tgtEl>
                                          <p:spTgt spid="3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nodeType="withEffect">
                                  <p:stCondLst>
                                    <p:cond delay="0"/>
                                  </p:stCondLst>
                                  <p:childTnLst>
                                    <p:set>
                                      <p:cBhvr>
                                        <p:cTn id="45" dur="1" fill="hold">
                                          <p:stCondLst>
                                            <p:cond delay="0"/>
                                          </p:stCondLst>
                                        </p:cTn>
                                        <p:tgtEl>
                                          <p:spTgt spid="31">
                                            <p:txEl>
                                              <p:pRg st="3" end="3"/>
                                            </p:txEl>
                                          </p:spTgt>
                                        </p:tgtEl>
                                        <p:attrNameLst>
                                          <p:attrName>style.visibility</p:attrName>
                                        </p:attrNameLst>
                                      </p:cBhvr>
                                      <p:to>
                                        <p:strVal val="visible"/>
                                      </p:to>
                                    </p:set>
                                    <p:animEffect transition="in" filter="barn(inVertical)">
                                      <p:cBhvr>
                                        <p:cTn id="46"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Card</a:t>
            </a:r>
            <a:r>
              <a:rPr lang="cs-CZ" dirty="0" smtClean="0"/>
              <a:t> </a:t>
            </a:r>
            <a:r>
              <a:rPr lang="cs-CZ" dirty="0" err="1" smtClean="0"/>
              <a:t>page</a:t>
            </a:r>
            <a:r>
              <a:rPr lang="cs-CZ" dirty="0" smtClean="0"/>
              <a:t> – </a:t>
            </a:r>
            <a:r>
              <a:rPr lang="cs-CZ" dirty="0" err="1" smtClean="0"/>
              <a:t>first</a:t>
            </a:r>
            <a:r>
              <a:rPr lang="cs-CZ" dirty="0" smtClean="0"/>
              <a:t> </a:t>
            </a:r>
            <a:r>
              <a:rPr lang="cs-CZ" dirty="0" err="1" smtClean="0"/>
              <a:t>tab</a:t>
            </a:r>
            <a:r>
              <a:rPr lang="cs-CZ" dirty="0" smtClean="0"/>
              <a:t> </a:t>
            </a:r>
            <a:r>
              <a:rPr lang="cs-CZ" dirty="0" err="1" smtClean="0"/>
              <a:t>only</a:t>
            </a:r>
            <a:r>
              <a:rPr lang="cs-CZ" dirty="0" smtClean="0"/>
              <a:t>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087544" cy="291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717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Document</a:t>
            </a:r>
            <a:r>
              <a:rPr lang="cs-CZ" dirty="0" smtClean="0"/>
              <a:t> </a:t>
            </a:r>
            <a:r>
              <a:rPr lang="cs-CZ" dirty="0" err="1" smtClean="0"/>
              <a:t>page</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07" y="1223957"/>
            <a:ext cx="8579493" cy="501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3698187" y="2348880"/>
            <a:ext cx="0" cy="201622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Pravá složená závorka 5"/>
          <p:cNvSpPr/>
          <p:nvPr/>
        </p:nvSpPr>
        <p:spPr>
          <a:xfrm>
            <a:off x="3728437" y="2328793"/>
            <a:ext cx="407925" cy="203631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4136363" y="2348880"/>
            <a:ext cx="872355" cy="369332"/>
          </a:xfrm>
          <a:prstGeom prst="rect">
            <a:avLst/>
          </a:prstGeom>
          <a:noFill/>
        </p:spPr>
        <p:txBody>
          <a:bodyPr wrap="none" rtlCol="0">
            <a:spAutoFit/>
          </a:bodyPr>
          <a:lstStyle/>
          <a:p>
            <a:r>
              <a:rPr lang="cs-CZ" dirty="0" err="1" smtClean="0">
                <a:solidFill>
                  <a:srgbClr val="FF0000"/>
                </a:solidFill>
              </a:rPr>
              <a:t>Header</a:t>
            </a:r>
            <a:endParaRPr lang="cs-CZ" dirty="0">
              <a:solidFill>
                <a:srgbClr val="FF0000"/>
              </a:solidFill>
            </a:endParaRPr>
          </a:p>
        </p:txBody>
      </p:sp>
      <p:cxnSp>
        <p:nvCxnSpPr>
          <p:cNvPr id="9" name="Přímá spojnice se šipkou 8"/>
          <p:cNvCxnSpPr/>
          <p:nvPr/>
        </p:nvCxnSpPr>
        <p:spPr>
          <a:xfrm>
            <a:off x="2483768" y="4725144"/>
            <a:ext cx="0" cy="144945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Pravá složená závorka 10"/>
          <p:cNvSpPr/>
          <p:nvPr/>
        </p:nvSpPr>
        <p:spPr>
          <a:xfrm>
            <a:off x="2555776" y="4741597"/>
            <a:ext cx="360040" cy="148192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TextovéPole 11"/>
          <p:cNvSpPr txBox="1"/>
          <p:nvPr/>
        </p:nvSpPr>
        <p:spPr>
          <a:xfrm>
            <a:off x="3036103" y="5805264"/>
            <a:ext cx="662361" cy="369332"/>
          </a:xfrm>
          <a:prstGeom prst="rect">
            <a:avLst/>
          </a:prstGeom>
          <a:noFill/>
        </p:spPr>
        <p:txBody>
          <a:bodyPr wrap="none" rtlCol="0">
            <a:spAutoFit/>
          </a:bodyPr>
          <a:lstStyle/>
          <a:p>
            <a:r>
              <a:rPr lang="cs-CZ" dirty="0" smtClean="0">
                <a:solidFill>
                  <a:srgbClr val="FF0000"/>
                </a:solidFill>
              </a:rPr>
              <a:t>Lines</a:t>
            </a:r>
            <a:endParaRPr lang="cs-CZ" dirty="0">
              <a:solidFill>
                <a:srgbClr val="FF0000"/>
              </a:solidFill>
            </a:endParaRPr>
          </a:p>
        </p:txBody>
      </p:sp>
    </p:spTree>
    <p:extLst>
      <p:ext uri="{BB962C8B-B14F-4D97-AF65-F5344CB8AC3E}">
        <p14:creationId xmlns:p14="http://schemas.microsoft.com/office/powerpoint/2010/main" val="322800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Matrix </a:t>
            </a:r>
            <a:r>
              <a:rPr lang="cs-CZ" dirty="0" err="1" smtClean="0"/>
              <a:t>window</a:t>
            </a:r>
            <a:r>
              <a:rPr lang="cs-CZ" dirty="0" smtClean="0"/>
              <a:t> (</a:t>
            </a:r>
            <a:r>
              <a:rPr lang="cs-CZ" dirty="0" err="1" smtClean="0"/>
              <a:t>form</a:t>
            </a:r>
            <a:r>
              <a:rPr lang="cs-CZ" dirty="0" smtClean="0"/>
              <a:t>)</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6552728" cy="377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427984" y="1916832"/>
            <a:ext cx="266429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148064" y="1444134"/>
            <a:ext cx="1584216" cy="369332"/>
          </a:xfrm>
          <a:prstGeom prst="rect">
            <a:avLst/>
          </a:prstGeom>
          <a:noFill/>
        </p:spPr>
        <p:txBody>
          <a:bodyPr wrap="none" rtlCol="0">
            <a:spAutoFit/>
          </a:bodyPr>
          <a:lstStyle/>
          <a:p>
            <a:r>
              <a:rPr lang="cs-CZ" dirty="0" err="1" smtClean="0"/>
              <a:t>Stock</a:t>
            </a:r>
            <a:r>
              <a:rPr lang="cs-CZ" dirty="0" smtClean="0"/>
              <a:t> </a:t>
            </a:r>
            <a:r>
              <a:rPr lang="cs-CZ" dirty="0" err="1" smtClean="0"/>
              <a:t>locations</a:t>
            </a:r>
            <a:endParaRPr lang="cs-CZ" dirty="0"/>
          </a:p>
        </p:txBody>
      </p:sp>
    </p:spTree>
    <p:extLst>
      <p:ext uri="{BB962C8B-B14F-4D97-AF65-F5344CB8AC3E}">
        <p14:creationId xmlns:p14="http://schemas.microsoft.com/office/powerpoint/2010/main" val="7699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MS Dynamics NAV</a:t>
            </a:r>
            <a:endParaRPr lang="cs-CZ" dirty="0"/>
          </a:p>
        </p:txBody>
      </p:sp>
      <p:sp>
        <p:nvSpPr>
          <p:cNvPr id="3" name="Zástupný symbol pro obsah 2"/>
          <p:cNvSpPr>
            <a:spLocks noGrp="1"/>
          </p:cNvSpPr>
          <p:nvPr>
            <p:ph idx="1"/>
          </p:nvPr>
        </p:nvSpPr>
        <p:spPr/>
        <p:txBody>
          <a:bodyPr>
            <a:normAutofit/>
          </a:bodyPr>
          <a:lstStyle/>
          <a:p>
            <a:r>
              <a:rPr lang="cs-CZ" sz="1800" dirty="0" err="1"/>
              <a:t>If</a:t>
            </a:r>
            <a:r>
              <a:rPr lang="cs-CZ" sz="1800" dirty="0"/>
              <a:t> </a:t>
            </a:r>
            <a:r>
              <a:rPr lang="en-US" sz="1800" dirty="0"/>
              <a:t>your business is growing and ready to take on more opportunities, Dynamics NAV can help. An easily adaptable enterprise resource planning (ERP) solution, it helps your business automate and connect your sales, purchasing, operations, accounting, and inventory management</a:t>
            </a:r>
            <a:endParaRPr lang="cs-CZ" sz="1800" dirty="0"/>
          </a:p>
          <a:p>
            <a:r>
              <a:rPr lang="en-ZA" sz="1800" dirty="0" smtClean="0"/>
              <a:t>Microsoft Dynamics NAV enables every individual in your company to turn hunches (intuitions, feeling) into genuine insight, and insight into decisions. With access to real-time data and a wide range of analytical and reporting tools—including graphical displays, online analytical processing (OLAP) cubes, and Web-based delivery options—people can make informed, confident decisions that help drive business success.</a:t>
            </a:r>
            <a:endParaRPr lang="en-ZA" sz="18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365104"/>
            <a:ext cx="2847691" cy="165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58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INTRO 10 – </a:t>
            </a:r>
            <a:r>
              <a:rPr lang="cs-CZ" dirty="0" err="1" smtClean="0"/>
              <a:t>Searching</a:t>
            </a:r>
            <a:r>
              <a:rPr lang="cs-CZ" dirty="0" smtClean="0"/>
              <a:t> </a:t>
            </a:r>
            <a:r>
              <a:rPr lang="cs-CZ" dirty="0" err="1" smtClean="0"/>
              <a:t>window</a:t>
            </a:r>
            <a:endParaRPr lang="cs-CZ" dirty="0"/>
          </a:p>
        </p:txBody>
      </p:sp>
      <p:sp>
        <p:nvSpPr>
          <p:cNvPr id="5" name="TextovéPole 4"/>
          <p:cNvSpPr txBox="1"/>
          <p:nvPr/>
        </p:nvSpPr>
        <p:spPr>
          <a:xfrm>
            <a:off x="683568" y="5445224"/>
            <a:ext cx="7416902" cy="646331"/>
          </a:xfrm>
          <a:prstGeom prst="rect">
            <a:avLst/>
          </a:prstGeom>
          <a:noFill/>
        </p:spPr>
        <p:txBody>
          <a:bodyPr wrap="none" rtlCol="0">
            <a:spAutoFit/>
          </a:bodyPr>
          <a:lstStyle/>
          <a:p>
            <a:r>
              <a:rPr lang="en-ZA" b="1" dirty="0" smtClean="0">
                <a:solidFill>
                  <a:srgbClr val="FF0000"/>
                </a:solidFill>
              </a:rPr>
              <a:t>Will be shown by tutor and  examined on demo student databases  by them</a:t>
            </a:r>
          </a:p>
          <a:p>
            <a:r>
              <a:rPr lang="en-ZA" b="1" dirty="0" smtClean="0">
                <a:solidFill>
                  <a:srgbClr val="FF0000"/>
                </a:solidFill>
              </a:rPr>
              <a:t>(Find </a:t>
            </a:r>
            <a:r>
              <a:rPr lang="cs-CZ" b="1" dirty="0" smtClean="0">
                <a:solidFill>
                  <a:srgbClr val="FF0000"/>
                </a:solidFill>
              </a:rPr>
              <a:t>V</a:t>
            </a:r>
            <a:r>
              <a:rPr lang="en-ZA" b="1" dirty="0" err="1" smtClean="0">
                <a:solidFill>
                  <a:srgbClr val="FF0000"/>
                </a:solidFill>
              </a:rPr>
              <a:t>endor</a:t>
            </a:r>
            <a:r>
              <a:rPr lang="en-ZA" b="1" dirty="0" smtClean="0">
                <a:solidFill>
                  <a:srgbClr val="FF0000"/>
                </a:solidFill>
              </a:rPr>
              <a:t>, Item, Customer, General Ledger Account, Profile and so on)</a:t>
            </a:r>
            <a:endParaRPr lang="en-ZA" b="1"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27" y="1700808"/>
            <a:ext cx="7142163"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805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Simple</a:t>
            </a:r>
            <a:r>
              <a:rPr lang="cs-CZ" dirty="0" smtClean="0"/>
              <a:t> </a:t>
            </a:r>
            <a:r>
              <a:rPr lang="cs-CZ" dirty="0" err="1" smtClean="0"/>
              <a:t>filter</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3"/>
            <a:ext cx="7361237"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10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Multiple filter</a:t>
            </a:r>
            <a:endParaRPr lang="en-Z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409700"/>
            <a:ext cx="720883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880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ZA" dirty="0" smtClean="0"/>
              <a:t>Example of using help _filter criteria)</a:t>
            </a:r>
            <a:endParaRPr lang="en-Z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3024336"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556792"/>
            <a:ext cx="29051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Šipka doprava 2"/>
          <p:cNvSpPr/>
          <p:nvPr/>
        </p:nvSpPr>
        <p:spPr>
          <a:xfrm>
            <a:off x="2627784" y="2276872"/>
            <a:ext cx="16561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54475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ZA" dirty="0" smtClean="0"/>
              <a:t>Example of using help _filter criteria)</a:t>
            </a:r>
            <a:endParaRPr lang="en-ZA"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009" y="1484784"/>
            <a:ext cx="5040560" cy="465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á složená závorka 3"/>
          <p:cNvSpPr/>
          <p:nvPr/>
        </p:nvSpPr>
        <p:spPr>
          <a:xfrm>
            <a:off x="6372200" y="1484784"/>
            <a:ext cx="360040" cy="4656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7092280" y="3812875"/>
            <a:ext cx="1842556" cy="1477328"/>
          </a:xfrm>
          <a:prstGeom prst="rect">
            <a:avLst/>
          </a:prstGeom>
          <a:noFill/>
        </p:spPr>
        <p:txBody>
          <a:bodyPr wrap="none" rtlCol="0">
            <a:spAutoFit/>
          </a:bodyPr>
          <a:lstStyle/>
          <a:p>
            <a:r>
              <a:rPr lang="en-ZA" dirty="0" smtClean="0"/>
              <a:t>Only part of it ! </a:t>
            </a:r>
          </a:p>
          <a:p>
            <a:r>
              <a:rPr lang="en-ZA" dirty="0" smtClean="0"/>
              <a:t>Will be presented</a:t>
            </a:r>
          </a:p>
          <a:p>
            <a:r>
              <a:rPr lang="en-ZA" dirty="0" smtClean="0"/>
              <a:t>by tutor and </a:t>
            </a:r>
          </a:p>
          <a:p>
            <a:r>
              <a:rPr lang="en-ZA" dirty="0" smtClean="0"/>
              <a:t>experienced by </a:t>
            </a:r>
          </a:p>
          <a:p>
            <a:r>
              <a:rPr lang="en-ZA" dirty="0" smtClean="0"/>
              <a:t>students …. </a:t>
            </a:r>
            <a:endParaRPr lang="en-ZA" dirty="0"/>
          </a:p>
        </p:txBody>
      </p:sp>
    </p:spTree>
    <p:extLst>
      <p:ext uri="{BB962C8B-B14F-4D97-AF65-F5344CB8AC3E}">
        <p14:creationId xmlns:p14="http://schemas.microsoft.com/office/powerpoint/2010/main" val="1336088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Entries</a:t>
            </a:r>
            <a:r>
              <a:rPr lang="cs-CZ" dirty="0" smtClean="0"/>
              <a:t> and </a:t>
            </a:r>
            <a:r>
              <a:rPr lang="cs-CZ" dirty="0" err="1" smtClean="0"/>
              <a:t>their</a:t>
            </a:r>
            <a:r>
              <a:rPr lang="cs-CZ" dirty="0" smtClean="0"/>
              <a:t> use </a:t>
            </a:r>
            <a:endParaRPr lang="cs-CZ" dirty="0"/>
          </a:p>
        </p:txBody>
      </p:sp>
      <p:pic>
        <p:nvPicPr>
          <p:cNvPr id="4" name="Obrázek 3"/>
          <p:cNvPicPr/>
          <p:nvPr/>
        </p:nvPicPr>
        <p:blipFill>
          <a:blip r:embed="rId2"/>
          <a:stretch>
            <a:fillRect/>
          </a:stretch>
        </p:blipFill>
        <p:spPr>
          <a:xfrm>
            <a:off x="1115616" y="1403732"/>
            <a:ext cx="6768752" cy="4329524"/>
          </a:xfrm>
          <a:prstGeom prst="rect">
            <a:avLst/>
          </a:prstGeom>
        </p:spPr>
      </p:pic>
    </p:spTree>
    <p:extLst>
      <p:ext uri="{BB962C8B-B14F-4D97-AF65-F5344CB8AC3E}">
        <p14:creationId xmlns:p14="http://schemas.microsoft.com/office/powerpoint/2010/main" val="2985721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200" b="1" dirty="0" smtClean="0"/>
              <a:t>Report – example </a:t>
            </a:r>
            <a:r>
              <a:rPr lang="en-ZA" sz="2700" dirty="0" smtClean="0"/>
              <a:t>(</a:t>
            </a:r>
            <a:r>
              <a:rPr lang="en-ZA" sz="2400" dirty="0" smtClean="0"/>
              <a:t>data resource - </a:t>
            </a:r>
            <a:r>
              <a:rPr lang="en-ZA" sz="2400" dirty="0" smtClean="0">
                <a:solidFill>
                  <a:srgbClr val="FF0000"/>
                </a:solidFill>
              </a:rPr>
              <a:t>Customer Ledger Entries</a:t>
            </a:r>
            <a:r>
              <a:rPr lang="en-ZA" sz="2700" dirty="0" smtClean="0"/>
              <a:t>)</a:t>
            </a:r>
            <a:endParaRPr lang="en-ZA" sz="27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951663"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36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smtClean="0"/>
              <a:t>TEXT document related to this PWP show</a:t>
            </a:r>
            <a:endParaRPr lang="en-ZA"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525395" cy="80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1732219" y="2780928"/>
            <a:ext cx="52840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Only</a:t>
            </a: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to </a:t>
            </a:r>
            <a:r>
              <a:rPr lang="cs-CZ"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page</a:t>
            </a: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9 !!!</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38261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smtClean="0"/>
              <a:t>Study </a:t>
            </a:r>
            <a:r>
              <a:rPr lang="cs-CZ" sz="2400" dirty="0" err="1" smtClean="0"/>
              <a:t>material</a:t>
            </a:r>
            <a:r>
              <a:rPr lang="cs-CZ" sz="2400" dirty="0" smtClean="0"/>
              <a:t> </a:t>
            </a:r>
            <a:r>
              <a:rPr lang="cs-CZ" sz="2400" dirty="0" err="1" smtClean="0"/>
              <a:t>for</a:t>
            </a:r>
            <a:r>
              <a:rPr lang="cs-CZ" sz="2400" dirty="0" smtClean="0"/>
              <a:t> </a:t>
            </a:r>
            <a:r>
              <a:rPr lang="cs-CZ" sz="2400" dirty="0" err="1" smtClean="0"/>
              <a:t>this</a:t>
            </a:r>
            <a:r>
              <a:rPr lang="cs-CZ" sz="2400" dirty="0" smtClean="0"/>
              <a:t> (19.9.) and </a:t>
            </a:r>
            <a:r>
              <a:rPr lang="cs-CZ" sz="2400" dirty="0" err="1" smtClean="0"/>
              <a:t>probably</a:t>
            </a:r>
            <a:r>
              <a:rPr lang="cs-CZ" sz="2400" dirty="0" smtClean="0"/>
              <a:t> </a:t>
            </a:r>
            <a:r>
              <a:rPr lang="cs-CZ" sz="2400" dirty="0" err="1" smtClean="0"/>
              <a:t>next</a:t>
            </a:r>
            <a:r>
              <a:rPr lang="cs-CZ" sz="2400" dirty="0" smtClean="0"/>
              <a:t> session (3.10.)</a:t>
            </a:r>
            <a:endParaRPr lang="cs-CZ"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5345534" cy="461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10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Navigation</a:t>
            </a:r>
            <a:r>
              <a:rPr lang="cs-CZ" dirty="0" smtClean="0"/>
              <a:t> (NAV)</a:t>
            </a:r>
            <a:endParaRPr lang="cs-CZ" dirty="0"/>
          </a:p>
        </p:txBody>
      </p:sp>
      <p:sp>
        <p:nvSpPr>
          <p:cNvPr id="3" name="Zástupný symbol pro obsah 2"/>
          <p:cNvSpPr>
            <a:spLocks noGrp="1"/>
          </p:cNvSpPr>
          <p:nvPr>
            <p:ph idx="1"/>
          </p:nvPr>
        </p:nvSpPr>
        <p:spPr/>
        <p:txBody>
          <a:bodyPr/>
          <a:lstStyle/>
          <a:p>
            <a:r>
              <a:rPr lang="en-US" dirty="0" smtClean="0"/>
              <a:t>To find the way in the see of big data and to get  important information</a:t>
            </a:r>
            <a:endParaRPr lang="en-US" dirty="0"/>
          </a:p>
        </p:txBody>
      </p:sp>
      <p:pic>
        <p:nvPicPr>
          <p:cNvPr id="3074" name="Picture 2" descr="Výsledek obrázku pro Navigation in old ship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52936"/>
            <a:ext cx="4943872" cy="3143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940152" y="2882719"/>
            <a:ext cx="3063403" cy="369332"/>
          </a:xfrm>
          <a:prstGeom prst="rect">
            <a:avLst/>
          </a:prstGeom>
          <a:noFill/>
        </p:spPr>
        <p:txBody>
          <a:bodyPr wrap="none" rtlCol="0">
            <a:spAutoFit/>
          </a:bodyPr>
          <a:lstStyle/>
          <a:p>
            <a:r>
              <a:rPr lang="en-ZA" b="1" dirty="0" smtClean="0"/>
              <a:t>Information = data + structure</a:t>
            </a:r>
            <a:endParaRPr lang="en-ZA" b="1" dirty="0"/>
          </a:p>
        </p:txBody>
      </p:sp>
      <p:sp>
        <p:nvSpPr>
          <p:cNvPr id="5" name="Šipka dolů 4"/>
          <p:cNvSpPr/>
          <p:nvPr/>
        </p:nvSpPr>
        <p:spPr>
          <a:xfrm>
            <a:off x="6444208" y="3252051"/>
            <a:ext cx="432048" cy="53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789040"/>
            <a:ext cx="3600400" cy="243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18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ppt_x"/>
                                          </p:val>
                                        </p:tav>
                                        <p:tav tm="100000">
                                          <p:val>
                                            <p:strVal val="#ppt_x"/>
                                          </p:val>
                                        </p:tav>
                                      </p:tavLst>
                                    </p:anim>
                                    <p:anim calcmode="lin" valueType="num">
                                      <p:cBhvr additive="base">
                                        <p:cTn id="2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Feedback to </a:t>
            </a:r>
            <a:r>
              <a:rPr lang="cs-CZ" dirty="0" err="1" smtClean="0"/>
              <a:t>control</a:t>
            </a:r>
            <a:r>
              <a:rPr lang="cs-CZ" dirty="0" smtClean="0"/>
              <a:t> </a:t>
            </a:r>
            <a:r>
              <a:rPr lang="cs-CZ" dirty="0" err="1" smtClean="0"/>
              <a:t>all</a:t>
            </a:r>
            <a:r>
              <a:rPr lang="cs-CZ" dirty="0" smtClean="0"/>
              <a:t> </a:t>
            </a:r>
            <a:r>
              <a:rPr lang="cs-CZ" dirty="0" err="1" smtClean="0"/>
              <a:t>processes</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6984776" cy="498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32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11" y="1700808"/>
            <a:ext cx="6362700" cy="224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5932583" y="2276872"/>
            <a:ext cx="951607" cy="369332"/>
          </a:xfrm>
          <a:prstGeom prst="rect">
            <a:avLst/>
          </a:prstGeom>
          <a:noFill/>
        </p:spPr>
        <p:txBody>
          <a:bodyPr wrap="none" rtlCol="0">
            <a:spAutoFit/>
          </a:bodyPr>
          <a:lstStyle/>
          <a:p>
            <a:r>
              <a:rPr lang="cs-CZ" dirty="0" smtClean="0"/>
              <a:t>HEADER</a:t>
            </a:r>
            <a:endParaRPr lang="cs-CZ" dirty="0"/>
          </a:p>
        </p:txBody>
      </p:sp>
      <p:sp>
        <p:nvSpPr>
          <p:cNvPr id="6" name="TextovéPole 5"/>
          <p:cNvSpPr txBox="1"/>
          <p:nvPr/>
        </p:nvSpPr>
        <p:spPr>
          <a:xfrm>
            <a:off x="7020272" y="3356992"/>
            <a:ext cx="662361" cy="369332"/>
          </a:xfrm>
          <a:prstGeom prst="rect">
            <a:avLst/>
          </a:prstGeom>
          <a:noFill/>
        </p:spPr>
        <p:txBody>
          <a:bodyPr wrap="none" rtlCol="0">
            <a:spAutoFit/>
          </a:bodyPr>
          <a:lstStyle/>
          <a:p>
            <a:r>
              <a:rPr lang="cs-CZ" dirty="0" smtClean="0"/>
              <a:t>Lines</a:t>
            </a:r>
            <a:endParaRPr lang="cs-CZ" dirty="0"/>
          </a:p>
        </p:txBody>
      </p:sp>
      <p:sp>
        <p:nvSpPr>
          <p:cNvPr id="5" name="Šipka dolů 4"/>
          <p:cNvSpPr/>
          <p:nvPr/>
        </p:nvSpPr>
        <p:spPr>
          <a:xfrm>
            <a:off x="2915816" y="4016758"/>
            <a:ext cx="648072" cy="1356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3710561" y="4084121"/>
            <a:ext cx="876394" cy="369332"/>
          </a:xfrm>
          <a:prstGeom prst="rect">
            <a:avLst/>
          </a:prstGeom>
          <a:noFill/>
        </p:spPr>
        <p:txBody>
          <a:bodyPr wrap="none" rtlCol="0">
            <a:spAutoFit/>
          </a:bodyPr>
          <a:lstStyle/>
          <a:p>
            <a:r>
              <a:rPr lang="cs-CZ" dirty="0" smtClean="0"/>
              <a:t>Post -&gt; </a:t>
            </a:r>
            <a:endParaRPr lang="cs-CZ"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733" y="3976221"/>
            <a:ext cx="1414661" cy="103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150" y="5353942"/>
            <a:ext cx="6640165" cy="938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bdélník 9"/>
          <p:cNvSpPr/>
          <p:nvPr/>
        </p:nvSpPr>
        <p:spPr>
          <a:xfrm>
            <a:off x="827584" y="5823282"/>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1469790" y="5823282"/>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5004048" y="5793840"/>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5603366" y="5793840"/>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a:off x="2123728" y="6381328"/>
            <a:ext cx="266429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6279322" y="6381328"/>
            <a:ext cx="723275" cy="369332"/>
          </a:xfrm>
          <a:prstGeom prst="rect">
            <a:avLst/>
          </a:prstGeom>
          <a:noFill/>
        </p:spPr>
        <p:txBody>
          <a:bodyPr wrap="none" rtlCol="0">
            <a:spAutoFit/>
          </a:bodyPr>
          <a:lstStyle/>
          <a:p>
            <a:r>
              <a:rPr lang="cs-CZ" dirty="0" err="1" smtClean="0">
                <a:solidFill>
                  <a:srgbClr val="FF0000"/>
                </a:solidFill>
              </a:rPr>
              <a:t>Fields</a:t>
            </a:r>
            <a:endParaRPr lang="cs-CZ" dirty="0">
              <a:solidFill>
                <a:srgbClr val="FF0000"/>
              </a:solidFill>
            </a:endParaRPr>
          </a:p>
        </p:txBody>
      </p:sp>
    </p:spTree>
    <p:extLst>
      <p:ext uri="{BB962C8B-B14F-4D97-AF65-F5344CB8AC3E}">
        <p14:creationId xmlns:p14="http://schemas.microsoft.com/office/powerpoint/2010/main" val="7562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47"/>
                                        </p:tgtEl>
                                        <p:attrNameLst>
                                          <p:attrName>style.visibility</p:attrName>
                                        </p:attrNameLst>
                                      </p:cBhvr>
                                      <p:to>
                                        <p:strVal val="visible"/>
                                      </p:to>
                                    </p:set>
                                    <p:anim calcmode="lin" valueType="num">
                                      <p:cBhvr additive="base">
                                        <p:cTn id="30" dur="500" fill="hold"/>
                                        <p:tgtEl>
                                          <p:spTgt spid="6147"/>
                                        </p:tgtEl>
                                        <p:attrNameLst>
                                          <p:attrName>ppt_x</p:attrName>
                                        </p:attrNameLst>
                                      </p:cBhvr>
                                      <p:tavLst>
                                        <p:tav tm="0">
                                          <p:val>
                                            <p:strVal val="#ppt_x"/>
                                          </p:val>
                                        </p:tav>
                                        <p:tav tm="100000">
                                          <p:val>
                                            <p:strVal val="#ppt_x"/>
                                          </p:val>
                                        </p:tav>
                                      </p:tavLst>
                                    </p:anim>
                                    <p:anim calcmode="lin" valueType="num">
                                      <p:cBhvr additive="base">
                                        <p:cTn id="31"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148"/>
                                        </p:tgtEl>
                                        <p:attrNameLst>
                                          <p:attrName>style.visibility</p:attrName>
                                        </p:attrNameLst>
                                      </p:cBhvr>
                                      <p:to>
                                        <p:strVal val="visible"/>
                                      </p:to>
                                    </p:set>
                                    <p:anim calcmode="lin" valueType="num">
                                      <p:cBhvr additive="base">
                                        <p:cTn id="36" dur="500" fill="hold"/>
                                        <p:tgtEl>
                                          <p:spTgt spid="6148"/>
                                        </p:tgtEl>
                                        <p:attrNameLst>
                                          <p:attrName>ppt_x</p:attrName>
                                        </p:attrNameLst>
                                      </p:cBhvr>
                                      <p:tavLst>
                                        <p:tav tm="0">
                                          <p:val>
                                            <p:strVal val="#ppt_x"/>
                                          </p:val>
                                        </p:tav>
                                        <p:tav tm="100000">
                                          <p:val>
                                            <p:strVal val="#ppt_x"/>
                                          </p:val>
                                        </p:tav>
                                      </p:tavLst>
                                    </p:anim>
                                    <p:anim calcmode="lin" valueType="num">
                                      <p:cBhvr additive="base">
                                        <p:cTn id="37"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7" grpId="0"/>
      <p:bldP spid="10" grpId="0" animBg="1"/>
      <p:bldP spid="14" grpId="0" animBg="1"/>
      <p:bldP spid="15" grpId="0" animBg="1"/>
      <p:bldP spid="16"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Transaction-Entry</a:t>
            </a:r>
            <a:r>
              <a:rPr lang="en-ZA" dirty="0" smtClean="0"/>
              <a:t> (Terminology)</a:t>
            </a:r>
            <a:endParaRPr lang="en-Z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483656" cy="35764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bdélník 3"/>
          <p:cNvSpPr/>
          <p:nvPr/>
        </p:nvSpPr>
        <p:spPr>
          <a:xfrm>
            <a:off x="1115616" y="17008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1294043" y="18532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420416" y="20056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1572816" y="21580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438305" y="3933056"/>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p:nvPr/>
        </p:nvCxnSpPr>
        <p:spPr>
          <a:xfrm>
            <a:off x="4030593" y="2077616"/>
            <a:ext cx="14233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814133" y="2782669"/>
            <a:ext cx="43250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b="1" cap="none" spc="50" dirty="0" err="1" smtClean="0">
                <a:ln w="11430"/>
                <a:solidFill>
                  <a:srgbClr val="0070C0"/>
                </a:solidFill>
                <a:effectLst>
                  <a:outerShdw blurRad="76200" dist="50800" dir="5400000" algn="tl" rotWithShape="0">
                    <a:srgbClr val="000000">
                      <a:alpha val="65000"/>
                    </a:srgbClr>
                  </a:outerShdw>
                </a:effectLst>
              </a:rPr>
              <a:t>Transaction-Entries</a:t>
            </a:r>
            <a:r>
              <a:rPr lang="cs-CZ" b="1" cap="none" spc="50" dirty="0" smtClean="0">
                <a:ln w="11430"/>
                <a:solidFill>
                  <a:srgbClr val="0070C0"/>
                </a:solidFill>
                <a:effectLst>
                  <a:outerShdw blurRad="76200" dist="50800" dir="5400000" algn="tl" rotWithShape="0">
                    <a:srgbClr val="000000">
                      <a:alpha val="65000"/>
                    </a:srgbClr>
                  </a:outerShdw>
                </a:effectLst>
              </a:rPr>
              <a:t> </a:t>
            </a:r>
          </a:p>
          <a:p>
            <a:pPr algn="ctr"/>
            <a:r>
              <a:rPr lang="cs-CZ" b="1" spc="50" dirty="0" err="1" smtClean="0">
                <a:ln w="11430"/>
                <a:solidFill>
                  <a:srgbClr val="0070C0"/>
                </a:solidFill>
                <a:effectLst>
                  <a:outerShdw blurRad="76200" dist="50800" dir="5400000" algn="tl" rotWithShape="0">
                    <a:srgbClr val="000000">
                      <a:alpha val="65000"/>
                    </a:srgbClr>
                  </a:outerShdw>
                </a:effectLst>
              </a:rPr>
              <a:t>Which</a:t>
            </a:r>
            <a:r>
              <a:rPr lang="cs-CZ" b="1" spc="50" dirty="0" smtClean="0">
                <a:ln w="11430"/>
                <a:solidFill>
                  <a:srgbClr val="0070C0"/>
                </a:solidFill>
                <a:effectLst>
                  <a:outerShdw blurRad="76200" dist="50800" dir="5400000" algn="tl" rotWithShape="0">
                    <a:srgbClr val="000000">
                      <a:alpha val="65000"/>
                    </a:srgbClr>
                  </a:outerShdw>
                </a:effectLst>
              </a:rPr>
              <a:t> has </a:t>
            </a:r>
            <a:r>
              <a:rPr lang="cs-CZ" b="1" spc="50" dirty="0" err="1" smtClean="0">
                <a:ln w="11430"/>
                <a:solidFill>
                  <a:srgbClr val="0070C0"/>
                </a:solidFill>
                <a:effectLst>
                  <a:outerShdw blurRad="76200" dist="50800" dir="5400000" algn="tl" rotWithShape="0">
                    <a:srgbClr val="000000">
                      <a:alpha val="65000"/>
                    </a:srgbClr>
                  </a:outerShdw>
                </a:effectLst>
              </a:rPr>
              <a:t>been</a:t>
            </a:r>
            <a:r>
              <a:rPr lang="cs-CZ" b="1" spc="50" dirty="0" smtClean="0">
                <a:ln w="11430"/>
                <a:solidFill>
                  <a:srgbClr val="0070C0"/>
                </a:solidFill>
                <a:effectLst>
                  <a:outerShdw blurRad="76200" dist="50800" dir="5400000" algn="tl" rotWithShape="0">
                    <a:srgbClr val="000000">
                      <a:alpha val="65000"/>
                    </a:srgbClr>
                  </a:outerShdw>
                </a:effectLst>
              </a:rPr>
              <a:t> </a:t>
            </a:r>
            <a:r>
              <a:rPr lang="cs-CZ" b="1" spc="50" dirty="0" err="1" smtClean="0">
                <a:ln w="11430"/>
                <a:solidFill>
                  <a:srgbClr val="0070C0"/>
                </a:solidFill>
                <a:effectLst>
                  <a:outerShdw blurRad="76200" dist="50800" dir="5400000" algn="tl" rotWithShape="0">
                    <a:srgbClr val="000000">
                      <a:alpha val="65000"/>
                    </a:srgbClr>
                  </a:outerShdw>
                </a:effectLst>
              </a:rPr>
              <a:t>created</a:t>
            </a:r>
            <a:r>
              <a:rPr lang="cs-CZ" b="1" spc="50" dirty="0" smtClean="0">
                <a:ln w="11430"/>
                <a:solidFill>
                  <a:srgbClr val="0070C0"/>
                </a:solidFill>
                <a:effectLst>
                  <a:outerShdw blurRad="76200" dist="50800" dir="5400000" algn="tl" rotWithShape="0">
                    <a:srgbClr val="000000">
                      <a:alpha val="65000"/>
                    </a:srgbClr>
                  </a:outerShdw>
                </a:effectLst>
              </a:rPr>
              <a:t> by ERP</a:t>
            </a:r>
          </a:p>
          <a:p>
            <a:pPr algn="ctr"/>
            <a:r>
              <a:rPr lang="cs-CZ" b="1" spc="50" dirty="0" err="1" smtClean="0">
                <a:ln w="11430"/>
                <a:solidFill>
                  <a:srgbClr val="0070C0"/>
                </a:solidFill>
                <a:effectLst>
                  <a:outerShdw blurRad="76200" dist="50800" dir="5400000" algn="tl" rotWithShape="0">
                    <a:srgbClr val="000000">
                      <a:alpha val="65000"/>
                    </a:srgbClr>
                  </a:outerShdw>
                </a:effectLst>
              </a:rPr>
              <a:t>when</a:t>
            </a:r>
            <a:r>
              <a:rPr lang="cs-CZ" b="1" spc="50" dirty="0" smtClean="0">
                <a:ln w="11430"/>
                <a:solidFill>
                  <a:srgbClr val="0070C0"/>
                </a:solidFill>
                <a:effectLst>
                  <a:outerShdw blurRad="76200" dist="50800" dir="5400000" algn="tl" rotWithShape="0">
                    <a:srgbClr val="000000">
                      <a:alpha val="65000"/>
                    </a:srgbClr>
                  </a:outerShdw>
                </a:effectLst>
              </a:rPr>
              <a:t> </a:t>
            </a:r>
            <a:r>
              <a:rPr lang="cs-CZ" b="1" spc="50" dirty="0" err="1" smtClean="0">
                <a:ln w="11430"/>
                <a:solidFill>
                  <a:srgbClr val="0070C0"/>
                </a:solidFill>
                <a:effectLst>
                  <a:outerShdw blurRad="76200" dist="50800" dir="5400000" algn="tl" rotWithShape="0">
                    <a:srgbClr val="000000">
                      <a:alpha val="65000"/>
                    </a:srgbClr>
                  </a:outerShdw>
                </a:effectLst>
              </a:rPr>
              <a:t>the</a:t>
            </a:r>
            <a:r>
              <a:rPr lang="cs-CZ" b="1" spc="50" dirty="0" smtClean="0">
                <a:ln w="11430"/>
                <a:solidFill>
                  <a:srgbClr val="0070C0"/>
                </a:solidFill>
                <a:effectLst>
                  <a:outerShdw blurRad="76200" dist="50800" dir="5400000" algn="tl" rotWithShape="0">
                    <a:srgbClr val="000000">
                      <a:alpha val="65000"/>
                    </a:srgbClr>
                  </a:outerShdw>
                </a:effectLst>
              </a:rPr>
              <a:t> Sales  </a:t>
            </a:r>
            <a:r>
              <a:rPr lang="cs-CZ" b="1" spc="50" dirty="0" err="1" smtClean="0">
                <a:ln w="11430"/>
                <a:solidFill>
                  <a:srgbClr val="0070C0"/>
                </a:solidFill>
                <a:effectLst>
                  <a:outerShdw blurRad="76200" dist="50800" dir="5400000" algn="tl" rotWithShape="0">
                    <a:srgbClr val="000000">
                      <a:alpha val="65000"/>
                    </a:srgbClr>
                  </a:outerShdw>
                </a:effectLst>
              </a:rPr>
              <a:t>Order</a:t>
            </a:r>
            <a:r>
              <a:rPr lang="cs-CZ" b="1" spc="50" dirty="0" smtClean="0">
                <a:ln w="11430"/>
                <a:solidFill>
                  <a:srgbClr val="0070C0"/>
                </a:solidFill>
                <a:effectLst>
                  <a:outerShdw blurRad="76200" dist="50800" dir="5400000" algn="tl" rotWithShape="0">
                    <a:srgbClr val="000000">
                      <a:alpha val="65000"/>
                    </a:srgbClr>
                  </a:outerShdw>
                </a:effectLst>
              </a:rPr>
              <a:t> hase </a:t>
            </a:r>
            <a:r>
              <a:rPr lang="cs-CZ" b="1" spc="50" dirty="0" err="1" smtClean="0">
                <a:ln w="11430"/>
                <a:solidFill>
                  <a:srgbClr val="0070C0"/>
                </a:solidFill>
                <a:effectLst>
                  <a:outerShdw blurRad="76200" dist="50800" dir="5400000" algn="tl" rotWithShape="0">
                    <a:srgbClr val="000000">
                      <a:alpha val="65000"/>
                    </a:srgbClr>
                  </a:outerShdw>
                </a:effectLst>
              </a:rPr>
              <a:t>been</a:t>
            </a:r>
            <a:r>
              <a:rPr lang="cs-CZ" b="1" spc="50" dirty="0" smtClean="0">
                <a:ln w="11430"/>
                <a:solidFill>
                  <a:srgbClr val="0070C0"/>
                </a:solidFill>
                <a:effectLst>
                  <a:outerShdw blurRad="76200" dist="50800" dir="5400000" algn="tl" rotWithShape="0">
                    <a:srgbClr val="000000">
                      <a:alpha val="65000"/>
                    </a:srgbClr>
                  </a:outerShdw>
                </a:effectLst>
              </a:rPr>
              <a:t>  </a:t>
            </a:r>
            <a:r>
              <a:rPr lang="cs-CZ" b="1" spc="50" dirty="0" err="1" smtClean="0">
                <a:ln w="11430"/>
                <a:solidFill>
                  <a:srgbClr val="0070C0"/>
                </a:solidFill>
                <a:effectLst>
                  <a:outerShdw blurRad="76200" dist="50800" dir="5400000" algn="tl" rotWithShape="0">
                    <a:srgbClr val="000000">
                      <a:alpha val="65000"/>
                    </a:srgbClr>
                  </a:outerShdw>
                </a:effectLst>
              </a:rPr>
              <a:t>posted</a:t>
            </a:r>
            <a:endParaRPr lang="cs-CZ" b="1" cap="none" spc="50" dirty="0">
              <a:ln w="11430"/>
              <a:solidFill>
                <a:srgbClr val="0070C0"/>
              </a:solidFill>
              <a:effectLst>
                <a:outerShdw blurRad="76200" dist="50800" dir="5400000" algn="tl" rotWithShape="0">
                  <a:srgbClr val="000000">
                    <a:alpha val="65000"/>
                  </a:srgbClr>
                </a:outerShdw>
              </a:effectLst>
            </a:endParaRPr>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1" y="5328595"/>
            <a:ext cx="6640165" cy="938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6" name="Přímá spojnice se šipkou 15"/>
          <p:cNvCxnSpPr/>
          <p:nvPr/>
        </p:nvCxnSpPr>
        <p:spPr>
          <a:xfrm>
            <a:off x="1907704" y="4005064"/>
            <a:ext cx="0" cy="12241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4200550" y="1636276"/>
            <a:ext cx="1000659" cy="369332"/>
          </a:xfrm>
          <a:prstGeom prst="rect">
            <a:avLst/>
          </a:prstGeom>
          <a:noFill/>
        </p:spPr>
        <p:txBody>
          <a:bodyPr wrap="none" rtlCol="0">
            <a:spAutoFit/>
          </a:bodyPr>
          <a:lstStyle/>
          <a:p>
            <a:r>
              <a:rPr lang="cs-CZ" dirty="0" err="1" smtClean="0"/>
              <a:t>Navigate</a:t>
            </a:r>
            <a:endParaRPr lang="cs-CZ" dirty="0"/>
          </a:p>
        </p:txBody>
      </p:sp>
      <p:sp>
        <p:nvSpPr>
          <p:cNvPr id="18" name="TextovéPole 17"/>
          <p:cNvSpPr txBox="1"/>
          <p:nvPr/>
        </p:nvSpPr>
        <p:spPr>
          <a:xfrm>
            <a:off x="5436096" y="1164843"/>
            <a:ext cx="1929824" cy="369332"/>
          </a:xfrm>
          <a:prstGeom prst="rect">
            <a:avLst/>
          </a:prstGeom>
          <a:noFill/>
        </p:spPr>
        <p:txBody>
          <a:bodyPr wrap="none" rtlCol="0">
            <a:spAutoFit/>
          </a:bodyPr>
          <a:lstStyle/>
          <a:p>
            <a:r>
              <a:rPr lang="cs-CZ" dirty="0" err="1" smtClean="0">
                <a:solidFill>
                  <a:srgbClr val="FF0000"/>
                </a:solidFill>
              </a:rPr>
              <a:t>Original</a:t>
            </a:r>
            <a:r>
              <a:rPr lang="cs-CZ" dirty="0" smtClean="0">
                <a:solidFill>
                  <a:srgbClr val="FF0000"/>
                </a:solidFill>
              </a:rPr>
              <a:t> </a:t>
            </a:r>
            <a:r>
              <a:rPr lang="cs-CZ" dirty="0" err="1" smtClean="0">
                <a:solidFill>
                  <a:srgbClr val="FF0000"/>
                </a:solidFill>
              </a:rPr>
              <a:t>document</a:t>
            </a:r>
            <a:endParaRPr lang="cs-CZ" dirty="0">
              <a:solidFill>
                <a:srgbClr val="FF0000"/>
              </a:solidFill>
            </a:endParaRPr>
          </a:p>
        </p:txBody>
      </p:sp>
      <p:sp>
        <p:nvSpPr>
          <p:cNvPr id="20" name="TextovéPole 19"/>
          <p:cNvSpPr txBox="1"/>
          <p:nvPr/>
        </p:nvSpPr>
        <p:spPr>
          <a:xfrm>
            <a:off x="1683292" y="2347685"/>
            <a:ext cx="2203039" cy="369332"/>
          </a:xfrm>
          <a:prstGeom prst="rect">
            <a:avLst/>
          </a:prstGeom>
          <a:noFill/>
        </p:spPr>
        <p:txBody>
          <a:bodyPr wrap="none" rtlCol="0">
            <a:spAutoFit/>
          </a:bodyPr>
          <a:lstStyle/>
          <a:p>
            <a:r>
              <a:rPr lang="cs-CZ" b="1" dirty="0" err="1" smtClean="0">
                <a:solidFill>
                  <a:srgbClr val="0070C0"/>
                </a:solidFill>
              </a:rPr>
              <a:t>Transactions</a:t>
            </a:r>
            <a:r>
              <a:rPr lang="cs-CZ" b="1" dirty="0" smtClean="0">
                <a:solidFill>
                  <a:srgbClr val="0070C0"/>
                </a:solidFill>
              </a:rPr>
              <a:t>= </a:t>
            </a:r>
            <a:r>
              <a:rPr lang="cs-CZ" b="1" dirty="0" err="1" smtClean="0">
                <a:solidFill>
                  <a:srgbClr val="0070C0"/>
                </a:solidFill>
              </a:rPr>
              <a:t>Entries</a:t>
            </a:r>
            <a:endParaRPr lang="cs-CZ" b="1" dirty="0">
              <a:solidFill>
                <a:srgbClr val="0070C0"/>
              </a:solidFill>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209" y="2103726"/>
            <a:ext cx="762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4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122"/>
                                        </p:tgtEl>
                                        <p:attrNameLst>
                                          <p:attrName>style.visibility</p:attrName>
                                        </p:attrNameLst>
                                      </p:cBhvr>
                                      <p:to>
                                        <p:strVal val="visible"/>
                                      </p:to>
                                    </p:set>
                                    <p:anim calcmode="lin" valueType="num">
                                      <p:cBhvr additive="base">
                                        <p:cTn id="74" dur="500" fill="hold"/>
                                        <p:tgtEl>
                                          <p:spTgt spid="5122"/>
                                        </p:tgtEl>
                                        <p:attrNameLst>
                                          <p:attrName>ppt_x</p:attrName>
                                        </p:attrNameLst>
                                      </p:cBhvr>
                                      <p:tavLst>
                                        <p:tav tm="0">
                                          <p:val>
                                            <p:strVal val="#ppt_x"/>
                                          </p:val>
                                        </p:tav>
                                        <p:tav tm="100000">
                                          <p:val>
                                            <p:strVal val="#ppt_x"/>
                                          </p:val>
                                        </p:tav>
                                      </p:tavLst>
                                    </p:anim>
                                    <p:anim calcmode="lin" valueType="num">
                                      <p:cBhvr additive="base">
                                        <p:cTn id="7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3" grpId="0"/>
      <p:bldP spid="17"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INTRO 1</a:t>
            </a:r>
            <a:endParaRPr lang="cs-CZ" dirty="0"/>
          </a:p>
        </p:txBody>
      </p:sp>
      <p:sp>
        <p:nvSpPr>
          <p:cNvPr id="3" name="Zástupný symbol pro obsah 2"/>
          <p:cNvSpPr>
            <a:spLocks noGrp="1"/>
          </p:cNvSpPr>
          <p:nvPr>
            <p:ph idx="1"/>
          </p:nvPr>
        </p:nvSpPr>
        <p:spPr>
          <a:xfrm>
            <a:off x="457200" y="1600200"/>
            <a:ext cx="8435280" cy="4525963"/>
          </a:xfrm>
        </p:spPr>
        <p:txBody>
          <a:bodyPr>
            <a:normAutofit lnSpcReduction="10000"/>
          </a:bodyPr>
          <a:lstStyle/>
          <a:p>
            <a:pPr lvl="0"/>
            <a:r>
              <a:rPr lang="en-GB" dirty="0"/>
              <a:t>Explain the concept of ERP and Microsoft Dynamics NAV </a:t>
            </a:r>
            <a:r>
              <a:rPr lang="en-GB" dirty="0" smtClean="0"/>
              <a:t>2016</a:t>
            </a:r>
            <a:r>
              <a:rPr lang="cs-CZ" dirty="0" smtClean="0"/>
              <a:t>W1</a:t>
            </a:r>
            <a:r>
              <a:rPr lang="en-GB" dirty="0" smtClean="0"/>
              <a:t> </a:t>
            </a:r>
            <a:endParaRPr lang="cs-CZ" dirty="0"/>
          </a:p>
          <a:p>
            <a:r>
              <a:rPr lang="en-GB" sz="2800" dirty="0"/>
              <a:t>ERP</a:t>
            </a:r>
            <a:r>
              <a:rPr lang="en-GB" b="1" dirty="0"/>
              <a:t> </a:t>
            </a:r>
            <a:r>
              <a:rPr lang="en-GB" sz="2800" dirty="0" smtClean="0"/>
              <a:t>=</a:t>
            </a:r>
            <a:r>
              <a:rPr lang="cs-CZ" sz="2800" dirty="0" smtClean="0"/>
              <a:t> </a:t>
            </a:r>
            <a:r>
              <a:rPr lang="en-GB" sz="2400" dirty="0" smtClean="0"/>
              <a:t>Enterprise </a:t>
            </a:r>
            <a:r>
              <a:rPr lang="en-GB" sz="2400" dirty="0"/>
              <a:t>Resource Planning System</a:t>
            </a:r>
            <a:endParaRPr lang="cs-CZ" sz="2400" dirty="0"/>
          </a:p>
          <a:p>
            <a:r>
              <a:rPr lang="en-GB" sz="2800" b="1" dirty="0"/>
              <a:t>Resources</a:t>
            </a:r>
            <a:r>
              <a:rPr lang="en-GB" sz="2800" dirty="0"/>
              <a:t> </a:t>
            </a:r>
            <a:r>
              <a:rPr lang="cs-CZ" sz="2800" dirty="0" smtClean="0"/>
              <a:t>=</a:t>
            </a:r>
            <a:r>
              <a:rPr lang="cs-CZ" b="1" dirty="0" smtClean="0"/>
              <a:t> </a:t>
            </a:r>
            <a:r>
              <a:rPr lang="en-GB" sz="2400" dirty="0" smtClean="0"/>
              <a:t>financial </a:t>
            </a:r>
            <a:r>
              <a:rPr lang="en-GB" sz="2400" dirty="0"/>
              <a:t>resources, machines, people, items,……. </a:t>
            </a:r>
            <a:endParaRPr lang="cs-CZ" sz="2400" dirty="0" smtClean="0"/>
          </a:p>
          <a:p>
            <a:r>
              <a:rPr lang="cs-CZ" sz="2400" b="1" dirty="0" smtClean="0"/>
              <a:t>Data</a:t>
            </a:r>
            <a:r>
              <a:rPr lang="cs-CZ" sz="2400" dirty="0" smtClean="0"/>
              <a:t> </a:t>
            </a:r>
            <a:r>
              <a:rPr lang="en-ZA" sz="2400" dirty="0" smtClean="0"/>
              <a:t>= transactions having origin in :</a:t>
            </a:r>
          </a:p>
          <a:p>
            <a:pPr lvl="1"/>
            <a:r>
              <a:rPr lang="en-ZA" sz="2000" dirty="0" smtClean="0"/>
              <a:t>Posted documents (invoices, credit notes, deliveries, stock movement..)</a:t>
            </a:r>
          </a:p>
          <a:p>
            <a:pPr lvl="1"/>
            <a:r>
              <a:rPr lang="en-ZA" sz="2000" dirty="0" smtClean="0"/>
              <a:t>Hence the type of these transactions- entries</a:t>
            </a:r>
          </a:p>
          <a:p>
            <a:pPr lvl="2"/>
            <a:r>
              <a:rPr lang="en-ZA" sz="1600" dirty="0" smtClean="0"/>
              <a:t>Customer</a:t>
            </a:r>
          </a:p>
          <a:p>
            <a:pPr lvl="2"/>
            <a:r>
              <a:rPr lang="en-ZA" sz="1600" dirty="0" smtClean="0"/>
              <a:t>Vendor</a:t>
            </a:r>
          </a:p>
          <a:p>
            <a:pPr lvl="2"/>
            <a:r>
              <a:rPr lang="en-ZA" sz="1600" dirty="0" smtClean="0"/>
              <a:t>Item (</a:t>
            </a:r>
            <a:r>
              <a:rPr lang="cs-CZ" sz="1600" dirty="0" smtClean="0"/>
              <a:t>I</a:t>
            </a:r>
            <a:r>
              <a:rPr lang="en-ZA" sz="1600" dirty="0" err="1" smtClean="0"/>
              <a:t>nventory</a:t>
            </a:r>
            <a:r>
              <a:rPr lang="en-ZA" sz="1600" dirty="0" smtClean="0"/>
              <a:t>)</a:t>
            </a:r>
          </a:p>
          <a:p>
            <a:pPr lvl="2"/>
            <a:r>
              <a:rPr lang="en-ZA" sz="1600" dirty="0" smtClean="0"/>
              <a:t>General Ledger (Accounts)</a:t>
            </a:r>
            <a:endParaRPr lang="en-ZA" sz="1600" dirty="0"/>
          </a:p>
        </p:txBody>
      </p:sp>
      <p:sp>
        <p:nvSpPr>
          <p:cNvPr id="4" name="TextovéPole 3"/>
          <p:cNvSpPr txBox="1"/>
          <p:nvPr/>
        </p:nvSpPr>
        <p:spPr>
          <a:xfrm>
            <a:off x="272983" y="6021288"/>
            <a:ext cx="8544070" cy="646331"/>
          </a:xfrm>
          <a:prstGeom prst="rect">
            <a:avLst/>
          </a:prstGeom>
          <a:noFill/>
        </p:spPr>
        <p:txBody>
          <a:bodyPr wrap="none" rtlCol="0">
            <a:spAutoFit/>
          </a:bodyPr>
          <a:lstStyle/>
          <a:p>
            <a:r>
              <a:rPr lang="cs-CZ" b="1" dirty="0" err="1" smtClean="0">
                <a:solidFill>
                  <a:srgbClr val="FF0000"/>
                </a:solidFill>
              </a:rPr>
              <a:t>Linked</a:t>
            </a:r>
            <a:r>
              <a:rPr lang="cs-CZ" b="1" dirty="0" smtClean="0">
                <a:solidFill>
                  <a:srgbClr val="FF0000"/>
                </a:solidFill>
              </a:rPr>
              <a:t> to :</a:t>
            </a:r>
            <a:r>
              <a:rPr lang="cs-CZ" dirty="0" smtClean="0">
                <a:solidFill>
                  <a:srgbClr val="FF0000"/>
                </a:solidFill>
              </a:rPr>
              <a:t> </a:t>
            </a:r>
            <a:r>
              <a:rPr lang="en-GB" dirty="0">
                <a:solidFill>
                  <a:srgbClr val="FF0000"/>
                </a:solidFill>
              </a:rPr>
              <a:t>Simple scenario of the first and second ERP Microsoft Dynamics NAV session I.</a:t>
            </a:r>
            <a:endParaRPr lang="cs-CZ" dirty="0">
              <a:solidFill>
                <a:srgbClr val="FF0000"/>
              </a:solidFill>
            </a:endParaRPr>
          </a:p>
          <a:p>
            <a:endParaRPr lang="cs-CZ" dirty="0">
              <a:solidFill>
                <a:srgbClr val="FF0000"/>
              </a:solidFill>
            </a:endParaRPr>
          </a:p>
        </p:txBody>
      </p:sp>
    </p:spTree>
    <p:extLst>
      <p:ext uri="{BB962C8B-B14F-4D97-AF65-F5344CB8AC3E}">
        <p14:creationId xmlns:p14="http://schemas.microsoft.com/office/powerpoint/2010/main" val="1844766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8864" y="274638"/>
            <a:ext cx="8229600" cy="1143000"/>
          </a:xfrm>
        </p:spPr>
        <p:txBody>
          <a:bodyPr/>
          <a:lstStyle/>
          <a:p>
            <a:r>
              <a:rPr lang="cs-CZ" dirty="0" smtClean="0"/>
              <a:t>INTRO 2</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4208938793"/>
              </p:ext>
            </p:extLst>
          </p:nvPr>
        </p:nvGraphicFramePr>
        <p:xfrm>
          <a:off x="611560" y="1340768"/>
          <a:ext cx="6096000" cy="23926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cs-CZ" dirty="0" err="1" smtClean="0"/>
                        <a:t>Customer</a:t>
                      </a:r>
                      <a:r>
                        <a:rPr lang="cs-CZ" baseline="0" dirty="0" smtClean="0"/>
                        <a:t> </a:t>
                      </a:r>
                      <a:r>
                        <a:rPr lang="cs-CZ" baseline="0" dirty="0" err="1" smtClean="0"/>
                        <a:t>number</a:t>
                      </a:r>
                      <a:endParaRPr lang="cs-CZ" dirty="0"/>
                    </a:p>
                  </a:txBody>
                  <a:tcPr/>
                </a:tc>
                <a:tc>
                  <a:txBody>
                    <a:bodyPr/>
                    <a:lstStyle/>
                    <a:p>
                      <a:r>
                        <a:rPr lang="cs-CZ" dirty="0" err="1" smtClean="0"/>
                        <a:t>Customer</a:t>
                      </a:r>
                      <a:r>
                        <a:rPr lang="cs-CZ" dirty="0" smtClean="0"/>
                        <a:t>  </a:t>
                      </a:r>
                      <a:r>
                        <a:rPr lang="cs-CZ" dirty="0" err="1" smtClean="0"/>
                        <a:t>name</a:t>
                      </a:r>
                      <a:endParaRPr lang="cs-CZ" dirty="0"/>
                    </a:p>
                  </a:txBody>
                  <a:tcPr/>
                </a:tc>
                <a:tc>
                  <a:txBody>
                    <a:bodyPr/>
                    <a:lstStyle/>
                    <a:p>
                      <a:r>
                        <a:rPr lang="cs-CZ" dirty="0" smtClean="0"/>
                        <a:t>Balance</a:t>
                      </a:r>
                    </a:p>
                    <a:p>
                      <a:endParaRPr lang="cs-CZ" dirty="0"/>
                    </a:p>
                  </a:txBody>
                  <a:tcPr/>
                </a:tc>
                <a:tc>
                  <a:txBody>
                    <a:bodyPr/>
                    <a:lstStyle/>
                    <a:p>
                      <a:r>
                        <a:rPr lang="cs-CZ" dirty="0" err="1" smtClean="0"/>
                        <a:t>Payment</a:t>
                      </a:r>
                      <a:r>
                        <a:rPr lang="cs-CZ" dirty="0" smtClean="0"/>
                        <a:t> </a:t>
                      </a:r>
                      <a:r>
                        <a:rPr lang="cs-CZ" dirty="0" err="1" smtClean="0"/>
                        <a:t>condition</a:t>
                      </a:r>
                      <a:endParaRPr lang="cs-CZ" dirty="0"/>
                    </a:p>
                  </a:txBody>
                  <a:tcPr/>
                </a:tc>
                <a:tc>
                  <a:txBody>
                    <a:bodyPr/>
                    <a:lstStyle/>
                    <a:p>
                      <a:r>
                        <a:rPr lang="cs-CZ" dirty="0" err="1" smtClean="0"/>
                        <a:t>Currency</a:t>
                      </a:r>
                      <a:endParaRPr lang="cs-CZ" dirty="0"/>
                    </a:p>
                  </a:txBody>
                  <a:tcPr/>
                </a:tc>
              </a:tr>
              <a:tr h="370840">
                <a:tc>
                  <a:txBody>
                    <a:bodyPr/>
                    <a:lstStyle/>
                    <a:p>
                      <a:r>
                        <a:rPr lang="cs-CZ" dirty="0" smtClean="0"/>
                        <a:t>10000</a:t>
                      </a:r>
                      <a:endParaRPr lang="cs-CZ" dirty="0"/>
                    </a:p>
                  </a:txBody>
                  <a:tcPr/>
                </a:tc>
                <a:tc>
                  <a:txBody>
                    <a:bodyPr/>
                    <a:lstStyle/>
                    <a:p>
                      <a:pPr marL="0" algn="l" defTabSz="914400" rtl="0" eaLnBrk="1" latinLnBrk="0" hangingPunct="1"/>
                      <a:r>
                        <a:rPr lang="cs-CZ" sz="1000" b="1" kern="1200" dirty="0" smtClean="0">
                          <a:solidFill>
                            <a:schemeClr val="dk1"/>
                          </a:solidFill>
                          <a:latin typeface="+mn-lt"/>
                          <a:ea typeface="+mn-ea"/>
                          <a:cs typeface="+mn-cs"/>
                        </a:rPr>
                        <a:t>SW </a:t>
                      </a:r>
                      <a:r>
                        <a:rPr lang="cs-CZ" sz="1000" b="1" kern="1200" dirty="0" err="1" smtClean="0">
                          <a:solidFill>
                            <a:schemeClr val="dk1"/>
                          </a:solidFill>
                          <a:latin typeface="+mn-lt"/>
                          <a:ea typeface="+mn-ea"/>
                          <a:cs typeface="+mn-cs"/>
                        </a:rPr>
                        <a:t>Kings</a:t>
                      </a:r>
                      <a:endParaRPr lang="cs-CZ" sz="1000" b="1" kern="1200" dirty="0">
                        <a:solidFill>
                          <a:schemeClr val="dk1"/>
                        </a:solidFill>
                        <a:latin typeface="+mn-lt"/>
                        <a:ea typeface="+mn-ea"/>
                        <a:cs typeface="+mn-cs"/>
                      </a:endParaRPr>
                    </a:p>
                  </a:txBody>
                  <a:tcPr/>
                </a:tc>
                <a:tc>
                  <a:txBody>
                    <a:bodyPr/>
                    <a:lstStyle/>
                    <a:p>
                      <a:r>
                        <a:rPr lang="cs-CZ" dirty="0" smtClean="0"/>
                        <a:t>20000</a:t>
                      </a:r>
                      <a:endParaRPr lang="cs-CZ" dirty="0"/>
                    </a:p>
                  </a:txBody>
                  <a:tcPr/>
                </a:tc>
                <a:tc>
                  <a:txBody>
                    <a:bodyPr/>
                    <a:lstStyle/>
                    <a:p>
                      <a:r>
                        <a:rPr lang="cs-CZ" dirty="0" smtClean="0"/>
                        <a:t>1M</a:t>
                      </a:r>
                      <a:endParaRPr lang="cs-CZ" dirty="0"/>
                    </a:p>
                  </a:txBody>
                  <a:tcPr/>
                </a:tc>
                <a:tc>
                  <a:txBody>
                    <a:bodyPr/>
                    <a:lstStyle/>
                    <a:p>
                      <a:r>
                        <a:rPr lang="cs-CZ" dirty="0" smtClean="0"/>
                        <a:t>USD</a:t>
                      </a:r>
                      <a:endParaRPr lang="cs-CZ" dirty="0"/>
                    </a:p>
                  </a:txBody>
                  <a:tcPr/>
                </a:tc>
              </a:tr>
              <a:tr h="370840">
                <a:tc>
                  <a:txBody>
                    <a:bodyPr/>
                    <a:lstStyle/>
                    <a:p>
                      <a:r>
                        <a:rPr lang="cs-CZ" dirty="0" smtClean="0"/>
                        <a:t>20000</a:t>
                      </a:r>
                      <a:endParaRPr lang="cs-CZ" dirty="0"/>
                    </a:p>
                  </a:txBody>
                  <a:tcPr/>
                </a:tc>
                <a:tc>
                  <a:txBody>
                    <a:bodyPr/>
                    <a:lstStyle/>
                    <a:p>
                      <a:r>
                        <a:rPr lang="cs-CZ" sz="1000" b="1" dirty="0" err="1" smtClean="0"/>
                        <a:t>China</a:t>
                      </a:r>
                      <a:r>
                        <a:rPr lang="cs-CZ" sz="1000" b="1" dirty="0" smtClean="0"/>
                        <a:t> </a:t>
                      </a:r>
                      <a:r>
                        <a:rPr lang="cs-CZ" sz="1000" b="1" dirty="0" err="1" smtClean="0"/>
                        <a:t>computers</a:t>
                      </a:r>
                      <a:endParaRPr lang="cs-CZ" sz="1000" b="1" dirty="0"/>
                    </a:p>
                  </a:txBody>
                  <a:tcPr/>
                </a:tc>
                <a:tc>
                  <a:txBody>
                    <a:bodyPr/>
                    <a:lstStyle/>
                    <a:p>
                      <a:r>
                        <a:rPr lang="cs-CZ" dirty="0" smtClean="0"/>
                        <a:t>432444</a:t>
                      </a:r>
                      <a:endParaRPr lang="cs-CZ" dirty="0"/>
                    </a:p>
                  </a:txBody>
                  <a:tcPr/>
                </a:tc>
                <a:tc>
                  <a:txBody>
                    <a:bodyPr/>
                    <a:lstStyle/>
                    <a:p>
                      <a:r>
                        <a:rPr lang="cs-CZ" dirty="0" smtClean="0"/>
                        <a:t>21D</a:t>
                      </a:r>
                      <a:endParaRPr lang="cs-CZ" dirty="0"/>
                    </a:p>
                  </a:txBody>
                  <a:tcPr/>
                </a:tc>
                <a:tc>
                  <a:txBody>
                    <a:bodyPr/>
                    <a:lstStyle/>
                    <a:p>
                      <a:r>
                        <a:rPr lang="cs-CZ" dirty="0" smtClean="0"/>
                        <a:t>USD</a:t>
                      </a:r>
                      <a:endParaRPr lang="cs-CZ" dirty="0"/>
                    </a:p>
                  </a:txBody>
                  <a:tcPr/>
                </a:tc>
              </a:tr>
              <a:tr h="370840">
                <a:tc>
                  <a:txBody>
                    <a:bodyPr/>
                    <a:lstStyle/>
                    <a:p>
                      <a:r>
                        <a:rPr lang="cs-CZ" dirty="0" smtClean="0"/>
                        <a:t>30000</a:t>
                      </a:r>
                    </a:p>
                    <a:p>
                      <a:endParaRPr lang="cs-CZ" dirty="0"/>
                    </a:p>
                  </a:txBody>
                  <a:tcPr/>
                </a:tc>
                <a:tc>
                  <a:txBody>
                    <a:bodyPr/>
                    <a:lstStyle/>
                    <a:p>
                      <a:pPr marL="0" algn="l" defTabSz="914400" rtl="0" eaLnBrk="1" latinLnBrk="0" hangingPunct="1"/>
                      <a:r>
                        <a:rPr lang="cs-CZ" sz="1000" b="1" kern="1200" dirty="0" err="1" smtClean="0">
                          <a:solidFill>
                            <a:schemeClr val="dk1"/>
                          </a:solidFill>
                          <a:latin typeface="+mn-lt"/>
                          <a:ea typeface="+mn-ea"/>
                          <a:cs typeface="+mn-cs"/>
                        </a:rPr>
                        <a:t>Navertica</a:t>
                      </a:r>
                      <a:endParaRPr lang="cs-CZ" sz="1000" b="1" kern="1200" dirty="0">
                        <a:solidFill>
                          <a:schemeClr val="dk1"/>
                        </a:solidFill>
                        <a:latin typeface="+mn-lt"/>
                        <a:ea typeface="+mn-ea"/>
                        <a:cs typeface="+mn-cs"/>
                      </a:endParaRPr>
                    </a:p>
                  </a:txBody>
                  <a:tcPr/>
                </a:tc>
                <a:tc>
                  <a:txBody>
                    <a:bodyPr/>
                    <a:lstStyle/>
                    <a:p>
                      <a:r>
                        <a:rPr lang="cs-CZ" dirty="0" smtClean="0"/>
                        <a:t>902</a:t>
                      </a:r>
                      <a:endParaRPr lang="cs-CZ" dirty="0"/>
                    </a:p>
                  </a:txBody>
                  <a:tcPr/>
                </a:tc>
                <a:tc>
                  <a:txBody>
                    <a:bodyPr/>
                    <a:lstStyle/>
                    <a:p>
                      <a:r>
                        <a:rPr lang="cs-CZ" dirty="0" smtClean="0"/>
                        <a:t>14D</a:t>
                      </a:r>
                      <a:endParaRPr lang="cs-CZ" dirty="0"/>
                    </a:p>
                  </a:txBody>
                  <a:tcPr/>
                </a:tc>
                <a:tc>
                  <a:txBody>
                    <a:bodyPr/>
                    <a:lstStyle/>
                    <a:p>
                      <a:r>
                        <a:rPr lang="cs-CZ" dirty="0" smtClean="0"/>
                        <a:t>CZK</a:t>
                      </a:r>
                      <a:endParaRPr lang="cs-CZ" dirty="0"/>
                    </a:p>
                  </a:txBody>
                  <a:tcPr/>
                </a:tc>
              </a:tr>
              <a:tr h="370840">
                <a:tc>
                  <a:txBody>
                    <a:bodyPr/>
                    <a:lstStyle/>
                    <a:p>
                      <a:r>
                        <a:rPr lang="cs-CZ" dirty="0" smtClean="0"/>
                        <a:t>40000</a:t>
                      </a:r>
                      <a:endParaRPr lang="cs-CZ" dirty="0"/>
                    </a:p>
                  </a:txBody>
                  <a:tcPr/>
                </a:tc>
                <a:tc>
                  <a:txBody>
                    <a:bodyPr/>
                    <a:lstStyle/>
                    <a:p>
                      <a:pPr marL="0" algn="l" defTabSz="914400" rtl="0" eaLnBrk="1" latinLnBrk="0" hangingPunct="1"/>
                      <a:r>
                        <a:rPr lang="cs-CZ" sz="1000" b="1" kern="1200" dirty="0" err="1" smtClean="0">
                          <a:solidFill>
                            <a:schemeClr val="dk1"/>
                          </a:solidFill>
                          <a:latin typeface="+mn-lt"/>
                          <a:ea typeface="+mn-ea"/>
                          <a:cs typeface="+mn-cs"/>
                        </a:rPr>
                        <a:t>Berlin</a:t>
                      </a:r>
                      <a:r>
                        <a:rPr lang="cs-CZ" sz="1000" b="1" kern="1200" dirty="0" smtClean="0">
                          <a:solidFill>
                            <a:schemeClr val="dk1"/>
                          </a:solidFill>
                          <a:latin typeface="+mn-lt"/>
                          <a:ea typeface="+mn-ea"/>
                          <a:cs typeface="+mn-cs"/>
                        </a:rPr>
                        <a:t> </a:t>
                      </a:r>
                      <a:r>
                        <a:rPr lang="cs-CZ" sz="1000" b="1" kern="1200" dirty="0" err="1" smtClean="0">
                          <a:solidFill>
                            <a:schemeClr val="dk1"/>
                          </a:solidFill>
                          <a:latin typeface="+mn-lt"/>
                          <a:ea typeface="+mn-ea"/>
                          <a:cs typeface="+mn-cs"/>
                        </a:rPr>
                        <a:t>Experts</a:t>
                      </a:r>
                      <a:endParaRPr lang="cs-CZ" sz="1000" b="1" kern="1200" dirty="0">
                        <a:solidFill>
                          <a:schemeClr val="dk1"/>
                        </a:solidFill>
                        <a:latin typeface="+mn-lt"/>
                        <a:ea typeface="+mn-ea"/>
                        <a:cs typeface="+mn-cs"/>
                      </a:endParaRPr>
                    </a:p>
                  </a:txBody>
                  <a:tcPr/>
                </a:tc>
                <a:tc>
                  <a:txBody>
                    <a:bodyPr/>
                    <a:lstStyle/>
                    <a:p>
                      <a:r>
                        <a:rPr lang="cs-CZ" dirty="0" smtClean="0"/>
                        <a:t>20002</a:t>
                      </a:r>
                      <a:endParaRPr lang="cs-CZ" dirty="0"/>
                    </a:p>
                  </a:txBody>
                  <a:tcPr/>
                </a:tc>
                <a:tc>
                  <a:txBody>
                    <a:bodyPr/>
                    <a:lstStyle/>
                    <a:p>
                      <a:r>
                        <a:rPr lang="cs-CZ" dirty="0" smtClean="0"/>
                        <a:t>1W</a:t>
                      </a:r>
                      <a:endParaRPr lang="cs-CZ" dirty="0"/>
                    </a:p>
                  </a:txBody>
                  <a:tcPr/>
                </a:tc>
                <a:tc>
                  <a:txBody>
                    <a:bodyPr/>
                    <a:lstStyle/>
                    <a:p>
                      <a:r>
                        <a:rPr lang="cs-CZ" dirty="0" smtClean="0"/>
                        <a:t>EUR</a:t>
                      </a:r>
                      <a:endParaRPr lang="cs-CZ"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3056"/>
            <a:ext cx="3683169" cy="268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6876256" y="1340768"/>
            <a:ext cx="216024" cy="2736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7224812" y="2524254"/>
            <a:ext cx="620554" cy="369332"/>
          </a:xfrm>
          <a:prstGeom prst="rect">
            <a:avLst/>
          </a:prstGeom>
          <a:noFill/>
        </p:spPr>
        <p:txBody>
          <a:bodyPr wrap="none" rtlCol="0">
            <a:spAutoFit/>
          </a:bodyPr>
          <a:lstStyle/>
          <a:p>
            <a:r>
              <a:rPr lang="cs-CZ" dirty="0" smtClean="0"/>
              <a:t>Data</a:t>
            </a:r>
            <a:endParaRPr lang="cs-CZ" dirty="0"/>
          </a:p>
        </p:txBody>
      </p:sp>
      <p:sp>
        <p:nvSpPr>
          <p:cNvPr id="8" name="Pravá složená závorka 7"/>
          <p:cNvSpPr/>
          <p:nvPr/>
        </p:nvSpPr>
        <p:spPr>
          <a:xfrm>
            <a:off x="7427077" y="3717032"/>
            <a:ext cx="216024" cy="2736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7675970" y="4581128"/>
            <a:ext cx="1113510" cy="1200329"/>
          </a:xfrm>
          <a:prstGeom prst="rect">
            <a:avLst/>
          </a:prstGeom>
          <a:noFill/>
        </p:spPr>
        <p:txBody>
          <a:bodyPr wrap="none" rtlCol="0">
            <a:spAutoFit/>
          </a:bodyPr>
          <a:lstStyle/>
          <a:p>
            <a:r>
              <a:rPr lang="cs-CZ" dirty="0" err="1" smtClean="0"/>
              <a:t>How</a:t>
            </a:r>
            <a:r>
              <a:rPr lang="cs-CZ" dirty="0" smtClean="0"/>
              <a:t> to </a:t>
            </a:r>
          </a:p>
          <a:p>
            <a:r>
              <a:rPr lang="cs-CZ" dirty="0" err="1" smtClean="0"/>
              <a:t>see</a:t>
            </a:r>
            <a:r>
              <a:rPr lang="cs-CZ" dirty="0" smtClean="0"/>
              <a:t> </a:t>
            </a:r>
          </a:p>
          <a:p>
            <a:r>
              <a:rPr lang="cs-CZ" dirty="0" smtClean="0"/>
              <a:t>data</a:t>
            </a:r>
          </a:p>
          <a:p>
            <a:r>
              <a:rPr lang="cs-CZ" dirty="0" smtClean="0"/>
              <a:t>(</a:t>
            </a:r>
            <a:r>
              <a:rPr lang="cs-CZ" dirty="0" err="1" smtClean="0"/>
              <a:t>Window</a:t>
            </a:r>
            <a:r>
              <a:rPr lang="cs-CZ" dirty="0" smtClean="0"/>
              <a:t>)</a:t>
            </a:r>
            <a:endParaRPr lang="cs-CZ" dirty="0"/>
          </a:p>
        </p:txBody>
      </p:sp>
    </p:spTree>
    <p:extLst>
      <p:ext uri="{BB962C8B-B14F-4D97-AF65-F5344CB8AC3E}">
        <p14:creationId xmlns:p14="http://schemas.microsoft.com/office/powerpoint/2010/main" val="4717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INTRO 3 – </a:t>
            </a:r>
            <a:r>
              <a:rPr lang="cs-CZ" dirty="0" err="1" smtClean="0"/>
              <a:t>Customer</a:t>
            </a:r>
            <a:r>
              <a:rPr lang="cs-CZ" dirty="0" smtClean="0"/>
              <a:t> </a:t>
            </a:r>
            <a:r>
              <a:rPr lang="cs-CZ" dirty="0" err="1" smtClean="0"/>
              <a:t>card</a:t>
            </a:r>
            <a:r>
              <a:rPr lang="cs-CZ" dirty="0" smtClean="0"/>
              <a:t> –part </a:t>
            </a:r>
            <a:r>
              <a:rPr lang="cs-CZ" dirty="0" err="1" smtClean="0"/>
              <a:t>of</a:t>
            </a:r>
            <a:r>
              <a:rPr lang="cs-CZ" dirty="0" smtClean="0"/>
              <a:t> </a:t>
            </a:r>
            <a:r>
              <a:rPr lang="cs-CZ" dirty="0" err="1" smtClean="0"/>
              <a:t>it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67006"/>
            <a:ext cx="7184101" cy="228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a:xfrm flipV="1">
            <a:off x="5004048" y="2811345"/>
            <a:ext cx="792088" cy="2057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3347864" y="2636913"/>
            <a:ext cx="1656184" cy="2232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4644008" y="4941168"/>
            <a:ext cx="1664534" cy="369332"/>
          </a:xfrm>
          <a:prstGeom prst="rect">
            <a:avLst/>
          </a:prstGeom>
          <a:noFill/>
        </p:spPr>
        <p:txBody>
          <a:bodyPr wrap="square" rtlCol="0">
            <a:spAutoFit/>
          </a:bodyPr>
          <a:lstStyle/>
          <a:p>
            <a:r>
              <a:rPr lang="cs-CZ" dirty="0" err="1" smtClean="0">
                <a:solidFill>
                  <a:srgbClr val="0070C0"/>
                </a:solidFill>
              </a:rPr>
              <a:t>Fields</a:t>
            </a:r>
            <a:endParaRPr lang="cs-CZ" dirty="0">
              <a:solidFill>
                <a:srgbClr val="0070C0"/>
              </a:solidFill>
            </a:endParaRPr>
          </a:p>
        </p:txBody>
      </p:sp>
      <p:cxnSp>
        <p:nvCxnSpPr>
          <p:cNvPr id="13" name="Přímá spojnice se šipkou 12"/>
          <p:cNvCxnSpPr/>
          <p:nvPr/>
        </p:nvCxnSpPr>
        <p:spPr>
          <a:xfrm>
            <a:off x="7107449" y="2708920"/>
            <a:ext cx="0" cy="201622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6460942" y="4725144"/>
            <a:ext cx="2143506" cy="1200329"/>
          </a:xfrm>
          <a:prstGeom prst="rect">
            <a:avLst/>
          </a:prstGeom>
          <a:noFill/>
        </p:spPr>
        <p:txBody>
          <a:bodyPr wrap="square" rtlCol="0">
            <a:spAutoFit/>
          </a:bodyPr>
          <a:lstStyle/>
          <a:p>
            <a:r>
              <a:rPr lang="cs-CZ" dirty="0" err="1" smtClean="0"/>
              <a:t>Important</a:t>
            </a:r>
            <a:r>
              <a:rPr lang="cs-CZ" dirty="0" smtClean="0"/>
              <a:t> </a:t>
            </a:r>
            <a:r>
              <a:rPr lang="cs-CZ" dirty="0" err="1" smtClean="0"/>
              <a:t>information</a:t>
            </a:r>
            <a:r>
              <a:rPr lang="cs-CZ" dirty="0" smtClean="0"/>
              <a:t> </a:t>
            </a:r>
            <a:r>
              <a:rPr lang="cs-CZ" dirty="0" err="1" smtClean="0"/>
              <a:t>having</a:t>
            </a:r>
            <a:r>
              <a:rPr lang="cs-CZ" dirty="0" smtClean="0"/>
              <a:t> </a:t>
            </a:r>
            <a:r>
              <a:rPr lang="cs-CZ" dirty="0" err="1" smtClean="0"/>
              <a:t>origin</a:t>
            </a:r>
            <a:r>
              <a:rPr lang="cs-CZ" dirty="0" smtClean="0"/>
              <a:t> in </a:t>
            </a:r>
            <a:r>
              <a:rPr lang="cs-CZ" dirty="0" err="1" smtClean="0"/>
              <a:t>transactions-entries</a:t>
            </a:r>
            <a:endParaRPr lang="cs-CZ" dirty="0"/>
          </a:p>
        </p:txBody>
      </p:sp>
      <p:sp>
        <p:nvSpPr>
          <p:cNvPr id="15" name="TextovéPole 14"/>
          <p:cNvSpPr txBox="1"/>
          <p:nvPr/>
        </p:nvSpPr>
        <p:spPr>
          <a:xfrm>
            <a:off x="2341399" y="5556141"/>
            <a:ext cx="3101875" cy="646331"/>
          </a:xfrm>
          <a:prstGeom prst="rect">
            <a:avLst/>
          </a:prstGeom>
          <a:noFill/>
        </p:spPr>
        <p:txBody>
          <a:bodyPr wrap="none" rtlCol="0">
            <a:spAutoFit/>
          </a:bodyPr>
          <a:lstStyle/>
          <a:p>
            <a:pPr lvl="0"/>
            <a:r>
              <a:rPr lang="en-GB" dirty="0"/>
              <a:t>Data + Structure = Information </a:t>
            </a:r>
            <a:endParaRPr lang="cs-CZ" dirty="0"/>
          </a:p>
          <a:p>
            <a:endParaRPr lang="cs-CZ" dirty="0"/>
          </a:p>
        </p:txBody>
      </p:sp>
      <p:cxnSp>
        <p:nvCxnSpPr>
          <p:cNvPr id="18" name="Přímá spojnice se šipkou 17"/>
          <p:cNvCxnSpPr/>
          <p:nvPr/>
        </p:nvCxnSpPr>
        <p:spPr>
          <a:xfrm>
            <a:off x="5400092" y="5733256"/>
            <a:ext cx="9084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039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693</Words>
  <Application>Microsoft Office PowerPoint</Application>
  <PresentationFormat>Předvádění na obrazovce (4:3)</PresentationFormat>
  <Paragraphs>131</Paragraphs>
  <Slides>28</Slides>
  <Notes>1</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Motiv systému Office</vt:lpstr>
      <vt:lpstr>MS Dynamics NAV Intro 1  </vt:lpstr>
      <vt:lpstr>What is MS Dynamics NAV</vt:lpstr>
      <vt:lpstr>Navigation (NAV)</vt:lpstr>
      <vt:lpstr>Feedback to control all processes</vt:lpstr>
      <vt:lpstr>Sales Order</vt:lpstr>
      <vt:lpstr>Transaction-Entry (Terminology)</vt:lpstr>
      <vt:lpstr>INTRO 1</vt:lpstr>
      <vt:lpstr>INTRO 2</vt:lpstr>
      <vt:lpstr>INTRO 3 – Customer card –part of it</vt:lpstr>
      <vt:lpstr>INTRO 4 – Customer entries</vt:lpstr>
      <vt:lpstr>INTRO 5 – Customer document- navigation</vt:lpstr>
      <vt:lpstr>INTRO 6 – What is ERP 1</vt:lpstr>
      <vt:lpstr>INTRO 7 – What is ERP 2</vt:lpstr>
      <vt:lpstr>INTRO 8 – What is ERP 3</vt:lpstr>
      <vt:lpstr>INTRO 9 – Basics of working space</vt:lpstr>
      <vt:lpstr>Pages</vt:lpstr>
      <vt:lpstr>Card page – first tab only </vt:lpstr>
      <vt:lpstr>Document page</vt:lpstr>
      <vt:lpstr>Matrix window (form)</vt:lpstr>
      <vt:lpstr>INTRO 10 – Searching window</vt:lpstr>
      <vt:lpstr>Simple filter</vt:lpstr>
      <vt:lpstr>Multiple filter</vt:lpstr>
      <vt:lpstr>Example of using help _filter criteria)</vt:lpstr>
      <vt:lpstr>Example of using help _filter criteria)</vt:lpstr>
      <vt:lpstr>Entries and their use </vt:lpstr>
      <vt:lpstr>Report – example (data resource - Customer Ledger Entries)</vt:lpstr>
      <vt:lpstr>TEXT document related to this PWP show</vt:lpstr>
      <vt:lpstr>Study material for this (19.9.) and probably next session (3.10.)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Dynamics NAV Intro 1</dc:title>
  <dc:creator>Skorkovsky Jaromir</dc:creator>
  <cp:lastModifiedBy>Skorkovsky Jaromir</cp:lastModifiedBy>
  <cp:revision>22</cp:revision>
  <dcterms:created xsi:type="dcterms:W3CDTF">2017-09-19T08:42:14Z</dcterms:created>
  <dcterms:modified xsi:type="dcterms:W3CDTF">2018-09-19T08:51:03Z</dcterms:modified>
</cp:coreProperties>
</file>