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300" r:id="rId3"/>
    <p:sldId id="311" r:id="rId4"/>
    <p:sldId id="301" r:id="rId5"/>
    <p:sldId id="257" r:id="rId6"/>
    <p:sldId id="258" r:id="rId7"/>
    <p:sldId id="259" r:id="rId8"/>
    <p:sldId id="260" r:id="rId9"/>
    <p:sldId id="261" r:id="rId10"/>
    <p:sldId id="273" r:id="rId11"/>
    <p:sldId id="263" r:id="rId12"/>
    <p:sldId id="271" r:id="rId13"/>
    <p:sldId id="272" r:id="rId14"/>
    <p:sldId id="264" r:id="rId15"/>
    <p:sldId id="266" r:id="rId16"/>
    <p:sldId id="267" r:id="rId17"/>
    <p:sldId id="274" r:id="rId18"/>
    <p:sldId id="275" r:id="rId19"/>
    <p:sldId id="276" r:id="rId20"/>
    <p:sldId id="312" r:id="rId21"/>
    <p:sldId id="278" r:id="rId22"/>
    <p:sldId id="31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5" autoAdjust="0"/>
  </p:normalViewPr>
  <p:slideViewPr>
    <p:cSldViewPr>
      <p:cViewPr>
        <p:scale>
          <a:sx n="70" d="100"/>
          <a:sy n="70" d="100"/>
        </p:scale>
        <p:origin x="-89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8.wmf"/><Relationship Id="rId7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14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3.wmf"/><Relationship Id="rId4" Type="http://schemas.openxmlformats.org/officeDocument/2006/relationships/image" Target="../media/image16.wmf"/><Relationship Id="rId9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299A0-CD3D-4705-B915-0F6BB97EBDD3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5DB1-CA95-43AB-A8D4-CB4D81C25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noProof="0" dirty="0" smtClean="0"/>
              <a:t>To show methods, area of use and grouping of these methods</a:t>
            </a:r>
            <a:endParaRPr lang="en-ZA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5DB1-CA95-43AB-A8D4-CB4D81C25B8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29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6B0C4D-3C1C-4097-99A1-5A8D3169926A}" type="slidenum">
              <a:rPr lang="en-US" altLang="cs-CZ" sz="1200" smtClean="0">
                <a:solidFill>
                  <a:srgbClr val="000000"/>
                </a:solidFill>
              </a:rPr>
              <a:pPr/>
              <a:t>4</a:t>
            </a:fld>
            <a:endParaRPr lang="en-US" altLang="cs-CZ" sz="1200" smtClean="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5DB1-CA95-43AB-A8D4-CB4D81C25B8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67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CEF1C1-BAA2-4C61-BD8F-A5A7DFCC083E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z/url?sa=i&amp;rct=j&amp;q=&amp;esrc=s&amp;source=images&amp;cd=&amp;cad=rja&amp;uact=8&amp;docid=qirUDO20g-oReM&amp;tbnid=6MkRsGbww-NdaM:&amp;ved=0CAcQjRw&amp;url=http://www.granteqdistribution.com/&amp;ei=FpIRVJD6JIyrPIqlgagO&amp;bvm=bv.74894050,d.bGQ&amp;psig=AFQjCNHZMSkDLG35gMhErPWtO9hrfBHczA&amp;ust=141052404470429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sophosoft.com/graphics/football2002/sample2002-Graphs.gif" TargetMode="External"/><Relationship Id="rId7" Type="http://schemas.openxmlformats.org/officeDocument/2006/relationships/hyperlink" Target="http://images.google.com/imgres?imgurl=http://www.lifesaving.com/shopsite_sc/store/html/media/keys.jpg&amp;imgrefurl=http://wof.me.uk/bloggarchive/2004_10_01_bloggarchive.htm&amp;h=235&amp;w=320&amp;sz=21&amp;tbnid=AH0VC2YsWcgJ:&amp;tbnh=82&amp;tbnw=112&amp;start=18&amp;prev=/images?q%3Dkeys%26hl%3Dcs%26lr%3D%26sa%3D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www.amgmedia.com/freephotos/keys.jpg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0.wmf"/><Relationship Id="rId22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3795" y="4437113"/>
            <a:ext cx="5637010" cy="14975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Masaryk University</a:t>
            </a:r>
          </a:p>
          <a:p>
            <a:r>
              <a:rPr lang="en-US" sz="1900" dirty="0" smtClean="0"/>
              <a:t>Faculty of Economics and Administration</a:t>
            </a:r>
            <a:r>
              <a:rPr lang="en-US" dirty="0" smtClean="0"/>
              <a:t>,</a:t>
            </a:r>
          </a:p>
          <a:p>
            <a:r>
              <a:rPr lang="en-US" sz="1500" dirty="0" smtClean="0"/>
              <a:t>Department of </a:t>
            </a:r>
            <a:r>
              <a:rPr lang="cs-CZ" sz="1500" dirty="0" err="1" smtClean="0"/>
              <a:t>Corporate</a:t>
            </a:r>
            <a:r>
              <a:rPr lang="cs-CZ" sz="1500" dirty="0" smtClean="0"/>
              <a:t> </a:t>
            </a:r>
            <a:r>
              <a:rPr lang="cs-CZ" sz="1500" dirty="0" err="1" smtClean="0"/>
              <a:t>Economy</a:t>
            </a:r>
            <a:endParaRPr lang="en-US" sz="1500" dirty="0" smtClean="0"/>
          </a:p>
          <a:p>
            <a:r>
              <a:rPr lang="cs-CZ" sz="1300" dirty="0" err="1" smtClean="0">
                <a:solidFill>
                  <a:srgbClr val="0070C0"/>
                </a:solidFill>
              </a:rPr>
              <a:t>Ing.J.Skorkovský,CSc</a:t>
            </a:r>
            <a:r>
              <a:rPr lang="cs-CZ" sz="1300" dirty="0" smtClean="0">
                <a:solidFill>
                  <a:srgbClr val="0070C0"/>
                </a:solidFill>
              </a:rPr>
              <a:t>.</a:t>
            </a:r>
            <a:endParaRPr lang="cs-CZ" sz="1300" dirty="0">
              <a:solidFill>
                <a:srgbClr val="0070C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7175351" cy="1793167"/>
          </a:xfrm>
        </p:spPr>
        <p:txBody>
          <a:bodyPr/>
          <a:lstStyle/>
          <a:p>
            <a:r>
              <a:rPr lang="en-ZA" sz="2800" dirty="0" smtClean="0"/>
              <a:t>Tasks, problems and</a:t>
            </a:r>
            <a:br>
              <a:rPr lang="en-ZA" sz="2800" dirty="0" smtClean="0"/>
            </a:br>
            <a:r>
              <a:rPr lang="en-ZA" sz="2800" dirty="0" smtClean="0"/>
              <a:t>real South African project </a:t>
            </a:r>
            <a:endParaRPr lang="en-ZA" sz="2800" dirty="0"/>
          </a:p>
        </p:txBody>
      </p:sp>
      <p:pic>
        <p:nvPicPr>
          <p:cNvPr id="3074" name="Picture 2" descr="E:\Fotky JAR JUNE 2013\2013-06-16 13.49.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5277" y="4545672"/>
            <a:ext cx="950426" cy="127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ky JAR JUNE 2013\2013-06-16 14.26.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3687"/>
            <a:ext cx="2448272" cy="3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971550"/>
            <a:ext cx="59150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14488" y="379551"/>
            <a:ext cx="608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Communications limits (band width, stable connection…)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Receipt bins (area where lorries are unloaded)  </a:t>
            </a:r>
          </a:p>
          <a:p>
            <a:r>
              <a:rPr lang="en-US" dirty="0" smtClean="0"/>
              <a:t>Put-away to bins (racks) based on zones definition</a:t>
            </a:r>
          </a:p>
          <a:p>
            <a:r>
              <a:rPr lang="en-US" dirty="0" smtClean="0"/>
              <a:t>Capacities of the bins (racks) – (weight, size)</a:t>
            </a:r>
          </a:p>
          <a:p>
            <a:r>
              <a:rPr lang="en-US" dirty="0" smtClean="0"/>
              <a:t>Cross docking (from inbound are directly to outbound area)</a:t>
            </a:r>
          </a:p>
          <a:p>
            <a:r>
              <a:rPr lang="en-US" dirty="0" smtClean="0"/>
              <a:t>Transfer between location (HQ and subsidiaries)</a:t>
            </a:r>
          </a:p>
          <a:p>
            <a:r>
              <a:rPr lang="en-US" dirty="0" smtClean="0"/>
              <a:t>Picking slips (from rack to shipment area)</a:t>
            </a:r>
          </a:p>
          <a:p>
            <a:r>
              <a:rPr lang="en-US" dirty="0" smtClean="0"/>
              <a:t>Shipments area (bins, cages)</a:t>
            </a:r>
          </a:p>
          <a:p>
            <a:r>
              <a:rPr lang="en-US" dirty="0" smtClean="0"/>
              <a:t>Transport planning</a:t>
            </a:r>
          </a:p>
          <a:p>
            <a:r>
              <a:rPr lang="en-US" dirty="0" smtClean="0"/>
              <a:t>Credit limits and overdue payment check</a:t>
            </a:r>
          </a:p>
          <a:p>
            <a:r>
              <a:rPr lang="en-US" dirty="0" smtClean="0"/>
              <a:t>Invoices, Credit memos,….</a:t>
            </a:r>
          </a:p>
          <a:p>
            <a:r>
              <a:rPr lang="en-US" dirty="0" smtClean="0"/>
              <a:t>Claim management</a:t>
            </a:r>
          </a:p>
          <a:p>
            <a:pPr marL="365760" lvl="1" indent="0">
              <a:buNone/>
            </a:pPr>
            <a:r>
              <a:rPr lang="en-US" dirty="0" smtClean="0"/>
              <a:t> 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9229" y="476672"/>
            <a:ext cx="8622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Efficient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warehousing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–(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few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1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4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50038" cy="45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5" name="Picture 3" descr="Whse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72808" cy="516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9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SJucYMgIYBhVTZ4ZihT9LKaNSFf3zGRSxbCnIFKADGB6-EqW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120680" cy="44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Budget &lt;-&gt;Quote and contract</a:t>
            </a:r>
          </a:p>
          <a:p>
            <a:r>
              <a:rPr lang="en-ZA" dirty="0" smtClean="0"/>
              <a:t>Planning of resources and task control</a:t>
            </a:r>
          </a:p>
          <a:p>
            <a:r>
              <a:rPr lang="en-ZA" dirty="0" smtClean="0"/>
              <a:t>Planning tools – see following slides</a:t>
            </a:r>
          </a:p>
          <a:p>
            <a:r>
              <a:rPr lang="en-ZA" dirty="0" smtClean="0"/>
              <a:t>Reporting </a:t>
            </a:r>
            <a:r>
              <a:rPr lang="cs-CZ" dirty="0" smtClean="0"/>
              <a:t>(</a:t>
            </a:r>
            <a:r>
              <a:rPr lang="cs-CZ" dirty="0" err="1" smtClean="0"/>
              <a:t>time-capacity</a:t>
            </a:r>
            <a:r>
              <a:rPr lang="cs-CZ" dirty="0" smtClean="0"/>
              <a:t> </a:t>
            </a:r>
            <a:r>
              <a:rPr lang="cs-CZ" dirty="0" err="1" smtClean="0"/>
              <a:t>usage</a:t>
            </a:r>
            <a:r>
              <a:rPr lang="cs-CZ" dirty="0" smtClean="0"/>
              <a:t>, </a:t>
            </a:r>
            <a:r>
              <a:rPr lang="cs-CZ" dirty="0" err="1" smtClean="0"/>
              <a:t>costs</a:t>
            </a:r>
            <a:r>
              <a:rPr lang="cs-CZ" dirty="0" smtClean="0"/>
              <a:t>,…)</a:t>
            </a:r>
          </a:p>
          <a:p>
            <a:r>
              <a:rPr lang="cs-CZ" dirty="0"/>
              <a:t>C</a:t>
            </a:r>
            <a:r>
              <a:rPr lang="en-ZA" dirty="0" err="1" smtClean="0"/>
              <a:t>hange</a:t>
            </a:r>
            <a:r>
              <a:rPr lang="en-ZA" dirty="0" smtClean="0"/>
              <a:t> management </a:t>
            </a:r>
          </a:p>
          <a:p>
            <a:r>
              <a:rPr lang="en-ZA" dirty="0" smtClean="0"/>
              <a:t>Project Risks </a:t>
            </a:r>
          </a:p>
          <a:p>
            <a:r>
              <a:rPr lang="en-ZA" dirty="0" smtClean="0"/>
              <a:t>Consignment stock </a:t>
            </a:r>
          </a:p>
          <a:p>
            <a:r>
              <a:rPr lang="en-ZA" dirty="0" smtClean="0"/>
              <a:t> CPM,PERT,CCPM – will be mentioned later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0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3203848" y="2549534"/>
            <a:ext cx="2520280" cy="1220997"/>
          </a:xfrm>
          <a:prstGeom prst="ellipse">
            <a:avLst/>
          </a:prstGeom>
          <a:gradFill>
            <a:gsLst>
              <a:gs pos="0">
                <a:srgbClr val="DDEBCF">
                  <a:alpha val="2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1143000"/>
          </a:xfrm>
        </p:spPr>
        <p:txBody>
          <a:bodyPr/>
          <a:lstStyle/>
          <a:p>
            <a:pPr algn="l"/>
            <a:r>
              <a:rPr lang="en-ZA" sz="3200" dirty="0" smtClean="0"/>
              <a:t>Consignment stock (benefits)</a:t>
            </a:r>
            <a:endParaRPr lang="en-ZA" sz="3200" dirty="0"/>
          </a:p>
        </p:txBody>
      </p:sp>
      <p:sp>
        <p:nvSpPr>
          <p:cNvPr id="4" name="Obdélník 3"/>
          <p:cNvSpPr/>
          <p:nvPr/>
        </p:nvSpPr>
        <p:spPr>
          <a:xfrm>
            <a:off x="6585167" y="1707410"/>
            <a:ext cx="1466654" cy="16830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Customer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65980" y="2060848"/>
            <a:ext cx="1512168" cy="11137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17051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43608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826864" y="263910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278148" y="2276872"/>
            <a:ext cx="42570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278148" y="3067497"/>
            <a:ext cx="4307019" cy="14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196640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3823197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4606453" y="2727324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7475869" y="457713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7069333" y="457713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7940715" y="457713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7783339" y="523551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7273174" y="522346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7573312" y="5976361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2483768" y="4726676"/>
            <a:ext cx="3850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33" idx="3"/>
          </p:cNvCxnSpPr>
          <p:nvPr/>
        </p:nvCxnSpPr>
        <p:spPr>
          <a:xfrm flipV="1">
            <a:off x="2383162" y="5462178"/>
            <a:ext cx="4017755" cy="10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870994" y="4348389"/>
            <a:ext cx="1512168" cy="2248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70" y="3150271"/>
            <a:ext cx="828874" cy="4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2787196" y="4157257"/>
            <a:ext cx="323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1 month 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020823" y="4822783"/>
            <a:ext cx="326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2 months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2840078" y="559354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invoice  after 3 months</a:t>
            </a:r>
            <a:endParaRPr lang="en-US" dirty="0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2387994" y="6065323"/>
            <a:ext cx="40912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3823197" y="1707410"/>
            <a:ext cx="109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Request</a:t>
            </a:r>
            <a:r>
              <a:rPr lang="cs-CZ" dirty="0" err="1"/>
              <a:t>s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2686239" y="2364868"/>
            <a:ext cx="102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Transfer</a:t>
            </a:r>
            <a:endParaRPr lang="cs-CZ" dirty="0"/>
          </a:p>
        </p:txBody>
      </p:sp>
      <p:sp>
        <p:nvSpPr>
          <p:cNvPr id="40" name="Ovál 39"/>
          <p:cNvSpPr/>
          <p:nvPr/>
        </p:nvSpPr>
        <p:spPr>
          <a:xfrm>
            <a:off x="6721322" y="3954227"/>
            <a:ext cx="1914006" cy="2383442"/>
          </a:xfrm>
          <a:prstGeom prst="ellipse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 dirty="0" smtClean="0"/>
          </a:p>
          <a:p>
            <a:pPr algn="ctr"/>
            <a:endParaRPr lang="cs-CZ" sz="1100" dirty="0"/>
          </a:p>
          <a:p>
            <a:pPr algn="ctr"/>
            <a:endParaRPr lang="cs-CZ" sz="1100" dirty="0" smtClean="0"/>
          </a:p>
          <a:p>
            <a:pPr algn="ctr"/>
            <a:endParaRPr lang="cs-CZ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cs-CZ" sz="11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cs-CZ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Remaining</a:t>
            </a:r>
            <a:endParaRPr lang="cs-CZ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stock</a:t>
            </a:r>
            <a:endParaRPr lang="cs-CZ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65980" y="152948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97805" y="1450522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= </a:t>
            </a:r>
            <a:r>
              <a:rPr lang="cs-CZ" sz="1200" dirty="0" err="1" smtClean="0"/>
              <a:t>palette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05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8013" cy="1143000"/>
          </a:xfrm>
        </p:spPr>
        <p:txBody>
          <a:bodyPr/>
          <a:lstStyle/>
          <a:p>
            <a:pPr algn="l"/>
            <a:r>
              <a:rPr lang="en-US" sz="3200" dirty="0"/>
              <a:t>Forward Exchange </a:t>
            </a:r>
            <a:r>
              <a:rPr lang="en-US" sz="3200" dirty="0" smtClean="0"/>
              <a:t>Contract</a:t>
            </a:r>
            <a:r>
              <a:rPr lang="cs-CZ" sz="3200" dirty="0" smtClean="0"/>
              <a:t> 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cs-CZ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home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study </a:t>
            </a:r>
            <a:r>
              <a:rPr lang="cs-CZ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only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en-US" sz="1800" dirty="0" smtClean="0">
                <a:latin typeface="Calibri" panose="020F0502020204030204" pitchFamily="34" charset="0"/>
              </a:rPr>
              <a:t>A </a:t>
            </a:r>
            <a:r>
              <a:rPr lang="en-US" sz="1800" dirty="0">
                <a:latin typeface="Calibri" panose="020F0502020204030204" pitchFamily="34" charset="0"/>
              </a:rPr>
              <a:t>special type of foreign currency transaction. Forward contracts are agreements between two parties to exchange two designated currencies at a specific time in the future. These contracts always take place on a date after the date that the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spot</a:t>
            </a:r>
            <a:r>
              <a:rPr lang="en-US" sz="1800" dirty="0">
                <a:latin typeface="Calibri" panose="020F0502020204030204" pitchFamily="34" charset="0"/>
              </a:rPr>
              <a:t> contract settles, and are used to protect the buyer from fluctuations in currency prices.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</a:rPr>
            </a:b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11760" y="3609072"/>
            <a:ext cx="573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Opened from Purchase order</a:t>
            </a:r>
            <a:r>
              <a:rPr lang="cs-CZ" dirty="0" smtClean="0"/>
              <a:t> (MS Dynamics NAV 2013)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82280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0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Staff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/>
          </a:bodyPr>
          <a:lstStyle/>
          <a:p>
            <a:r>
              <a:rPr lang="cs-CZ" dirty="0" smtClean="0"/>
              <a:t>Study m</a:t>
            </a:r>
            <a:r>
              <a:rPr lang="en-ZA" dirty="0" err="1" smtClean="0"/>
              <a:t>aterials</a:t>
            </a:r>
            <a:endParaRPr lang="en-ZA" dirty="0" smtClean="0"/>
          </a:p>
          <a:p>
            <a:r>
              <a:rPr lang="en-ZA" dirty="0" smtClean="0"/>
              <a:t>Key users</a:t>
            </a:r>
            <a:r>
              <a:rPr lang="cs-CZ" dirty="0" smtClean="0"/>
              <a:t> – </a:t>
            </a:r>
            <a:r>
              <a:rPr lang="cs-CZ" dirty="0" err="1" smtClean="0"/>
              <a:t>roles</a:t>
            </a:r>
            <a:r>
              <a:rPr lang="cs-CZ" dirty="0" smtClean="0"/>
              <a:t>, </a:t>
            </a:r>
            <a:r>
              <a:rPr lang="cs-CZ" dirty="0" err="1" smtClean="0"/>
              <a:t>processes</a:t>
            </a:r>
            <a:endParaRPr lang="en-ZA" dirty="0" smtClean="0"/>
          </a:p>
          <a:p>
            <a:r>
              <a:rPr lang="en-ZA" dirty="0" err="1" smtClean="0"/>
              <a:t>Traini</a:t>
            </a:r>
            <a:r>
              <a:rPr lang="cs-CZ" dirty="0" smtClean="0"/>
              <a:t>n</a:t>
            </a:r>
            <a:r>
              <a:rPr lang="en-ZA" dirty="0" smtClean="0"/>
              <a:t>g</a:t>
            </a:r>
            <a:r>
              <a:rPr lang="cs-CZ" dirty="0" smtClean="0"/>
              <a:t> :</a:t>
            </a:r>
            <a:r>
              <a:rPr lang="en-ZA" dirty="0" smtClean="0"/>
              <a:t>planning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</a:p>
          <a:p>
            <a:r>
              <a:rPr lang="en-ZA" dirty="0" smtClean="0"/>
              <a:t>Examination </a:t>
            </a:r>
          </a:p>
          <a:p>
            <a:r>
              <a:rPr lang="en-ZA" dirty="0" smtClean="0"/>
              <a:t>Change management </a:t>
            </a:r>
          </a:p>
          <a:p>
            <a:pPr marL="45720" indent="0">
              <a:buNone/>
            </a:pPr>
            <a:r>
              <a:rPr lang="en-ZA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0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12768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Budget (financial and resource capacities)</a:t>
            </a:r>
          </a:p>
          <a:p>
            <a:r>
              <a:rPr lang="en-ZA" dirty="0" smtClean="0"/>
              <a:t>Data transfers</a:t>
            </a:r>
            <a:r>
              <a:rPr lang="cs-CZ" dirty="0" smtClean="0"/>
              <a:t> (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sysetm</a:t>
            </a:r>
            <a:r>
              <a:rPr lang="cs-CZ" dirty="0" smtClean="0"/>
              <a:t>- &gt;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)</a:t>
            </a:r>
            <a:endParaRPr lang="en-ZA" dirty="0" smtClean="0"/>
          </a:p>
          <a:p>
            <a:r>
              <a:rPr lang="en-ZA" dirty="0" smtClean="0"/>
              <a:t>Setup of the ERP system (MS </a:t>
            </a:r>
            <a:r>
              <a:rPr lang="en-ZA" dirty="0" err="1" smtClean="0"/>
              <a:t>Dynam</a:t>
            </a:r>
            <a:r>
              <a:rPr lang="cs-CZ" dirty="0" smtClean="0"/>
              <a:t>i</a:t>
            </a:r>
            <a:r>
              <a:rPr lang="en-ZA" dirty="0" err="1" smtClean="0"/>
              <a:t>cs</a:t>
            </a:r>
            <a:r>
              <a:rPr lang="en-ZA" dirty="0" smtClean="0"/>
              <a:t> NAV)</a:t>
            </a:r>
          </a:p>
          <a:p>
            <a:r>
              <a:rPr lang="en-ZA" dirty="0" smtClean="0"/>
              <a:t>Tests  </a:t>
            </a:r>
          </a:p>
          <a:p>
            <a:r>
              <a:rPr lang="en-ZA" dirty="0" smtClean="0"/>
              <a:t>Evaluation od customized solution</a:t>
            </a:r>
          </a:p>
          <a:p>
            <a:r>
              <a:rPr lang="en-ZA" dirty="0" smtClean="0"/>
              <a:t>Change management </a:t>
            </a:r>
          </a:p>
          <a:p>
            <a:r>
              <a:rPr lang="en-ZA" dirty="0" smtClean="0"/>
              <a:t>Sharp start </a:t>
            </a:r>
          </a:p>
          <a:p>
            <a:r>
              <a:rPr lang="en-ZA" dirty="0" smtClean="0"/>
              <a:t>Closing project –evaluation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107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04856" cy="792088"/>
          </a:xfrm>
        </p:spPr>
        <p:txBody>
          <a:bodyPr/>
          <a:lstStyle/>
          <a:p>
            <a:pPr algn="l"/>
            <a:r>
              <a:rPr lang="cs-CZ" altLang="cs-CZ" sz="2800" dirty="0" err="1" smtClean="0">
                <a:effectLst>
                  <a:reflection blurRad="6350" endPos="3000" dir="5400000" sy="-100000" algn="bl" rotWithShape="0"/>
                </a:effectLst>
              </a:rPr>
              <a:t>Methods</a:t>
            </a:r>
            <a:r>
              <a:rPr lang="cs-CZ" altLang="cs-CZ" sz="2800" dirty="0" smtClean="0">
                <a:effectLst>
                  <a:reflection blurRad="6350" endPos="3000" dir="5400000" sy="-100000" algn="bl" rotWithShape="0"/>
                </a:effectLst>
              </a:rPr>
              <a:t> </a:t>
            </a:r>
            <a:r>
              <a:rPr lang="cs-CZ" altLang="cs-CZ" sz="1400" dirty="0" smtClean="0">
                <a:effectLst>
                  <a:reflection blurRad="6350" endPos="3000" dir="5400000" sy="-100000" algn="bl" rotWithShape="0"/>
                </a:effectLst>
              </a:rPr>
              <a:t>(</a:t>
            </a:r>
            <a:r>
              <a:rPr lang="en-US" altLang="cs-CZ" sz="1400" dirty="0" smtClean="0">
                <a:effectLst>
                  <a:reflection blurRad="6350" endPos="3000" dir="5400000" sy="-100000" algn="bl" rotWithShape="0"/>
                </a:effectLst>
              </a:rPr>
              <a:t>not sorted so far – was already presented  in OM Introduction show) 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4294967295"/>
          </p:nvPr>
        </p:nvSpPr>
        <p:spPr>
          <a:xfrm>
            <a:off x="827584" y="1628800"/>
            <a:ext cx="7920880" cy="4680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ZA" altLang="cs-CZ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Theory of Constraints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Critical Chain (DBR)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Ishikawa Fishbone Diagram (Total Quality Management)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Pareto Analysis , ABC, EOQ, Six Sigma  and Ishikawa 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OLAP (On-Line Analytic Processing)</a:t>
            </a:r>
          </a:p>
          <a:p>
            <a:r>
              <a:rPr lang="en-ZA" altLang="cs-CZ" sz="1600" dirty="0" err="1" smtClean="0">
                <a:latin typeface="Calibri" panose="020F0502020204030204" pitchFamily="34" charset="0"/>
              </a:rPr>
              <a:t>Kepner</a:t>
            </a:r>
            <a:r>
              <a:rPr lang="en-ZA" altLang="cs-CZ" sz="1600" dirty="0" smtClean="0">
                <a:latin typeface="Calibri" panose="020F0502020204030204" pitchFamily="34" charset="0"/>
              </a:rPr>
              <a:t> –</a:t>
            </a:r>
            <a:r>
              <a:rPr lang="en-ZA" altLang="cs-CZ" sz="1600" dirty="0" err="1" smtClean="0">
                <a:latin typeface="Calibri" panose="020F0502020204030204" pitchFamily="34" charset="0"/>
              </a:rPr>
              <a:t>Tregoe</a:t>
            </a:r>
            <a:r>
              <a:rPr lang="en-ZA" altLang="cs-CZ" sz="1600" dirty="0" smtClean="0">
                <a:latin typeface="Calibri" panose="020F0502020204030204" pitchFamily="34" charset="0"/>
              </a:rPr>
              <a:t> methodology</a:t>
            </a:r>
          </a:p>
          <a:p>
            <a:r>
              <a:rPr lang="en-ZA" altLang="cs-CZ" sz="1600" dirty="0" err="1" smtClean="0">
                <a:latin typeface="Calibri" panose="020F0502020204030204" pitchFamily="34" charset="0"/>
              </a:rPr>
              <a:t>MaxMax</a:t>
            </a:r>
            <a:r>
              <a:rPr lang="en-ZA" altLang="cs-CZ" sz="1600" dirty="0" smtClean="0">
                <a:latin typeface="Calibri" panose="020F0502020204030204" pitchFamily="34" charset="0"/>
              </a:rPr>
              <a:t> and </a:t>
            </a:r>
            <a:r>
              <a:rPr lang="en-ZA" altLang="cs-CZ" sz="1600" dirty="0" err="1" smtClean="0">
                <a:latin typeface="Calibri" panose="020F0502020204030204" pitchFamily="34" charset="0"/>
              </a:rPr>
              <a:t>MaxMin</a:t>
            </a:r>
            <a:r>
              <a:rPr lang="en-ZA" altLang="cs-CZ" sz="1600" dirty="0" smtClean="0">
                <a:latin typeface="Calibri" panose="020F0502020204030204" pitchFamily="34" charset="0"/>
              </a:rPr>
              <a:t> (Hurwitz)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SWOT,  BOSTON and Gartner Magic matrices </a:t>
            </a:r>
          </a:p>
          <a:p>
            <a:r>
              <a:rPr lang="en-ZA" altLang="cs-CZ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ERP Statistics and Reporting    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Little´s law 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Yield Management</a:t>
            </a:r>
          </a:p>
          <a:p>
            <a:r>
              <a:rPr lang="en-ZA" altLang="cs-CZ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Forward Exchange Contracts 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Balanced Scorecard 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Production algorithms (MRP,MRP-II, JIT,APS)</a:t>
            </a:r>
          </a:p>
          <a:p>
            <a:r>
              <a:rPr lang="en-ZA" altLang="cs-CZ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Warehouse Management advanced methods –see slide 20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And many, many more….. </a:t>
            </a:r>
          </a:p>
          <a:p>
            <a:endParaRPr lang="en-US" altLang="cs-CZ" sz="1600" dirty="0" smtClean="0">
              <a:latin typeface="Calibri" panose="020F0502020204030204" pitchFamily="34" charset="0"/>
            </a:endParaRPr>
          </a:p>
          <a:p>
            <a:endParaRPr lang="cs-CZ" altLang="cs-CZ" sz="1600" dirty="0" smtClean="0">
              <a:latin typeface="Calibri" panose="020F0502020204030204" pitchFamily="34" charset="0"/>
            </a:endParaRPr>
          </a:p>
          <a:p>
            <a:endParaRPr lang="cs-CZ" altLang="cs-CZ" sz="1600" dirty="0" smtClean="0">
              <a:latin typeface="Calibri" panose="020F0502020204030204" pitchFamily="34" charset="0"/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5688124" y="1767299"/>
            <a:ext cx="1080120" cy="43924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516216" y="3140968"/>
            <a:ext cx="1882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Methods marked</a:t>
            </a:r>
          </a:p>
          <a:p>
            <a:r>
              <a:rPr lang="en-ZA" dirty="0" smtClean="0"/>
              <a:t>by </a:t>
            </a:r>
            <a:r>
              <a:rPr lang="en-ZA" dirty="0" smtClean="0">
                <a:solidFill>
                  <a:srgbClr val="FF0000"/>
                </a:solidFill>
              </a:rPr>
              <a:t>red colour </a:t>
            </a:r>
          </a:p>
          <a:p>
            <a:r>
              <a:rPr lang="en-ZA" dirty="0" smtClean="0"/>
              <a:t>were used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233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4652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Formulate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problem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79035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Define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goal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3204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Create</a:t>
            </a:r>
            <a:r>
              <a:rPr lang="cs-CZ" sz="1400" b="1" dirty="0" smtClean="0">
                <a:solidFill>
                  <a:schemeClr val="tx1"/>
                </a:solidFill>
              </a:rPr>
              <a:t> model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73224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Experiments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732240" y="2708920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Evaluate</a:t>
            </a:r>
            <a:r>
              <a:rPr lang="cs-CZ" sz="1400" b="1" dirty="0" smtClean="0">
                <a:solidFill>
                  <a:schemeClr val="tx1"/>
                </a:solidFill>
              </a:rPr>
              <a:t> model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932040" y="4279997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tx1"/>
                </a:solidFill>
              </a:rPr>
              <a:t>Formulate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cognition</a:t>
            </a:r>
            <a:r>
              <a:rPr lang="cs-CZ" sz="1200" b="1" dirty="0" smtClean="0">
                <a:solidFill>
                  <a:schemeClr val="tx1"/>
                </a:solidFill>
              </a:rPr>
              <a:t> (</a:t>
            </a:r>
            <a:r>
              <a:rPr lang="cs-CZ" sz="1200" b="1" dirty="0" err="1" smtClean="0">
                <a:solidFill>
                  <a:schemeClr val="tx1"/>
                </a:solidFill>
              </a:rPr>
              <a:t>knowledge</a:t>
            </a:r>
            <a:r>
              <a:rPr lang="cs-CZ" sz="1400" b="1" dirty="0" smtClean="0">
                <a:solidFill>
                  <a:schemeClr val="tx1"/>
                </a:solidFill>
              </a:rPr>
              <a:t>)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843808" y="3631925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Model </a:t>
            </a:r>
            <a:r>
              <a:rPr lang="cs-CZ" sz="1400" b="1" dirty="0" err="1" smtClean="0">
                <a:solidFill>
                  <a:schemeClr val="tx1"/>
                </a:solidFill>
              </a:rPr>
              <a:t>application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97976" y="3631925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Verification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of</a:t>
            </a:r>
            <a:r>
              <a:rPr lang="cs-CZ" sz="1400" b="1" dirty="0" smtClean="0">
                <a:solidFill>
                  <a:schemeClr val="tx1"/>
                </a:solidFill>
              </a:rPr>
              <a:t> validity</a:t>
            </a:r>
            <a:endParaRPr lang="cs-CZ" sz="1400" b="1" dirty="0">
              <a:solidFill>
                <a:schemeClr val="tx1"/>
              </a:solidFill>
            </a:endParaRPr>
          </a:p>
        </p:txBody>
      </p:sp>
      <p:cxnSp>
        <p:nvCxnSpPr>
          <p:cNvPr id="13" name="Přímá spojnice se šipkou 12"/>
          <p:cNvCxnSpPr>
            <a:stCxn id="4" idx="3"/>
          </p:cNvCxnSpPr>
          <p:nvPr/>
        </p:nvCxnSpPr>
        <p:spPr>
          <a:xfrm>
            <a:off x="2386680" y="1863382"/>
            <a:ext cx="457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5" idx="3"/>
            <a:endCxn id="6" idx="1"/>
          </p:cNvCxnSpPr>
          <p:nvPr/>
        </p:nvCxnSpPr>
        <p:spPr>
          <a:xfrm>
            <a:off x="4319195" y="1863382"/>
            <a:ext cx="6128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6" idx="3"/>
            <a:endCxn id="7" idx="1"/>
          </p:cNvCxnSpPr>
          <p:nvPr/>
        </p:nvCxnSpPr>
        <p:spPr>
          <a:xfrm>
            <a:off x="6372200" y="186338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7" idx="2"/>
            <a:endCxn id="8" idx="0"/>
          </p:cNvCxnSpPr>
          <p:nvPr/>
        </p:nvCxnSpPr>
        <p:spPr>
          <a:xfrm>
            <a:off x="7452320" y="2187418"/>
            <a:ext cx="0" cy="521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8" idx="2"/>
          </p:cNvCxnSpPr>
          <p:nvPr/>
        </p:nvCxnSpPr>
        <p:spPr>
          <a:xfrm>
            <a:off x="7452320" y="3356992"/>
            <a:ext cx="0" cy="1197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>
            <a:off x="6372200" y="4554931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9" idx="0"/>
            <a:endCxn id="6" idx="2"/>
          </p:cNvCxnSpPr>
          <p:nvPr/>
        </p:nvCxnSpPr>
        <p:spPr>
          <a:xfrm flipV="1">
            <a:off x="5652120" y="2187418"/>
            <a:ext cx="0" cy="2092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5220072" y="2241652"/>
            <a:ext cx="0" cy="1691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H="1">
            <a:off x="4283968" y="3933007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>
            <a:stCxn id="10" idx="1"/>
            <a:endCxn id="11" idx="3"/>
          </p:cNvCxnSpPr>
          <p:nvPr/>
        </p:nvCxnSpPr>
        <p:spPr>
          <a:xfrm flipH="1">
            <a:off x="2338136" y="3955961"/>
            <a:ext cx="5056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/>
          <p:cNvSpPr/>
          <p:nvPr/>
        </p:nvSpPr>
        <p:spPr>
          <a:xfrm>
            <a:off x="946520" y="2594547"/>
            <a:ext cx="1343072" cy="639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Real </a:t>
            </a:r>
            <a:r>
              <a:rPr lang="cs-CZ" sz="1400" b="1" dirty="0" err="1" smtClean="0"/>
              <a:t>system</a:t>
            </a:r>
            <a:endParaRPr lang="cs-CZ" sz="1400" b="1" dirty="0"/>
          </a:p>
        </p:txBody>
      </p:sp>
      <p:cxnSp>
        <p:nvCxnSpPr>
          <p:cNvPr id="56" name="Přímá spojnice se šipkou 55"/>
          <p:cNvCxnSpPr>
            <a:stCxn id="11" idx="0"/>
            <a:endCxn id="54" idx="4"/>
          </p:cNvCxnSpPr>
          <p:nvPr/>
        </p:nvCxnSpPr>
        <p:spPr>
          <a:xfrm flipV="1">
            <a:off x="1618056" y="3233707"/>
            <a:ext cx="0" cy="398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 flipH="1">
            <a:off x="6372200" y="4534495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 flipV="1">
            <a:off x="1618056" y="2187418"/>
            <a:ext cx="0" cy="398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2809367" y="2498628"/>
            <a:ext cx="16539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Use</a:t>
            </a:r>
          </a:p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knowledge</a:t>
            </a:r>
            <a:endParaRPr lang="cs-CZ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5725263" y="3378888"/>
            <a:ext cx="16539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Gain</a:t>
            </a:r>
            <a:endParaRPr lang="cs-CZ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knowledge</a:t>
            </a:r>
            <a:endParaRPr lang="cs-CZ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910319" y="476671"/>
            <a:ext cx="733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Steps in the model based problems solving process</a:t>
            </a:r>
            <a:endParaRPr lang="en-ZA" sz="24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683568" y="6309320"/>
            <a:ext cx="715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Source : </a:t>
            </a:r>
            <a:r>
              <a:rPr lang="cs-CZ" sz="1200" dirty="0" err="1" smtClean="0"/>
              <a:t>Nyhuis,Wiendahl</a:t>
            </a:r>
            <a:r>
              <a:rPr lang="cs-CZ" sz="1200" dirty="0" smtClean="0"/>
              <a:t>, Fundamentals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Production</a:t>
            </a:r>
            <a:r>
              <a:rPr lang="cs-CZ" sz="1200" dirty="0" smtClean="0"/>
              <a:t> </a:t>
            </a:r>
            <a:r>
              <a:rPr lang="cs-CZ" sz="1200" dirty="0" err="1" smtClean="0"/>
              <a:t>Logistics</a:t>
            </a:r>
            <a:r>
              <a:rPr lang="cs-CZ" sz="1200" dirty="0" smtClean="0"/>
              <a:t> na </a:t>
            </a:r>
            <a:r>
              <a:rPr lang="cs-CZ" sz="1200" dirty="0" err="1" smtClean="0"/>
              <a:t>Warehouse</a:t>
            </a:r>
            <a:r>
              <a:rPr lang="cs-CZ" sz="1200" dirty="0" smtClean="0"/>
              <a:t> management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611804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Implementation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Data transfer</a:t>
            </a:r>
          </a:p>
          <a:p>
            <a:r>
              <a:rPr lang="en-ZA" dirty="0" smtClean="0"/>
              <a:t>Setup of the system </a:t>
            </a:r>
          </a:p>
          <a:p>
            <a:r>
              <a:rPr lang="en-ZA" dirty="0" smtClean="0"/>
              <a:t>Role Tailored Clients- profiles, Approvals </a:t>
            </a:r>
          </a:p>
          <a:p>
            <a:r>
              <a:rPr lang="en-ZA" dirty="0" smtClean="0"/>
              <a:t>Tests  </a:t>
            </a:r>
          </a:p>
          <a:p>
            <a:r>
              <a:rPr lang="en-ZA" dirty="0" smtClean="0"/>
              <a:t>Evaluation </a:t>
            </a:r>
          </a:p>
          <a:p>
            <a:r>
              <a:rPr lang="en-ZA" dirty="0" smtClean="0"/>
              <a:t>Change management </a:t>
            </a:r>
          </a:p>
          <a:p>
            <a:r>
              <a:rPr lang="en-ZA" dirty="0" smtClean="0"/>
              <a:t>Sharp start (Namibia and SA)</a:t>
            </a:r>
          </a:p>
          <a:p>
            <a:r>
              <a:rPr lang="en-ZA" dirty="0" smtClean="0"/>
              <a:t>Closing project </a:t>
            </a:r>
          </a:p>
          <a:p>
            <a:r>
              <a:rPr lang="en-ZA" dirty="0" smtClean="0"/>
              <a:t>Next stages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4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52625"/>
            <a:ext cx="7620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1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84427" y="1100411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80064" y="2214968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95575" y="1677335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95575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200" b="1" dirty="0" smtClean="0"/>
              <a:t>Learning and Growing </a:t>
            </a:r>
            <a:r>
              <a:rPr lang="en-ZA" sz="1200" dirty="0" smtClean="0"/>
              <a:t>– how will we sustain our ability to change and improve ? </a:t>
            </a:r>
            <a:endParaRPr lang="en-ZA" sz="12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6090" y="503810"/>
            <a:ext cx="8695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BS  and OM – slide from Balanced Scorecard show </a:t>
            </a:r>
            <a:r>
              <a:rPr lang="en-ZA" sz="1400" dirty="0" smtClean="0"/>
              <a:t>(</a:t>
            </a:r>
            <a:r>
              <a:rPr lang="en-ZA" sz="1400" b="1" dirty="0" smtClean="0">
                <a:solidFill>
                  <a:srgbClr val="FF0000"/>
                </a:solidFill>
              </a:rPr>
              <a:t>will be presented  again in BS context</a:t>
            </a:r>
            <a:r>
              <a:rPr lang="en-ZA" sz="1400" dirty="0" smtClean="0"/>
              <a:t>) 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7885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GB" altLang="cs-CZ" sz="3200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  <a:t>Simplified diagram of ERP usage</a:t>
            </a:r>
            <a:r>
              <a:rPr lang="en-GB" altLang="cs-CZ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  <a:t/>
            </a:r>
            <a:br>
              <a:rPr lang="en-GB" altLang="cs-CZ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</a:br>
            <a:endParaRPr lang="en-GB" altLang="cs-CZ" dirty="0" smtClean="0">
              <a:effectLst>
                <a:outerShdw dist="50800" sx="1000" sy="1000" algn="ctr" rotWithShape="0">
                  <a:schemeClr val="bg1"/>
                </a:outerShdw>
                <a:reflection blurRad="6350" stA="55000" endA="300" endPos="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8200" y="750888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77838" y="1470025"/>
            <a:ext cx="1584325" cy="504825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solidFill>
                  <a:srgbClr val="080808"/>
                </a:solidFill>
                <a:latin typeface="Arial" pitchFamily="34" charset="0"/>
              </a:rPr>
              <a:t>ERP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351088" y="14700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351088" y="16859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351088" y="19018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351088" y="21177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351088" y="2335213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351088" y="2551113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846263" y="1685925"/>
            <a:ext cx="4318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>
            <a:off x="5230813" y="1398588"/>
            <a:ext cx="223837" cy="1223962"/>
          </a:xfrm>
          <a:prstGeom prst="rightBrace">
            <a:avLst>
              <a:gd name="adj1" fmla="val 455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518150" y="1571625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Transaction = Entries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2566988" y="1254125"/>
            <a:ext cx="2447925" cy="1944688"/>
          </a:xfrm>
          <a:prstGeom prst="ellipse">
            <a:avLst/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080808"/>
                </a:solidFill>
                <a:latin typeface="Arial" pitchFamily="34" charset="0"/>
              </a:rPr>
              <a:t>DB 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4932363" y="2781300"/>
            <a:ext cx="1584325" cy="504825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solidFill>
                  <a:srgbClr val="080808"/>
                </a:solidFill>
                <a:latin typeface="Arial" pitchFamily="34" charset="0"/>
              </a:rPr>
              <a:t>ERP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4151313" y="2693988"/>
            <a:ext cx="1587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4151313" y="3055938"/>
            <a:ext cx="78105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477838" y="2478088"/>
            <a:ext cx="1152525" cy="360362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Partners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838200" y="1974850"/>
            <a:ext cx="1588" cy="5032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V="1">
            <a:off x="1343025" y="1974850"/>
            <a:ext cx="1588" cy="5032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4438650" y="3630613"/>
            <a:ext cx="1081088" cy="3603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Reports</a:t>
            </a: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5086350" y="3270250"/>
            <a:ext cx="1588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5734050" y="3630613"/>
            <a:ext cx="1081088" cy="3603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Forms</a:t>
            </a:r>
          </a:p>
        </p:txBody>
      </p:sp>
      <p:pic>
        <p:nvPicPr>
          <p:cNvPr id="30744" name="Picture 24" descr="sample2002-Graph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92375"/>
            <a:ext cx="1276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6516688" y="3068638"/>
            <a:ext cx="9350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6167438" y="3270250"/>
            <a:ext cx="1587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7" name="Oval 27"/>
          <p:cNvSpPr>
            <a:spLocks noChangeArrowheads="1"/>
          </p:cNvSpPr>
          <p:nvPr/>
        </p:nvSpPr>
        <p:spPr bwMode="auto">
          <a:xfrm>
            <a:off x="4284663" y="3357563"/>
            <a:ext cx="2808287" cy="1079500"/>
          </a:xfrm>
          <a:prstGeom prst="ellipse">
            <a:avLst/>
          </a:prstGeom>
          <a:solidFill>
            <a:srgbClr val="FF00FF">
              <a:alpha val="16078"/>
            </a:srgbClr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 b="1">
                <a:solidFill>
                  <a:srgbClr val="FF3300"/>
                </a:solidFill>
                <a:latin typeface="Calibri" pitchFamily="34" charset="0"/>
              </a:rPr>
              <a:t>Information</a:t>
            </a:r>
          </a:p>
        </p:txBody>
      </p:sp>
      <p:sp>
        <p:nvSpPr>
          <p:cNvPr id="30748" name="Oval 28"/>
          <p:cNvSpPr>
            <a:spLocks noChangeArrowheads="1"/>
          </p:cNvSpPr>
          <p:nvPr/>
        </p:nvSpPr>
        <p:spPr bwMode="auto">
          <a:xfrm>
            <a:off x="6948488" y="2133600"/>
            <a:ext cx="2016125" cy="1871663"/>
          </a:xfrm>
          <a:prstGeom prst="ellipse">
            <a:avLst/>
          </a:prstGeom>
          <a:solidFill>
            <a:srgbClr val="FF00FF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7524750" y="3284538"/>
            <a:ext cx="1238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>
                <a:solidFill>
                  <a:srgbClr val="080808"/>
                </a:solidFill>
                <a:latin typeface="Arial" pitchFamily="34" charset="0"/>
              </a:rPr>
              <a:t>Information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>
                <a:solidFill>
                  <a:srgbClr val="080808"/>
                </a:solidFill>
                <a:latin typeface="Arial" pitchFamily="34" charset="0"/>
              </a:rPr>
              <a:t>(trends)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2854325" y="4854575"/>
            <a:ext cx="5759450" cy="504825"/>
          </a:xfrm>
          <a:prstGeom prst="rect">
            <a:avLst/>
          </a:prstGeom>
          <a:solidFill>
            <a:srgbClr val="D6F96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>
                <a:solidFill>
                  <a:srgbClr val="080808"/>
                </a:solidFill>
                <a:latin typeface="Calibri" pitchFamily="34" charset="0"/>
              </a:rPr>
              <a:t>Knowledge of methods for process management and used metrics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5734050" y="4422775"/>
            <a:ext cx="1588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7894638" y="3990975"/>
            <a:ext cx="1587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693738" y="4854575"/>
            <a:ext cx="1657350" cy="503238"/>
          </a:xfrm>
          <a:prstGeom prst="rect">
            <a:avLst/>
          </a:prstGeom>
          <a:solidFill>
            <a:srgbClr val="6EFD6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000">
                <a:solidFill>
                  <a:srgbClr val="080808"/>
                </a:solidFill>
                <a:latin typeface="Calibri" pitchFamily="34" charset="0"/>
              </a:rPr>
              <a:t>Decision</a:t>
            </a:r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H="1">
            <a:off x="2351088" y="5143500"/>
            <a:ext cx="503237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flipV="1">
            <a:off x="982663" y="2838450"/>
            <a:ext cx="1587" cy="20161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190500" y="5070475"/>
            <a:ext cx="503238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flipV="1">
            <a:off x="190500" y="1758950"/>
            <a:ext cx="1588" cy="3311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190500" y="1758950"/>
            <a:ext cx="287338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1414463" y="3559175"/>
            <a:ext cx="2590800" cy="5746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 b="1">
                <a:solidFill>
                  <a:srgbClr val="FFFF00"/>
                </a:solidFill>
                <a:latin typeface="Calibri" pitchFamily="34" charset="0"/>
              </a:rPr>
              <a:t>Enterprise</a:t>
            </a:r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 flipV="1">
            <a:off x="1774825" y="1974850"/>
            <a:ext cx="1588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1990725" y="1974850"/>
            <a:ext cx="1588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 flipV="1">
            <a:off x="1630363" y="4135438"/>
            <a:ext cx="1587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 flipV="1">
            <a:off x="3070225" y="4135438"/>
            <a:ext cx="1588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3502025" y="4135438"/>
            <a:ext cx="1588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7451725" y="3933825"/>
            <a:ext cx="1588" cy="7905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 flipH="1" flipV="1">
            <a:off x="1187450" y="4724400"/>
            <a:ext cx="6264275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V="1">
            <a:off x="1198563" y="2838450"/>
            <a:ext cx="1587" cy="18716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>
            <a:off x="5375275" y="4422775"/>
            <a:ext cx="1588" cy="287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 flipH="1" flipV="1">
            <a:off x="3995738" y="3860800"/>
            <a:ext cx="204787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30770" name="Picture 50" descr="key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16563"/>
            <a:ext cx="7969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4716463" y="6221413"/>
            <a:ext cx="178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000" b="1">
                <a:solidFill>
                  <a:srgbClr val="080808"/>
                </a:solidFill>
                <a:latin typeface="Calibri" pitchFamily="34" charset="0"/>
              </a:rPr>
              <a:t>Key knowledge</a:t>
            </a:r>
          </a:p>
        </p:txBody>
      </p:sp>
      <p:sp>
        <p:nvSpPr>
          <p:cNvPr id="30772" name="Line 52"/>
          <p:cNvSpPr>
            <a:spLocks noChangeShapeType="1"/>
          </p:cNvSpPr>
          <p:nvPr/>
        </p:nvSpPr>
        <p:spPr bwMode="auto">
          <a:xfrm flipV="1">
            <a:off x="5508625" y="5373688"/>
            <a:ext cx="15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30773" name="Picture 53" descr="key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516563"/>
            <a:ext cx="6492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4" name="Text Box 54"/>
          <p:cNvSpPr txBox="1">
            <a:spLocks noChangeArrowheads="1"/>
          </p:cNvSpPr>
          <p:nvPr/>
        </p:nvSpPr>
        <p:spPr bwMode="auto">
          <a:xfrm>
            <a:off x="1763713" y="6092825"/>
            <a:ext cx="159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Arial" pitchFamily="34" charset="0"/>
              </a:rPr>
              <a:t>Key decision</a:t>
            </a:r>
          </a:p>
        </p:txBody>
      </p:sp>
    </p:spTree>
    <p:extLst>
      <p:ext uri="{BB962C8B-B14F-4D97-AF65-F5344CB8AC3E}">
        <p14:creationId xmlns:p14="http://schemas.microsoft.com/office/powerpoint/2010/main" val="33672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>
            <a:normAutofit/>
          </a:bodyPr>
          <a:lstStyle/>
          <a:p>
            <a:r>
              <a:rPr lang="en-ZA" dirty="0" smtClean="0"/>
              <a:t>Wholesale-paper-warehouse management-ERP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81" y="1196752"/>
            <a:ext cx="67802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5148064" y="2276872"/>
            <a:ext cx="21602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7060677" y="3212976"/>
            <a:ext cx="247627" cy="8270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987824" y="1340768"/>
            <a:ext cx="1080120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411760" y="1628800"/>
            <a:ext cx="0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77500" lnSpcReduction="20000"/>
          </a:bodyPr>
          <a:lstStyle/>
          <a:p>
            <a:r>
              <a:rPr lang="en-ZA" dirty="0" smtClean="0"/>
              <a:t>100 000 Tones per Year 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Carbonless papers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Cast coated papers and Board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Coated papers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House brands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Office papers</a:t>
            </a:r>
          </a:p>
          <a:p>
            <a:r>
              <a:rPr lang="en-ZA" dirty="0" smtClean="0"/>
              <a:t>5000 locations in HQ and 40 000 M2  warehousing space</a:t>
            </a:r>
          </a:p>
          <a:p>
            <a:r>
              <a:rPr lang="en-ZA" dirty="0" smtClean="0"/>
              <a:t>50000 customers</a:t>
            </a:r>
          </a:p>
          <a:p>
            <a:r>
              <a:rPr lang="en-ZA" dirty="0" smtClean="0"/>
              <a:t>90 vehicles</a:t>
            </a:r>
          </a:p>
          <a:p>
            <a:r>
              <a:rPr lang="en-ZA" dirty="0" smtClean="0"/>
              <a:t>FEC trading  (Forward Exchange Contracts)</a:t>
            </a:r>
          </a:p>
          <a:p>
            <a:r>
              <a:rPr lang="en-ZA" dirty="0" smtClean="0"/>
              <a:t>Hundreds of employees</a:t>
            </a:r>
          </a:p>
          <a:p>
            <a:r>
              <a:rPr lang="en-ZA" dirty="0" smtClean="0"/>
              <a:t>Heterogeneous IT system with </a:t>
            </a:r>
            <a:r>
              <a:rPr lang="en-ZA" b="1" dirty="0" smtClean="0">
                <a:solidFill>
                  <a:srgbClr val="FF0000"/>
                </a:solidFill>
              </a:rPr>
              <a:t>every day synchronization </a:t>
            </a:r>
            <a:r>
              <a:rPr lang="en-ZA" dirty="0" smtClean="0"/>
              <a:t>of data in HQ and subsidiaries </a:t>
            </a:r>
          </a:p>
          <a:p>
            <a:r>
              <a:rPr lang="en-ZA" dirty="0" smtClean="0"/>
              <a:t>High volume-low margin type of business </a:t>
            </a:r>
          </a:p>
          <a:p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23528" y="476672"/>
            <a:ext cx="8294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business specification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4860032" y="2132856"/>
            <a:ext cx="576064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652120" y="2704274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Products</a:t>
            </a:r>
            <a:endParaRPr lang="cs-CZ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/>
          </a:bodyPr>
          <a:lstStyle/>
          <a:p>
            <a:r>
              <a:rPr lang="en-ZA" dirty="0" smtClean="0"/>
              <a:t>One database only (MS SQL)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HQ and 3 </a:t>
            </a:r>
            <a:r>
              <a:rPr lang="cs-CZ" dirty="0" err="1" smtClean="0"/>
              <a:t>subsidiaries</a:t>
            </a:r>
            <a:endParaRPr lang="en-ZA" dirty="0" smtClean="0"/>
          </a:p>
          <a:p>
            <a:r>
              <a:rPr lang="en-ZA" dirty="0" smtClean="0"/>
              <a:t>Modern IT technology ensuring :</a:t>
            </a:r>
          </a:p>
          <a:p>
            <a:pPr lvl="1"/>
            <a:r>
              <a:rPr lang="en-ZA" sz="1800" dirty="0" smtClean="0"/>
              <a:t>Fast access to data providing on-line information any time</a:t>
            </a:r>
          </a:p>
          <a:p>
            <a:pPr lvl="1"/>
            <a:r>
              <a:rPr lang="en-ZA" sz="1800" dirty="0" smtClean="0"/>
              <a:t>Easy upgrades</a:t>
            </a:r>
          </a:p>
          <a:p>
            <a:pPr lvl="1"/>
            <a:r>
              <a:rPr lang="en-ZA" sz="1800" dirty="0" smtClean="0"/>
              <a:t>Mobile technologies (BAR code readers,..)</a:t>
            </a:r>
          </a:p>
          <a:p>
            <a:pPr lvl="1"/>
            <a:r>
              <a:rPr lang="en-ZA" sz="1800" dirty="0" smtClean="0"/>
              <a:t>Quick response to business partner requirements</a:t>
            </a:r>
          </a:p>
          <a:p>
            <a:pPr lvl="1"/>
            <a:r>
              <a:rPr lang="en-ZA" sz="1800" dirty="0" smtClean="0"/>
              <a:t>Multidimensional analytic tool-&gt;reporting to support decision making process</a:t>
            </a:r>
          </a:p>
          <a:p>
            <a:pPr lvl="1"/>
            <a:r>
              <a:rPr lang="en-ZA" sz="1800" dirty="0" smtClean="0"/>
              <a:t>Efficient warehousing  (inbound and outbound operations)</a:t>
            </a:r>
          </a:p>
          <a:p>
            <a:pPr lvl="1"/>
            <a:r>
              <a:rPr lang="en-ZA" sz="1800" dirty="0" smtClean="0"/>
              <a:t>On-line reporting (warehouse status, accounting, cost control,…..) </a:t>
            </a:r>
            <a:endParaRPr lang="en-ZA" dirty="0"/>
          </a:p>
        </p:txBody>
      </p:sp>
      <p:sp>
        <p:nvSpPr>
          <p:cNvPr id="4" name="Obdélník 3"/>
          <p:cNvSpPr/>
          <p:nvPr/>
        </p:nvSpPr>
        <p:spPr>
          <a:xfrm>
            <a:off x="1738979" y="476672"/>
            <a:ext cx="54633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requirement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2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>
          <a:xfrm>
            <a:off x="442522" y="766762"/>
            <a:ext cx="8499475" cy="579438"/>
          </a:xfrm>
        </p:spPr>
        <p:txBody>
          <a:bodyPr/>
          <a:lstStyle/>
          <a:p>
            <a:pPr algn="l" eaLnBrk="1" hangingPunct="1"/>
            <a:r>
              <a:rPr lang="en-US" altLang="cs-CZ" sz="2800" b="0" dirty="0">
                <a:solidFill>
                  <a:srgbClr val="695C4F"/>
                </a:solidFill>
                <a:latin typeface="Calibri" pitchFamily="34" charset="0"/>
                <a:ea typeface="+mn-ea"/>
                <a:cs typeface="+mn-cs"/>
              </a:rPr>
              <a:t>Isolated Data Islands</a:t>
            </a:r>
          </a:p>
        </p:txBody>
      </p:sp>
      <p:sp>
        <p:nvSpPr>
          <p:cNvPr id="3" name="Zástupný symbol pro číslo snímku 2"/>
          <p:cNvSpPr txBox="1">
            <a:spLocks noGrp="1"/>
          </p:cNvSpPr>
          <p:nvPr/>
        </p:nvSpPr>
        <p:spPr>
          <a:xfrm>
            <a:off x="676751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FD2E330-E92D-4E3E-8E6E-131AE46E1EFE}" type="slidenum">
              <a:rPr lang="en-US"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0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2103438" y="2813050"/>
          <a:ext cx="8255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" name="CorelDRAW!" r:id="rId4" imgW="3121762" imgH="1683410" progId="">
                  <p:embed/>
                </p:oleObj>
              </mc:Choice>
              <mc:Fallback>
                <p:oleObj name="CorelDRAW!" r:id="rId4" imgW="3121762" imgH="16834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813050"/>
                        <a:ext cx="8255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/>
          </p:cNvGraphicFramePr>
          <p:nvPr/>
        </p:nvGraphicFramePr>
        <p:xfrm>
          <a:off x="3351213" y="1546225"/>
          <a:ext cx="942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" name="CorelDRAW!" r:id="rId6" imgW="3670402" imgH="3505810" progId="">
                  <p:embed/>
                </p:oleObj>
              </mc:Choice>
              <mc:Fallback>
                <p:oleObj name="CorelDRAW!" r:id="rId6" imgW="3670402" imgH="35058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546225"/>
                        <a:ext cx="9429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879850" y="2640013"/>
            <a:ext cx="1438275" cy="1282700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en-US" dirty="0"/>
          </a:p>
        </p:txBody>
      </p:sp>
      <p:graphicFrame>
        <p:nvGraphicFramePr>
          <p:cNvPr id="11" name="Object 7"/>
          <p:cNvGraphicFramePr>
            <a:graphicFrameLocks/>
          </p:cNvGraphicFramePr>
          <p:nvPr/>
        </p:nvGraphicFramePr>
        <p:xfrm>
          <a:off x="4965700" y="1604963"/>
          <a:ext cx="6524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" name="CorelDRAW!" r:id="rId8" imgW="2503627" imgH="3064154" progId="">
                  <p:embed/>
                </p:oleObj>
              </mc:Choice>
              <mc:Fallback>
                <p:oleObj name="CorelDRAW!" r:id="rId8" imgW="2503627" imgH="306415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604963"/>
                        <a:ext cx="6524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/>
          </p:cNvGraphicFramePr>
          <p:nvPr/>
        </p:nvGraphicFramePr>
        <p:xfrm>
          <a:off x="5762625" y="2540000"/>
          <a:ext cx="6302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" name="CorelDRAW!" r:id="rId10" imgW="1556581" imgH="1881782" progId="">
                  <p:embed/>
                </p:oleObj>
              </mc:Choice>
              <mc:Fallback>
                <p:oleObj name="CorelDRAW!" r:id="rId10" imgW="1556581" imgH="188178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2540000"/>
                        <a:ext cx="6302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/>
          </p:cNvGraphicFramePr>
          <p:nvPr/>
        </p:nvGraphicFramePr>
        <p:xfrm>
          <a:off x="7118350" y="2971800"/>
          <a:ext cx="628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" name="CorelDRAW!" r:id="rId12" imgW="2784307" imgH="2137558" progId="">
                  <p:embed/>
                </p:oleObj>
              </mc:Choice>
              <mc:Fallback>
                <p:oleObj name="CorelDRAW!" r:id="rId12" imgW="2784307" imgH="213755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2971800"/>
                        <a:ext cx="628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/>
          </p:cNvGraphicFramePr>
          <p:nvPr/>
        </p:nvGraphicFramePr>
        <p:xfrm>
          <a:off x="1393825" y="3698875"/>
          <a:ext cx="889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" name="Clip" r:id="rId14" imgW="4519613" imgH="3467100" progId="">
                  <p:embed/>
                </p:oleObj>
              </mc:Choice>
              <mc:Fallback>
                <p:oleObj name="Clip" r:id="rId14" imgW="4519613" imgH="34671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3698875"/>
                        <a:ext cx="889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/>
          </p:cNvGraphicFramePr>
          <p:nvPr/>
        </p:nvGraphicFramePr>
        <p:xfrm>
          <a:off x="2970213" y="3960813"/>
          <a:ext cx="1279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" name="Clip" r:id="rId16" imgW="5821363" imgH="2887663" progId="">
                  <p:embed/>
                </p:oleObj>
              </mc:Choice>
              <mc:Fallback>
                <p:oleObj name="Clip" r:id="rId16" imgW="5821363" imgH="288766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960813"/>
                        <a:ext cx="1279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55938" y="2224088"/>
            <a:ext cx="1460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Management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554663" y="1663700"/>
            <a:ext cx="1152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Marketing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882775" y="3354388"/>
            <a:ext cx="1431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chemeClr val="bg1"/>
                </a:solidFill>
              </a:rPr>
              <a:t>Accounting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71884" y="4355770"/>
            <a:ext cx="1926853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 smtClean="0"/>
              <a:t>Customers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Banks</a:t>
            </a:r>
            <a:endParaRPr lang="en-US" altLang="cs-CZ" sz="1400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065463" y="4454525"/>
            <a:ext cx="1794569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cs-CZ" sz="1400" dirty="0" smtClean="0"/>
              <a:t>Replenishment planning</a:t>
            </a:r>
            <a:r>
              <a:rPr lang="cs-CZ" altLang="cs-CZ" sz="1400" dirty="0" smtClean="0"/>
              <a:t> - </a:t>
            </a:r>
            <a:r>
              <a:rPr lang="en-US" altLang="cs-CZ" sz="1400" dirty="0" smtClean="0"/>
              <a:t>Vendors</a:t>
            </a:r>
            <a:r>
              <a:rPr lang="en-GB" altLang="cs-CZ" sz="1400" dirty="0" smtClean="0"/>
              <a:t> </a:t>
            </a:r>
            <a:endParaRPr lang="en-GB" altLang="cs-CZ" sz="1400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991350" y="3681413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554663" y="3165475"/>
            <a:ext cx="13239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Customer</a:t>
            </a:r>
          </a:p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Orders</a:t>
            </a:r>
            <a:endParaRPr lang="en-US" altLang="cs-CZ" sz="1400" dirty="0">
              <a:solidFill>
                <a:schemeClr val="bg2"/>
              </a:solidFill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938588" y="2951163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cs-CZ">
                <a:solidFill>
                  <a:schemeClr val="tx2"/>
                </a:solidFill>
              </a:rPr>
              <a:t>Production </a:t>
            </a:r>
          </a:p>
          <a:p>
            <a:pPr algn="ctr"/>
            <a:r>
              <a:rPr lang="en-US" altLang="cs-CZ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857250" y="1639888"/>
            <a:ext cx="1438275" cy="1285875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Accounting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6648450" y="1346200"/>
            <a:ext cx="1438275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cs-CZ">
              <a:solidFill>
                <a:schemeClr val="tx2"/>
              </a:solidFill>
            </a:endParaRP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Marketing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&amp; Sales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Islands</a:t>
            </a: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219450" y="5307013"/>
            <a:ext cx="1438275" cy="1284287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Quality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Management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Island</a:t>
            </a:r>
          </a:p>
        </p:txBody>
      </p:sp>
      <p:graphicFrame>
        <p:nvGraphicFramePr>
          <p:cNvPr id="27" name="Object 23"/>
          <p:cNvGraphicFramePr>
            <a:graphicFrameLocks/>
          </p:cNvGraphicFramePr>
          <p:nvPr/>
        </p:nvGraphicFramePr>
        <p:xfrm>
          <a:off x="6792913" y="5040313"/>
          <a:ext cx="13604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" name="CorelDRAW!" r:id="rId18" imgW="2134818" imgH="2945081" progId="">
                  <p:embed/>
                </p:oleObj>
              </mc:Choice>
              <mc:Fallback>
                <p:oleObj name="CorelDRAW!" r:id="rId18" imgW="2134818" imgH="2945081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5040313"/>
                        <a:ext cx="136048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4"/>
          <p:cNvGraphicFramePr>
            <a:graphicFrameLocks/>
          </p:cNvGraphicFramePr>
          <p:nvPr/>
        </p:nvGraphicFramePr>
        <p:xfrm>
          <a:off x="1344613" y="5187950"/>
          <a:ext cx="11382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" name="CorelDRAW!" r:id="rId20" imgW="2990088" imgH="2424074" progId="">
                  <p:embed/>
                </p:oleObj>
              </mc:Choice>
              <mc:Fallback>
                <p:oleObj name="CorelDRAW!" r:id="rId20" imgW="2990088" imgH="242407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5187950"/>
                        <a:ext cx="11382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5676900" y="4327525"/>
            <a:ext cx="1441450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 of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Deliveries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707188" y="5949950"/>
            <a:ext cx="21932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cs-CZ" altLang="cs-CZ" sz="1400" dirty="0"/>
              <a:t>   </a:t>
            </a:r>
            <a:r>
              <a:rPr lang="en-US" altLang="cs-CZ" sz="1400" dirty="0"/>
              <a:t>Inventory </a:t>
            </a:r>
            <a:r>
              <a:rPr lang="cs-CZ" altLang="cs-CZ" sz="1400" dirty="0" smtClean="0"/>
              <a:t>-</a:t>
            </a:r>
            <a:r>
              <a:rPr lang="cs-CZ" altLang="cs-CZ" sz="1400" dirty="0" err="1" smtClean="0"/>
              <a:t>warehousing</a:t>
            </a:r>
            <a:endParaRPr lang="en-US" altLang="cs-CZ" sz="1400" dirty="0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101725" y="5926138"/>
            <a:ext cx="186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en-US" altLang="cs-CZ" sz="1400"/>
              <a:t>Quality Management</a:t>
            </a:r>
            <a:r>
              <a:rPr lang="cs-CZ" altLang="cs-CZ" sz="1400"/>
              <a:t> </a:t>
            </a:r>
            <a:endParaRPr lang="en-US" altLang="cs-CZ" sz="1400"/>
          </a:p>
        </p:txBody>
      </p:sp>
      <p:sp>
        <p:nvSpPr>
          <p:cNvPr id="32" name="Obdélník 31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687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9" grpId="0" animBg="1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>
          <a:xfrm>
            <a:off x="428625" y="838200"/>
            <a:ext cx="8499475" cy="579438"/>
          </a:xfrm>
        </p:spPr>
        <p:txBody>
          <a:bodyPr/>
          <a:lstStyle/>
          <a:p>
            <a:pPr eaLnBrk="1" hangingPunct="1"/>
            <a:r>
              <a:rPr lang="cs-CZ" altLang="cs-CZ" smtClean="0"/>
              <a:t> </a:t>
            </a:r>
            <a:endParaRPr lang="en-US" altLang="cs-CZ" smtClean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1503363"/>
            <a:ext cx="8229104" cy="5150045"/>
            <a:chOff x="672" y="960"/>
            <a:chExt cx="4655" cy="3166"/>
          </a:xfrm>
        </p:grpSpPr>
        <p:graphicFrame>
          <p:nvGraphicFramePr>
            <p:cNvPr id="9227" name="Object 5"/>
            <p:cNvGraphicFramePr>
              <a:graphicFrameLocks/>
            </p:cNvGraphicFramePr>
            <p:nvPr/>
          </p:nvGraphicFramePr>
          <p:xfrm>
            <a:off x="1253" y="1438"/>
            <a:ext cx="424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0" name="CorelDRAW!" r:id="rId3" imgW="2134818" imgH="2945081" progId="">
                    <p:embed/>
                  </p:oleObj>
                </mc:Choice>
                <mc:Fallback>
                  <p:oleObj name="CorelDRAW!" r:id="rId3" imgW="2134818" imgH="2945081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3" y="1438"/>
                          <a:ext cx="424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8" name="Object 6"/>
            <p:cNvGraphicFramePr>
              <a:graphicFrameLocks/>
            </p:cNvGraphicFramePr>
            <p:nvPr/>
          </p:nvGraphicFramePr>
          <p:xfrm>
            <a:off x="1032" y="2132"/>
            <a:ext cx="598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1" name="CorelDRAW!" r:id="rId5" imgW="3121762" imgH="1683410" progId="">
                    <p:embed/>
                  </p:oleObj>
                </mc:Choice>
                <mc:Fallback>
                  <p:oleObj name="CorelDRAW!" r:id="rId5" imgW="3121762" imgH="16834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2" y="2132"/>
                          <a:ext cx="598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9" name="Object 7"/>
            <p:cNvGraphicFramePr>
              <a:graphicFrameLocks/>
            </p:cNvGraphicFramePr>
            <p:nvPr/>
          </p:nvGraphicFramePr>
          <p:xfrm>
            <a:off x="1950" y="960"/>
            <a:ext cx="685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2" name="CorelDRAW!" r:id="rId7" imgW="3670402" imgH="3505810" progId="">
                    <p:embed/>
                  </p:oleObj>
                </mc:Choice>
                <mc:Fallback>
                  <p:oleObj name="CorelDRAW!" r:id="rId7" imgW="3670402" imgH="35058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0" y="960"/>
                          <a:ext cx="685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0" name="Object 8"/>
            <p:cNvGraphicFramePr>
              <a:graphicFrameLocks/>
            </p:cNvGraphicFramePr>
            <p:nvPr/>
          </p:nvGraphicFramePr>
          <p:xfrm>
            <a:off x="3776" y="1438"/>
            <a:ext cx="502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3" name="CorelDRAW!" r:id="rId9" imgW="1791310" imgH="2002536" progId="">
                    <p:embed/>
                  </p:oleObj>
                </mc:Choice>
                <mc:Fallback>
                  <p:oleObj name="CorelDRAW!" r:id="rId9" imgW="1791310" imgH="2002536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6" y="1438"/>
                          <a:ext cx="502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319" y="2010"/>
              <a:ext cx="1039" cy="948"/>
            </a:xfrm>
            <a:prstGeom prst="ellipse">
              <a:avLst/>
            </a:prstGeom>
            <a:gradFill>
              <a:gsLst>
                <a:gs pos="0">
                  <a:srgbClr val="E66624"/>
                </a:gs>
                <a:gs pos="100000">
                  <a:srgbClr val="EC8D2F"/>
                </a:gs>
              </a:gsLst>
              <a:lin ang="5400000" scaled="1"/>
            </a:gradFill>
            <a:ln w="12700">
              <a:solidFill>
                <a:srgbClr val="E66624"/>
              </a:solidFill>
              <a:round/>
              <a:headEnd/>
              <a:tailEnd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endParaRPr lang="en-US" sz="4000">
                <a:solidFill>
                  <a:schemeClr val="bg1"/>
                </a:solidFill>
              </a:endParaRPr>
            </a:p>
          </p:txBody>
        </p:sp>
        <p:graphicFrame>
          <p:nvGraphicFramePr>
            <p:cNvPr id="9232" name="Object 10"/>
            <p:cNvGraphicFramePr>
              <a:graphicFrameLocks/>
            </p:cNvGraphicFramePr>
            <p:nvPr/>
          </p:nvGraphicFramePr>
          <p:xfrm>
            <a:off x="3121" y="1003"/>
            <a:ext cx="473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4" name="CorelDRAW!" r:id="rId11" imgW="2503627" imgH="3064154" progId="">
                    <p:embed/>
                  </p:oleObj>
                </mc:Choice>
                <mc:Fallback>
                  <p:oleObj name="CorelDRAW!" r:id="rId11" imgW="2503627" imgH="306415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" y="1003"/>
                          <a:ext cx="473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3" name="Object 11"/>
            <p:cNvGraphicFramePr>
              <a:graphicFrameLocks/>
            </p:cNvGraphicFramePr>
            <p:nvPr/>
          </p:nvGraphicFramePr>
          <p:xfrm>
            <a:off x="4096" y="2235"/>
            <a:ext cx="456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5" name="CorelDRAW!" r:id="rId13" imgW="1556581" imgH="1881782" progId="">
                    <p:embed/>
                  </p:oleObj>
                </mc:Choice>
                <mc:Fallback>
                  <p:oleObj name="CorelDRAW!" r:id="rId13" imgW="1556581" imgH="1881782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6" y="2235"/>
                          <a:ext cx="456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4" name="Object 12"/>
            <p:cNvGraphicFramePr>
              <a:graphicFrameLocks/>
            </p:cNvGraphicFramePr>
            <p:nvPr/>
          </p:nvGraphicFramePr>
          <p:xfrm>
            <a:off x="3913" y="2941"/>
            <a:ext cx="457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6" name="CorelDRAW!" r:id="rId15" imgW="2784307" imgH="2137558" progId="">
                    <p:embed/>
                  </p:oleObj>
                </mc:Choice>
                <mc:Fallback>
                  <p:oleObj name="CorelDRAW!" r:id="rId15" imgW="2784307" imgH="2137558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3" y="2941"/>
                          <a:ext cx="457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5" name="Object 13"/>
            <p:cNvGraphicFramePr>
              <a:graphicFrameLocks/>
            </p:cNvGraphicFramePr>
            <p:nvPr/>
          </p:nvGraphicFramePr>
          <p:xfrm>
            <a:off x="3135" y="3434"/>
            <a:ext cx="566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7" name="CorelDRAW!" r:id="rId17" imgW="2990088" imgH="2424074" progId="">
                    <p:embed/>
                  </p:oleObj>
                </mc:Choice>
                <mc:Fallback>
                  <p:oleObj name="CorelDRAW!" r:id="rId17" imgW="2990088" imgH="242407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5" y="3434"/>
                          <a:ext cx="566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6" name="Object 14"/>
            <p:cNvGraphicFramePr>
              <a:graphicFrameLocks/>
            </p:cNvGraphicFramePr>
            <p:nvPr/>
          </p:nvGraphicFramePr>
          <p:xfrm>
            <a:off x="986" y="2971"/>
            <a:ext cx="644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8" name="Clip" r:id="rId19" imgW="4519613" imgH="3467100" progId="">
                    <p:embed/>
                  </p:oleObj>
                </mc:Choice>
                <mc:Fallback>
                  <p:oleObj name="Clip" r:id="rId19" imgW="4519613" imgH="34671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2971"/>
                          <a:ext cx="644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7" name="Object 15"/>
            <p:cNvGraphicFramePr>
              <a:graphicFrameLocks/>
            </p:cNvGraphicFramePr>
            <p:nvPr/>
          </p:nvGraphicFramePr>
          <p:xfrm>
            <a:off x="1847" y="3396"/>
            <a:ext cx="927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9" name="Clip" r:id="rId21" imgW="5821363" imgH="2887663" progId="">
                    <p:embed/>
                  </p:oleObj>
                </mc:Choice>
                <mc:Fallback>
                  <p:oleObj name="Clip" r:id="rId21" imgW="5821363" imgH="2887663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7" y="3396"/>
                          <a:ext cx="927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8" name="Rectangle 14"/>
            <p:cNvSpPr>
              <a:spLocks noChangeArrowheads="1"/>
            </p:cNvSpPr>
            <p:nvPr/>
          </p:nvSpPr>
          <p:spPr bwMode="auto">
            <a:xfrm>
              <a:off x="1173" y="1004"/>
              <a:ext cx="91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b="1" dirty="0" smtClean="0">
                  <a:solidFill>
                    <a:schemeClr val="bg2">
                      <a:lumMod val="50000"/>
                    </a:schemeClr>
                  </a:solidFill>
                </a:rPr>
                <a:t>Management</a:t>
              </a:r>
              <a:endParaRPr lang="en-US" altLang="cs-CZ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39" name="Rectangle 15"/>
            <p:cNvSpPr>
              <a:spLocks noChangeArrowheads="1"/>
            </p:cNvSpPr>
            <p:nvPr/>
          </p:nvSpPr>
          <p:spPr bwMode="auto">
            <a:xfrm>
              <a:off x="3547" y="1047"/>
              <a:ext cx="68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Marketing</a:t>
              </a:r>
            </a:p>
          </p:txBody>
        </p:sp>
        <p:sp>
          <p:nvSpPr>
            <p:cNvPr id="9240" name="Rectangle 16"/>
            <p:cNvSpPr>
              <a:spLocks noChangeArrowheads="1"/>
            </p:cNvSpPr>
            <p:nvPr/>
          </p:nvSpPr>
          <p:spPr bwMode="auto">
            <a:xfrm>
              <a:off x="718" y="1349"/>
              <a:ext cx="77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1" name="Rectangle 17"/>
            <p:cNvSpPr>
              <a:spLocks noChangeArrowheads="1"/>
            </p:cNvSpPr>
            <p:nvPr/>
          </p:nvSpPr>
          <p:spPr bwMode="auto">
            <a:xfrm>
              <a:off x="1037" y="2609"/>
              <a:ext cx="68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Accounting</a:t>
              </a:r>
            </a:p>
          </p:txBody>
        </p:sp>
        <p:sp>
          <p:nvSpPr>
            <p:cNvPr id="9242" name="Rectangle 18"/>
            <p:cNvSpPr>
              <a:spLocks noChangeArrowheads="1"/>
            </p:cNvSpPr>
            <p:nvPr/>
          </p:nvSpPr>
          <p:spPr bwMode="auto">
            <a:xfrm>
              <a:off x="912" y="3522"/>
              <a:ext cx="765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2">
                      <a:lumMod val="10000"/>
                    </a:schemeClr>
                  </a:solidFill>
                </a:rPr>
                <a:t>Customers</a:t>
              </a:r>
              <a:endParaRPr lang="cs-CZ" altLang="cs-CZ" sz="1400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cs-CZ" sz="1100" i="1" dirty="0" smtClean="0">
                  <a:solidFill>
                    <a:schemeClr val="bg2">
                      <a:lumMod val="50000"/>
                    </a:schemeClr>
                  </a:solidFill>
                </a:rPr>
                <a:t>Credit limits, rebates, consignment stock</a:t>
              </a:r>
              <a:endParaRPr lang="en-US" altLang="cs-CZ" sz="1100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43" name="Rectangle 19"/>
            <p:cNvSpPr>
              <a:spLocks noChangeArrowheads="1"/>
            </p:cNvSpPr>
            <p:nvPr/>
          </p:nvSpPr>
          <p:spPr bwMode="auto">
            <a:xfrm>
              <a:off x="1894" y="3738"/>
              <a:ext cx="80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accent3">
                      <a:lumMod val="50000"/>
                    </a:schemeClr>
                  </a:solidFill>
                </a:rPr>
                <a:t>Shareholders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1"/>
                  </a:solidFill>
                </a:rPr>
                <a:t>Planning</a:t>
              </a:r>
              <a:endParaRPr lang="en-US" alt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9245" name="Rectangle 21"/>
            <p:cNvSpPr>
              <a:spLocks noChangeArrowheads="1"/>
            </p:cNvSpPr>
            <p:nvPr/>
          </p:nvSpPr>
          <p:spPr bwMode="auto">
            <a:xfrm>
              <a:off x="4370" y="3069"/>
              <a:ext cx="68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4370" y="2124"/>
              <a:ext cx="95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B050"/>
                  </a:solidFill>
                </a:rPr>
                <a:t>Internal </a:t>
              </a:r>
              <a:r>
                <a:rPr lang="en-US" altLang="cs-CZ" sz="1400" dirty="0" smtClean="0">
                  <a:solidFill>
                    <a:srgbClr val="00B050"/>
                  </a:solidFill>
                </a:rPr>
                <a:t>Sales</a:t>
              </a:r>
              <a:endParaRPr lang="cs-CZ" altLang="cs-CZ" sz="1400" dirty="0" smtClean="0">
                <a:solidFill>
                  <a:srgbClr val="00B050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cs-CZ" altLang="cs-CZ" sz="1400" dirty="0" smtClean="0">
                  <a:solidFill>
                    <a:srgbClr val="00B050"/>
                  </a:solidFill>
                </a:rPr>
                <a:t>(</a:t>
              </a:r>
              <a:r>
                <a:rPr lang="en-US" altLang="cs-CZ" sz="1400" i="1" dirty="0" smtClean="0">
                  <a:solidFill>
                    <a:srgbClr val="00B050"/>
                  </a:solidFill>
                </a:rPr>
                <a:t>paper shop</a:t>
              </a:r>
              <a:r>
                <a:rPr lang="cs-CZ" altLang="cs-CZ" sz="1400" dirty="0" smtClean="0">
                  <a:solidFill>
                    <a:srgbClr val="00B050"/>
                  </a:solidFill>
                </a:rPr>
                <a:t>)</a:t>
              </a:r>
              <a:endParaRPr lang="en-US" altLang="cs-CZ" sz="1400" dirty="0">
                <a:solidFill>
                  <a:srgbClr val="00B050"/>
                </a:solidFill>
              </a:endParaRP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4232" y="1394"/>
              <a:ext cx="6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Customer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support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3137" y="1568"/>
              <a:ext cx="228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3245" y="1905"/>
              <a:ext cx="471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3456" y="2479"/>
              <a:ext cx="5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091" y="3000"/>
              <a:ext cx="138" cy="3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837" y="1803"/>
              <a:ext cx="457" cy="2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 flipV="1">
              <a:off x="2346" y="1531"/>
              <a:ext cx="258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54" name="Line 30"/>
            <p:cNvSpPr>
              <a:spLocks noChangeShapeType="1"/>
            </p:cNvSpPr>
            <p:nvPr/>
          </p:nvSpPr>
          <p:spPr bwMode="auto">
            <a:xfrm>
              <a:off x="672" y="1872"/>
              <a:ext cx="1689" cy="347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5" name="Line 31"/>
            <p:cNvSpPr>
              <a:spLocks noChangeShapeType="1"/>
            </p:cNvSpPr>
            <p:nvPr/>
          </p:nvSpPr>
          <p:spPr bwMode="auto">
            <a:xfrm flipV="1">
              <a:off x="3320" y="1742"/>
              <a:ext cx="1643" cy="47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6" name="Line 32"/>
            <p:cNvSpPr>
              <a:spLocks noChangeShapeType="1"/>
            </p:cNvSpPr>
            <p:nvPr/>
          </p:nvSpPr>
          <p:spPr bwMode="auto">
            <a:xfrm flipV="1">
              <a:off x="2839" y="3000"/>
              <a:ext cx="0" cy="906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757" y="2809"/>
              <a:ext cx="615" cy="340"/>
            </a:xfrm>
            <a:custGeom>
              <a:avLst/>
              <a:gdLst>
                <a:gd name="T0" fmla="*/ 0 w 640"/>
                <a:gd name="T1" fmla="*/ 302 h 360"/>
                <a:gd name="T2" fmla="*/ 276 w 640"/>
                <a:gd name="T3" fmla="*/ 105 h 360"/>
                <a:gd name="T4" fmla="*/ 292 w 640"/>
                <a:gd name="T5" fmla="*/ 166 h 360"/>
                <a:gd name="T6" fmla="*/ 567 w 640"/>
                <a:gd name="T7" fmla="*/ 0 h 360"/>
                <a:gd name="T8" fmla="*/ 289 w 640"/>
                <a:gd name="T9" fmla="*/ 194 h 360"/>
                <a:gd name="T10" fmla="*/ 275 w 640"/>
                <a:gd name="T11" fmla="*/ 136 h 360"/>
                <a:gd name="T12" fmla="*/ 0 w 640"/>
                <a:gd name="T13" fmla="*/ 302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360"/>
                <a:gd name="T23" fmla="*/ 640 w 640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360">
                  <a:moveTo>
                    <a:pt x="0" y="359"/>
                  </a:moveTo>
                  <a:lnTo>
                    <a:pt x="311" y="125"/>
                  </a:lnTo>
                  <a:lnTo>
                    <a:pt x="329" y="197"/>
                  </a:lnTo>
                  <a:lnTo>
                    <a:pt x="639" y="0"/>
                  </a:lnTo>
                  <a:lnTo>
                    <a:pt x="326" y="230"/>
                  </a:lnTo>
                  <a:lnTo>
                    <a:pt x="310" y="161"/>
                  </a:lnTo>
                  <a:lnTo>
                    <a:pt x="0" y="359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677" y="2456"/>
              <a:ext cx="559" cy="111"/>
            </a:xfrm>
            <a:custGeom>
              <a:avLst/>
              <a:gdLst>
                <a:gd name="T0" fmla="*/ 0 w 582"/>
                <a:gd name="T1" fmla="*/ 5 h 118"/>
                <a:gd name="T2" fmla="*/ 277 w 582"/>
                <a:gd name="T3" fmla="*/ 0 h 118"/>
                <a:gd name="T4" fmla="*/ 255 w 582"/>
                <a:gd name="T5" fmla="*/ 71 h 118"/>
                <a:gd name="T6" fmla="*/ 515 w 582"/>
                <a:gd name="T7" fmla="*/ 97 h 118"/>
                <a:gd name="T8" fmla="*/ 239 w 582"/>
                <a:gd name="T9" fmla="*/ 97 h 118"/>
                <a:gd name="T10" fmla="*/ 259 w 582"/>
                <a:gd name="T11" fmla="*/ 30 h 118"/>
                <a:gd name="T12" fmla="*/ 0 w 582"/>
                <a:gd name="T13" fmla="*/ 5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2"/>
                <a:gd name="T22" fmla="*/ 0 h 118"/>
                <a:gd name="T23" fmla="*/ 582 w 58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2" h="118">
                  <a:moveTo>
                    <a:pt x="0" y="5"/>
                  </a:moveTo>
                  <a:lnTo>
                    <a:pt x="312" y="0"/>
                  </a:lnTo>
                  <a:lnTo>
                    <a:pt x="288" y="86"/>
                  </a:lnTo>
                  <a:lnTo>
                    <a:pt x="581" y="116"/>
                  </a:lnTo>
                  <a:lnTo>
                    <a:pt x="270" y="117"/>
                  </a:lnTo>
                  <a:lnTo>
                    <a:pt x="293" y="36"/>
                  </a:lnTo>
                  <a:lnTo>
                    <a:pt x="0" y="5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339" y="2809"/>
              <a:ext cx="555" cy="426"/>
            </a:xfrm>
            <a:custGeom>
              <a:avLst/>
              <a:gdLst>
                <a:gd name="T0" fmla="*/ 0 w 578"/>
                <a:gd name="T1" fmla="*/ 0 h 452"/>
                <a:gd name="T2" fmla="*/ 299 w 578"/>
                <a:gd name="T3" fmla="*/ 168 h 452"/>
                <a:gd name="T4" fmla="*/ 243 w 578"/>
                <a:gd name="T5" fmla="*/ 202 h 452"/>
                <a:gd name="T6" fmla="*/ 511 w 578"/>
                <a:gd name="T7" fmla="*/ 380 h 452"/>
                <a:gd name="T8" fmla="*/ 214 w 578"/>
                <a:gd name="T9" fmla="*/ 211 h 452"/>
                <a:gd name="T10" fmla="*/ 268 w 578"/>
                <a:gd name="T11" fmla="*/ 178 h 452"/>
                <a:gd name="T12" fmla="*/ 0 w 578"/>
                <a:gd name="T13" fmla="*/ 0 h 4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52"/>
                <a:gd name="T23" fmla="*/ 578 w 578"/>
                <a:gd name="T24" fmla="*/ 452 h 4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52">
                  <a:moveTo>
                    <a:pt x="0" y="0"/>
                  </a:moveTo>
                  <a:lnTo>
                    <a:pt x="337" y="199"/>
                  </a:lnTo>
                  <a:lnTo>
                    <a:pt x="274" y="240"/>
                  </a:lnTo>
                  <a:lnTo>
                    <a:pt x="577" y="451"/>
                  </a:lnTo>
                  <a:lnTo>
                    <a:pt x="242" y="250"/>
                  </a:lnTo>
                  <a:lnTo>
                    <a:pt x="303" y="21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60" name="Rectangle 36"/>
            <p:cNvSpPr>
              <a:spLocks noChangeArrowheads="1"/>
            </p:cNvSpPr>
            <p:nvPr/>
          </p:nvSpPr>
          <p:spPr bwMode="auto">
            <a:xfrm>
              <a:off x="2239" y="2320"/>
              <a:ext cx="118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One Company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Database</a:t>
              </a:r>
            </a:p>
          </p:txBody>
        </p:sp>
      </p:grpSp>
      <p:sp>
        <p:nvSpPr>
          <p:cNvPr id="9221" name="Nadpis 1"/>
          <p:cNvSpPr txBox="1">
            <a:spLocks/>
          </p:cNvSpPr>
          <p:nvPr/>
        </p:nvSpPr>
        <p:spPr bwMode="auto">
          <a:xfrm>
            <a:off x="428625" y="755650"/>
            <a:ext cx="8499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800" dirty="0">
                <a:solidFill>
                  <a:srgbClr val="695C4F"/>
                </a:solidFill>
                <a:latin typeface="Calibri" pitchFamily="34" charset="0"/>
              </a:rPr>
              <a:t>One Solution        One Database       All Microsoft</a:t>
            </a:r>
          </a:p>
        </p:txBody>
      </p:sp>
      <p:sp>
        <p:nvSpPr>
          <p:cNvPr id="43" name="Vývojový diagram: spojka 42"/>
          <p:cNvSpPr/>
          <p:nvPr/>
        </p:nvSpPr>
        <p:spPr>
          <a:xfrm>
            <a:off x="2619375" y="981075"/>
            <a:ext cx="142875" cy="144463"/>
          </a:xfrm>
          <a:prstGeom prst="flowChartConnector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C000"/>
              </a:solidFill>
            </a:endParaRPr>
          </a:p>
        </p:txBody>
      </p:sp>
      <p:sp>
        <p:nvSpPr>
          <p:cNvPr id="44" name="Vývojový diagram: spojka 43"/>
          <p:cNvSpPr/>
          <p:nvPr/>
        </p:nvSpPr>
        <p:spPr>
          <a:xfrm>
            <a:off x="5240338" y="981075"/>
            <a:ext cx="142875" cy="144463"/>
          </a:xfrm>
          <a:prstGeom prst="flowChartConnector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/>
          </a:p>
        </p:txBody>
      </p:sp>
      <p:sp>
        <p:nvSpPr>
          <p:cNvPr id="45" name="Obdélník 44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432675" y="4852988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341869" y="5861291"/>
            <a:ext cx="2412306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Purchase-Vendors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endParaRPr lang="en-US" altLang="cs-CZ" sz="1400" dirty="0"/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6799209" y="5792041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chemeClr val="bg2">
                    <a:lumMod val="50000"/>
                  </a:schemeClr>
                </a:solidFill>
              </a:rPr>
              <a:t>FEC, transport,..</a:t>
            </a:r>
            <a:endParaRPr lang="en-US" altLang="cs-CZ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47021" y="3561104"/>
            <a:ext cx="121094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rgbClr val="FF0000"/>
                </a:solidFill>
              </a:rPr>
              <a:t>Reporting</a:t>
            </a:r>
            <a:endParaRPr lang="en-US" altLang="cs-CZ" sz="1400" dirty="0">
              <a:solidFill>
                <a:srgbClr val="FF0000"/>
              </a:solidFill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415068" y="2055129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>
                <a:solidFill>
                  <a:schemeClr val="bg2">
                    <a:lumMod val="50000"/>
                  </a:schemeClr>
                </a:solidFill>
              </a:rPr>
              <a:t>Warehouse</a:t>
            </a:r>
            <a:endParaRPr lang="cs-CZ" altLang="cs-CZ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rgbClr val="FF0000"/>
                </a:solidFill>
              </a:rPr>
              <a:t>(</a:t>
            </a:r>
            <a:r>
              <a:rPr lang="en-ZA" altLang="cs-CZ" sz="1200" i="1" dirty="0" smtClean="0">
                <a:solidFill>
                  <a:srgbClr val="FF0000"/>
                </a:solidFill>
              </a:rPr>
              <a:t>pickers and pullers)</a:t>
            </a:r>
            <a:endParaRPr lang="en-ZA" altLang="cs-CZ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7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6" grpId="0"/>
    </p:bld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171</TotalTime>
  <Words>862</Words>
  <Application>Microsoft Office PowerPoint</Application>
  <PresentationFormat>Předvádění na obrazovce (4:3)</PresentationFormat>
  <Paragraphs>263</Paragraphs>
  <Slides>22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Aerodynamika</vt:lpstr>
      <vt:lpstr>CorelDRAW!</vt:lpstr>
      <vt:lpstr>Clip</vt:lpstr>
      <vt:lpstr>Tasks, problems and real South African project </vt:lpstr>
      <vt:lpstr>Methods (not sorted so far – was already presented  in OM Introduction show) </vt:lpstr>
      <vt:lpstr>Prezentace aplikace PowerPoint</vt:lpstr>
      <vt:lpstr>Simplified diagram of ERP usage </vt:lpstr>
      <vt:lpstr>Prezentace aplikace PowerPoint</vt:lpstr>
      <vt:lpstr>Prezentace aplikace PowerPoint</vt:lpstr>
      <vt:lpstr>Prezentace aplikace PowerPoint</vt:lpstr>
      <vt:lpstr>Isolated Data Islands</vt:lpstr>
      <vt:lpstr> </vt:lpstr>
      <vt:lpstr>Prezentace aplikace PowerPoint</vt:lpstr>
      <vt:lpstr>Prezentace aplikace PowerPoint</vt:lpstr>
      <vt:lpstr>Warehousing</vt:lpstr>
      <vt:lpstr>Warehousing</vt:lpstr>
      <vt:lpstr>Prezentace aplikace PowerPoint</vt:lpstr>
      <vt:lpstr>Project management</vt:lpstr>
      <vt:lpstr>Consignment stock (benefits)</vt:lpstr>
      <vt:lpstr>Forward Exchange Contract (home study only)     A special type of foreign currency transaction. Forward contracts are agreements between two parties to exchange two designated currencies at a specific time in the future. These contracts always take place on a date after the date that the spot contract settles, and are used to protect the buyer from fluctuations in currency prices.   </vt:lpstr>
      <vt:lpstr>Staff training </vt:lpstr>
      <vt:lpstr>Project Management I.</vt:lpstr>
      <vt:lpstr>Prezentace aplikace PowerPoint</vt:lpstr>
      <vt:lpstr>Implementation 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African project</dc:title>
  <dc:creator>Skorkovsky Jaromir</dc:creator>
  <cp:lastModifiedBy>Skorkovsky Jaromir</cp:lastModifiedBy>
  <cp:revision>54</cp:revision>
  <dcterms:created xsi:type="dcterms:W3CDTF">2014-09-04T10:27:02Z</dcterms:created>
  <dcterms:modified xsi:type="dcterms:W3CDTF">2016-09-19T06:34:25Z</dcterms:modified>
</cp:coreProperties>
</file>