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9"/>
  </p:notesMasterIdLst>
  <p:handoutMasterIdLst>
    <p:handoutMasterId r:id="rId30"/>
  </p:handoutMasterIdLst>
  <p:sldIdLst>
    <p:sldId id="256" r:id="rId2"/>
    <p:sldId id="370" r:id="rId3"/>
    <p:sldId id="385" r:id="rId4"/>
    <p:sldId id="393" r:id="rId5"/>
    <p:sldId id="394" r:id="rId6"/>
    <p:sldId id="395" r:id="rId7"/>
    <p:sldId id="396" r:id="rId8"/>
    <p:sldId id="397" r:id="rId9"/>
    <p:sldId id="398" r:id="rId10"/>
    <p:sldId id="400" r:id="rId11"/>
    <p:sldId id="261" r:id="rId12"/>
    <p:sldId id="401" r:id="rId13"/>
    <p:sldId id="391" r:id="rId14"/>
    <p:sldId id="392" r:id="rId15"/>
    <p:sldId id="348" r:id="rId16"/>
    <p:sldId id="361" r:id="rId17"/>
    <p:sldId id="387" r:id="rId18"/>
    <p:sldId id="388" r:id="rId19"/>
    <p:sldId id="389" r:id="rId20"/>
    <p:sldId id="408" r:id="rId21"/>
    <p:sldId id="390" r:id="rId22"/>
    <p:sldId id="402" r:id="rId23"/>
    <p:sldId id="403" r:id="rId24"/>
    <p:sldId id="404" r:id="rId25"/>
    <p:sldId id="405" r:id="rId26"/>
    <p:sldId id="406" r:id="rId27"/>
    <p:sldId id="409" r:id="rId28"/>
  </p:sldIdLst>
  <p:sldSz cx="9144000" cy="6858000" type="screen4x3"/>
  <p:notesSz cx="666273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8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3D714F-2BCD-40CB-ABB0-6BE22834BBE8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11208-0EC8-46D0-B80F-B5EA28A013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5789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9728C-D9C0-4A2A-9678-374CDB836545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2923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3C12F-AA32-456F-9FB7-C8A8CC514B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677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4.10.2017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4.10.2017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mg.org/cgi-bin/doc?dtc/10-06-02.pdf" TargetMode="External"/><Relationship Id="rId2" Type="http://schemas.openxmlformats.org/officeDocument/2006/relationships/hyperlink" Target="http://www.omg.org/spec/BPMN/2.0/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pmb.de/index.php/BPMNPoster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nitasoft.com/" TargetMode="External"/><Relationship Id="rId2" Type="http://schemas.openxmlformats.org/officeDocument/2006/relationships/hyperlink" Target="http://www.bizagi.com/index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isual-paradigm.com/product/bpva/" TargetMode="External"/><Relationship Id="rId5" Type="http://schemas.openxmlformats.org/officeDocument/2006/relationships/hyperlink" Target="http://academic.signavio.com/p/login" TargetMode="External"/><Relationship Id="rId4" Type="http://schemas.openxmlformats.org/officeDocument/2006/relationships/hyperlink" Target="http://www.activiti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sual-paradigm.com/product/bpva/" TargetMode="External"/><Relationship Id="rId2" Type="http://schemas.openxmlformats.org/officeDocument/2006/relationships/hyperlink" Target="http://www.bizagi.com/index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ctiviti.org/" TargetMode="External"/><Relationship Id="rId4" Type="http://schemas.openxmlformats.org/officeDocument/2006/relationships/hyperlink" Target="http://www.bonitasoft.com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EKRP – Projekt systému řízení </a:t>
            </a:r>
            <a:r>
              <a:rPr lang="cs-CZ" dirty="0"/>
              <a:t>p</a:t>
            </a:r>
            <a:r>
              <a:rPr lang="cs-CZ" dirty="0" smtClean="0"/>
              <a:t>odniku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Technická a IT </a:t>
            </a:r>
            <a:r>
              <a:rPr lang="cs-CZ" dirty="0" err="1" smtClean="0"/>
              <a:t>fce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47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nezbytné minimum </a:t>
            </a:r>
            <a:br>
              <a:rPr lang="cs-CZ" dirty="0"/>
            </a:br>
            <a:r>
              <a:rPr lang="cs-CZ" dirty="0" err="1" smtClean="0"/>
              <a:t>technicko-výrobní</a:t>
            </a:r>
            <a:r>
              <a:rPr lang="cs-CZ" dirty="0" smtClean="0"/>
              <a:t> </a:t>
            </a:r>
            <a:r>
              <a:rPr lang="cs-CZ" dirty="0"/>
              <a:t>funkce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 kontrol (co, kdy)</a:t>
            </a:r>
          </a:p>
          <a:p>
            <a:r>
              <a:rPr lang="cs-CZ" dirty="0" smtClean="0"/>
              <a:t>Zajištění kontrol (externě – jak zajistíte, interně - kdo)</a:t>
            </a:r>
          </a:p>
          <a:p>
            <a:r>
              <a:rPr lang="cs-CZ" dirty="0"/>
              <a:t>V projektu by mělo být zmíněno jak bude organizována údržba stroje, kdo za to ponese zodpovědnost, jak jsou nastaveny záložní systémy. Jak často se provádí generální opravy atd</a:t>
            </a:r>
            <a:r>
              <a:rPr lang="cs-CZ" dirty="0" smtClean="0"/>
              <a:t>.</a:t>
            </a:r>
          </a:p>
          <a:p>
            <a:r>
              <a:rPr lang="cs-CZ" dirty="0" smtClean="0"/>
              <a:t>Zajištění informací pro nákup </a:t>
            </a:r>
          </a:p>
          <a:p>
            <a:r>
              <a:rPr lang="cs-CZ" dirty="0" smtClean="0"/>
              <a:t>DNM, DHM, nemovitosti, movitosti</a:t>
            </a:r>
          </a:p>
          <a:p>
            <a:r>
              <a:rPr lang="cs-CZ" dirty="0" smtClean="0"/>
              <a:t>Prodej majetku – vazba na ekonomickou funkci</a:t>
            </a:r>
          </a:p>
          <a:p>
            <a:r>
              <a:rPr lang="cs-CZ" dirty="0" smtClean="0"/>
              <a:t>Zabezpečení a úklid</a:t>
            </a:r>
          </a:p>
          <a:p>
            <a:r>
              <a:rPr lang="cs-CZ" dirty="0" smtClean="0"/>
              <a:t>Správa majetku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44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667298" y="2273174"/>
            <a:ext cx="7164288" cy="3894292"/>
            <a:chOff x="0" y="754"/>
            <a:chExt cx="5760" cy="3221"/>
          </a:xfrm>
        </p:grpSpPr>
        <p:sp>
          <p:nvSpPr>
            <p:cNvPr id="5" name="Rectangle 3"/>
            <p:cNvSpPr>
              <a:spLocks noChangeAspect="1" noChangeArrowheads="1"/>
            </p:cNvSpPr>
            <p:nvPr/>
          </p:nvSpPr>
          <p:spPr bwMode="auto">
            <a:xfrm>
              <a:off x="1374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OPATŘO-VÁNÍ                  - krytí potřeb</a:t>
              </a:r>
            </a:p>
            <a:p>
              <a:pPr algn="ctr"/>
              <a:endParaRPr lang="cs-CZ" sz="1800" dirty="0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spect="1" noChangeArrowheads="1"/>
            </p:cNvSpPr>
            <p:nvPr/>
          </p:nvSpPr>
          <p:spPr bwMode="auto">
            <a:xfrm>
              <a:off x="2447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VÝROBA </a:t>
              </a:r>
            </a:p>
            <a:p>
              <a:pPr algn="ctr"/>
              <a:r>
                <a:rPr lang="cs-CZ" sz="1800" dirty="0" smtClean="0"/>
                <a:t>                         </a:t>
              </a:r>
              <a:r>
                <a:rPr lang="cs-CZ" sz="1800" dirty="0"/>
                <a:t>- výkony</a:t>
              </a:r>
            </a:p>
            <a:p>
              <a:pPr algn="ctr"/>
              <a:endParaRPr lang="cs-CZ" sz="1800" dirty="0">
                <a:latin typeface="Arial" charset="0"/>
              </a:endParaRPr>
            </a:p>
            <a:p>
              <a:pPr algn="ctr"/>
              <a:endParaRPr lang="cs-CZ" sz="1800" dirty="0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spect="1" noChangeArrowheads="1"/>
            </p:cNvSpPr>
            <p:nvPr/>
          </p:nvSpPr>
          <p:spPr bwMode="auto">
            <a:xfrm>
              <a:off x="3515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ODBYT</a:t>
              </a:r>
            </a:p>
            <a:p>
              <a:pPr algn="ctr"/>
              <a:r>
                <a:rPr lang="cs-CZ" sz="1800" dirty="0" smtClean="0"/>
                <a:t>- </a:t>
              </a:r>
              <a:r>
                <a:rPr lang="cs-CZ" sz="1800" dirty="0"/>
                <a:t>uplatnění výkonů na trhu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474" y="936"/>
              <a:ext cx="2812" cy="4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cs-CZ" sz="1800"/>
                <a:t>ŘÍZENÍ PODNIKU</a:t>
              </a:r>
            </a:p>
          </p:txBody>
        </p:sp>
        <p:sp>
          <p:nvSpPr>
            <p:cNvPr id="10" name="AutoShape 8"/>
            <p:cNvSpPr>
              <a:spLocks noChangeAspect="1" noChangeArrowheads="1"/>
            </p:cNvSpPr>
            <p:nvPr/>
          </p:nvSpPr>
          <p:spPr bwMode="auto">
            <a:xfrm>
              <a:off x="0" y="1935"/>
              <a:ext cx="979" cy="13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/>
            <a:p>
              <a:pPr algn="ctr"/>
              <a:r>
                <a:rPr lang="cs-CZ" sz="1800" dirty="0"/>
                <a:t>Opatřovací </a:t>
              </a:r>
            </a:p>
            <a:p>
              <a:pPr algn="ctr"/>
              <a:r>
                <a:rPr lang="cs-CZ" sz="1800" dirty="0" smtClean="0"/>
                <a:t>trhy</a:t>
              </a:r>
              <a:endParaRPr lang="cs-CZ" sz="1800" dirty="0"/>
            </a:p>
          </p:txBody>
        </p:sp>
        <p:sp>
          <p:nvSpPr>
            <p:cNvPr id="11" name="AutoShape 9"/>
            <p:cNvSpPr>
              <a:spLocks noChangeAspect="1" noChangeArrowheads="1"/>
            </p:cNvSpPr>
            <p:nvPr/>
          </p:nvSpPr>
          <p:spPr bwMode="auto">
            <a:xfrm>
              <a:off x="4781" y="1935"/>
              <a:ext cx="866" cy="13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/>
            <a:p>
              <a:pPr algn="ctr"/>
              <a:r>
                <a:rPr lang="cs-CZ" sz="1800" dirty="0"/>
                <a:t>Odbytové</a:t>
              </a:r>
            </a:p>
            <a:p>
              <a:pPr algn="ctr"/>
              <a:r>
                <a:rPr lang="cs-CZ" sz="1800" dirty="0" smtClean="0"/>
                <a:t>trhy</a:t>
              </a:r>
              <a:endParaRPr lang="cs-CZ" sz="1800" dirty="0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0" y="3653"/>
              <a:ext cx="57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800"/>
                <a:t>Proces výrobního podniku</a:t>
              </a:r>
            </a:p>
          </p:txBody>
        </p:sp>
        <p:cxnSp>
          <p:nvCxnSpPr>
            <p:cNvPr id="13" name="AutoShape 11"/>
            <p:cNvCxnSpPr>
              <a:cxnSpLocks noChangeShapeType="1"/>
              <a:stCxn id="8" idx="2"/>
              <a:endCxn id="5" idx="0"/>
            </p:cNvCxnSpPr>
            <p:nvPr/>
          </p:nvCxnSpPr>
          <p:spPr bwMode="auto">
            <a:xfrm rot="5400000">
              <a:off x="2118" y="1127"/>
              <a:ext cx="453" cy="1070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2"/>
            <p:cNvCxnSpPr>
              <a:cxnSpLocks noChangeShapeType="1"/>
              <a:stCxn id="8" idx="2"/>
              <a:endCxn id="7" idx="0"/>
            </p:cNvCxnSpPr>
            <p:nvPr/>
          </p:nvCxnSpPr>
          <p:spPr bwMode="auto">
            <a:xfrm rot="16200000" flipH="1">
              <a:off x="3189" y="1126"/>
              <a:ext cx="453" cy="1071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3"/>
            <p:cNvCxnSpPr>
              <a:cxnSpLocks noChangeShapeType="1"/>
              <a:stCxn id="8" idx="2"/>
              <a:endCxn id="6" idx="0"/>
            </p:cNvCxnSpPr>
            <p:nvPr/>
          </p:nvCxnSpPr>
          <p:spPr bwMode="auto">
            <a:xfrm>
              <a:off x="2880" y="1435"/>
              <a:ext cx="3" cy="4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4"/>
            <p:cNvCxnSpPr>
              <a:cxnSpLocks noChangeShapeType="1"/>
            </p:cNvCxnSpPr>
            <p:nvPr/>
          </p:nvCxnSpPr>
          <p:spPr bwMode="auto">
            <a:xfrm>
              <a:off x="1178" y="2433"/>
              <a:ext cx="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15"/>
            <p:cNvCxnSpPr>
              <a:cxnSpLocks noChangeShapeType="1"/>
              <a:stCxn id="5" idx="3"/>
              <a:endCxn id="6" idx="1"/>
            </p:cNvCxnSpPr>
            <p:nvPr/>
          </p:nvCxnSpPr>
          <p:spPr bwMode="auto">
            <a:xfrm>
              <a:off x="2245" y="2614"/>
              <a:ext cx="20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16"/>
            <p:cNvCxnSpPr>
              <a:cxnSpLocks noChangeShapeType="1"/>
              <a:stCxn id="6" idx="3"/>
              <a:endCxn id="7" idx="1"/>
            </p:cNvCxnSpPr>
            <p:nvPr/>
          </p:nvCxnSpPr>
          <p:spPr bwMode="auto">
            <a:xfrm>
              <a:off x="3318" y="2614"/>
              <a:ext cx="19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17"/>
            <p:cNvCxnSpPr>
              <a:cxnSpLocks noChangeShapeType="1"/>
              <a:stCxn id="10" idx="3"/>
              <a:endCxn id="5" idx="1"/>
            </p:cNvCxnSpPr>
            <p:nvPr/>
          </p:nvCxnSpPr>
          <p:spPr bwMode="auto">
            <a:xfrm flipV="1">
              <a:off x="979" y="2614"/>
              <a:ext cx="39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18"/>
            <p:cNvCxnSpPr>
              <a:cxnSpLocks noChangeShapeType="1"/>
              <a:stCxn id="7" idx="3"/>
              <a:endCxn id="11" idx="1"/>
            </p:cNvCxnSpPr>
            <p:nvPr/>
          </p:nvCxnSpPr>
          <p:spPr bwMode="auto">
            <a:xfrm>
              <a:off x="4386" y="2614"/>
              <a:ext cx="39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1178" y="754"/>
              <a:ext cx="3402" cy="322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" name="Obdélník 22"/>
          <p:cNvSpPr/>
          <p:nvPr/>
        </p:nvSpPr>
        <p:spPr>
          <a:xfrm>
            <a:off x="539552" y="1844824"/>
            <a:ext cx="7488832" cy="453650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57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ERP</a:t>
            </a:r>
          </a:p>
          <a:p>
            <a:r>
              <a:rPr lang="cs-CZ" dirty="0" smtClean="0"/>
              <a:t>MRP</a:t>
            </a:r>
          </a:p>
          <a:p>
            <a:r>
              <a:rPr lang="cs-CZ" dirty="0" smtClean="0"/>
              <a:t>SCM</a:t>
            </a:r>
          </a:p>
          <a:p>
            <a:r>
              <a:rPr lang="cs-CZ" dirty="0" smtClean="0"/>
              <a:t>MRP II</a:t>
            </a:r>
          </a:p>
          <a:p>
            <a:r>
              <a:rPr lang="cs-CZ" dirty="0" smtClean="0"/>
              <a:t>JIT</a:t>
            </a:r>
          </a:p>
          <a:p>
            <a:r>
              <a:rPr lang="cs-CZ" dirty="0" smtClean="0"/>
              <a:t>EDI</a:t>
            </a:r>
          </a:p>
          <a:p>
            <a:r>
              <a:rPr lang="cs-CZ" dirty="0" smtClean="0"/>
              <a:t>CRM</a:t>
            </a:r>
          </a:p>
          <a:p>
            <a:r>
              <a:rPr lang="cs-CZ" dirty="0" smtClean="0"/>
              <a:t>CAD</a:t>
            </a:r>
          </a:p>
          <a:p>
            <a:r>
              <a:rPr lang="cs-CZ" dirty="0" smtClean="0"/>
              <a:t>CAM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18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Informační strategie a řízení podnikové informatiky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projektu bude obsažen způsob tvorby informační strategie, její obsah, osoby, které se na tvorbě strategie podílí, a které a jak jsou zodpovědné za její implementaci.</a:t>
            </a:r>
          </a:p>
          <a:p>
            <a:r>
              <a:rPr lang="cs-CZ" dirty="0" smtClean="0"/>
              <a:t>Projekt bude dále obsahovat popis informačního systému, a mechanismus informační podpory podnikových procesů.</a:t>
            </a:r>
          </a:p>
          <a:p>
            <a:r>
              <a:rPr lang="cs-CZ" dirty="0" smtClean="0"/>
              <a:t>Hloubka, v jaké by měla být tato část projektu řešena, stejně jako studijní materiály odpovídají příslušným pasážím </a:t>
            </a:r>
            <a:r>
              <a:rPr lang="cs-CZ" smtClean="0"/>
              <a:t>v předmětu MPH_SYRP.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8787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Informační strategie (</a:t>
            </a:r>
            <a:r>
              <a:rPr lang="cs-CZ" dirty="0" err="1" smtClean="0"/>
              <a:t>managementmania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/>
              <a:t>Informační strategie (</a:t>
            </a:r>
            <a:r>
              <a:rPr lang="cs-CZ" sz="1800" dirty="0" err="1"/>
              <a:t>Information</a:t>
            </a:r>
            <a:r>
              <a:rPr lang="cs-CZ" sz="1800" dirty="0"/>
              <a:t> </a:t>
            </a:r>
            <a:r>
              <a:rPr lang="cs-CZ" sz="1800" dirty="0" err="1"/>
              <a:t>strategy</a:t>
            </a:r>
            <a:r>
              <a:rPr lang="cs-CZ" sz="1800" dirty="0"/>
              <a:t>) je označení pro dlouhodobý plán vytvořený k dosažení cílů organizace v oblasti nakládání se znalostmi, informacemi či daty. Informační strategie je jedním z výstupů strategického řízení a je nedílnou součástí strategie organizace. Jedná se zpravidla o formalizovaný dokument, který obsahuje popis a strategických cílů, nakládání s informacemi a daty a harmonogramu jejich realizace.</a:t>
            </a:r>
          </a:p>
          <a:p>
            <a:endParaRPr lang="cs-CZ" sz="1800" dirty="0"/>
          </a:p>
          <a:p>
            <a:r>
              <a:rPr lang="cs-CZ" sz="1800" dirty="0" smtClean="0"/>
              <a:t>Využití </a:t>
            </a:r>
            <a:r>
              <a:rPr lang="cs-CZ" sz="1800" dirty="0"/>
              <a:t>informační strategie v praxi: Informační strategie slouží pro stanovení toho, jaké informace jsou pro fungování a rozhodování v organizaci klíčové a jak je bude budovat a jak je bude udržovat. Informační strategie je důležitá zejména pro ty typy organizace či podniky, pro jejichž podnikání jsou informace zásadní. Informační strategie slouží pro přenášení priorit z globální strategie do oblasti IT. Informační strategie by měla být nadřazena ICT strategii, protože ne všechny informace v organizaci jsou závislé na datech v informačním systému - její význam je proto širší. Informační strategie je zaměřena více na obsah (co) , zatímco ICT strategie je zaměřena více na technologie (jak, s čím).</a:t>
            </a:r>
          </a:p>
        </p:txBody>
      </p:sp>
    </p:spTree>
    <p:extLst>
      <p:ext uri="{BB962C8B-B14F-4D97-AF65-F5344CB8AC3E}">
        <p14:creationId xmlns:p14="http://schemas.microsoft.com/office/powerpoint/2010/main" val="2226813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Order</a:t>
            </a:r>
            <a:r>
              <a:rPr lang="cs-CZ" dirty="0" smtClean="0"/>
              <a:t> </a:t>
            </a:r>
            <a:r>
              <a:rPr lang="cs-CZ" dirty="0" err="1" smtClean="0"/>
              <a:t>penetration</a:t>
            </a:r>
            <a:r>
              <a:rPr lang="cs-CZ" dirty="0" smtClean="0"/>
              <a:t> point</a:t>
            </a:r>
            <a:endParaRPr lang="cs-CZ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600200"/>
            <a:ext cx="6400800" cy="4800600"/>
          </a:xfrm>
        </p:spPr>
      </p:pic>
    </p:spTree>
    <p:extLst>
      <p:ext uri="{BB962C8B-B14F-4D97-AF65-F5344CB8AC3E}">
        <p14:creationId xmlns:p14="http://schemas.microsoft.com/office/powerpoint/2010/main" val="302986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err="1"/>
              <a:t>penetration</a:t>
            </a:r>
            <a:r>
              <a:rPr lang="cs-CZ" dirty="0"/>
              <a:t> point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051" y="1628800"/>
            <a:ext cx="7219311" cy="4680520"/>
          </a:xfrm>
        </p:spPr>
      </p:pic>
    </p:spTree>
    <p:extLst>
      <p:ext uri="{BB962C8B-B14F-4D97-AF65-F5344CB8AC3E}">
        <p14:creationId xmlns:p14="http://schemas.microsoft.com/office/powerpoint/2010/main" val="104629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(model) procesů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Modelování procesů je součást Business </a:t>
            </a:r>
            <a:r>
              <a:rPr lang="cs-CZ" dirty="0" err="1" smtClean="0"/>
              <a:t>Process</a:t>
            </a:r>
            <a:r>
              <a:rPr lang="cs-CZ" dirty="0" smtClean="0"/>
              <a:t> Management (Procesní řízení) – viz předmět MPH_BUPM</a:t>
            </a:r>
          </a:p>
          <a:p>
            <a:r>
              <a:rPr lang="cs-CZ" dirty="0" smtClean="0"/>
              <a:t>Nejrozšířenější standard modelování procesů – Business </a:t>
            </a:r>
            <a:r>
              <a:rPr lang="cs-CZ" dirty="0" err="1" smtClean="0"/>
              <a:t>Process</a:t>
            </a:r>
            <a:r>
              <a:rPr lang="cs-CZ" dirty="0" smtClean="0"/>
              <a:t> Model and </a:t>
            </a:r>
            <a:r>
              <a:rPr lang="cs-CZ" dirty="0" err="1" smtClean="0"/>
              <a:t>Notation</a:t>
            </a:r>
            <a:r>
              <a:rPr lang="cs-CZ" dirty="0"/>
              <a:t> </a:t>
            </a:r>
            <a:r>
              <a:rPr lang="cs-CZ" dirty="0" smtClean="0"/>
              <a:t>(BPMN)</a:t>
            </a:r>
          </a:p>
          <a:p>
            <a:pPr lvl="1"/>
            <a:r>
              <a:rPr lang="cs-CZ" dirty="0" smtClean="0">
                <a:hlinkClick r:id="rId2"/>
              </a:rPr>
              <a:t>Specifikace aktuálně ve verzi 2.0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Oficiální dokument s příklady</a:t>
            </a:r>
            <a:endParaRPr lang="cs-CZ" dirty="0" smtClean="0"/>
          </a:p>
          <a:p>
            <a:pPr lvl="1"/>
            <a:r>
              <a:rPr lang="cs-CZ" dirty="0" smtClean="0">
                <a:hlinkClick r:id="rId4"/>
              </a:rPr>
              <a:t>BPMN poster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7117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Business Process Management</a:t>
            </a:r>
          </a:p>
        </p:txBody>
      </p:sp>
      <p:pic>
        <p:nvPicPr>
          <p:cNvPr id="10245" name="Picture 5" descr="600px-Business_Process_Management_Life-Cyc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00200"/>
            <a:ext cx="428625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2438400" y="1371600"/>
            <a:ext cx="914400" cy="457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2438400" y="1447800"/>
            <a:ext cx="152400" cy="1066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059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Nástroje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>
                <a:hlinkClick r:id="rId2"/>
              </a:rPr>
              <a:t>BizAgi</a:t>
            </a:r>
            <a:endParaRPr lang="cs-CZ" altLang="cs-CZ" dirty="0" smtClean="0"/>
          </a:p>
          <a:p>
            <a:pPr eaLnBrk="1" hangingPunct="1"/>
            <a:r>
              <a:rPr lang="cs-CZ" altLang="cs-CZ" dirty="0" smtClean="0">
                <a:hlinkClick r:id="rId3"/>
              </a:rPr>
              <a:t>Bonita</a:t>
            </a:r>
            <a:endParaRPr lang="cs-CZ" altLang="cs-CZ" dirty="0" smtClean="0"/>
          </a:p>
          <a:p>
            <a:pPr eaLnBrk="1" hangingPunct="1"/>
            <a:r>
              <a:rPr lang="cs-CZ" altLang="cs-CZ" dirty="0" err="1" smtClean="0">
                <a:hlinkClick r:id="rId4"/>
              </a:rPr>
              <a:t>Activiti</a:t>
            </a:r>
            <a:endParaRPr lang="cs-CZ" altLang="cs-CZ" dirty="0" smtClean="0"/>
          </a:p>
          <a:p>
            <a:pPr eaLnBrk="1" hangingPunct="1"/>
            <a:r>
              <a:rPr lang="cs-CZ" altLang="cs-CZ" dirty="0" err="1" smtClean="0">
                <a:hlinkClick r:id="rId5"/>
              </a:rPr>
              <a:t>Signavio</a:t>
            </a:r>
            <a:endParaRPr lang="cs-CZ" altLang="cs-CZ" dirty="0" smtClean="0"/>
          </a:p>
          <a:p>
            <a:r>
              <a:rPr lang="cs-CZ" altLang="cs-CZ" dirty="0" err="1">
                <a:hlinkClick r:id="rId6"/>
              </a:rPr>
              <a:t>Visual</a:t>
            </a:r>
            <a:r>
              <a:rPr lang="cs-CZ" altLang="cs-CZ" dirty="0">
                <a:hlinkClick r:id="rId6"/>
              </a:rPr>
              <a:t> </a:t>
            </a:r>
            <a:r>
              <a:rPr lang="cs-CZ" altLang="cs-CZ" dirty="0" err="1">
                <a:hlinkClick r:id="rId6"/>
              </a:rPr>
              <a:t>Paradigm</a:t>
            </a:r>
            <a:endParaRPr lang="cs-CZ" altLang="cs-CZ" dirty="0"/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Hlavní je podpora notace BPMN!</a:t>
            </a:r>
          </a:p>
        </p:txBody>
      </p:sp>
    </p:spTree>
    <p:extLst>
      <p:ext uri="{BB962C8B-B14F-4D97-AF65-F5344CB8AC3E}">
        <p14:creationId xmlns:p14="http://schemas.microsoft.com/office/powerpoint/2010/main" val="272476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Pojmy zásobování všeobecně a v projektu</a:t>
            </a:r>
          </a:p>
          <a:p>
            <a:r>
              <a:rPr lang="cs-CZ" dirty="0" smtClean="0"/>
              <a:t>Cíl zásobování</a:t>
            </a:r>
          </a:p>
          <a:p>
            <a:r>
              <a:rPr lang="cs-CZ" dirty="0" smtClean="0"/>
              <a:t>Pozice zásobování (atd.) z pohledu trhu a okolí</a:t>
            </a:r>
          </a:p>
          <a:p>
            <a:r>
              <a:rPr lang="cs-CZ" dirty="0" smtClean="0"/>
              <a:t>Pozice zásobování z pohledu podniku</a:t>
            </a:r>
          </a:p>
          <a:p>
            <a:r>
              <a:rPr lang="cs-CZ" dirty="0" smtClean="0"/>
              <a:t>Co opatřujeme?</a:t>
            </a:r>
          </a:p>
          <a:p>
            <a:r>
              <a:rPr lang="cs-CZ" dirty="0" smtClean="0"/>
              <a:t>S-T-O nákup zásobování atd.</a:t>
            </a:r>
          </a:p>
          <a:p>
            <a:r>
              <a:rPr lang="cs-CZ" dirty="0" smtClean="0"/>
              <a:t>Organizace</a:t>
            </a:r>
          </a:p>
          <a:p>
            <a:r>
              <a:rPr lang="cs-CZ" dirty="0" smtClean="0"/>
              <a:t>Dodavatelé a Riziko</a:t>
            </a:r>
          </a:p>
          <a:p>
            <a:r>
              <a:rPr lang="cs-CZ" dirty="0" smtClean="0"/>
              <a:t>Sklady a řízení lhůt a množství – logika a logistika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717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err="1"/>
              <a:t>BizAgi</a:t>
            </a:r>
            <a:r>
              <a:rPr lang="cs-CZ" altLang="cs-CZ" dirty="0"/>
              <a:t> - </a:t>
            </a:r>
            <a:r>
              <a:rPr lang="cs-CZ" altLang="cs-CZ" dirty="0">
                <a:hlinkClick r:id="rId2"/>
              </a:rPr>
              <a:t>http://www.bizagi.com/index.php</a:t>
            </a:r>
            <a:endParaRPr lang="cs-CZ" altLang="cs-CZ" dirty="0"/>
          </a:p>
          <a:p>
            <a:r>
              <a:rPr lang="cs-CZ" altLang="cs-CZ" dirty="0" err="1"/>
              <a:t>Visual</a:t>
            </a:r>
            <a:r>
              <a:rPr lang="cs-CZ" altLang="cs-CZ" dirty="0"/>
              <a:t> </a:t>
            </a:r>
            <a:r>
              <a:rPr lang="cs-CZ" altLang="cs-CZ" dirty="0" err="1"/>
              <a:t>Paradigm</a:t>
            </a:r>
            <a:r>
              <a:rPr lang="cs-CZ" altLang="cs-CZ" dirty="0"/>
              <a:t> - </a:t>
            </a:r>
            <a:r>
              <a:rPr lang="cs-CZ" altLang="cs-CZ" dirty="0">
                <a:hlinkClick r:id="rId3"/>
              </a:rPr>
              <a:t>http://www.visual-paradigm.com/product/bpva/</a:t>
            </a:r>
            <a:endParaRPr lang="cs-CZ" altLang="cs-CZ" dirty="0"/>
          </a:p>
          <a:p>
            <a:r>
              <a:rPr lang="cs-CZ" altLang="cs-CZ" dirty="0"/>
              <a:t>Bonita - </a:t>
            </a:r>
            <a:r>
              <a:rPr lang="cs-CZ" altLang="cs-CZ" dirty="0">
                <a:hlinkClick r:id="rId4"/>
              </a:rPr>
              <a:t>http://www.bonitasoft.com/</a:t>
            </a:r>
            <a:endParaRPr lang="cs-CZ" altLang="cs-CZ" dirty="0"/>
          </a:p>
          <a:p>
            <a:r>
              <a:rPr lang="cs-CZ" altLang="cs-CZ" dirty="0" err="1"/>
              <a:t>Activiti</a:t>
            </a:r>
            <a:r>
              <a:rPr lang="cs-CZ" altLang="cs-CZ" dirty="0"/>
              <a:t> - </a:t>
            </a:r>
            <a:r>
              <a:rPr lang="cs-CZ" altLang="cs-CZ" dirty="0">
                <a:hlinkClick r:id="rId5"/>
              </a:rPr>
              <a:t>http://www.activiti.org/</a:t>
            </a:r>
            <a:endParaRPr lang="cs-CZ" altLang="cs-CZ" dirty="0"/>
          </a:p>
          <a:p>
            <a:r>
              <a:rPr lang="cs-CZ" altLang="cs-CZ" dirty="0"/>
              <a:t>Hlavní je podpora notace BMPN!!!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8526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pro projekty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 procesní modely (diagram + textový popis), které rozpracovávají primární podnikové procesy do větší podrobnosti, než jak jsou popsané ve zbytku projektu.</a:t>
            </a:r>
          </a:p>
          <a:p>
            <a:r>
              <a:rPr lang="cs-CZ" dirty="0" smtClean="0"/>
              <a:t>Diagram by měl obsahovat zhruba 10 činností (orientační počet), rozhodovací brány, bazény, plavecké dráhy.</a:t>
            </a:r>
          </a:p>
          <a:p>
            <a:r>
              <a:rPr lang="cs-CZ" dirty="0" smtClean="0"/>
              <a:t>Charakter primárních procesů není lineární, tj. v modelu musí být typicky alespoň jedna zpětná vazba.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9486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	Technická funkce	2</a:t>
            </a:r>
          </a:p>
          <a:p>
            <a:r>
              <a:rPr lang="cs-CZ" dirty="0"/>
              <a:t>1.1	Pořizování hmotných investic	2</a:t>
            </a:r>
          </a:p>
          <a:p>
            <a:r>
              <a:rPr lang="cs-CZ" dirty="0"/>
              <a:t>1.2	Správa a evidence investičního majetku	2</a:t>
            </a:r>
          </a:p>
          <a:p>
            <a:r>
              <a:rPr lang="cs-CZ" dirty="0"/>
              <a:t>1.3	Údržba a opravy investičního majetku	3</a:t>
            </a:r>
          </a:p>
          <a:p>
            <a:r>
              <a:rPr lang="cs-CZ" dirty="0"/>
              <a:t>1.4	Prodej nadbytečného investičního majetku	3</a:t>
            </a:r>
          </a:p>
          <a:p>
            <a:r>
              <a:rPr lang="cs-CZ" dirty="0"/>
              <a:t>1.5	Oddělení informačních technologií	4</a:t>
            </a:r>
          </a:p>
          <a:p>
            <a:r>
              <a:rPr lang="cs-CZ" dirty="0"/>
              <a:t>1.6	Předpisy pro oblast technické funkce	5</a:t>
            </a:r>
          </a:p>
          <a:p>
            <a:r>
              <a:rPr lang="cs-CZ" dirty="0"/>
              <a:t>1.6.1	Obecně závazné právní předpisy	5</a:t>
            </a:r>
          </a:p>
          <a:p>
            <a:r>
              <a:rPr lang="cs-CZ" dirty="0"/>
              <a:t>1.6.2	Směrnice a normy	5</a:t>
            </a:r>
          </a:p>
        </p:txBody>
      </p:sp>
    </p:spTree>
    <p:extLst>
      <p:ext uri="{BB962C8B-B14F-4D97-AF65-F5344CB8AC3E}">
        <p14:creationId xmlns:p14="http://schemas.microsoft.com/office/powerpoint/2010/main" val="611660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6	TECHNICKÁ FUNKCE	62</a:t>
            </a:r>
          </a:p>
          <a:p>
            <a:r>
              <a:rPr lang="cs-CZ" dirty="0"/>
              <a:t>6.1	POŘIZOVÁNÍ INVESTIC	62</a:t>
            </a:r>
          </a:p>
          <a:p>
            <a:r>
              <a:rPr lang="cs-CZ" dirty="0"/>
              <a:t>6.1.1	Výběrová řízení	62</a:t>
            </a:r>
          </a:p>
          <a:p>
            <a:r>
              <a:rPr lang="cs-CZ" dirty="0"/>
              <a:t>6.2	SPRÁVA ČISTÍRNY ODPADNÍCH VOD	63</a:t>
            </a:r>
          </a:p>
          <a:p>
            <a:r>
              <a:rPr lang="cs-CZ" dirty="0"/>
              <a:t>6.3	ÚDRŽBA A OPRAVY INVESTIČNÍHO MAJETKU	64</a:t>
            </a:r>
          </a:p>
          <a:p>
            <a:r>
              <a:rPr lang="cs-CZ" dirty="0"/>
              <a:t>6.4	SPRÁVA INFORMAČNÍCH TECHNOLOGIÍ	65</a:t>
            </a:r>
          </a:p>
          <a:p>
            <a:r>
              <a:rPr lang="cs-CZ" dirty="0"/>
              <a:t>6.4.1	Informační strategie	65</a:t>
            </a:r>
          </a:p>
          <a:p>
            <a:r>
              <a:rPr lang="cs-CZ" dirty="0"/>
              <a:t>6.5	PŘEDPISY K TECHNICKÉ FUNKCI	66</a:t>
            </a:r>
          </a:p>
          <a:p>
            <a:r>
              <a:rPr lang="cs-CZ" dirty="0"/>
              <a:t>6.5.1	Směrnice	66</a:t>
            </a:r>
          </a:p>
          <a:p>
            <a:r>
              <a:rPr lang="cs-CZ" dirty="0"/>
              <a:t>6.6	POUŽITÁ LITERATURA	66</a:t>
            </a:r>
          </a:p>
        </p:txBody>
      </p:sp>
    </p:spTree>
    <p:extLst>
      <p:ext uri="{BB962C8B-B14F-4D97-AF65-F5344CB8AC3E}">
        <p14:creationId xmlns:p14="http://schemas.microsoft.com/office/powerpoint/2010/main" val="2821262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7.	Technická funkce	62</a:t>
            </a:r>
          </a:p>
          <a:p>
            <a:r>
              <a:rPr lang="cs-CZ" dirty="0"/>
              <a:t>7.1.	Dlouhodobý majetek	62</a:t>
            </a:r>
          </a:p>
          <a:p>
            <a:r>
              <a:rPr lang="cs-CZ" dirty="0"/>
              <a:t>7.1.1.	Nákup a správa dlouhodobého majetku	62</a:t>
            </a:r>
          </a:p>
          <a:p>
            <a:r>
              <a:rPr lang="cs-CZ" dirty="0"/>
              <a:t>7.1.2.	Evidence dlouhodobého majetku	62</a:t>
            </a:r>
          </a:p>
          <a:p>
            <a:r>
              <a:rPr lang="cs-CZ" dirty="0"/>
              <a:t>7.1.3.	Prodej dlouhodobého majetku	63</a:t>
            </a:r>
          </a:p>
          <a:p>
            <a:r>
              <a:rPr lang="cs-CZ" dirty="0"/>
              <a:t>7.1.4.	Oprava a údržba dlouhodobého majetku	63</a:t>
            </a:r>
          </a:p>
          <a:p>
            <a:r>
              <a:rPr lang="cs-CZ" dirty="0"/>
              <a:t>7.1.5.	Úklid	63</a:t>
            </a:r>
          </a:p>
          <a:p>
            <a:r>
              <a:rPr lang="cs-CZ" dirty="0"/>
              <a:t>7.1.6.	Zabezpečení dlouhodobého majetku	64</a:t>
            </a:r>
          </a:p>
          <a:p>
            <a:r>
              <a:rPr lang="cs-CZ" dirty="0"/>
              <a:t>7.2.	IT	64</a:t>
            </a:r>
          </a:p>
        </p:txBody>
      </p:sp>
    </p:spTree>
    <p:extLst>
      <p:ext uri="{BB962C8B-B14F-4D97-AF65-F5344CB8AC3E}">
        <p14:creationId xmlns:p14="http://schemas.microsoft.com/office/powerpoint/2010/main" val="5712120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7	Technická funkce	71</a:t>
            </a:r>
          </a:p>
          <a:p>
            <a:r>
              <a:rPr lang="cs-CZ" dirty="0"/>
              <a:t>7.1	Oddělení Technické správy budov a majetku	71</a:t>
            </a:r>
          </a:p>
          <a:p>
            <a:r>
              <a:rPr lang="cs-CZ" dirty="0"/>
              <a:t>7.1.1	Pořizování hmotných investic	71</a:t>
            </a:r>
          </a:p>
          <a:p>
            <a:r>
              <a:rPr lang="cs-CZ" dirty="0"/>
              <a:t>7.1.2	Pořizování nemovitostí	72</a:t>
            </a:r>
          </a:p>
          <a:p>
            <a:r>
              <a:rPr lang="cs-CZ" dirty="0"/>
              <a:t>7.1.3	Správa a evidence dlouhodobého majetku	72</a:t>
            </a:r>
          </a:p>
          <a:p>
            <a:r>
              <a:rPr lang="cs-CZ" dirty="0"/>
              <a:t>7.1.4	Údržba a opravy dlouhodobého majetku	72</a:t>
            </a:r>
          </a:p>
          <a:p>
            <a:r>
              <a:rPr lang="cs-CZ" dirty="0"/>
              <a:t>7.1.5	Prodej nadbytečného dlouhodobého majetku	73</a:t>
            </a:r>
          </a:p>
          <a:p>
            <a:r>
              <a:rPr lang="cs-CZ" dirty="0"/>
              <a:t>7.2	Správa výpočetní techniky	73</a:t>
            </a:r>
          </a:p>
          <a:p>
            <a:r>
              <a:rPr lang="cs-CZ" dirty="0"/>
              <a:t>7.2.1	IT Strategie	73</a:t>
            </a:r>
          </a:p>
          <a:p>
            <a:r>
              <a:rPr lang="cs-CZ" dirty="0"/>
              <a:t>7.2.2	ERP Software	74</a:t>
            </a:r>
          </a:p>
          <a:p>
            <a:r>
              <a:rPr lang="cs-CZ" dirty="0"/>
              <a:t>7.2.3	Organizace IT Oddělení	74</a:t>
            </a:r>
          </a:p>
          <a:p>
            <a:r>
              <a:rPr lang="cs-CZ" dirty="0"/>
              <a:t>7.3	Organizace úseku Technické správy budov a majetku	75</a:t>
            </a:r>
          </a:p>
          <a:p>
            <a:r>
              <a:rPr lang="cs-CZ" dirty="0"/>
              <a:t>7.4	Předpisy a použité zdroje pro oblast technické funkce	75</a:t>
            </a:r>
          </a:p>
        </p:txBody>
      </p:sp>
    </p:spTree>
    <p:extLst>
      <p:ext uri="{BB962C8B-B14F-4D97-AF65-F5344CB8AC3E}">
        <p14:creationId xmlns:p14="http://schemas.microsoft.com/office/powerpoint/2010/main" val="3233187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8.	Technická funkce	71</a:t>
            </a:r>
          </a:p>
          <a:p>
            <a:r>
              <a:rPr lang="cs-CZ" dirty="0"/>
              <a:t>8.1.	Proces pořizování dlouhodobého majetku	71</a:t>
            </a:r>
          </a:p>
          <a:p>
            <a:r>
              <a:rPr lang="cs-CZ" dirty="0"/>
              <a:t>8.2.	Proces evidence a správy dlouhodobého majetku	71</a:t>
            </a:r>
          </a:p>
          <a:p>
            <a:r>
              <a:rPr lang="cs-CZ" dirty="0"/>
              <a:t>8.3.	Proces opravy a údržby	72</a:t>
            </a:r>
          </a:p>
          <a:p>
            <a:r>
              <a:rPr lang="cs-CZ" dirty="0"/>
              <a:t>8.4.	Správa výpočetní techniky	73</a:t>
            </a:r>
          </a:p>
          <a:p>
            <a:r>
              <a:rPr lang="cs-CZ" dirty="0"/>
              <a:t>8.5.	Proces úklidu a zajištění bezpečnosti	74</a:t>
            </a:r>
          </a:p>
          <a:p>
            <a:r>
              <a:rPr lang="cs-CZ" dirty="0"/>
              <a:t>8.6.	Útvary zajišťující procesy technické funkce	75</a:t>
            </a:r>
          </a:p>
          <a:p>
            <a:r>
              <a:rPr lang="cs-CZ" dirty="0"/>
              <a:t>8.7.	Právní předpisy	76</a:t>
            </a:r>
          </a:p>
          <a:p>
            <a:r>
              <a:rPr lang="cs-CZ" dirty="0"/>
              <a:t>8.8.	Použitá literatura	76</a:t>
            </a:r>
          </a:p>
        </p:txBody>
      </p:sp>
    </p:spTree>
    <p:extLst>
      <p:ext uri="{BB962C8B-B14F-4D97-AF65-F5344CB8AC3E}">
        <p14:creationId xmlns:p14="http://schemas.microsoft.com/office/powerpoint/2010/main" val="494267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Vzory pro procesní modely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</a:t>
            </a:r>
            <a:r>
              <a:rPr lang="cs-CZ" dirty="0" err="1" smtClean="0"/>
              <a:t>word</a:t>
            </a:r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611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budeme probírat?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667298" y="2273174"/>
            <a:ext cx="7164288" cy="3894292"/>
            <a:chOff x="0" y="754"/>
            <a:chExt cx="5760" cy="3221"/>
          </a:xfrm>
        </p:grpSpPr>
        <p:sp>
          <p:nvSpPr>
            <p:cNvPr id="5" name="Rectangle 3"/>
            <p:cNvSpPr>
              <a:spLocks noChangeAspect="1" noChangeArrowheads="1"/>
            </p:cNvSpPr>
            <p:nvPr/>
          </p:nvSpPr>
          <p:spPr bwMode="auto">
            <a:xfrm>
              <a:off x="1374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OPATŘO-VÁNÍ                  - krytí potřeb</a:t>
              </a:r>
            </a:p>
            <a:p>
              <a:pPr algn="ctr"/>
              <a:endParaRPr lang="cs-CZ" sz="1800" dirty="0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spect="1" noChangeArrowheads="1"/>
            </p:cNvSpPr>
            <p:nvPr/>
          </p:nvSpPr>
          <p:spPr bwMode="auto">
            <a:xfrm>
              <a:off x="2447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VÝROBA </a:t>
              </a:r>
            </a:p>
            <a:p>
              <a:pPr algn="ctr"/>
              <a:r>
                <a:rPr lang="cs-CZ" sz="1800" dirty="0" smtClean="0"/>
                <a:t>                         </a:t>
              </a:r>
              <a:r>
                <a:rPr lang="cs-CZ" sz="1800" dirty="0"/>
                <a:t>- výkony</a:t>
              </a:r>
            </a:p>
            <a:p>
              <a:pPr algn="ctr"/>
              <a:endParaRPr lang="cs-CZ" sz="1800" dirty="0">
                <a:latin typeface="Arial" charset="0"/>
              </a:endParaRPr>
            </a:p>
            <a:p>
              <a:pPr algn="ctr"/>
              <a:endParaRPr lang="cs-CZ" sz="1800" dirty="0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spect="1" noChangeArrowheads="1"/>
            </p:cNvSpPr>
            <p:nvPr/>
          </p:nvSpPr>
          <p:spPr bwMode="auto">
            <a:xfrm>
              <a:off x="3515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ODBYT</a:t>
              </a:r>
            </a:p>
            <a:p>
              <a:pPr algn="ctr"/>
              <a:r>
                <a:rPr lang="cs-CZ" sz="1800" dirty="0" smtClean="0"/>
                <a:t>- </a:t>
              </a:r>
              <a:r>
                <a:rPr lang="cs-CZ" sz="1800" dirty="0"/>
                <a:t>uplatnění výkonů na trhu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474" y="936"/>
              <a:ext cx="2812" cy="4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cs-CZ" sz="1800"/>
                <a:t>ŘÍZENÍ PODNIKU</a:t>
              </a:r>
            </a:p>
          </p:txBody>
        </p:sp>
        <p:sp>
          <p:nvSpPr>
            <p:cNvPr id="10" name="AutoShape 8"/>
            <p:cNvSpPr>
              <a:spLocks noChangeAspect="1" noChangeArrowheads="1"/>
            </p:cNvSpPr>
            <p:nvPr/>
          </p:nvSpPr>
          <p:spPr bwMode="auto">
            <a:xfrm>
              <a:off x="0" y="1935"/>
              <a:ext cx="979" cy="13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/>
            <a:p>
              <a:pPr algn="ctr"/>
              <a:r>
                <a:rPr lang="cs-CZ" sz="1800" dirty="0"/>
                <a:t>Opatřovací </a:t>
              </a:r>
            </a:p>
            <a:p>
              <a:pPr algn="ctr"/>
              <a:r>
                <a:rPr lang="cs-CZ" sz="1800" dirty="0" smtClean="0"/>
                <a:t>trhy</a:t>
              </a:r>
              <a:endParaRPr lang="cs-CZ" sz="1800" dirty="0"/>
            </a:p>
          </p:txBody>
        </p:sp>
        <p:sp>
          <p:nvSpPr>
            <p:cNvPr id="11" name="AutoShape 9"/>
            <p:cNvSpPr>
              <a:spLocks noChangeAspect="1" noChangeArrowheads="1"/>
            </p:cNvSpPr>
            <p:nvPr/>
          </p:nvSpPr>
          <p:spPr bwMode="auto">
            <a:xfrm>
              <a:off x="4781" y="1935"/>
              <a:ext cx="866" cy="13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/>
            <a:p>
              <a:pPr algn="ctr"/>
              <a:r>
                <a:rPr lang="cs-CZ" sz="1800" dirty="0"/>
                <a:t>Odbytové</a:t>
              </a:r>
            </a:p>
            <a:p>
              <a:pPr algn="ctr"/>
              <a:r>
                <a:rPr lang="cs-CZ" sz="1800" dirty="0" smtClean="0"/>
                <a:t>trhy</a:t>
              </a:r>
              <a:endParaRPr lang="cs-CZ" sz="1800" dirty="0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0" y="3653"/>
              <a:ext cx="57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800"/>
                <a:t>Proces výrobního podniku</a:t>
              </a:r>
            </a:p>
          </p:txBody>
        </p:sp>
        <p:cxnSp>
          <p:nvCxnSpPr>
            <p:cNvPr id="13" name="AutoShape 11"/>
            <p:cNvCxnSpPr>
              <a:cxnSpLocks noChangeShapeType="1"/>
              <a:stCxn id="8" idx="2"/>
              <a:endCxn id="5" idx="0"/>
            </p:cNvCxnSpPr>
            <p:nvPr/>
          </p:nvCxnSpPr>
          <p:spPr bwMode="auto">
            <a:xfrm rot="5400000">
              <a:off x="2118" y="1127"/>
              <a:ext cx="453" cy="1070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2"/>
            <p:cNvCxnSpPr>
              <a:cxnSpLocks noChangeShapeType="1"/>
              <a:stCxn id="8" idx="2"/>
              <a:endCxn id="7" idx="0"/>
            </p:cNvCxnSpPr>
            <p:nvPr/>
          </p:nvCxnSpPr>
          <p:spPr bwMode="auto">
            <a:xfrm rot="16200000" flipH="1">
              <a:off x="3189" y="1126"/>
              <a:ext cx="453" cy="1071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3"/>
            <p:cNvCxnSpPr>
              <a:cxnSpLocks noChangeShapeType="1"/>
              <a:stCxn id="8" idx="2"/>
              <a:endCxn id="6" idx="0"/>
            </p:cNvCxnSpPr>
            <p:nvPr/>
          </p:nvCxnSpPr>
          <p:spPr bwMode="auto">
            <a:xfrm>
              <a:off x="2880" y="1435"/>
              <a:ext cx="3" cy="4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4"/>
            <p:cNvCxnSpPr>
              <a:cxnSpLocks noChangeShapeType="1"/>
            </p:cNvCxnSpPr>
            <p:nvPr/>
          </p:nvCxnSpPr>
          <p:spPr bwMode="auto">
            <a:xfrm>
              <a:off x="1178" y="2433"/>
              <a:ext cx="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15"/>
            <p:cNvCxnSpPr>
              <a:cxnSpLocks noChangeShapeType="1"/>
              <a:stCxn id="5" idx="3"/>
              <a:endCxn id="6" idx="1"/>
            </p:cNvCxnSpPr>
            <p:nvPr/>
          </p:nvCxnSpPr>
          <p:spPr bwMode="auto">
            <a:xfrm>
              <a:off x="2245" y="2614"/>
              <a:ext cx="20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16"/>
            <p:cNvCxnSpPr>
              <a:cxnSpLocks noChangeShapeType="1"/>
              <a:stCxn id="6" idx="3"/>
              <a:endCxn id="7" idx="1"/>
            </p:cNvCxnSpPr>
            <p:nvPr/>
          </p:nvCxnSpPr>
          <p:spPr bwMode="auto">
            <a:xfrm>
              <a:off x="3318" y="2614"/>
              <a:ext cx="19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17"/>
            <p:cNvCxnSpPr>
              <a:cxnSpLocks noChangeShapeType="1"/>
              <a:stCxn id="10" idx="3"/>
              <a:endCxn id="5" idx="1"/>
            </p:cNvCxnSpPr>
            <p:nvPr/>
          </p:nvCxnSpPr>
          <p:spPr bwMode="auto">
            <a:xfrm flipV="1">
              <a:off x="979" y="2614"/>
              <a:ext cx="39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18"/>
            <p:cNvCxnSpPr>
              <a:cxnSpLocks noChangeShapeType="1"/>
              <a:stCxn id="7" idx="3"/>
              <a:endCxn id="11" idx="1"/>
            </p:cNvCxnSpPr>
            <p:nvPr/>
          </p:nvCxnSpPr>
          <p:spPr bwMode="auto">
            <a:xfrm>
              <a:off x="4386" y="2614"/>
              <a:ext cx="39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1178" y="754"/>
              <a:ext cx="3402" cy="322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11665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667298" y="2273174"/>
            <a:ext cx="7164288" cy="3894292"/>
            <a:chOff x="0" y="754"/>
            <a:chExt cx="5760" cy="3221"/>
          </a:xfrm>
        </p:grpSpPr>
        <p:sp>
          <p:nvSpPr>
            <p:cNvPr id="5" name="Rectangle 3"/>
            <p:cNvSpPr>
              <a:spLocks noChangeAspect="1" noChangeArrowheads="1"/>
            </p:cNvSpPr>
            <p:nvPr/>
          </p:nvSpPr>
          <p:spPr bwMode="auto">
            <a:xfrm>
              <a:off x="1374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OPATŘO-VÁNÍ                  - krytí potřeb</a:t>
              </a:r>
            </a:p>
            <a:p>
              <a:pPr algn="ctr"/>
              <a:endParaRPr lang="cs-CZ" sz="1800" dirty="0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spect="1" noChangeArrowheads="1"/>
            </p:cNvSpPr>
            <p:nvPr/>
          </p:nvSpPr>
          <p:spPr bwMode="auto">
            <a:xfrm>
              <a:off x="2447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VÝROBA </a:t>
              </a:r>
            </a:p>
            <a:p>
              <a:pPr algn="ctr"/>
              <a:r>
                <a:rPr lang="cs-CZ" sz="1800" dirty="0" smtClean="0"/>
                <a:t>                         </a:t>
              </a:r>
              <a:r>
                <a:rPr lang="cs-CZ" sz="1800" dirty="0"/>
                <a:t>- výkony</a:t>
              </a:r>
            </a:p>
            <a:p>
              <a:pPr algn="ctr"/>
              <a:endParaRPr lang="cs-CZ" sz="1800" dirty="0">
                <a:latin typeface="Arial" charset="0"/>
              </a:endParaRPr>
            </a:p>
            <a:p>
              <a:pPr algn="ctr"/>
              <a:endParaRPr lang="cs-CZ" sz="1800" dirty="0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spect="1" noChangeArrowheads="1"/>
            </p:cNvSpPr>
            <p:nvPr/>
          </p:nvSpPr>
          <p:spPr bwMode="auto">
            <a:xfrm>
              <a:off x="3515" y="1888"/>
              <a:ext cx="871" cy="14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r>
                <a:rPr lang="cs-CZ" sz="1800" dirty="0"/>
                <a:t>ODBYT</a:t>
              </a:r>
            </a:p>
            <a:p>
              <a:pPr algn="ctr"/>
              <a:r>
                <a:rPr lang="cs-CZ" sz="1800" dirty="0" smtClean="0"/>
                <a:t>- </a:t>
              </a:r>
              <a:r>
                <a:rPr lang="cs-CZ" sz="1800" dirty="0"/>
                <a:t>uplatnění výkonů na trhu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474" y="936"/>
              <a:ext cx="2812" cy="4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cs-CZ" sz="1800"/>
                <a:t>ŘÍZENÍ PODNIKU</a:t>
              </a:r>
            </a:p>
          </p:txBody>
        </p:sp>
        <p:sp>
          <p:nvSpPr>
            <p:cNvPr id="10" name="AutoShape 8"/>
            <p:cNvSpPr>
              <a:spLocks noChangeAspect="1" noChangeArrowheads="1"/>
            </p:cNvSpPr>
            <p:nvPr/>
          </p:nvSpPr>
          <p:spPr bwMode="auto">
            <a:xfrm>
              <a:off x="0" y="1935"/>
              <a:ext cx="979" cy="13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/>
            <a:p>
              <a:pPr algn="ctr"/>
              <a:r>
                <a:rPr lang="cs-CZ" sz="1800" dirty="0"/>
                <a:t>Opatřovací </a:t>
              </a:r>
            </a:p>
            <a:p>
              <a:pPr algn="ctr"/>
              <a:r>
                <a:rPr lang="cs-CZ" sz="1800" dirty="0" smtClean="0"/>
                <a:t>trhy</a:t>
              </a:r>
              <a:endParaRPr lang="cs-CZ" sz="1800" dirty="0"/>
            </a:p>
          </p:txBody>
        </p:sp>
        <p:sp>
          <p:nvSpPr>
            <p:cNvPr id="11" name="AutoShape 9"/>
            <p:cNvSpPr>
              <a:spLocks noChangeAspect="1" noChangeArrowheads="1"/>
            </p:cNvSpPr>
            <p:nvPr/>
          </p:nvSpPr>
          <p:spPr bwMode="auto">
            <a:xfrm>
              <a:off x="4781" y="1935"/>
              <a:ext cx="866" cy="136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8000" rIns="18000" anchor="ctr"/>
            <a:lstStyle/>
            <a:p>
              <a:pPr algn="ctr"/>
              <a:r>
                <a:rPr lang="cs-CZ" sz="1800" dirty="0"/>
                <a:t>Odbytové</a:t>
              </a:r>
            </a:p>
            <a:p>
              <a:pPr algn="ctr"/>
              <a:r>
                <a:rPr lang="cs-CZ" sz="1800" dirty="0" smtClean="0"/>
                <a:t>trhy</a:t>
              </a:r>
              <a:endParaRPr lang="cs-CZ" sz="1800" dirty="0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0" y="3653"/>
              <a:ext cx="576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800"/>
                <a:t>Proces výrobního podniku</a:t>
              </a:r>
            </a:p>
          </p:txBody>
        </p:sp>
        <p:cxnSp>
          <p:nvCxnSpPr>
            <p:cNvPr id="13" name="AutoShape 11"/>
            <p:cNvCxnSpPr>
              <a:cxnSpLocks noChangeShapeType="1"/>
              <a:stCxn id="8" idx="2"/>
              <a:endCxn id="5" idx="0"/>
            </p:cNvCxnSpPr>
            <p:nvPr/>
          </p:nvCxnSpPr>
          <p:spPr bwMode="auto">
            <a:xfrm rot="5400000">
              <a:off x="2118" y="1127"/>
              <a:ext cx="453" cy="1070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2"/>
            <p:cNvCxnSpPr>
              <a:cxnSpLocks noChangeShapeType="1"/>
              <a:stCxn id="8" idx="2"/>
              <a:endCxn id="7" idx="0"/>
            </p:cNvCxnSpPr>
            <p:nvPr/>
          </p:nvCxnSpPr>
          <p:spPr bwMode="auto">
            <a:xfrm rot="16200000" flipH="1">
              <a:off x="3189" y="1126"/>
              <a:ext cx="453" cy="1071"/>
            </a:xfrm>
            <a:prstGeom prst="bentConnector3">
              <a:avLst>
                <a:gd name="adj1" fmla="val 4988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3"/>
            <p:cNvCxnSpPr>
              <a:cxnSpLocks noChangeShapeType="1"/>
              <a:stCxn id="8" idx="2"/>
              <a:endCxn id="6" idx="0"/>
            </p:cNvCxnSpPr>
            <p:nvPr/>
          </p:nvCxnSpPr>
          <p:spPr bwMode="auto">
            <a:xfrm>
              <a:off x="2880" y="1435"/>
              <a:ext cx="3" cy="4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4"/>
            <p:cNvCxnSpPr>
              <a:cxnSpLocks noChangeShapeType="1"/>
            </p:cNvCxnSpPr>
            <p:nvPr/>
          </p:nvCxnSpPr>
          <p:spPr bwMode="auto">
            <a:xfrm>
              <a:off x="1178" y="2433"/>
              <a:ext cx="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15"/>
            <p:cNvCxnSpPr>
              <a:cxnSpLocks noChangeShapeType="1"/>
              <a:stCxn id="5" idx="3"/>
              <a:endCxn id="6" idx="1"/>
            </p:cNvCxnSpPr>
            <p:nvPr/>
          </p:nvCxnSpPr>
          <p:spPr bwMode="auto">
            <a:xfrm>
              <a:off x="2245" y="2614"/>
              <a:ext cx="20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16"/>
            <p:cNvCxnSpPr>
              <a:cxnSpLocks noChangeShapeType="1"/>
              <a:stCxn id="6" idx="3"/>
              <a:endCxn id="7" idx="1"/>
            </p:cNvCxnSpPr>
            <p:nvPr/>
          </p:nvCxnSpPr>
          <p:spPr bwMode="auto">
            <a:xfrm>
              <a:off x="3318" y="2614"/>
              <a:ext cx="19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17"/>
            <p:cNvCxnSpPr>
              <a:cxnSpLocks noChangeShapeType="1"/>
              <a:stCxn id="10" idx="3"/>
              <a:endCxn id="5" idx="1"/>
            </p:cNvCxnSpPr>
            <p:nvPr/>
          </p:nvCxnSpPr>
          <p:spPr bwMode="auto">
            <a:xfrm flipV="1">
              <a:off x="979" y="2614"/>
              <a:ext cx="39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18"/>
            <p:cNvCxnSpPr>
              <a:cxnSpLocks noChangeShapeType="1"/>
              <a:stCxn id="7" idx="3"/>
              <a:endCxn id="11" idx="1"/>
            </p:cNvCxnSpPr>
            <p:nvPr/>
          </p:nvCxnSpPr>
          <p:spPr bwMode="auto">
            <a:xfrm>
              <a:off x="4386" y="2614"/>
              <a:ext cx="39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1178" y="754"/>
              <a:ext cx="3402" cy="322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" name="Obdélník 22"/>
          <p:cNvSpPr/>
          <p:nvPr/>
        </p:nvSpPr>
        <p:spPr>
          <a:xfrm>
            <a:off x="2130627" y="3212976"/>
            <a:ext cx="4237627" cy="295449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28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Zastarávání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Morální</a:t>
            </a:r>
          </a:p>
          <a:p>
            <a:r>
              <a:rPr lang="cs-CZ" dirty="0" smtClean="0"/>
              <a:t>Přirozený a nevyhnutelný jev, i když stroj nevyrábí</a:t>
            </a:r>
          </a:p>
          <a:p>
            <a:r>
              <a:rPr lang="cs-CZ" dirty="0" smtClean="0"/>
              <a:t>Existují výjimky obráceného trendu (vinyl desky)</a:t>
            </a:r>
          </a:p>
          <a:p>
            <a:r>
              <a:rPr lang="cs-CZ" dirty="0" smtClean="0"/>
              <a:t>Zobrazeno částečně jako daňové odpisy</a:t>
            </a:r>
          </a:p>
          <a:p>
            <a:pPr marL="0" indent="0">
              <a:buNone/>
            </a:pPr>
            <a:r>
              <a:rPr lang="cs-CZ" dirty="0" smtClean="0"/>
              <a:t>Fyzické</a:t>
            </a:r>
          </a:p>
          <a:p>
            <a:r>
              <a:rPr lang="cs-CZ" dirty="0"/>
              <a:t>Když stroj vyrábí (výjimky koroze atd.)</a:t>
            </a:r>
          </a:p>
          <a:p>
            <a:r>
              <a:rPr lang="cs-CZ" dirty="0"/>
              <a:t>Zobrazují relativně věrně účetní odpisy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6059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plánování HIM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Ekonomická oblast – např. odpisy</a:t>
            </a:r>
          </a:p>
          <a:p>
            <a:r>
              <a:rPr lang="cs-CZ" dirty="0" smtClean="0"/>
              <a:t>Provozně technická – oprava a údržba strojů</a:t>
            </a:r>
          </a:p>
          <a:p>
            <a:r>
              <a:rPr lang="cs-CZ" dirty="0" smtClean="0"/>
              <a:t>Využití strojů – plánování kapacit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273375"/>
            <a:ext cx="6413895" cy="358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329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Provozně technická oblast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běžná údržba</a:t>
            </a:r>
            <a:r>
              <a:rPr lang="cs-CZ" dirty="0" smtClean="0"/>
              <a:t>, </a:t>
            </a:r>
            <a:r>
              <a:rPr lang="cs-CZ" dirty="0"/>
              <a:t>pozůstávající např. u výrobních strojů z čištění, mazání, prohlídek apod.</a:t>
            </a:r>
          </a:p>
          <a:p>
            <a:r>
              <a:rPr lang="cs-CZ" b="1" dirty="0"/>
              <a:t>malé opravy</a:t>
            </a:r>
            <a:r>
              <a:rPr lang="cs-CZ" dirty="0"/>
              <a:t>, zabezpečující výměnu menších součástek</a:t>
            </a:r>
          </a:p>
          <a:p>
            <a:r>
              <a:rPr lang="cs-CZ" b="1" dirty="0"/>
              <a:t>střední opravy</a:t>
            </a:r>
            <a:r>
              <a:rPr lang="cs-CZ" dirty="0"/>
              <a:t>, zabezpečující výměnu větších agregátů</a:t>
            </a:r>
          </a:p>
          <a:p>
            <a:r>
              <a:rPr lang="cs-CZ" b="1" dirty="0"/>
              <a:t>generální opravy</a:t>
            </a:r>
            <a:r>
              <a:rPr lang="cs-CZ" dirty="0"/>
              <a:t>, které </a:t>
            </a:r>
            <a:r>
              <a:rPr lang="cs-CZ" dirty="0" smtClean="0"/>
              <a:t>slouží </a:t>
            </a:r>
            <a:r>
              <a:rPr lang="cs-CZ" dirty="0"/>
              <a:t>k odstranění rozsáhlejších následků opotřebení </a:t>
            </a:r>
            <a:r>
              <a:rPr lang="cs-CZ" dirty="0" smtClean="0"/>
              <a:t>nebo poškození </a:t>
            </a:r>
            <a:r>
              <a:rPr lang="cs-CZ" dirty="0"/>
              <a:t>tak, aby bylo </a:t>
            </a:r>
            <a:r>
              <a:rPr lang="cs-CZ" dirty="0" smtClean="0"/>
              <a:t>dosaženo </a:t>
            </a:r>
            <a:r>
              <a:rPr lang="cs-CZ" dirty="0"/>
              <a:t>původních technických </a:t>
            </a:r>
            <a:r>
              <a:rPr lang="cs-CZ" dirty="0" smtClean="0"/>
              <a:t>vlastností</a:t>
            </a:r>
          </a:p>
          <a:p>
            <a:r>
              <a:rPr lang="cs-CZ" dirty="0" smtClean="0"/>
              <a:t>možnost provádět externě, interně a nebo kombinací</a:t>
            </a:r>
          </a:p>
        </p:txBody>
      </p:sp>
    </p:spTree>
    <p:extLst>
      <p:ext uri="{BB962C8B-B14F-4D97-AF65-F5344CB8AC3E}">
        <p14:creationId xmlns:p14="http://schemas.microsoft.com/office/powerpoint/2010/main" val="381490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Provozně technická </a:t>
            </a:r>
            <a:r>
              <a:rPr lang="cs-CZ" dirty="0" smtClean="0"/>
              <a:t>oblast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Nutno zvolit koncept oprav:</a:t>
            </a:r>
          </a:p>
          <a:p>
            <a:pPr lvl="1"/>
            <a:r>
              <a:rPr lang="cs-CZ" dirty="0"/>
              <a:t>preventivní </a:t>
            </a:r>
            <a:r>
              <a:rPr lang="cs-CZ" b="1" dirty="0"/>
              <a:t>Opravy po </a:t>
            </a:r>
            <a:r>
              <a:rPr lang="cs-CZ" b="1" dirty="0" smtClean="0"/>
              <a:t>prohlídce a standardní plánované opravy</a:t>
            </a:r>
          </a:p>
          <a:p>
            <a:pPr lvl="1"/>
            <a:r>
              <a:rPr lang="cs-CZ" dirty="0" smtClean="0"/>
              <a:t>následné </a:t>
            </a:r>
            <a:r>
              <a:rPr lang="cs-CZ" b="1" dirty="0"/>
              <a:t>Opravy po poruše</a:t>
            </a:r>
            <a:endParaRPr lang="cs-CZ" b="1" dirty="0" smtClean="0"/>
          </a:p>
          <a:p>
            <a:pPr marL="57150" indent="0">
              <a:buNone/>
            </a:pPr>
            <a:r>
              <a:rPr lang="cs-CZ" dirty="0" smtClean="0"/>
              <a:t>nedostatky u obojího přístupu</a:t>
            </a:r>
          </a:p>
          <a:p>
            <a:pPr marL="57150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65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Pokud to nejde opravit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Nutno plánovat i situace, kdy stroj není možné z důvodu zastarání, zničení živelnou katastrofou, opotřebením již ekonomicky udržitelné jej opravit.</a:t>
            </a:r>
          </a:p>
          <a:p>
            <a:r>
              <a:rPr lang="cs-CZ" dirty="0" smtClean="0"/>
              <a:t>Nutno pořídit novou investici</a:t>
            </a:r>
          </a:p>
          <a:p>
            <a:pPr lvl="1"/>
            <a:r>
              <a:rPr lang="cs-CZ" dirty="0" smtClean="0"/>
              <a:t>Obnovovací</a:t>
            </a:r>
          </a:p>
          <a:p>
            <a:pPr lvl="1"/>
            <a:r>
              <a:rPr lang="cs-CZ" dirty="0" smtClean="0"/>
              <a:t>Rozšiřovací</a:t>
            </a:r>
          </a:p>
          <a:p>
            <a:r>
              <a:rPr lang="cs-CZ" dirty="0" smtClean="0"/>
              <a:t>Potřebné stanovit plán obnovy strojů na základě </a:t>
            </a:r>
          </a:p>
          <a:p>
            <a:pPr lvl="1"/>
            <a:r>
              <a:rPr lang="cs-CZ" dirty="0" smtClean="0"/>
              <a:t>jejich vytížení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čekáváném odbytu (nutno zajistit i prostory, lidi)</a:t>
            </a:r>
          </a:p>
          <a:p>
            <a:pPr lvl="1"/>
            <a:r>
              <a:rPr lang="cs-CZ" dirty="0"/>
              <a:t>a</a:t>
            </a:r>
            <a:r>
              <a:rPr lang="cs-CZ" dirty="0" smtClean="0"/>
              <a:t>j.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28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866</Words>
  <Application>Microsoft Office PowerPoint</Application>
  <PresentationFormat>Předvádění na obrazovce (4:3)</PresentationFormat>
  <Paragraphs>187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Cambria</vt:lpstr>
      <vt:lpstr>Tahoma</vt:lpstr>
      <vt:lpstr>Sousedství</vt:lpstr>
      <vt:lpstr>EKRP – Projekt systému řízení podniku</vt:lpstr>
      <vt:lpstr>Obsah přednášky</vt:lpstr>
      <vt:lpstr>Co budeme probírat?</vt:lpstr>
      <vt:lpstr>Technická funkce</vt:lpstr>
      <vt:lpstr>Zastarávání</vt:lpstr>
      <vt:lpstr>Oblasti plánování HIM</vt:lpstr>
      <vt:lpstr>Provozně technická oblast 1</vt:lpstr>
      <vt:lpstr>Provozně technická oblast 2</vt:lpstr>
      <vt:lpstr>Pokud to nejde opravit</vt:lpstr>
      <vt:lpstr>nezbytné minimum  technicko-výrobní funkce projektu</vt:lpstr>
      <vt:lpstr>Informační strategie</vt:lpstr>
      <vt:lpstr>Prezentace aplikace PowerPoint</vt:lpstr>
      <vt:lpstr>Informační strategie a řízení podnikové informatiky</vt:lpstr>
      <vt:lpstr>Informační strategie (managementmania)</vt:lpstr>
      <vt:lpstr>Order penetration point</vt:lpstr>
      <vt:lpstr>Order penetration point</vt:lpstr>
      <vt:lpstr>Definice (model) procesů</vt:lpstr>
      <vt:lpstr>Business Process Management</vt:lpstr>
      <vt:lpstr>Nástroje</vt:lpstr>
      <vt:lpstr>Nástroje 2</vt:lpstr>
      <vt:lpstr>Požadavky pro projekty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Vzory pro procesní modely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o podniku</dc:title>
  <dc:creator>Mikuš Petr</dc:creator>
  <cp:lastModifiedBy>Mikuš Petr</cp:lastModifiedBy>
  <cp:revision>71</cp:revision>
  <cp:lastPrinted>2016-09-24T07:02:07Z</cp:lastPrinted>
  <dcterms:modified xsi:type="dcterms:W3CDTF">2017-10-04T16:07:43Z</dcterms:modified>
</cp:coreProperties>
</file>