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5" r:id="rId2"/>
    <p:sldId id="294" r:id="rId3"/>
    <p:sldId id="296" r:id="rId4"/>
    <p:sldId id="272" r:id="rId5"/>
    <p:sldId id="292" r:id="rId6"/>
    <p:sldId id="285" r:id="rId7"/>
    <p:sldId id="286" r:id="rId8"/>
    <p:sldId id="287" r:id="rId9"/>
    <p:sldId id="298" r:id="rId10"/>
    <p:sldId id="293" r:id="rId11"/>
    <p:sldId id="299" r:id="rId12"/>
    <p:sldId id="300" r:id="rId13"/>
    <p:sldId id="274" r:id="rId14"/>
    <p:sldId id="297" r:id="rId15"/>
    <p:sldId id="301" r:id="rId16"/>
    <p:sldId id="311" r:id="rId17"/>
    <p:sldId id="312" r:id="rId18"/>
    <p:sldId id="282" r:id="rId19"/>
    <p:sldId id="283" r:id="rId20"/>
    <p:sldId id="275" r:id="rId21"/>
    <p:sldId id="305" r:id="rId22"/>
    <p:sldId id="306" r:id="rId23"/>
    <p:sldId id="307" r:id="rId24"/>
    <p:sldId id="308" r:id="rId25"/>
    <p:sldId id="310" r:id="rId26"/>
    <p:sldId id="288" r:id="rId27"/>
    <p:sldId id="289" r:id="rId28"/>
    <p:sldId id="303" r:id="rId29"/>
    <p:sldId id="304" r:id="rId30"/>
  </p:sldIdLst>
  <p:sldSz cx="9144000" cy="6858000" type="screen4x3"/>
  <p:notesSz cx="6877050" cy="10001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13E6585-7717-4435-8A11-ADD772D6A874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8278688" cy="2304255"/>
          </a:xfrm>
        </p:spPr>
        <p:txBody>
          <a:bodyPr/>
          <a:lstStyle/>
          <a:p>
            <a:r>
              <a:rPr lang="cs-CZ" sz="5400" b="1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Mezinárodní </a:t>
            </a:r>
            <a:br>
              <a:rPr lang="cs-CZ" sz="5400" b="1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5400" b="1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obchodní </a:t>
            </a:r>
            <a:r>
              <a:rPr lang="cs-CZ" sz="54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operace I.</a:t>
            </a:r>
            <a:endParaRPr lang="cs-CZ" sz="5400" dirty="0">
              <a:solidFill>
                <a:srgbClr val="0070C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55776" y="3645024"/>
            <a:ext cx="4536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Ladislava Kuchynková </a:t>
            </a:r>
            <a:endParaRPr lang="cs-CZ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136904" cy="868958"/>
          </a:xfrm>
        </p:spPr>
        <p:txBody>
          <a:bodyPr/>
          <a:lstStyle/>
          <a:p>
            <a:r>
              <a:rPr lang="cs-CZ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Cenový průzkum</a:t>
            </a:r>
            <a:br>
              <a:rPr lang="cs-CZ" b="1" u="sng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556792"/>
            <a:ext cx="8316416" cy="482453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Cílem je získání cenové dokumentace </a:t>
            </a:r>
            <a:br>
              <a:rPr lang="cs-CZ" sz="2400" dirty="0">
                <a:latin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cs typeface="Tahoma" pitchFamily="34" charset="0"/>
              </a:rPr>
              <a:t>(katalogy, ceníky, údaje o cenách konkurence, </a:t>
            </a:r>
            <a:br>
              <a:rPr lang="cs-CZ" sz="2200" dirty="0">
                <a:latin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cs typeface="Tahoma" pitchFamily="34" charset="0"/>
              </a:rPr>
              <a:t>informace z veletrhů, návštěv a písemných poptávek)</a:t>
            </a:r>
          </a:p>
          <a:p>
            <a:pPr>
              <a:buFont typeface="Wingdings" pitchFamily="2" charset="2"/>
              <a:buChar char="Ø"/>
            </a:pPr>
            <a:endParaRPr lang="cs-CZ" sz="10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Přináší informace o cílovém trhu a externích faktorech </a:t>
            </a:r>
            <a:r>
              <a:rPr lang="cs-CZ" sz="2200" dirty="0">
                <a:latin typeface="Tahoma" pitchFamily="34" charset="0"/>
                <a:cs typeface="Tahoma" pitchFamily="34" charset="0"/>
              </a:rPr>
              <a:t>(povaha trhu, dynamika trhu, vývoj poptávky po daném výrobku nebo službě, cenová pružnost poptávky, </a:t>
            </a:r>
            <a:br>
              <a:rPr lang="cs-CZ" sz="2200" dirty="0">
                <a:latin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cs typeface="Tahoma" pitchFamily="34" charset="0"/>
              </a:rPr>
              <a:t>vnímání hodnoty zákazníkem atd.)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136904" cy="868958"/>
          </a:xfrm>
        </p:spPr>
        <p:txBody>
          <a:bodyPr/>
          <a:lstStyle/>
          <a:p>
            <a:r>
              <a:rPr lang="cs-CZ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Technický průzkum</a:t>
            </a:r>
            <a:br>
              <a:rPr lang="cs-CZ" b="1" u="sng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8388424" cy="504056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Nutná shoda výrobku s platnými normami daného státu </a:t>
            </a:r>
            <a:br>
              <a:rPr lang="cs-CZ" sz="2400" dirty="0">
                <a:latin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cs typeface="Tahoma" pitchFamily="34" charset="0"/>
              </a:rPr>
              <a:t>(technické, bezpečnostní, hygienické atd.)</a:t>
            </a:r>
          </a:p>
          <a:p>
            <a:pPr>
              <a:buFont typeface="Wingdings" pitchFamily="2" charset="2"/>
              <a:buChar char="Ø"/>
            </a:pPr>
            <a:endParaRPr lang="cs-CZ" sz="6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Homologace = procedura prokázání této shody</a:t>
            </a:r>
          </a:p>
          <a:p>
            <a:pPr>
              <a:buFont typeface="Wingdings" pitchFamily="2" charset="2"/>
              <a:buChar char="Ø"/>
            </a:pPr>
            <a:endParaRPr lang="cs-CZ" sz="6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Homologace je nákladná a administrativně náročná</a:t>
            </a:r>
          </a:p>
          <a:p>
            <a:pPr>
              <a:buFont typeface="Wingdings" pitchFamily="2" charset="2"/>
              <a:buChar char="Ø"/>
            </a:pPr>
            <a:endParaRPr lang="cs-CZ" sz="6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Důraz na ekologii zvyšuje náročnost homologace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ČSN = české státní normy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EN = evropské normy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ISO = mezinárodní normy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atd…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064896" cy="868958"/>
          </a:xfrm>
        </p:spPr>
        <p:txBody>
          <a:bodyPr/>
          <a:lstStyle/>
          <a:p>
            <a:r>
              <a:rPr lang="cs-CZ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Průzkum rizik</a:t>
            </a:r>
            <a:br>
              <a:rPr lang="cs-CZ" b="1" u="sng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8316416" cy="518457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Pro mez. obchodní operace platí zvýšená míra rizika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Důraz na prevenci pomocí identifikace rizikových faktorů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Nutnost zvážení kvalifikace rizik (odhad závažnosti) </a:t>
            </a:r>
            <a:br>
              <a:rPr lang="cs-CZ" sz="2400" dirty="0">
                <a:latin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cs typeface="Tahoma" pitchFamily="34" charset="0"/>
              </a:rPr>
              <a:t>a kvantifikace rizik (odhad pravděpodobnosti) 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Nejčastější typy rizik v MO: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- </a:t>
            </a:r>
            <a:r>
              <a:rPr lang="cs-CZ" sz="2400" u="sng" dirty="0">
                <a:latin typeface="Tahoma" pitchFamily="34" charset="0"/>
                <a:cs typeface="Tahoma" pitchFamily="34" charset="0"/>
              </a:rPr>
              <a:t>rizika před dodávkou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 (odstoupení od smlouvy, přerušení výroby, vyhlášení konkurzu apod.);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- </a:t>
            </a:r>
            <a:r>
              <a:rPr lang="cs-CZ" sz="2400" u="sng" dirty="0">
                <a:latin typeface="Tahoma" pitchFamily="34" charset="0"/>
                <a:cs typeface="Tahoma" pitchFamily="34" charset="0"/>
              </a:rPr>
              <a:t>rizika po dodání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 (platební riziko, </a:t>
            </a:r>
            <a:br>
              <a:rPr lang="cs-CZ" sz="2400" dirty="0">
                <a:latin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cs typeface="Tahoma" pitchFamily="34" charset="0"/>
              </a:rPr>
              <a:t>neodebrání zboží, kurzové riziko apod.)</a:t>
            </a:r>
          </a:p>
          <a:p>
            <a:pPr>
              <a:buNone/>
            </a:pPr>
            <a:endParaRPr lang="cs-CZ" sz="800" dirty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136904" cy="5688632"/>
          </a:xfrm>
        </p:spPr>
        <p:txBody>
          <a:bodyPr/>
          <a:lstStyle/>
          <a:p>
            <a:pPr marL="324000" indent="-324000"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Cena = podstatná náležitost KS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(většina právních řádů)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nebo musí být uveden způsob jejího stanovení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(např. na konkrétní burze) </a:t>
            </a:r>
          </a:p>
          <a:p>
            <a:pPr marL="324000" indent="-324000"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Kalkulace ceny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je v MO složitější než v domácím prostředí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(více nákladových položek = vyšší celkové náklady, různé situace dle podmínek kontraktu, druhu zboží, vzdálenosti, počtu zainteresovaných subjektů aj.)</a:t>
            </a:r>
          </a:p>
          <a:p>
            <a:pPr marL="324000" indent="-324000"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Pokud existuje </a:t>
            </a: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možnost volby měny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- vývozce chce nejsilnější měnu a dovozce nejslabší, 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- partner z EU chce EUR,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- partner z celého amerického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kontinentu chce USD,  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- nutnost dohody</a:t>
            </a:r>
          </a:p>
          <a:p>
            <a:pPr marL="514350" indent="-514350">
              <a:buNone/>
            </a:pPr>
            <a:endParaRPr lang="cs-CZ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8388424" cy="5400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Odhad vývoje měny je velmi obtížný!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cs typeface="Tahoma" pitchFamily="34" charset="0"/>
              </a:rPr>
              <a:t>Měnová doložka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= ochrana proti kurzovým změnám </a:t>
            </a:r>
            <a:br>
              <a:rPr lang="cs-CZ" sz="2400" dirty="0">
                <a:latin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cs typeface="Tahoma" pitchFamily="34" charset="0"/>
              </a:rPr>
              <a:t>(fixace např. USD nebo EUR k CZK)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cs typeface="Tahoma" pitchFamily="34" charset="0"/>
              </a:rPr>
              <a:t>Klouzavá doložka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= využití u dlouhodobých kontraktů, aby cena reflektovala změny, které mohou nastat </a:t>
            </a:r>
            <a:br>
              <a:rPr lang="cs-CZ" sz="2400" dirty="0">
                <a:latin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cs typeface="Tahoma" pitchFamily="34" charset="0"/>
              </a:rPr>
              <a:t>(např. strojírenství – ocel, petrochemický průmysl – ropa aj.)</a:t>
            </a:r>
          </a:p>
          <a:p>
            <a:pPr>
              <a:buFont typeface="Wingdings" pitchFamily="2" charset="2"/>
              <a:buChar char="Ø"/>
            </a:pPr>
            <a:endParaRPr lang="cs-CZ" sz="18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cs typeface="Tahoma" pitchFamily="34" charset="0"/>
              </a:rPr>
              <a:t>Světová cena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= oz</a:t>
            </a:r>
            <a:r>
              <a:rPr lang="cs-CZ" sz="2400" dirty="0"/>
              <a:t>načení pro cenu zboží dosahovanou hlavními vývozci a dovozci na světových trzích, </a:t>
            </a:r>
            <a:br>
              <a:rPr lang="cs-CZ" sz="2400" dirty="0"/>
            </a:br>
            <a:r>
              <a:rPr lang="cs-CZ" sz="2400" dirty="0"/>
              <a:t>tj. místech, kde se soustřeďuje velká </a:t>
            </a:r>
            <a:br>
              <a:rPr lang="cs-CZ" sz="2400" dirty="0"/>
            </a:br>
            <a:r>
              <a:rPr lang="cs-CZ" sz="2400" dirty="0"/>
              <a:t>část poptávky a nabídky u dané </a:t>
            </a:r>
            <a:br>
              <a:rPr lang="cs-CZ" sz="2400" dirty="0"/>
            </a:br>
            <a:r>
              <a:rPr lang="cs-CZ" sz="2400" dirty="0"/>
              <a:t>komodity, zpravidla se jedná o </a:t>
            </a:r>
            <a:r>
              <a:rPr lang="cs-CZ" sz="2400" u="sng" dirty="0"/>
              <a:t>burzy</a:t>
            </a:r>
            <a:r>
              <a:rPr lang="cs-CZ" sz="2400" dirty="0"/>
              <a:t>.</a:t>
            </a:r>
            <a:endParaRPr lang="cs-CZ" sz="2200" b="1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136904" cy="5616624"/>
          </a:xfrm>
        </p:spPr>
        <p:txBody>
          <a:bodyPr/>
          <a:lstStyle/>
          <a:p>
            <a:pPr marL="324000" indent="-324000">
              <a:buNone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Do </a:t>
            </a:r>
            <a:r>
              <a:rPr lang="cs-CZ" sz="24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kalkulace ceny </a:t>
            </a: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je nutné zahrnout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Výrobní náklady (resp. nákupní cena)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Náklady na exportní balení a značení 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Dopravné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Skladné během přepravy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Cla, poplatky za celní řízení, spotřební daně aj.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Pojistné související s pojištěním různých typů rizik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Náklady na vyhotovení a obstarání dokumentů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Odměny zprostředkovatelům, speditérům, agentům…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Náklady na financování transakce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Nepřímé náklady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(výzkum trhu, propagace, provoz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exportního útvaru, služební cesty aj.) 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136904" cy="5616624"/>
          </a:xfrm>
        </p:spPr>
        <p:txBody>
          <a:bodyPr/>
          <a:lstStyle/>
          <a:p>
            <a:pPr marL="324000" indent="-324000">
              <a:buNone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Metody výsledné kalkulace ceny vycházející z </a:t>
            </a:r>
            <a:r>
              <a:rPr lang="cs-CZ" sz="24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nabídky</a:t>
            </a: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324000" indent="-324000">
              <a:buNone/>
            </a:pPr>
            <a:endParaRPr lang="cs-CZ" sz="8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Nákladově orientovaná cena</a:t>
            </a:r>
          </a:p>
          <a:p>
            <a:pPr marL="324000" indent="-32400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- podstatou je kalkulace nákladů, k nimž se přičte zisková přirážka;</a:t>
            </a:r>
          </a:p>
          <a:p>
            <a:pPr marL="324000" indent="-32400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- nejrozšířenější způsob u vyvážejících výrobců</a:t>
            </a:r>
          </a:p>
          <a:p>
            <a:pPr marL="324000" indent="-324000">
              <a:buNone/>
            </a:pPr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Tzv. žádoucí cena</a:t>
            </a:r>
          </a:p>
          <a:p>
            <a:pPr marL="324000" indent="-32400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 - firma stanoví předem požadovanou ziskovost,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které chce docílit, a od ní odvozuje cenu;</a:t>
            </a:r>
          </a:p>
          <a:p>
            <a:pPr marL="324000" indent="-32400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 - využívají především silné firmy </a:t>
            </a:r>
            <a:endParaRPr lang="cs-CZ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136904" cy="5616624"/>
          </a:xfrm>
        </p:spPr>
        <p:txBody>
          <a:bodyPr/>
          <a:lstStyle/>
          <a:p>
            <a:pPr marL="324000" indent="-324000">
              <a:buNone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Metody výsledné kalkulace ceny vycházející z </a:t>
            </a:r>
            <a:r>
              <a:rPr lang="cs-CZ" sz="24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poptávky</a:t>
            </a: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324000" indent="-324000">
              <a:buNone/>
            </a:pPr>
            <a:endParaRPr lang="cs-CZ" sz="10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Na základě vnímané hodnoty</a:t>
            </a:r>
          </a:p>
          <a:p>
            <a:pPr marL="324000" indent="-32400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- cena se stanoví a čeká se na reakci zákazníka</a:t>
            </a:r>
          </a:p>
          <a:p>
            <a:pPr marL="324000" indent="-324000">
              <a:buNone/>
            </a:pPr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Na základě cenových prahů</a:t>
            </a:r>
          </a:p>
          <a:p>
            <a:pPr marL="324000" indent="-32400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- cenový práh se stanoví na takové ceně, při níž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se výrazně mění spotřebitelská poptávka </a:t>
            </a:r>
          </a:p>
          <a:p>
            <a:pPr marL="324000" indent="-324000">
              <a:buNone/>
            </a:pPr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Na základě konkurence</a:t>
            </a:r>
          </a:p>
          <a:p>
            <a:pPr marL="324000" indent="-32400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- cena se stanoví jako průměrná cena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z cen dominantní konkurence </a:t>
            </a:r>
          </a:p>
          <a:p>
            <a:pPr marL="324000" indent="-324000">
              <a:buNone/>
            </a:pPr>
            <a:endParaRPr lang="cs-CZ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8136904" cy="5001419"/>
          </a:xfrm>
        </p:spPr>
        <p:txBody>
          <a:bodyPr/>
          <a:lstStyle/>
          <a:p>
            <a:pPr marL="514350" indent="-51435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 ceně mohou být zahrnuty různé slevy: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Rabaty 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None/>
            </a:pPr>
            <a:r>
              <a:rPr lang="cs-CZ" sz="2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- množstevní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(odběr určitého objemu zboží),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- zaváděcí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(v případě silné konkurence – nutnost prosazení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se s novým výrobkem),</a:t>
            </a:r>
          </a:p>
          <a:p>
            <a:pPr marL="324000" indent="-32400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- věrnostní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(odměna za stabilní odběr)</a:t>
            </a:r>
          </a:p>
          <a:p>
            <a:pPr marL="324000" indent="-324000">
              <a:buNone/>
            </a:pPr>
            <a:endParaRPr lang="cs-CZ" sz="5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Skonta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– při platbě předem nebo při dodání zboží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(výše skonta často vychází z výše úrokové sazby)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</a:p>
          <a:p>
            <a:pPr marL="324000" indent="-324000">
              <a:buFont typeface="Wingdings" pitchFamily="2" charset="2"/>
              <a:buChar char="Ø"/>
            </a:pPr>
            <a:endParaRPr lang="cs-CZ" sz="5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Bonifikace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– slevy na drobné vady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zboží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(např. poškození obalu apod.) </a:t>
            </a:r>
          </a:p>
          <a:p>
            <a:pPr marL="514350" indent="-514350">
              <a:buFont typeface="Wingdings" pitchFamily="2" charset="2"/>
              <a:buChar char="Ø"/>
            </a:pP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None/>
            </a:pP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24744"/>
            <a:ext cx="8388424" cy="5001419"/>
          </a:xfrm>
        </p:spPr>
        <p:txBody>
          <a:bodyPr/>
          <a:lstStyle/>
          <a:p>
            <a:pPr marL="324000" indent="-324000"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Komplexní a systematický přístup k optimalizaci nákladů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a minimalizaci rizik prostřednictvím prostředků hmotné (pohyb výrobků, obalů aj.) i nehmotné povahy (služby)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za účelem fyzického přemístění zboží, které je obvykle nutné k realizaci každé obchodní operace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Značný převis nabídky nad poptávkou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Námořní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více než 50 % v celosvětovém měřítku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Železniční a silniční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každá cca 20 %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Říční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jen v některých regionech (např. Nizozemsko 30 %)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Letecká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zanedbatelný objem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(jen určité komodity, např. léky,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umělecké předměty, živá zvířata...)</a:t>
            </a:r>
          </a:p>
          <a:p>
            <a:pPr marL="324000" indent="-324000">
              <a:buFont typeface="Wingdings" pitchFamily="2" charset="2"/>
              <a:buChar char="Ø"/>
            </a:pP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None/>
            </a:pP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332656"/>
            <a:ext cx="7704856" cy="5793507"/>
          </a:xfrm>
        </p:spPr>
        <p:txBody>
          <a:bodyPr/>
          <a:lstStyle/>
          <a:p>
            <a:pPr>
              <a:buNone/>
            </a:pPr>
            <a:r>
              <a:rPr lang="cs-CZ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</a:p>
          <a:p>
            <a:pPr>
              <a:buNone/>
            </a:pPr>
            <a:r>
              <a:rPr lang="cs-CZ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  Struktura přednášky:</a:t>
            </a:r>
          </a:p>
          <a:p>
            <a:endParaRPr lang="cs-CZ" sz="3600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36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Analýza zahraničních trhů</a:t>
            </a:r>
          </a:p>
          <a:p>
            <a:pPr>
              <a:buNone/>
            </a:pPr>
            <a:r>
              <a:rPr lang="cs-CZ" sz="36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</a:p>
          <a:p>
            <a:pPr>
              <a:buNone/>
            </a:pPr>
            <a:r>
              <a:rPr lang="cs-CZ" sz="36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</a:p>
          <a:p>
            <a:pPr>
              <a:buNone/>
            </a:pPr>
            <a:r>
              <a:rPr lang="cs-CZ" sz="36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Rizika a pojištění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052736"/>
            <a:ext cx="8208912" cy="5400600"/>
          </a:xfrm>
        </p:spPr>
        <p:txBody>
          <a:bodyPr/>
          <a:lstStyle/>
          <a:p>
            <a:pPr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Přepravu v MO zajišťují dva typy subjektů - zasílatelé a dopravci:</a:t>
            </a:r>
          </a:p>
          <a:p>
            <a:pPr>
              <a:buNone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Zasílatel (speditér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 - smluvně obstarává mez. dopravu a obvykle také kompletní logistické služby (skladování, pojištění,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celní odbavení, balení zboží apod.);</a:t>
            </a:r>
          </a:p>
          <a:p>
            <a:pPr>
              <a:buNone/>
            </a:pPr>
            <a:endParaRPr lang="cs-CZ" sz="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 - pro příkazce výhoda jediného smluvního vztahu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(dnes až 4/5 objemu přeprav v MO);  </a:t>
            </a:r>
          </a:p>
          <a:p>
            <a:pPr>
              <a:buNone/>
            </a:pPr>
            <a:endParaRPr lang="cs-CZ" sz="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 - zasílatelská smlouva (za úplatu vlastním jménem, ale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na účet příkazce a na jeho riziko obstará přepravu atd.);</a:t>
            </a:r>
          </a:p>
          <a:p>
            <a:pPr>
              <a:buNone/>
            </a:pPr>
            <a:endParaRPr lang="cs-CZ" sz="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 - uzavření smlouvy a převzetí zásilky k přepravě potvrzuje </a:t>
            </a: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speditérské osvědčení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8136904" cy="492941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Dopravce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 - realizuje přepravu vlastními dopravními prostředky; </a:t>
            </a:r>
          </a:p>
          <a:p>
            <a:pPr>
              <a:buNone/>
            </a:pPr>
            <a:endParaRPr lang="cs-CZ" sz="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 - do smluvních vztahů vstupuje vlastním jménem,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na vlastní účet a riziko;  </a:t>
            </a:r>
          </a:p>
          <a:p>
            <a:pPr>
              <a:buNone/>
            </a:pPr>
            <a:endParaRPr lang="cs-CZ" sz="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 - smlouva o přepravě věci – za úplatu (tzv. přepravné);</a:t>
            </a:r>
          </a:p>
          <a:p>
            <a:pPr>
              <a:buNone/>
            </a:pPr>
            <a:endParaRPr lang="cs-CZ" sz="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 - uzavření smlouvy a převzetí věci k přepravě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osvědčuje vydání </a:t>
            </a: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nákladního listu, </a:t>
            </a:r>
            <a:b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popř. náložného listu (konosamentu)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 případě námořní přepravy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8316416" cy="4929411"/>
          </a:xfrm>
        </p:spPr>
        <p:txBody>
          <a:bodyPr/>
          <a:lstStyle/>
          <a:p>
            <a:pPr>
              <a:buNone/>
            </a:pPr>
            <a:endParaRPr lang="cs-CZ" sz="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Železniční přeprava</a:t>
            </a:r>
          </a:p>
          <a:p>
            <a:pPr>
              <a:buNone/>
            </a:pPr>
            <a:endParaRPr lang="cs-CZ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Vozové zásilky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– použití min. jednoho samostatného vozu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Kusové zásilky –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není nutný samostatný vůz, objemová a váhová omezení, jednotlivé zásilky kompletovány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Spěšniny –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omezení do 15 kg, současně s přepravou osob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Kontejnerové zásilky –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zabezpečení proti poškození či krádeži objemnějšího zboží v uzavřeném kontejneru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Kombinované přepravy –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např. přeprava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silničních vozidel na železničních vagonech</a:t>
            </a:r>
          </a:p>
          <a:p>
            <a:pPr>
              <a:buNone/>
            </a:pPr>
            <a:endParaRPr lang="cs-CZ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8316416" cy="4929411"/>
          </a:xfrm>
        </p:spPr>
        <p:txBody>
          <a:bodyPr/>
          <a:lstStyle/>
          <a:p>
            <a:pPr>
              <a:buNone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Silniční přeprava</a:t>
            </a:r>
          </a:p>
          <a:p>
            <a:pPr>
              <a:buNone/>
            </a:pPr>
            <a:endParaRPr lang="cs-CZ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Nejrychleji se rozvíjející druh přepravy díky své rychlosti, vysoké mobilitě a dostupnosti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Zároveň je však nejproblematičtější (negativní vliv na ŽP, nízká průchodnost silniční sítě, vysoká nehodovost aj.)</a:t>
            </a: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Kusová (sběrná) služba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ceny na základě fixně stanovených tarifů, jednotlivé zásilky kompletovány dle objemu, množství a charakteru, </a:t>
            </a: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Celokamionová doprava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smluvní ceny,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časový nebo cestovní charter</a:t>
            </a:r>
          </a:p>
          <a:p>
            <a:pPr>
              <a:buFont typeface="Wingdings" pitchFamily="2" charset="2"/>
              <a:buChar char="Ø"/>
            </a:pP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8136904" cy="5001419"/>
          </a:xfrm>
        </p:spPr>
        <p:txBody>
          <a:bodyPr/>
          <a:lstStyle/>
          <a:p>
            <a:pPr>
              <a:buNone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Námořní přeprava</a:t>
            </a:r>
          </a:p>
          <a:p>
            <a:pPr>
              <a:buNone/>
            </a:pPr>
            <a:endParaRPr lang="cs-CZ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Realizují ekonomicky velmi silné subjekty – rejdaři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Liniová námořní přeprava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dle předem stanoveného jízdního řádu kusové zásilky nebo kontejnery, ceny dle přepravních tarifů jsou relativně stálé, ale různé přirážky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Trampová přeprava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nejstarší forma k přepravě surovin </a:t>
            </a:r>
            <a:b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a hromadných substrátů, úzká specializace (ropa, rudy aj.), nepravidelný režim</a:t>
            </a:r>
          </a:p>
          <a:p>
            <a:pPr>
              <a:buFont typeface="Wingdings" pitchFamily="2" charset="2"/>
              <a:buChar char="Ø"/>
            </a:pPr>
            <a:endParaRPr lang="cs-CZ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8388424" cy="4929411"/>
          </a:xfrm>
        </p:spPr>
        <p:txBody>
          <a:bodyPr/>
          <a:lstStyle/>
          <a:p>
            <a:pPr>
              <a:buNone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Letecká nákladní přeprava</a:t>
            </a:r>
          </a:p>
          <a:p>
            <a:pPr>
              <a:buNone/>
            </a:pPr>
            <a:endParaRPr lang="cs-CZ" sz="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Rychlost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je relativní a souvisí se vzdáleností </a:t>
            </a: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Frekvence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pravidelnost a hustota linek je vysoká</a:t>
            </a: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Bezpečnost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z hlediska krádeží a poškození zboží je výhodnější než ostatní druhy přepravy</a:t>
            </a: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Nižší náklady na pojištění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významné u zboží vyšší hodnoty</a:t>
            </a: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Úspora balícího materiálu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až 60 % oproti pozemní přepravě</a:t>
            </a:r>
          </a:p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Technické možnosti z hlediska </a:t>
            </a:r>
            <a:b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objemu a hmotnosti nákladu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mohou být někdy limitující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Rizika a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7992888" cy="5733256"/>
          </a:xfrm>
        </p:spPr>
        <p:txBody>
          <a:bodyPr/>
          <a:lstStyle/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Hlavní typy rizik při provádění transakcí v rámci MO: </a:t>
            </a:r>
          </a:p>
          <a:p>
            <a:pPr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cs typeface="Tahoma" pitchFamily="34" charset="0"/>
              </a:rPr>
              <a:t>Tržní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 - </a:t>
            </a:r>
            <a:r>
              <a:rPr lang="cs-CZ" sz="2200" dirty="0">
                <a:latin typeface="Tahoma" pitchFamily="34" charset="0"/>
                <a:cs typeface="Tahoma" pitchFamily="34" charset="0"/>
              </a:rPr>
              <a:t>změny v nákladech (růst cen surovin), v poptávce </a:t>
            </a:r>
            <a:br>
              <a:rPr lang="cs-CZ" sz="2200" dirty="0">
                <a:latin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cs typeface="Tahoma" pitchFamily="34" charset="0"/>
              </a:rPr>
              <a:t>a nabídce, v technologii, ve struktuře konkurence aj. </a:t>
            </a:r>
          </a:p>
          <a:p>
            <a:pPr>
              <a:buFont typeface="Wingdings" pitchFamily="2" charset="2"/>
              <a:buChar char="Ø"/>
            </a:pPr>
            <a:endParaRPr lang="cs-CZ" sz="3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cs typeface="Tahoma" pitchFamily="34" charset="0"/>
              </a:rPr>
              <a:t>Komerční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- </a:t>
            </a:r>
            <a:r>
              <a:rPr lang="cs-CZ" sz="2200" dirty="0">
                <a:latin typeface="Tahoma" pitchFamily="34" charset="0"/>
                <a:cs typeface="Tahoma" pitchFamily="34" charset="0"/>
              </a:rPr>
              <a:t>nesplnění závazku obchodním partnerem, popř. dopravcem, pojišťovnou, zasílatelem aj. (např. odstoupení od kontraktu, nepřevzetí zboží, vadné plnění kontraktu, platební neschopnost či nevůle dlužníka)</a:t>
            </a:r>
          </a:p>
          <a:p>
            <a:pPr>
              <a:buFont typeface="Wingdings" pitchFamily="2" charset="2"/>
              <a:buChar char="Ø"/>
            </a:pPr>
            <a:endParaRPr lang="cs-CZ" sz="3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cs typeface="Tahoma" pitchFamily="34" charset="0"/>
              </a:rPr>
              <a:t>Přepravní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- </a:t>
            </a:r>
            <a:r>
              <a:rPr lang="cs-CZ" sz="2200" dirty="0">
                <a:latin typeface="Tahoma" pitchFamily="34" charset="0"/>
                <a:cs typeface="Tahoma" pitchFamily="34" charset="0"/>
              </a:rPr>
              <a:t>ztráta nebo poškození zboží, nutnost jasné vymezení povinností všech stran při zajištění přepravy, většinou se sjednává pojistná smlouva</a:t>
            </a:r>
          </a:p>
          <a:p>
            <a:pPr>
              <a:buFont typeface="Wingdings" pitchFamily="2" charset="2"/>
              <a:buChar char="Ø"/>
            </a:pPr>
            <a:endParaRPr lang="cs-CZ" sz="300" b="1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cs typeface="Tahoma" pitchFamily="34" charset="0"/>
              </a:rPr>
              <a:t>Teritoriální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-</a:t>
            </a:r>
            <a:r>
              <a:rPr lang="cs-CZ" sz="2200" dirty="0">
                <a:latin typeface="Tahoma" pitchFamily="34" charset="0"/>
                <a:cs typeface="Tahoma" pitchFamily="34" charset="0"/>
              </a:rPr>
              <a:t> politická a ekonomická nestabilita, přírodní vlivy, důsledky administrativních opatření aj. </a:t>
            </a:r>
          </a:p>
          <a:p>
            <a:pPr>
              <a:buFont typeface="Wingdings" pitchFamily="2" charset="2"/>
              <a:buChar char="Ø"/>
            </a:pPr>
            <a:endParaRPr lang="cs-CZ" sz="3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cs typeface="Tahoma" pitchFamily="34" charset="0"/>
              </a:rPr>
              <a:t>Kurzová </a:t>
            </a:r>
            <a:r>
              <a:rPr lang="cs-CZ" sz="2200" dirty="0">
                <a:latin typeface="Tahoma" pitchFamily="34" charset="0"/>
                <a:cs typeface="Tahoma" pitchFamily="34" charset="0"/>
              </a:rPr>
              <a:t>(viz výše: 2. Stanovení ceny)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Rizika a pojištění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208912" cy="573325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cs typeface="Tahoma" pitchFamily="34" charset="0"/>
              </a:rPr>
              <a:t>Smyslem pojištění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 je poskytnutí náhrady za ztráty nebo poškození, které vznikají při komerční a logistické činnosti působením nahodilých událostí  </a:t>
            </a:r>
          </a:p>
          <a:p>
            <a:pPr>
              <a:buFont typeface="Wingdings" pitchFamily="2" charset="2"/>
              <a:buChar char="Ø"/>
            </a:pPr>
            <a:endParaRPr lang="cs-CZ" sz="800" b="1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cs typeface="Tahoma" pitchFamily="34" charset="0"/>
              </a:rPr>
              <a:t>Absolutní výluky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= nepojistitelná rizika </a:t>
            </a:r>
            <a:r>
              <a:rPr lang="cs-CZ" sz="2200" dirty="0">
                <a:latin typeface="Tahoma" pitchFamily="34" charset="0"/>
                <a:cs typeface="Tahoma" pitchFamily="34" charset="0"/>
              </a:rPr>
              <a:t>(např. škody způsobené pojistníkem vědomou nedbalostí, porušením předpisů, vadou pojištěného předmětu apod.) 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>
                <a:latin typeface="Tahoma" pitchFamily="34" charset="0"/>
                <a:cs typeface="Tahoma" pitchFamily="34" charset="0"/>
              </a:rPr>
              <a:t>Relativní výluky </a:t>
            </a:r>
            <a:r>
              <a:rPr lang="cs-CZ" sz="2200" dirty="0">
                <a:latin typeface="Tahoma" pitchFamily="34" charset="0"/>
                <a:cs typeface="Tahoma" pitchFamily="34" charset="0"/>
              </a:rPr>
              <a:t>– lze je do pojištění zahrnout za vyšší pojistné (např. politická a válečná rizika nebo škody způsobené z přirozené povahy zboží = hniloba, </a:t>
            </a:r>
            <a:br>
              <a:rPr lang="cs-CZ" sz="2200" dirty="0">
                <a:latin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cs typeface="Tahoma" pitchFamily="34" charset="0"/>
              </a:rPr>
              <a:t>samovznícení, rozklad, vysychání aj.;)  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200" dirty="0">
                <a:latin typeface="Tahoma" pitchFamily="34" charset="0"/>
                <a:cs typeface="Tahoma" pitchFamily="34" charset="0"/>
              </a:rPr>
              <a:t>V MO se nejčastěji využívá </a:t>
            </a:r>
            <a:br>
              <a:rPr lang="cs-CZ" sz="2200" dirty="0">
                <a:latin typeface="Tahoma" pitchFamily="34" charset="0"/>
                <a:cs typeface="Tahoma" pitchFamily="34" charset="0"/>
              </a:rPr>
            </a:br>
            <a:r>
              <a:rPr lang="cs-CZ" sz="2200" u="sng" dirty="0">
                <a:latin typeface="Tahoma" pitchFamily="34" charset="0"/>
                <a:cs typeface="Tahoma" pitchFamily="34" charset="0"/>
              </a:rPr>
              <a:t>pojištění přepravních rizik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Rizika a pojištění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8208912" cy="5661248"/>
          </a:xfrm>
        </p:spPr>
        <p:txBody>
          <a:bodyPr/>
          <a:lstStyle/>
          <a:p>
            <a:pPr>
              <a:buNone/>
            </a:pPr>
            <a:r>
              <a:rPr lang="cs-CZ" sz="2400" b="1" dirty="0">
                <a:latin typeface="Tahoma" pitchFamily="34" charset="0"/>
                <a:cs typeface="Tahoma" pitchFamily="34" charset="0"/>
              </a:rPr>
              <a:t>Rozsah pojistného krytí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 sjednáván dle MAR </a:t>
            </a:r>
            <a:br>
              <a:rPr lang="cs-CZ" sz="2400" dirty="0">
                <a:latin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cs typeface="Tahoma" pitchFamily="34" charset="0"/>
              </a:rPr>
              <a:t>(</a:t>
            </a:r>
            <a:r>
              <a:rPr lang="cs-CZ" sz="2200" i="1" dirty="0">
                <a:latin typeface="Tahoma" pitchFamily="34" charset="0"/>
                <a:cs typeface="Tahoma" pitchFamily="34" charset="0"/>
              </a:rPr>
              <a:t>Marine Policy – Anglická námořní pojistka): 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>
                <a:latin typeface="Tahoma" pitchFamily="34" charset="0"/>
                <a:cs typeface="Tahoma" pitchFamily="34" charset="0"/>
              </a:rPr>
              <a:t>Pojistná podmínka „A“ kryje všechna rizika ztráty a poškození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>
                <a:latin typeface="Tahoma" pitchFamily="34" charset="0"/>
                <a:cs typeface="Tahoma" pitchFamily="34" charset="0"/>
              </a:rPr>
              <a:t>Pojistná podmínka „B“ kryje jen rizika taxativně vyjmenovaná  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>
                <a:latin typeface="Tahoma" pitchFamily="34" charset="0"/>
                <a:cs typeface="Tahoma" pitchFamily="34" charset="0"/>
              </a:rPr>
              <a:t>Pojistná podmínka „C“ kryje pouze nejzávažnější rizika </a:t>
            </a:r>
            <a:br>
              <a:rPr lang="cs-CZ" sz="2200" dirty="0">
                <a:latin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cs typeface="Tahoma" pitchFamily="34" charset="0"/>
              </a:rPr>
              <a:t>za nízké pojistné</a:t>
            </a:r>
          </a:p>
          <a:p>
            <a:pPr>
              <a:buNone/>
            </a:pPr>
            <a:r>
              <a:rPr lang="cs-CZ" sz="2200" u="sng" dirty="0">
                <a:latin typeface="Tahoma" pitchFamily="34" charset="0"/>
                <a:cs typeface="Tahoma" pitchFamily="34" charset="0"/>
              </a:rPr>
              <a:t>Pozor!</a:t>
            </a:r>
            <a:r>
              <a:rPr lang="cs-CZ" sz="2200" dirty="0">
                <a:latin typeface="Tahoma" pitchFamily="34" charset="0"/>
                <a:cs typeface="Tahoma" pitchFamily="34" charset="0"/>
              </a:rPr>
              <a:t> Rizika válečná a politická je nutno vždy sjednat extra.</a:t>
            </a:r>
          </a:p>
          <a:p>
            <a:pPr>
              <a:buNone/>
            </a:pPr>
            <a:endParaRPr lang="cs-CZ" sz="1600" b="1" dirty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b="1" dirty="0">
                <a:latin typeface="Tahoma" pitchFamily="34" charset="0"/>
                <a:cs typeface="Tahoma" pitchFamily="34" charset="0"/>
              </a:rPr>
              <a:t>Pojistná částka zahrnuje: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>
                <a:latin typeface="Tahoma" pitchFamily="34" charset="0"/>
                <a:cs typeface="Tahoma" pitchFamily="34" charset="0"/>
              </a:rPr>
              <a:t>Cenu zboží včetně obalu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>
                <a:latin typeface="Tahoma" pitchFamily="34" charset="0"/>
                <a:cs typeface="Tahoma" pitchFamily="34" charset="0"/>
              </a:rPr>
              <a:t>Náklady na přepravu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>
                <a:latin typeface="Tahoma" pitchFamily="34" charset="0"/>
                <a:cs typeface="Tahoma" pitchFamily="34" charset="0"/>
              </a:rPr>
              <a:t>Pojistné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>
                <a:latin typeface="Tahoma" pitchFamily="34" charset="0"/>
                <a:cs typeface="Tahoma" pitchFamily="34" charset="0"/>
              </a:rPr>
              <a:t>Očekávaný zisk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>
                <a:latin typeface="Tahoma" pitchFamily="34" charset="0"/>
                <a:cs typeface="Tahoma" pitchFamily="34" charset="0"/>
              </a:rPr>
              <a:t>Clo a další poplatky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cs-CZ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Literatura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28800"/>
            <a:ext cx="8244408" cy="4497363"/>
          </a:xfrm>
        </p:spPr>
        <p:txBody>
          <a:bodyPr/>
          <a:lstStyle/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1. Kalínská, E. a kol.: </a:t>
            </a:r>
            <a:r>
              <a:rPr lang="cs-CZ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Mezinárodní obchod v 21. století.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Praha: Grada Publishing, 2010.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ISBN 978-</a:t>
            </a:r>
            <a:r>
              <a:rPr lang="cs-CZ" sz="2400" dirty="0"/>
              <a:t>80-247-3396-8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2. Machková, H. a kol.: </a:t>
            </a:r>
            <a:r>
              <a:rPr lang="cs-CZ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Mezinárodní obchodní operace.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Praha: Grada Publishing, 2010.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ISBN 978-80-247-3237-4.</a:t>
            </a:r>
          </a:p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3. Svatoš M. a kol.: </a:t>
            </a:r>
            <a:r>
              <a:rPr lang="cs-CZ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Zahraniční obchod teorie a praxe.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Praha: Grada Publishing, 2009.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ISBN 978-80-247-2708-0.</a:t>
            </a: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Analýza zahraničních trhů</a:t>
            </a:r>
            <a:b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052736"/>
            <a:ext cx="7992888" cy="5472608"/>
          </a:xfrm>
        </p:spPr>
        <p:txBody>
          <a:bodyPr/>
          <a:lstStyle/>
          <a:p>
            <a:pPr>
              <a:buNone/>
            </a:pPr>
            <a:r>
              <a:rPr lang="cs-CZ" sz="2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Hledání odpovědí na otázky: </a:t>
            </a:r>
          </a:p>
          <a:p>
            <a:pPr>
              <a:buNone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Je správné na trh vstoupit?</a:t>
            </a:r>
          </a:p>
          <a:p>
            <a:pPr>
              <a:buNone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Jaký je předpokládaný objem prodeje?</a:t>
            </a:r>
          </a:p>
          <a:p>
            <a:pPr>
              <a:buNone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Jaká je optimální strategie vstupu?</a:t>
            </a:r>
          </a:p>
          <a:p>
            <a:pPr>
              <a:buNone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Jaké je podnikatelské prostředí? </a:t>
            </a:r>
          </a:p>
          <a:p>
            <a:pPr>
              <a:buNone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Jaké zvláštnosti ovlivňují chování zákazníků?</a:t>
            </a:r>
          </a:p>
          <a:p>
            <a:pPr>
              <a:buNone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Jaká kritéria pro segmentaci trhu použít?  </a:t>
            </a:r>
          </a:p>
          <a:p>
            <a:pPr>
              <a:buNone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Jaká je atraktivita trhu?</a:t>
            </a:r>
          </a:p>
          <a:p>
            <a:pPr>
              <a:buNone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Jaká je konkurence?</a:t>
            </a:r>
          </a:p>
          <a:p>
            <a:pPr>
              <a:buNone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Jaká jsou rizika?</a:t>
            </a:r>
          </a:p>
          <a:p>
            <a:pPr>
              <a:buNone/>
            </a:pP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Jaké jsou finální přínosy?</a:t>
            </a:r>
          </a:p>
          <a:p>
            <a:pPr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316416" cy="108012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Analýza zahraničních trhů</a:t>
            </a:r>
            <a:endParaRPr lang="cs-CZ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268760"/>
            <a:ext cx="7643192" cy="485740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Teritoriální průzkum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Obchodně-politický průzkum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Komoditní průzkum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Spotřebitelský průzkum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Průzkum konkurence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Cenový průzkum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Technický průzkum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Průzkum rizik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Ostatní…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63272" cy="1224136"/>
          </a:xfrm>
        </p:spPr>
        <p:txBody>
          <a:bodyPr/>
          <a:lstStyle/>
          <a:p>
            <a:r>
              <a:rPr lang="cs-CZ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Teritoriální průzkum</a:t>
            </a:r>
            <a:br>
              <a:rPr lang="cs-CZ" b="1" u="sng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268760"/>
            <a:ext cx="8460432" cy="511256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Sběr informací o daném teritoriu (pověst, solventnost aj.)</a:t>
            </a:r>
          </a:p>
          <a:p>
            <a:pPr>
              <a:buFont typeface="Wingdings" pitchFamily="2" charset="2"/>
              <a:buChar char="Ø"/>
            </a:pPr>
            <a:endParaRPr lang="cs-CZ" sz="5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Průzkum politické struktury a hospodářské politiky státu</a:t>
            </a:r>
          </a:p>
          <a:p>
            <a:pPr>
              <a:buFont typeface="Wingdings" pitchFamily="2" charset="2"/>
              <a:buChar char="Ø"/>
            </a:pPr>
            <a:endParaRPr lang="cs-CZ" sz="5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Průzkum obchodní politiky státu (bilaterální a multilaterální obchodní smlouvy, smlouvy o zamezení dvojího zdanění a o ochraně investic aj.)</a:t>
            </a:r>
          </a:p>
          <a:p>
            <a:pPr>
              <a:buFont typeface="Wingdings" pitchFamily="2" charset="2"/>
              <a:buChar char="Ø"/>
            </a:pPr>
            <a:endParaRPr lang="cs-CZ" sz="5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Průzkum makroekonomických ukazatelů (HDP, platební bilance a ZO daného státu, inflace, (ne)zaměstnanost aj.)</a:t>
            </a:r>
          </a:p>
          <a:p>
            <a:pPr>
              <a:buFont typeface="Wingdings" pitchFamily="2" charset="2"/>
              <a:buChar char="Ø"/>
            </a:pPr>
            <a:endParaRPr lang="cs-CZ" sz="5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Průzkum demografických ukazatelů </a:t>
            </a:r>
            <a:br>
              <a:rPr lang="cs-CZ" sz="2400" dirty="0">
                <a:latin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cs typeface="Tahoma" pitchFamily="34" charset="0"/>
              </a:rPr>
              <a:t>(životní úroveň, struktura obyvatel, </a:t>
            </a:r>
            <a:br>
              <a:rPr lang="cs-CZ" sz="2400" dirty="0">
                <a:latin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cs typeface="Tahoma" pitchFamily="34" charset="0"/>
              </a:rPr>
              <a:t>příjmy a výdaje obyvatel atd.)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388424" cy="868958"/>
          </a:xfrm>
        </p:spPr>
        <p:txBody>
          <a:bodyPr/>
          <a:lstStyle/>
          <a:p>
            <a:r>
              <a:rPr lang="cs-CZ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Obchodně-politický průzkum</a:t>
            </a:r>
            <a:br>
              <a:rPr lang="cs-CZ" b="1" u="sng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340768"/>
            <a:ext cx="8460432" cy="478539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Cílem je </a:t>
            </a:r>
            <a:r>
              <a:rPr lang="cs-CZ" sz="2400" u="sng" dirty="0">
                <a:latin typeface="Tahoma" pitchFamily="34" charset="0"/>
                <a:cs typeface="Tahoma" pitchFamily="34" charset="0"/>
              </a:rPr>
              <a:t>zjištění, jakým překážkám nebo výhodám je vystaveno zboží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, které bude do dané země dováženo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Výše cel, kvantitativní omezení, podmínky celního řízení, dovozních licencí, zušlechťovacích operací aj.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Možnosti snížení celního zatížení spoluprací s místními podniky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Znalost smluvních podmínek, které podepsala EU s danou zemí a bilaterální dohody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Administrativně-právní záležitosti </a:t>
            </a:r>
            <a:br>
              <a:rPr lang="cs-CZ" sz="2400" dirty="0">
                <a:latin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cs typeface="Tahoma" pitchFamily="34" charset="0"/>
              </a:rPr>
              <a:t>v případě vytvoření filiálky apod.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63272" cy="1012974"/>
          </a:xfrm>
        </p:spPr>
        <p:txBody>
          <a:bodyPr/>
          <a:lstStyle/>
          <a:p>
            <a:r>
              <a:rPr lang="cs-CZ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Komoditní průzkum</a:t>
            </a:r>
            <a:br>
              <a:rPr lang="cs-CZ" b="1" u="sng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316416" cy="561662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u="sng" dirty="0">
                <a:latin typeface="Tahoma" pitchFamily="34" charset="0"/>
                <a:cs typeface="Tahoma" pitchFamily="34" charset="0"/>
              </a:rPr>
              <a:t>Veškeré údaje o produktu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(vlastnosti, cenový vývoj, užitná hodnota, technické požadavky, způsob výroby…)</a:t>
            </a:r>
          </a:p>
          <a:p>
            <a:pPr>
              <a:buFont typeface="Wingdings" pitchFamily="2" charset="2"/>
              <a:buChar char="Ø"/>
            </a:pPr>
            <a:endParaRPr lang="cs-CZ" sz="3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Objem jeho světové produkce, hlavní výrobní oblasti…</a:t>
            </a:r>
          </a:p>
          <a:p>
            <a:pPr>
              <a:buFont typeface="Wingdings" pitchFamily="2" charset="2"/>
              <a:buChar char="Ø"/>
            </a:pPr>
            <a:endParaRPr lang="cs-CZ" sz="3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Objem </a:t>
            </a:r>
            <a:r>
              <a:rPr lang="cs-CZ" sz="2400">
                <a:latin typeface="Tahoma" pitchFamily="34" charset="0"/>
                <a:cs typeface="Tahoma" pitchFamily="34" charset="0"/>
              </a:rPr>
              <a:t>jeho MO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(celkový vývoz, dovoz, hlavní vývozci, dovozci, existence monopolu…) </a:t>
            </a:r>
          </a:p>
          <a:p>
            <a:pPr>
              <a:buFont typeface="Wingdings" pitchFamily="2" charset="2"/>
              <a:buChar char="Ø"/>
            </a:pPr>
            <a:endParaRPr lang="cs-CZ" sz="3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Investiční aktivity, věda a výzkum v dané oblasti, odhad tendencí vývoje</a:t>
            </a:r>
          </a:p>
          <a:p>
            <a:pPr>
              <a:buFont typeface="Wingdings" pitchFamily="2" charset="2"/>
              <a:buChar char="Ø"/>
            </a:pPr>
            <a:endParaRPr lang="cs-CZ" sz="3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Metody stanovení ceny produktu na zkoumaném trhu</a:t>
            </a:r>
          </a:p>
          <a:p>
            <a:pPr>
              <a:buFont typeface="Wingdings" pitchFamily="2" charset="2"/>
              <a:buChar char="Ø"/>
            </a:pPr>
            <a:endParaRPr lang="cs-CZ" sz="3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Celní a daňové zatížení, obchodní bariéry a restrikce</a:t>
            </a:r>
          </a:p>
          <a:p>
            <a:pPr>
              <a:buFont typeface="Wingdings" pitchFamily="2" charset="2"/>
              <a:buChar char="Ø"/>
            </a:pPr>
            <a:endParaRPr lang="cs-CZ" sz="3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300" dirty="0">
                <a:latin typeface="Tahoma" pitchFamily="34" charset="0"/>
                <a:cs typeface="Tahoma" pitchFamily="34" charset="0"/>
              </a:rPr>
              <a:t>Výhody a nevýhody domácí výroby ve srovnání s dovozem</a:t>
            </a:r>
          </a:p>
          <a:p>
            <a:pPr>
              <a:buFont typeface="Wingdings" pitchFamily="2" charset="2"/>
              <a:buChar char="Ø"/>
            </a:pPr>
            <a:endParaRPr lang="cs-CZ" sz="3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Velikost a potenciál trhu (poptávky) daného produktu</a:t>
            </a:r>
          </a:p>
          <a:p>
            <a:pPr>
              <a:buFont typeface="Wingdings" pitchFamily="2" charset="2"/>
              <a:buChar char="Ø"/>
            </a:pPr>
            <a:endParaRPr lang="cs-CZ" sz="3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Stav konkurence na trhu</a:t>
            </a:r>
          </a:p>
          <a:p>
            <a:pPr>
              <a:buFont typeface="Wingdings" pitchFamily="2" charset="2"/>
              <a:buChar char="Ø"/>
            </a:pPr>
            <a:endParaRPr lang="cs-CZ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08912" cy="1012974"/>
          </a:xfrm>
        </p:spPr>
        <p:txBody>
          <a:bodyPr/>
          <a:lstStyle/>
          <a:p>
            <a:r>
              <a:rPr lang="cs-CZ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Spotřebitelský průzkum</a:t>
            </a:r>
            <a:b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340768"/>
            <a:ext cx="8316416" cy="525658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Zkoumá </a:t>
            </a:r>
            <a:r>
              <a:rPr lang="cs-CZ" sz="2400" u="sng" dirty="0">
                <a:latin typeface="Tahoma" pitchFamily="34" charset="0"/>
                <a:cs typeface="Tahoma" pitchFamily="34" charset="0"/>
              </a:rPr>
              <a:t>chování zákazníků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- </a:t>
            </a:r>
            <a:r>
              <a:rPr lang="cs-CZ" sz="2200" dirty="0">
                <a:latin typeface="Tahoma" pitchFamily="34" charset="0"/>
                <a:cs typeface="Tahoma" pitchFamily="34" charset="0"/>
              </a:rPr>
              <a:t>výzkum spotřebních zvyklostí, motivační výzkum, </a:t>
            </a:r>
          </a:p>
          <a:p>
            <a:pPr>
              <a:buNone/>
            </a:pPr>
            <a:r>
              <a:rPr lang="cs-CZ" sz="2200" dirty="0">
                <a:latin typeface="Tahoma" pitchFamily="34" charset="0"/>
                <a:cs typeface="Tahoma" pitchFamily="34" charset="0"/>
              </a:rPr>
              <a:t>    komunikační výzkum</a:t>
            </a:r>
          </a:p>
          <a:p>
            <a:pPr>
              <a:buNone/>
            </a:pPr>
            <a:endParaRPr lang="cs-CZ" sz="9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Vychází také z </a:t>
            </a:r>
            <a:r>
              <a:rPr lang="cs-CZ" sz="2400" u="sng" dirty="0">
                <a:latin typeface="Tahoma" pitchFamily="34" charset="0"/>
                <a:cs typeface="Tahoma" pitchFamily="34" charset="0"/>
              </a:rPr>
              <a:t>výrobku </a:t>
            </a:r>
          </a:p>
          <a:p>
            <a:pPr>
              <a:buNone/>
            </a:pPr>
            <a:r>
              <a:rPr lang="cs-CZ" sz="2800" dirty="0">
                <a:latin typeface="Tahoma" pitchFamily="34" charset="0"/>
                <a:cs typeface="Tahoma" pitchFamily="34" charset="0"/>
              </a:rPr>
              <a:t>  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- </a:t>
            </a:r>
            <a:r>
              <a:rPr lang="cs-CZ" sz="2200" dirty="0">
                <a:latin typeface="Tahoma" pitchFamily="34" charset="0"/>
                <a:cs typeface="Tahoma" pitchFamily="34" charset="0"/>
              </a:rPr>
              <a:t>zbožíznalecký průzkum, dojmový test, zkušenostní test, testování image výrobku</a:t>
            </a:r>
          </a:p>
          <a:p>
            <a:pPr>
              <a:buNone/>
            </a:pPr>
            <a:endParaRPr lang="cs-CZ" sz="9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Neméně podstatné je i </a:t>
            </a:r>
            <a:r>
              <a:rPr lang="cs-CZ" sz="2400" u="sng" dirty="0">
                <a:latin typeface="Tahoma" pitchFamily="34" charset="0"/>
                <a:cs typeface="Tahoma" pitchFamily="34" charset="0"/>
              </a:rPr>
              <a:t>okolí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- </a:t>
            </a:r>
            <a:r>
              <a:rPr lang="cs-CZ" sz="2200" dirty="0">
                <a:latin typeface="Tahoma" pitchFamily="34" charset="0"/>
                <a:cs typeface="Tahoma" pitchFamily="34" charset="0"/>
              </a:rPr>
              <a:t>ekonomika daného státu, klimatické </a:t>
            </a:r>
            <a:br>
              <a:rPr lang="cs-CZ" sz="2200" dirty="0">
                <a:latin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cs typeface="Tahoma" pitchFamily="34" charset="0"/>
              </a:rPr>
              <a:t>podmínky, přírodní bohatství, kulturní </a:t>
            </a:r>
            <a:br>
              <a:rPr lang="cs-CZ" sz="2200" dirty="0">
                <a:latin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cs typeface="Tahoma" pitchFamily="34" charset="0"/>
              </a:rPr>
              <a:t>faktory, zákony a normy, </a:t>
            </a:r>
            <a:br>
              <a:rPr lang="cs-CZ" sz="2200" dirty="0">
                <a:latin typeface="Tahoma" pitchFamily="34" charset="0"/>
                <a:cs typeface="Tahoma" pitchFamily="34" charset="0"/>
              </a:rPr>
            </a:br>
            <a:r>
              <a:rPr lang="cs-CZ" sz="2200" dirty="0">
                <a:latin typeface="Tahoma" pitchFamily="34" charset="0"/>
                <a:cs typeface="Tahoma" pitchFamily="34" charset="0"/>
              </a:rPr>
              <a:t>dostupnost informací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136904" cy="940966"/>
          </a:xfrm>
        </p:spPr>
        <p:txBody>
          <a:bodyPr/>
          <a:lstStyle/>
          <a:p>
            <a:r>
              <a:rPr lang="cs-CZ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Průzkum konkurence</a:t>
            </a:r>
            <a:br>
              <a:rPr lang="cs-CZ" b="1" u="sng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84784"/>
            <a:ext cx="7848872" cy="489654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500" dirty="0">
                <a:latin typeface="Tahoma" pitchFamily="34" charset="0"/>
                <a:cs typeface="Tahoma" pitchFamily="34" charset="0"/>
              </a:rPr>
              <a:t>Shromáždění informací o zdrojích, strategiích, slabých a silných stránkách všech konkurentů 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500" dirty="0">
                <a:latin typeface="Tahoma" pitchFamily="34" charset="0"/>
                <a:cs typeface="Tahoma" pitchFamily="34" charset="0"/>
              </a:rPr>
              <a:t>Znalost cílů konkurence umožňuje odhad jejích dalších aktivit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500" dirty="0">
                <a:latin typeface="Tahoma" pitchFamily="34" charset="0"/>
                <a:cs typeface="Tahoma" pitchFamily="34" charset="0"/>
              </a:rPr>
              <a:t>Nepřetržitý proces sběru, třídění a správného interpretování získaných informací o konkurenci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Země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Země</Template>
  <TotalTime>3050</TotalTime>
  <Words>1132</Words>
  <Application>Microsoft Office PowerPoint</Application>
  <PresentationFormat>Předvádění na obrazovce (4:3)</PresentationFormat>
  <Paragraphs>273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Tahoma</vt:lpstr>
      <vt:lpstr>Wingdings</vt:lpstr>
      <vt:lpstr>Země</vt:lpstr>
      <vt:lpstr>Mezinárodní  obchodní operace I.</vt:lpstr>
      <vt:lpstr>Prezentace aplikace PowerPoint</vt:lpstr>
      <vt:lpstr>1. Analýza zahraničních trhů </vt:lpstr>
      <vt:lpstr>1. Analýza zahraničních trhů</vt:lpstr>
      <vt:lpstr>Teritoriální průzkum </vt:lpstr>
      <vt:lpstr>Obchodně-politický průzkum </vt:lpstr>
      <vt:lpstr>Komoditní průzkum </vt:lpstr>
      <vt:lpstr>Spotřebitelský průzkum </vt:lpstr>
      <vt:lpstr>Průzkum konkurence </vt:lpstr>
      <vt:lpstr>Cenový průzkum </vt:lpstr>
      <vt:lpstr>Technický průzkum </vt:lpstr>
      <vt:lpstr>Průzkum rizik </vt:lpstr>
      <vt:lpstr>2. Stanovení ceny</vt:lpstr>
      <vt:lpstr>2. Stanovení ceny</vt:lpstr>
      <vt:lpstr>2. Stanovení ceny</vt:lpstr>
      <vt:lpstr>2. Stanovení ceny</vt:lpstr>
      <vt:lpstr>2. Stanovení ceny</vt:lpstr>
      <vt:lpstr>2. Stanovení ceny</vt:lpstr>
      <vt:lpstr>3. Logistika v MO</vt:lpstr>
      <vt:lpstr>3. Logistika v MO</vt:lpstr>
      <vt:lpstr>3. Logistika v MO</vt:lpstr>
      <vt:lpstr>3. Logistika v MO</vt:lpstr>
      <vt:lpstr>3. Logistika v MO</vt:lpstr>
      <vt:lpstr>3. Logistika v MO</vt:lpstr>
      <vt:lpstr>3. Logistika v MO</vt:lpstr>
      <vt:lpstr>4. Rizika a pojištění</vt:lpstr>
      <vt:lpstr>4. Rizika a pojištění   </vt:lpstr>
      <vt:lpstr>4. Rizika a pojištění   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Globalizace a správa společností</dc:title>
  <dc:creator>admin</dc:creator>
  <cp:lastModifiedBy>Ladislava Kuchynková</cp:lastModifiedBy>
  <cp:revision>169</cp:revision>
  <dcterms:created xsi:type="dcterms:W3CDTF">2012-02-18T11:21:06Z</dcterms:created>
  <dcterms:modified xsi:type="dcterms:W3CDTF">2018-11-11T23:12:00Z</dcterms:modified>
</cp:coreProperties>
</file>