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sldIdLst>
    <p:sldId id="256" r:id="rId2"/>
    <p:sldId id="257" r:id="rId3"/>
    <p:sldId id="282" r:id="rId4"/>
    <p:sldId id="267" r:id="rId5"/>
    <p:sldId id="264" r:id="rId6"/>
    <p:sldId id="266" r:id="rId7"/>
    <p:sldId id="265" r:id="rId8"/>
    <p:sldId id="263" r:id="rId9"/>
    <p:sldId id="268" r:id="rId10"/>
    <p:sldId id="262" r:id="rId11"/>
    <p:sldId id="259" r:id="rId12"/>
    <p:sldId id="269" r:id="rId13"/>
    <p:sldId id="271" r:id="rId14"/>
    <p:sldId id="270" r:id="rId15"/>
    <p:sldId id="272" r:id="rId16"/>
    <p:sldId id="273" r:id="rId17"/>
    <p:sldId id="260" r:id="rId18"/>
    <p:sldId id="274" r:id="rId19"/>
    <p:sldId id="275" r:id="rId20"/>
    <p:sldId id="276" r:id="rId21"/>
    <p:sldId id="277" r:id="rId22"/>
    <p:sldId id="281" r:id="rId23"/>
    <p:sldId id="283" r:id="rId24"/>
    <p:sldId id="284" r:id="rId25"/>
    <p:sldId id="285" r:id="rId26"/>
    <p:sldId id="286" r:id="rId27"/>
    <p:sldId id="289" r:id="rId28"/>
    <p:sldId id="290" r:id="rId29"/>
    <p:sldId id="287" r:id="rId30"/>
    <p:sldId id="291" r:id="rId31"/>
    <p:sldId id="301" r:id="rId32"/>
    <p:sldId id="292" r:id="rId33"/>
    <p:sldId id="296" r:id="rId34"/>
    <p:sldId id="302" r:id="rId35"/>
    <p:sldId id="293" r:id="rId36"/>
    <p:sldId id="295" r:id="rId37"/>
    <p:sldId id="297" r:id="rId38"/>
    <p:sldId id="299" r:id="rId39"/>
    <p:sldId id="298" r:id="rId40"/>
  </p:sldIdLst>
  <p:sldSz cx="9144000" cy="6858000" type="screen4x3"/>
  <p:notesSz cx="6877050" cy="10001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44952D-282F-4702-97B4-B46C3CF08BD0}" type="datetimeFigureOut">
              <a:rPr lang="cs-CZ" smtClean="0"/>
              <a:pPr/>
              <a:t>12.11.2018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04961E-2719-4991-86D6-6ADC1F6D6D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44952D-282F-4702-97B4-B46C3CF08BD0}" type="datetimeFigureOut">
              <a:rPr lang="cs-CZ" smtClean="0"/>
              <a:pPr/>
              <a:t>12.11.2018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04961E-2719-4991-86D6-6ADC1F6D6D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44952D-282F-4702-97B4-B46C3CF08BD0}" type="datetimeFigureOut">
              <a:rPr lang="cs-CZ" smtClean="0"/>
              <a:pPr/>
              <a:t>12.11.2018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04961E-2719-4991-86D6-6ADC1F6D6D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44952D-282F-4702-97B4-B46C3CF08BD0}" type="datetimeFigureOut">
              <a:rPr lang="cs-CZ" smtClean="0"/>
              <a:pPr/>
              <a:t>12.11.2018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04961E-2719-4991-86D6-6ADC1F6D6D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44952D-282F-4702-97B4-B46C3CF08BD0}" type="datetimeFigureOut">
              <a:rPr lang="cs-CZ" smtClean="0"/>
              <a:pPr/>
              <a:t>12.11.2018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04961E-2719-4991-86D6-6ADC1F6D6D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44952D-282F-4702-97B4-B46C3CF08BD0}" type="datetimeFigureOut">
              <a:rPr lang="cs-CZ" smtClean="0"/>
              <a:pPr/>
              <a:t>12.11.2018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04961E-2719-4991-86D6-6ADC1F6D6D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44952D-282F-4702-97B4-B46C3CF08BD0}" type="datetimeFigureOut">
              <a:rPr lang="cs-CZ" smtClean="0"/>
              <a:pPr/>
              <a:t>12.11.2018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04961E-2719-4991-86D6-6ADC1F6D6D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44952D-282F-4702-97B4-B46C3CF08BD0}" type="datetimeFigureOut">
              <a:rPr lang="cs-CZ" smtClean="0"/>
              <a:pPr/>
              <a:t>12.11.2018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04961E-2719-4991-86D6-6ADC1F6D6D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44952D-282F-4702-97B4-B46C3CF08BD0}" type="datetimeFigureOut">
              <a:rPr lang="cs-CZ" smtClean="0"/>
              <a:pPr/>
              <a:t>12.11.2018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04961E-2719-4991-86D6-6ADC1F6D6D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44952D-282F-4702-97B4-B46C3CF08BD0}" type="datetimeFigureOut">
              <a:rPr lang="cs-CZ" smtClean="0"/>
              <a:pPr/>
              <a:t>12.11.2018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04961E-2719-4991-86D6-6ADC1F6D6D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44952D-282F-4702-97B4-B46C3CF08BD0}" type="datetimeFigureOut">
              <a:rPr lang="cs-CZ" smtClean="0"/>
              <a:pPr/>
              <a:t>12.11.2018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04961E-2719-4991-86D6-6ADC1F6D6D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544952D-282F-4702-97B4-B46C3CF08BD0}" type="datetimeFigureOut">
              <a:rPr lang="cs-CZ" smtClean="0"/>
              <a:pPr/>
              <a:t>12.11.2018</a:t>
            </a:fld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404961E-2719-4991-86D6-6ADC1F6D6D7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8208912" cy="2304257"/>
          </a:xfrm>
        </p:spPr>
        <p:txBody>
          <a:bodyPr/>
          <a:lstStyle/>
          <a:p>
            <a:r>
              <a:rPr lang="cs-CZ" sz="5400" b="1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Mezinárodní </a:t>
            </a:r>
            <a:br>
              <a:rPr lang="cs-CZ" sz="5400" b="1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5400" b="1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obchodní </a:t>
            </a:r>
            <a:r>
              <a:rPr lang="cs-CZ" sz="54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operace II.</a:t>
            </a:r>
          </a:p>
        </p:txBody>
      </p:sp>
      <p:sp>
        <p:nvSpPr>
          <p:cNvPr id="3" name="Obdélník 2"/>
          <p:cNvSpPr/>
          <p:nvPr/>
        </p:nvSpPr>
        <p:spPr>
          <a:xfrm>
            <a:off x="2771800" y="3717032"/>
            <a:ext cx="42484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Ladislava Kuchynková </a:t>
            </a:r>
            <a:endParaRPr lang="cs-CZ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388424" cy="864096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1a) </a:t>
            </a:r>
            <a:r>
              <a:rPr lang="cs-CZ" b="1" u="sng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Nepřímý</a:t>
            </a:r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export a import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340768"/>
            <a:ext cx="8136904" cy="478539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Zapojení do mezinárodního podnikání prostřednictvím jiných obchodních firem v tuzemsku (prodej či nákup finálních výrobků nebo subdodávky)</a:t>
            </a:r>
          </a:p>
          <a:p>
            <a:pPr>
              <a:buFont typeface="Wingdings" pitchFamily="2" charset="2"/>
              <a:buChar char="Ø"/>
            </a:pPr>
            <a:endParaRPr lang="cs-CZ" sz="1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Nepřímý styk se zahraničním trhem</a:t>
            </a:r>
          </a:p>
          <a:p>
            <a:pPr>
              <a:buFont typeface="Wingdings" pitchFamily="2" charset="2"/>
              <a:buChar char="Ø"/>
            </a:pPr>
            <a:endParaRPr lang="cs-CZ" sz="1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Žádné vlastní zahraničně-obchodní operace  </a:t>
            </a:r>
          </a:p>
          <a:p>
            <a:pPr>
              <a:buFont typeface="Wingdings" pitchFamily="2" charset="2"/>
              <a:buChar char="Ø"/>
            </a:pPr>
            <a:endParaRPr lang="cs-CZ" sz="1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Forma začleňování do mezinárodního podnikání, kdy dochází na domácím trhu ke konfrontaci s požadavky jiného trhu</a:t>
            </a:r>
          </a:p>
        </p:txBody>
      </p:sp>
    </p:spTree>
    <p:extLst>
      <p:ext uri="{BB962C8B-B14F-4D97-AF65-F5344CB8AC3E}">
        <p14:creationId xmlns:p14="http://schemas.microsoft.com/office/powerpoint/2010/main" val="3007031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8388424" cy="724942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1b) Mez. pohyb know-how</a:t>
            </a:r>
            <a:b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484784"/>
            <a:ext cx="7488832" cy="4641379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Subjektu v jiné zemi je poskytnuto určité know-how </a:t>
            </a:r>
            <a:r>
              <a:rPr lang="cs-CZ" sz="28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na určité smluvní bázi:</a:t>
            </a:r>
          </a:p>
          <a:p>
            <a:pPr>
              <a:buFont typeface="Wingdings" pitchFamily="2" charset="2"/>
              <a:buChar char="Ø"/>
            </a:pPr>
            <a:endParaRPr lang="cs-CZ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  - licenční smlouva, </a:t>
            </a:r>
          </a:p>
          <a:p>
            <a:pPr marL="0" indent="0">
              <a:buNone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  - franšízing, </a:t>
            </a:r>
          </a:p>
          <a:p>
            <a:pPr marL="0" indent="0">
              <a:buNone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  - smlouva o řízení, </a:t>
            </a:r>
          </a:p>
          <a:p>
            <a:pPr marL="0" indent="0">
              <a:buNone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  - zušlechťovací styk (resp. operace)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8388424" cy="796950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1b) Mez. pohyb know-how</a:t>
            </a:r>
            <a:b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340768"/>
            <a:ext cx="8208912" cy="5184576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Licenční smlouva</a:t>
            </a:r>
          </a:p>
          <a:p>
            <a:pPr marL="0" indent="0" algn="ctr">
              <a:buNone/>
            </a:pPr>
            <a:endParaRPr lang="cs-CZ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Poskytovatel opravňuje nabyvatele ve sjednaném rozsahu a na sjednaném území k výkonu práv z průmyslového vlastnictví, za což se nabyvatel zavazuje poskytovat určitou odměnu</a:t>
            </a:r>
          </a:p>
          <a:p>
            <a:pPr>
              <a:buFont typeface="Wingdings" pitchFamily="2" charset="2"/>
              <a:buChar char="Ø"/>
            </a:pPr>
            <a:endParaRPr lang="cs-CZ" sz="1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Předmětem je svolení k užití nehmotného statku (obvykle se jedná o patent, chráněný vzor, ochrannou známku, copyright apod.) </a:t>
            </a:r>
          </a:p>
        </p:txBody>
      </p:sp>
    </p:spTree>
    <p:extLst>
      <p:ext uri="{BB962C8B-B14F-4D97-AF65-F5344CB8AC3E}">
        <p14:creationId xmlns:p14="http://schemas.microsoft.com/office/powerpoint/2010/main" val="2119737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8388424" cy="1012974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1b) Mez. pohyb know-how</a:t>
            </a:r>
            <a:br>
              <a:rPr lang="cs-CZ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052736"/>
            <a:ext cx="8136904" cy="5805264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Licenční smlouva</a:t>
            </a:r>
          </a:p>
          <a:p>
            <a:pPr marL="0" indent="0">
              <a:buNone/>
            </a:pPr>
            <a:endParaRPr lang="cs-CZ" sz="5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Důvody pro </a:t>
            </a:r>
            <a:r>
              <a:rPr lang="cs-CZ" sz="28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poskytnutí know-how</a:t>
            </a: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</a:p>
          <a:p>
            <a:pPr marL="0" indent="0">
              <a:buNone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Nemožnost zavedení vlastní výroby či obchodně-politické, celní a jiné bariéry neumožňující přímý vývoz do určitých teritorií, nedostatečný tržní potenciál pro přímé investice, výhodná kooperace (např. výměna za jinou technologii) aj.</a:t>
            </a:r>
          </a:p>
          <a:p>
            <a:pPr marL="0" indent="0">
              <a:buNone/>
            </a:pPr>
            <a:endParaRPr lang="cs-CZ" sz="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Důvody pro </a:t>
            </a:r>
            <a:r>
              <a:rPr lang="cs-CZ" sz="28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nákup know-how</a:t>
            </a: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marL="0" indent="0">
              <a:buNone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Nedostatek prostředků pro vlastní výzkum, nemožnost dosažení originálnějšího řešení, rozšíření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vývozu výrobků je podmíněno nákupem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know-how pro jejich součásti,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rychlý vstup do oboru aj.  </a:t>
            </a:r>
          </a:p>
          <a:p>
            <a:pPr marL="0" indent="0">
              <a:buNone/>
            </a:pP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213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8388424" cy="1012974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1b) Mez. pohyb know-how</a:t>
            </a:r>
            <a:br>
              <a:rPr lang="cs-CZ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196752"/>
            <a:ext cx="8136904" cy="5400600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Franšízing </a:t>
            </a:r>
            <a:r>
              <a:rPr lang="cs-CZ" sz="2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(angl. „</a:t>
            </a:r>
            <a:r>
              <a:rPr lang="cs-CZ" sz="2800" i="1" dirty="0"/>
              <a:t>franchising“)</a:t>
            </a:r>
            <a:endParaRPr lang="cs-CZ" sz="2800" b="1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Poskytnutí práva užívat obchodní známku a znalosti vlastněné korporací pro podnikání jiného subjektu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Poskytovatel franšízy umožňuje příjemci používat při provozování podniku např. své logo, obchodní známku, výrobkovou řadu aj. 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Nabyvatel (franšízant) se zavazuje zaplatit smluvně stanovenou odměnu a dodržovat komerční politiku poskytovatele</a:t>
            </a:r>
          </a:p>
          <a:p>
            <a:pPr>
              <a:buFont typeface="Wingdings" pitchFamily="2" charset="2"/>
              <a:buChar char="Ø"/>
            </a:pPr>
            <a:r>
              <a:rPr lang="cs-CZ" sz="2300" dirty="0">
                <a:latin typeface="Tahoma" pitchFamily="34" charset="0"/>
                <a:ea typeface="Tahoma" pitchFamily="34" charset="0"/>
                <a:cs typeface="Tahoma" pitchFamily="34" charset="0"/>
              </a:rPr>
              <a:t>Počátky souvisí s výrobou šicích strojů Singer  </a:t>
            </a:r>
          </a:p>
          <a:p>
            <a:pPr>
              <a:buFont typeface="Wingdings" pitchFamily="2" charset="2"/>
              <a:buChar char="Ø"/>
            </a:pPr>
            <a:r>
              <a:rPr lang="cs-CZ" sz="2300" dirty="0">
                <a:latin typeface="Tahoma" pitchFamily="34" charset="0"/>
                <a:ea typeface="Tahoma" pitchFamily="34" charset="0"/>
                <a:cs typeface="Tahoma" pitchFamily="34" charset="0"/>
              </a:rPr>
              <a:t>V současnosti často pohostinství </a:t>
            </a:r>
            <a:br>
              <a:rPr lang="cs-CZ" sz="23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300" dirty="0">
                <a:latin typeface="Tahoma" pitchFamily="34" charset="0"/>
                <a:ea typeface="Tahoma" pitchFamily="34" charset="0"/>
                <a:cs typeface="Tahoma" pitchFamily="34" charset="0"/>
              </a:rPr>
              <a:t>(KFC, McDonald’s), hotely, </a:t>
            </a:r>
            <a:br>
              <a:rPr lang="cs-CZ" sz="23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300" dirty="0">
                <a:latin typeface="Tahoma" pitchFamily="34" charset="0"/>
                <a:ea typeface="Tahoma" pitchFamily="34" charset="0"/>
                <a:cs typeface="Tahoma" pitchFamily="34" charset="0"/>
              </a:rPr>
              <a:t>restaurace, čerpací stanice apod.    </a:t>
            </a:r>
          </a:p>
        </p:txBody>
      </p:sp>
    </p:spTree>
    <p:extLst>
      <p:ext uri="{BB962C8B-B14F-4D97-AF65-F5344CB8AC3E}">
        <p14:creationId xmlns:p14="http://schemas.microsoft.com/office/powerpoint/2010/main" val="1808902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8388424" cy="1012974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1b) Mez. pohyb know-how</a:t>
            </a:r>
            <a:br>
              <a:rPr lang="cs-CZ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96752"/>
            <a:ext cx="7920880" cy="4929411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Smlouva o řízení</a:t>
            </a:r>
          </a:p>
          <a:p>
            <a:pPr marL="0" indent="0" algn="ctr">
              <a:buNone/>
            </a:pPr>
            <a:endParaRPr lang="cs-CZ" sz="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Poskytnutí řídících znalostí a špičkových manažerů na smluvním základě </a:t>
            </a:r>
            <a:b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(obvykle na dobu určitou)</a:t>
            </a:r>
          </a:p>
          <a:p>
            <a:pPr marL="0" indent="0">
              <a:buNone/>
            </a:pPr>
            <a:endParaRPr lang="cs-CZ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Přenos osvědčené koncepce řízení do zahraničí 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Např. podnik zahájí v jiné zemi výrobu, na počátku jej po určitou dobu řídí a zaškolí místní pracovníky, poté předá domácí firmě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4164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8388424" cy="1084982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1b) Mez. pohyb know-how</a:t>
            </a:r>
            <a:b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340768"/>
            <a:ext cx="8208912" cy="5328592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Zušlechťovací styk</a:t>
            </a:r>
          </a:p>
          <a:p>
            <a:pPr marL="0" indent="0" algn="ctr">
              <a:buNone/>
            </a:pPr>
            <a:endParaRPr lang="cs-CZ" sz="7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Podnikatelský subjekt zajišťuje s využitím technického a organizačního know-how zahraničního příkazce určitou subdodávku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Zpracování surovin, materiálů či součástek do vyššího stupně finality či do podoby hotového výrobku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Důvodem jsou nižší náklady na zpracování v zahraničí (mzdové, energetické, surovinové, materiálové či dopravní) nebo méně přísná legislativa  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Technologicky nenáročná aktivita 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Forma outsourcingu  </a:t>
            </a:r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endParaRPr lang="cs-CZ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5469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208912" cy="720080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1c) Kapitálový vstup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268760"/>
            <a:ext cx="7859216" cy="485740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8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Kapitálovým vstupem na zahraniční trh</a:t>
            </a: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formou zahraničních investic může být: </a:t>
            </a:r>
          </a:p>
          <a:p>
            <a:pPr>
              <a:buFont typeface="Wingdings" pitchFamily="2" charset="2"/>
              <a:buChar char="Ø"/>
            </a:pPr>
            <a:endParaRPr lang="cs-CZ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cs-CZ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      </a:t>
            </a: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- investice „na zelené louce“</a:t>
            </a:r>
            <a:r>
              <a:rPr lang="cs-CZ" sz="2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(greenfields),</a:t>
            </a: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  - investice „na hnědé louce“</a:t>
            </a:r>
            <a:r>
              <a:rPr lang="cs-CZ" sz="2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(brownfields),</a:t>
            </a:r>
          </a:p>
          <a:p>
            <a:pPr marL="0" indent="0">
              <a:buNone/>
            </a:pPr>
            <a:r>
              <a:rPr lang="cs-CZ" sz="2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- akvizice a fúze, </a:t>
            </a:r>
          </a:p>
          <a:p>
            <a:pPr marL="0" indent="0">
              <a:buNone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  - uzavření dohody o společném podniku, </a:t>
            </a:r>
          </a:p>
          <a:p>
            <a:pPr marL="0" indent="0">
              <a:buNone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  - získání majetkového podílu </a:t>
            </a:r>
            <a:b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    v domácím podniku</a:t>
            </a:r>
          </a:p>
          <a:p>
            <a:pPr marL="0" indent="0">
              <a:buNone/>
            </a:pP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7264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208912" cy="720080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1c) Kapitálový vstup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0728" y="1196752"/>
            <a:ext cx="8363272" cy="4741987"/>
          </a:xfrm>
        </p:spPr>
        <p:txBody>
          <a:bodyPr/>
          <a:lstStyle/>
          <a:p>
            <a:pPr marL="0" indent="0" algn="ctr">
              <a:buNone/>
            </a:pPr>
            <a:r>
              <a:rPr lang="cs-CZ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Investice „na zelené louce“ 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Nově založené a nově postavené podniky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Přinášejí do země kapitál a moderní technologie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Zvyšují konkurenci na trhu 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Přínos z hlediska zaměstnanosti</a:t>
            </a:r>
          </a:p>
          <a:p>
            <a:pPr>
              <a:buFont typeface="Wingdings" pitchFamily="2" charset="2"/>
              <a:buChar char="Ø"/>
            </a:pPr>
            <a:endParaRPr lang="cs-CZ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ctr">
              <a:buNone/>
            </a:pPr>
            <a:r>
              <a:rPr lang="cs-CZ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Investice „na hnědé louce“ 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Přestavba nevyužívaných opuštěných průmyslových území na fungující podniky</a:t>
            </a:r>
          </a:p>
          <a:p>
            <a:pPr>
              <a:buFont typeface="Wingdings" pitchFamily="2" charset="2"/>
              <a:buChar char="Ø"/>
            </a:pP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3135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208912" cy="792088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1c) Kapitálový vstup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124744"/>
            <a:ext cx="7931224" cy="5001419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Akvizice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Převzetí existujícího tuzemského podniku</a:t>
            </a:r>
            <a:r>
              <a:rPr lang="cs-CZ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Zahraniční investor se stává jediným společníkem s výlučnou řídící a rozhodovací pravomocí</a:t>
            </a:r>
          </a:p>
          <a:p>
            <a:pPr marL="0" indent="0">
              <a:buNone/>
            </a:pPr>
            <a:r>
              <a:rPr lang="cs-CZ" sz="100" dirty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cs-CZ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Fúze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Sloučení nebo splynutí podniků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Motivem bývá zjednodušení </a:t>
            </a:r>
            <a:b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organizačních struktur </a:t>
            </a:r>
            <a:b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a řízení společnosti</a:t>
            </a:r>
          </a:p>
        </p:txBody>
      </p:sp>
    </p:spTree>
    <p:extLst>
      <p:ext uri="{BB962C8B-B14F-4D97-AF65-F5344CB8AC3E}">
        <p14:creationId xmlns:p14="http://schemas.microsoft.com/office/powerpoint/2010/main" val="2499175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908720"/>
            <a:ext cx="8229600" cy="432048"/>
          </a:xfrm>
        </p:spPr>
        <p:txBody>
          <a:bodyPr/>
          <a:lstStyle/>
          <a:p>
            <a:r>
              <a:rPr lang="cs-CZ" sz="4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Struktura přednášky:</a:t>
            </a:r>
            <a:br>
              <a:rPr lang="cs-CZ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sz="4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600200"/>
            <a:ext cx="8208912" cy="45259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Volba obchodní metody</a:t>
            </a:r>
          </a:p>
          <a:p>
            <a:pPr marL="1314450" lvl="2" indent="-514350">
              <a:buNone/>
            </a:pP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a)  Export a import zboží a služeb</a:t>
            </a:r>
          </a:p>
          <a:p>
            <a:pPr marL="1257300" lvl="2" indent="-457200">
              <a:buNone/>
            </a:pP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b)  Mezinárodní pohyb know-how</a:t>
            </a:r>
          </a:p>
          <a:p>
            <a:pPr marL="800100" lvl="2" indent="0">
              <a:buNone/>
            </a:pP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c)  Kapitálový vstup na zahraniční trh </a:t>
            </a:r>
          </a:p>
          <a:p>
            <a:pPr marL="800100" lvl="2" indent="0">
              <a:buNone/>
            </a:pPr>
            <a:endParaRPr lang="cs-CZ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indent="-514350">
              <a:buNone/>
            </a:pPr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Obsah smluvních ujednání v MO   </a:t>
            </a:r>
          </a:p>
          <a:p>
            <a:pPr marL="1314450" lvl="2" indent="-514350">
              <a:buAutoNum type="alphaLcParenR"/>
            </a:pP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Podstatné náležitosti</a:t>
            </a:r>
          </a:p>
          <a:p>
            <a:pPr marL="1314450" lvl="2" indent="-514350">
              <a:buAutoNum type="alphaLcParenR"/>
            </a:pP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Další obvyklá ujednání</a:t>
            </a:r>
          </a:p>
          <a:p>
            <a:pPr marL="514350" indent="-514350">
              <a:buNone/>
            </a:pP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  <a:p>
            <a:pPr marL="514350" indent="-514350">
              <a:buNone/>
            </a:pPr>
            <a:r>
              <a:rPr lang="cs-CZ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208912" cy="792088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1c) Kapitálový vstup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124744"/>
            <a:ext cx="8136904" cy="5544616"/>
          </a:xfrm>
        </p:spPr>
        <p:txBody>
          <a:bodyPr/>
          <a:lstStyle/>
          <a:p>
            <a:pPr marL="0" indent="0" algn="ctr">
              <a:buNone/>
            </a:pPr>
            <a:r>
              <a:rPr lang="cs-CZ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Uzavření dohody o společném podniku </a:t>
            </a:r>
          </a:p>
          <a:p>
            <a:pPr marL="0" indent="0" algn="ctr">
              <a:buNone/>
            </a:pPr>
            <a:r>
              <a:rPr lang="cs-CZ" sz="28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(„joint venture“) </a:t>
            </a:r>
          </a:p>
          <a:p>
            <a:pPr marL="0" indent="0" algn="ctr">
              <a:buNone/>
            </a:pPr>
            <a:endParaRPr lang="cs-CZ" sz="500" b="1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Forma spolupráce dvou či více podniků</a:t>
            </a:r>
          </a:p>
          <a:p>
            <a:pPr>
              <a:buFont typeface="Wingdings" pitchFamily="2" charset="2"/>
              <a:buChar char="Ø"/>
            </a:pPr>
            <a:r>
              <a:rPr lang="cs-CZ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Samostatná právnická osoba, která vystupuje svým jménem</a:t>
            </a:r>
          </a:p>
          <a:p>
            <a:pPr>
              <a:buFont typeface="Wingdings" pitchFamily="2" charset="2"/>
              <a:buChar char="Ø"/>
            </a:pPr>
            <a:r>
              <a:rPr lang="cs-CZ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Podnikatelským subjektem je společný podnik</a:t>
            </a:r>
          </a:p>
          <a:p>
            <a:pPr>
              <a:buFont typeface="Wingdings" pitchFamily="2" charset="2"/>
              <a:buChar char="Ø"/>
            </a:pPr>
            <a:r>
              <a:rPr lang="cs-CZ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Domácí podnik spolu s dalším zahraničním podnikem vytvoří novou společnost, kde bývá postavení společníků rovnocenné</a:t>
            </a:r>
          </a:p>
          <a:p>
            <a:pPr>
              <a:buFont typeface="Wingdings" pitchFamily="2" charset="2"/>
              <a:buChar char="Ø"/>
            </a:pPr>
            <a:r>
              <a:rPr lang="cs-CZ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Často následuje fúze </a:t>
            </a:r>
            <a:br>
              <a:rPr lang="cs-CZ" sz="26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původních podniků</a:t>
            </a:r>
          </a:p>
        </p:txBody>
      </p:sp>
    </p:spTree>
    <p:extLst>
      <p:ext uri="{BB962C8B-B14F-4D97-AF65-F5344CB8AC3E}">
        <p14:creationId xmlns:p14="http://schemas.microsoft.com/office/powerpoint/2010/main" val="6829919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388424" cy="792088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1c) Kapitál. vstup (obecně)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196752"/>
            <a:ext cx="8280920" cy="547260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Nejvyšší stupeň internacionalizace firemních aktivit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Vzhledem k investiční náročnosti je typický zejména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pro velké firmy </a:t>
            </a:r>
          </a:p>
          <a:p>
            <a:pPr>
              <a:buFont typeface="Wingdings" pitchFamily="2" charset="2"/>
              <a:buChar char="Ø"/>
            </a:pPr>
            <a:endParaRPr lang="cs-CZ" sz="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Nejčastější dva způsoby: </a:t>
            </a:r>
          </a:p>
          <a:p>
            <a:pPr marL="0" indent="0">
              <a:buNone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I. přímé zahraniční investice</a:t>
            </a:r>
          </a:p>
          <a:p>
            <a:pPr marL="0" indent="0">
              <a:buNone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      = kapitálový vklad (hmotná či nehmotná investice),</a:t>
            </a:r>
          </a:p>
          <a:p>
            <a:pPr marL="0" indent="0">
              <a:buNone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      - slouží k podpoře vývozu mateřské společnosti nebo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      k mezinárodnímu rozvoji výrobních aktivit,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      popř. k internacionalizaci služeb</a:t>
            </a:r>
          </a:p>
          <a:p>
            <a:pPr marL="0" indent="0">
              <a:buNone/>
            </a:pPr>
            <a:endParaRPr lang="cs-CZ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II. portfoliové investice</a:t>
            </a:r>
          </a:p>
          <a:p>
            <a:pPr marL="0" indent="0">
              <a:buNone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      = nákup akcií nebo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      jiných cenných papírů </a:t>
            </a:r>
          </a:p>
          <a:p>
            <a:pPr marL="0" indent="0">
              <a:buNone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</a:p>
          <a:p>
            <a:pPr>
              <a:buFont typeface="Wingdings" pitchFamily="2" charset="2"/>
              <a:buChar char="Ø"/>
            </a:pPr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2915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144016"/>
          </a:xfrm>
        </p:spPr>
        <p:txBody>
          <a:bodyPr/>
          <a:lstStyle/>
          <a:p>
            <a:pPr marL="514350" indent="-514350"/>
            <a:r>
              <a:rPr lang="cs-CZ" sz="4600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Obsah kupní smlouvy  </a:t>
            </a:r>
            <a:br>
              <a:rPr lang="cs-CZ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br>
              <a:rPr lang="cs-CZ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556792"/>
            <a:ext cx="7848872" cy="4896544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a) Podstatné náležitosti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smluvní strany 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specifikace zboží 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sjednaná cena</a:t>
            </a:r>
          </a:p>
          <a:p>
            <a:pPr marL="1314450" lvl="2" indent="-514350">
              <a:buFont typeface="Wingdings" pitchFamily="2" charset="2"/>
              <a:buChar char="Ø"/>
            </a:pPr>
            <a:endParaRPr lang="cs-CZ" sz="9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cs-CZ" sz="2800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b) Další obvyklá ujednání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dodací lhůta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dodací parita (Incoterms)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platební podmínka 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ostatní podmínky</a:t>
            </a:r>
          </a:p>
          <a:p>
            <a:pPr marL="514350" indent="-514350">
              <a:buNone/>
            </a:pPr>
            <a:endParaRPr lang="cs-CZ" sz="26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endParaRPr lang="cs-CZ" sz="2800" b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280920" cy="1143000"/>
          </a:xfrm>
        </p:spPr>
        <p:txBody>
          <a:bodyPr/>
          <a:lstStyle/>
          <a:p>
            <a:r>
              <a:rPr lang="cs-CZ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Kupní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600200"/>
            <a:ext cx="7931224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V obchodní terminologii „kontrakt“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Nejčastěji užívané smluvní ujednání v MO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Postupující harmonizace a unifikace právní úpravy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Vyjadřuje vůli jedné smluvní strany prodat </a:t>
            </a:r>
            <a:b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a druhé smluvní strany koupit určitou věc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Vymezuje práva a povinnosti </a:t>
            </a:r>
            <a:b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smluvních stran</a:t>
            </a:r>
          </a:p>
          <a:p>
            <a:pPr>
              <a:buNone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8388424" cy="868958"/>
          </a:xfrm>
        </p:spPr>
        <p:txBody>
          <a:bodyPr/>
          <a:lstStyle/>
          <a:p>
            <a:pPr lvl="2"/>
            <a:r>
              <a:rPr lang="cs-CZ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2a) Smluvní strany </a:t>
            </a:r>
            <a:br>
              <a:rPr lang="cs-CZ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b="1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340768"/>
            <a:ext cx="8208912" cy="478539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Určení stran kupní smlouvy – prodávajícího </a:t>
            </a:r>
            <a:b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kupujícího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Strany musí být určeny individuálně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Uvedení jména, adresy, právní formy podniku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Přesná identifikace včetně IČ nebo DIČ (ČR) nebo kód registru u daňového (finančního) úřadu (zahr.)</a:t>
            </a:r>
          </a:p>
          <a:p>
            <a:pPr>
              <a:buNone/>
            </a:pPr>
            <a:endParaRPr lang="cs-C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460432" cy="1143000"/>
          </a:xfrm>
        </p:spPr>
        <p:txBody>
          <a:bodyPr/>
          <a:lstStyle/>
          <a:p>
            <a:r>
              <a:rPr lang="cs-CZ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2a) Specifikace zboží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412776"/>
            <a:ext cx="8280920" cy="471338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Určení zboží jeho přesným pojmenováním, příp. odkazem na vzorek či katalog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Konkrétní způsob určení druhu zboží a jeho jakosti je vždy dán povahou obchodovaného zboží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Stanovení objemu zboží (počet kusů, váha apod.)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Možné specifické jednotky pro určitý druh zboží </a:t>
            </a:r>
            <a:b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(např. tucet, barel, galon, unce, bušl aj.)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Definování nároků na obal </a:t>
            </a:r>
            <a:b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(funkce ochranná, praktická (EAN), propagační)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Lze sjednat míru tolerance jakosti i množství </a:t>
            </a:r>
          </a:p>
          <a:p>
            <a:pPr marL="0" indent="0">
              <a:buNone/>
            </a:pPr>
            <a:endParaRPr lang="cs-C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388424" cy="1143000"/>
          </a:xfrm>
        </p:spPr>
        <p:txBody>
          <a:bodyPr/>
          <a:lstStyle/>
          <a:p>
            <a:r>
              <a:rPr lang="cs-CZ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2a) Sjednaná cena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628800"/>
            <a:ext cx="8208912" cy="44973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Nutno přesně určit nebo specifikovat způsob, </a:t>
            </a:r>
            <a:b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jak bude cena stanovena </a:t>
            </a:r>
            <a:b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(např. cena na burze v rozhodný den)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Viz bod 2. Stanovení ceny z přednášky </a:t>
            </a:r>
            <a:b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„Příprava mezinárodní obchodní operace“</a:t>
            </a:r>
          </a:p>
        </p:txBody>
      </p:sp>
    </p:spTree>
    <p:extLst>
      <p:ext uri="{BB962C8B-B14F-4D97-AF65-F5344CB8AC3E}">
        <p14:creationId xmlns:p14="http://schemas.microsoft.com/office/powerpoint/2010/main" val="5062675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0"/>
            <a:ext cx="8388424" cy="1417638"/>
          </a:xfrm>
        </p:spPr>
        <p:txBody>
          <a:bodyPr/>
          <a:lstStyle/>
          <a:p>
            <a:r>
              <a:rPr lang="cs-CZ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2b) Dodací lhůta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24744"/>
            <a:ext cx="8316416" cy="5472608"/>
          </a:xfrm>
        </p:spPr>
        <p:txBody>
          <a:bodyPr/>
          <a:lstStyle/>
          <a:p>
            <a:pPr marL="514350" indent="-514350">
              <a:buFont typeface="+mj-lt"/>
              <a:buAutoNum type="romanUcPeriod"/>
            </a:pPr>
            <a:r>
              <a:rPr lang="cs-CZ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Obchody promptní </a:t>
            </a: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cs-CZ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lhůta „ihned“, zpravidla do 7 dnů</a:t>
            </a:r>
          </a:p>
          <a:p>
            <a:pPr marL="514350" indent="-514350">
              <a:buFont typeface="+mj-lt"/>
              <a:buAutoNum type="romanUcPeriod"/>
            </a:pPr>
            <a:endParaRPr lang="cs-CZ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romanUcPeriod"/>
            </a:pPr>
            <a:r>
              <a:rPr lang="cs-CZ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Obchody dodávkové </a:t>
            </a: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cs-CZ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lhůta:</a:t>
            </a:r>
          </a:p>
          <a:p>
            <a:pPr marL="514350" indent="-514350">
              <a:buFont typeface="+mj-lt"/>
              <a:buAutoNum type="romanLcPeriod"/>
            </a:pPr>
            <a:r>
              <a:rPr lang="cs-CZ" sz="22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přibližná</a:t>
            </a:r>
            <a:r>
              <a:rPr lang="cs-CZ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(výjimečně) – existuje pochybnost, zda se podaří otevřít akreditiv, např. „do 1 měsíce po otevření akreditivu“;</a:t>
            </a:r>
          </a:p>
          <a:p>
            <a:pPr marL="514350" indent="-514350">
              <a:buFont typeface="+mj-lt"/>
              <a:buAutoNum type="romanLcPeriod"/>
            </a:pPr>
            <a:endParaRPr lang="cs-CZ" sz="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romanLcPeriod"/>
            </a:pPr>
            <a:r>
              <a:rPr lang="cs-CZ" sz="22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přesná</a:t>
            </a:r>
            <a:r>
              <a:rPr lang="cs-CZ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např. do 31.12.2015, od 1.3. 2015 do 20.3.2015, lze také „v polovině měsíce“ (od 10. do 20. dne), „v polovině čtvrtletí“ (2. měsíc) apod.;</a:t>
            </a:r>
          </a:p>
          <a:p>
            <a:pPr marL="514350" indent="-514350">
              <a:buFont typeface="+mj-lt"/>
              <a:buAutoNum type="romanLcPeriod"/>
            </a:pPr>
            <a:endParaRPr lang="cs-CZ" sz="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romanLcPeriod"/>
            </a:pPr>
            <a:r>
              <a:rPr lang="cs-CZ" sz="22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fixní</a:t>
            </a:r>
            <a:r>
              <a:rPr lang="cs-CZ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dodání zboží v konkrétním termínu je pro odběratele podstatné, právo na odškodné při nesplnění</a:t>
            </a:r>
          </a:p>
          <a:p>
            <a:pPr marL="514350" indent="-514350">
              <a:buFont typeface="+mj-lt"/>
              <a:buAutoNum type="romanLcPeriod"/>
            </a:pPr>
            <a:endParaRPr lang="cs-CZ" sz="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romanLcPeriod"/>
            </a:pPr>
            <a:r>
              <a:rPr lang="cs-CZ" sz="22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postupná</a:t>
            </a:r>
            <a:r>
              <a:rPr lang="cs-CZ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celkový obchod na určitý objem bude dodáváno postupně v předem stanovených množstvích a termínech nebo na „odvolávku“ </a:t>
            </a:r>
          </a:p>
          <a:p>
            <a:pPr marL="514350" indent="-514350">
              <a:buFont typeface="+mj-lt"/>
              <a:buAutoNum type="romanLcPeriod"/>
            </a:pPr>
            <a:endParaRPr lang="cs-C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romanLcPeriod"/>
            </a:pPr>
            <a:endParaRPr lang="cs-C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cs-C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6603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388424" cy="1143000"/>
          </a:xfrm>
        </p:spPr>
        <p:txBody>
          <a:bodyPr/>
          <a:lstStyle/>
          <a:p>
            <a:r>
              <a:rPr lang="cs-CZ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2b) Dodací parita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412776"/>
            <a:ext cx="8208912" cy="4713387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povinnosti smluvních stran v souvislosti s dodávkou a převzetím zboží: </a:t>
            </a:r>
          </a:p>
          <a:p>
            <a:pPr marL="0" indent="0">
              <a:buNone/>
            </a:pPr>
            <a:endParaRPr lang="cs-CZ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Způsob a místo dodání zboží odběrateli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Místo a okamžik přechodu úhrady nákladů spojených </a:t>
            </a:r>
            <a:b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 dodávkou zboží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Místo a okamžik přechodu rizik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Ostatní povinnosti = zajišťování dopravy, </a:t>
            </a:r>
            <a:b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obstarání průvodních dokladů, kontroly, </a:t>
            </a:r>
            <a:b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zabezpečení pojištění, celního odbavení… </a:t>
            </a:r>
          </a:p>
        </p:txBody>
      </p:sp>
    </p:spTree>
    <p:extLst>
      <p:ext uri="{BB962C8B-B14F-4D97-AF65-F5344CB8AC3E}">
        <p14:creationId xmlns:p14="http://schemas.microsoft.com/office/powerpoint/2010/main" val="8684936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8388424" cy="1301006"/>
          </a:xfrm>
        </p:spPr>
        <p:txBody>
          <a:bodyPr/>
          <a:lstStyle/>
          <a:p>
            <a:r>
              <a:rPr lang="cs-CZ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2b) Dodací parita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268760"/>
            <a:ext cx="8388424" cy="5400600"/>
          </a:xfrm>
        </p:spPr>
        <p:txBody>
          <a:bodyPr/>
          <a:lstStyle/>
          <a:p>
            <a:pPr marL="0" indent="0" algn="ctr">
              <a:buNone/>
            </a:pPr>
            <a:r>
              <a:rPr lang="cs-CZ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INCOTERMS</a:t>
            </a:r>
            <a:endParaRPr lang="cs-C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Soubor mezinárodních pravidel pro výklad nejvíce běžně používaných obchodních doložek v MO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Nejedná se o zákon, vyhlášku ani jiný závazný předpis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Podmínky se stávají právně závaznými, když se na nich smluvní strany dohodnou v rámci kupní smlouvy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Neřeší přechod vlastnického práva ke zboží, nýbrž pouze přechod dispozičního práva k zásilce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Vydán v r. 1936, poté znovu aktualizován </a:t>
            </a:r>
            <a:b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r. 1953, 1967, 1980, 1990, 2000, 2010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Všechny doložky jsou stále </a:t>
            </a:r>
            <a:b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platné, proto nutno uvádět </a:t>
            </a:r>
            <a:b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odvolávku na příslušné vydání </a:t>
            </a:r>
          </a:p>
        </p:txBody>
      </p:sp>
    </p:spTree>
    <p:extLst>
      <p:ext uri="{BB962C8B-B14F-4D97-AF65-F5344CB8AC3E}">
        <p14:creationId xmlns:p14="http://schemas.microsoft.com/office/powerpoint/2010/main" val="2297287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8388424" cy="868958"/>
          </a:xfrm>
        </p:spPr>
        <p:txBody>
          <a:bodyPr/>
          <a:lstStyle/>
          <a:p>
            <a:pPr marL="514350" indent="-514350"/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1a) Přímý export a import </a:t>
            </a:r>
            <a:b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340768"/>
            <a:ext cx="8388424" cy="511256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buď realizace přímo se zahraničním subjektem bez prostředníků 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nebo realizace pomocí distribučních kanálů jiných zahraničních subjektů </a:t>
            </a:r>
            <a:r>
              <a:rPr lang="cs-CZ" sz="28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na základě smlouvy</a:t>
            </a: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>
              <a:buFont typeface="Wingdings" pitchFamily="2" charset="2"/>
              <a:buChar char="Ø"/>
            </a:pPr>
            <a:endParaRPr lang="cs-CZ" sz="1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  - smlouva o výhradním prodeji,</a:t>
            </a:r>
          </a:p>
          <a:p>
            <a:pPr marL="0" indent="0">
              <a:buNone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  - smlouva o obchodním zastoupení, </a:t>
            </a:r>
          </a:p>
          <a:p>
            <a:pPr marL="0" indent="0">
              <a:buNone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  - komisionářská smlouva, </a:t>
            </a:r>
          </a:p>
          <a:p>
            <a:pPr marL="0" indent="0">
              <a:buNone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  - piggybacking, </a:t>
            </a:r>
          </a:p>
          <a:p>
            <a:pPr marL="0" indent="0">
              <a:buNone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  - sdružení malých vývozců </a:t>
            </a:r>
          </a:p>
          <a:p>
            <a:pPr>
              <a:buFont typeface="Wingdings" pitchFamily="2" charset="2"/>
              <a:buChar char="Ø"/>
            </a:pP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8388424" cy="1301006"/>
          </a:xfrm>
        </p:spPr>
        <p:txBody>
          <a:bodyPr/>
          <a:lstStyle/>
          <a:p>
            <a:r>
              <a:rPr lang="cs-CZ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2b) Dodací parita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268760"/>
            <a:ext cx="8388424" cy="5400600"/>
          </a:xfrm>
        </p:spPr>
        <p:txBody>
          <a:bodyPr/>
          <a:lstStyle/>
          <a:p>
            <a:pPr marL="0" indent="0" algn="ctr">
              <a:buNone/>
            </a:pPr>
            <a:r>
              <a:rPr lang="cs-CZ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INCOTERMS 2010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Úprava z r. 2010 uvádí menší počet parit </a:t>
            </a:r>
            <a:b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(11 z původních 13) a zavádí jiné dělení </a:t>
            </a:r>
            <a:b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(ze 4 kategorií dle počátečních písmen doložek na kategorie pouze 2 řazené dle způsobu vhodné dopravy):  </a:t>
            </a:r>
          </a:p>
          <a:p>
            <a:pPr marL="0" indent="0">
              <a:buNone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- </a:t>
            </a:r>
            <a:r>
              <a:rPr lang="cs-CZ" sz="24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pravidla vhodná pro jakýkoliv způsob přepravy</a:t>
            </a:r>
          </a:p>
          <a:p>
            <a:pPr marL="0" indent="0">
              <a:buNone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(EXW, FCA, CPT, CIP, DAT, DAP, DDP); </a:t>
            </a:r>
          </a:p>
          <a:p>
            <a:pPr marL="0" indent="0">
              <a:buNone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- </a:t>
            </a:r>
            <a:r>
              <a:rPr lang="cs-CZ" sz="24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pravidla pro námořní a vnitrozemskou vodní přepravu</a:t>
            </a:r>
          </a:p>
          <a:p>
            <a:pPr marL="0" indent="0">
              <a:buNone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(FAS, FOB, CFR, CIF)</a:t>
            </a:r>
          </a:p>
        </p:txBody>
      </p:sp>
    </p:spTree>
    <p:extLst>
      <p:ext uri="{BB962C8B-B14F-4D97-AF65-F5344CB8AC3E}">
        <p14:creationId xmlns:p14="http://schemas.microsoft.com/office/powerpoint/2010/main" val="9251204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388424" cy="1143000"/>
          </a:xfrm>
        </p:spPr>
        <p:txBody>
          <a:bodyPr/>
          <a:lstStyle/>
          <a:p>
            <a:r>
              <a:rPr lang="cs-CZ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2b) Dodací parita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4221088"/>
            <a:ext cx="7740352" cy="263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827584" y="1268760"/>
            <a:ext cx="8316416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Příklad:</a:t>
            </a: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Doložka CIF </a:t>
            </a:r>
            <a:r>
              <a:rPr lang="cs-CZ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(Cost, Insurance and Freight)</a:t>
            </a:r>
          </a:p>
          <a:p>
            <a:endParaRPr lang="cs-CZ" sz="11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První doložka vůbec (území VB)</a:t>
            </a:r>
          </a:p>
          <a:p>
            <a:pPr>
              <a:buFont typeface="Wingdings" pitchFamily="2" charset="2"/>
              <a:buChar char="Ø"/>
            </a:pPr>
            <a:endParaRPr lang="cs-CZ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Prodávající je povinen zaplatit náklady a přepravné potřebné k dodání zboží do sjednaného přístavu určení</a:t>
            </a:r>
          </a:p>
          <a:p>
            <a:pPr>
              <a:buFont typeface="Wingdings" pitchFamily="2" charset="2"/>
              <a:buChar char="Ø"/>
            </a:pPr>
            <a:endParaRPr lang="cs-CZ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Prodávající je také povinen na vlastní náklady obstarat pojištění kryjící riziko kupujícího během přepravy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388424" cy="1143000"/>
          </a:xfrm>
        </p:spPr>
        <p:txBody>
          <a:bodyPr/>
          <a:lstStyle/>
          <a:p>
            <a:r>
              <a:rPr lang="cs-CZ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2b) Platební podmínka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412776"/>
            <a:ext cx="8136904" cy="471338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Klíčový problém obchodů v mez. prostředí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Vhodnou volbou lze omezit komerční rizika </a:t>
            </a:r>
            <a:b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(platební neschopnost nebo nevůli obch. partnera)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Nejčastěji využívané instrumenty: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romanUcPeriod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Dokumentární akreditiv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Dokumentární inkaso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Bankovní záruka 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Směnka 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Bankovní šek</a:t>
            </a:r>
          </a:p>
        </p:txBody>
      </p:sp>
    </p:spTree>
    <p:extLst>
      <p:ext uri="{BB962C8B-B14F-4D97-AF65-F5344CB8AC3E}">
        <p14:creationId xmlns:p14="http://schemas.microsoft.com/office/powerpoint/2010/main" val="40191202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388424" cy="1143000"/>
          </a:xfrm>
        </p:spPr>
        <p:txBody>
          <a:bodyPr/>
          <a:lstStyle/>
          <a:p>
            <a:r>
              <a:rPr lang="cs-CZ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2b) Platební podmínka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412776"/>
            <a:ext cx="8208912" cy="5445224"/>
          </a:xfrm>
        </p:spPr>
        <p:txBody>
          <a:bodyPr/>
          <a:lstStyle/>
          <a:p>
            <a:pPr marL="571500" indent="-571500" algn="ctr">
              <a:buAutoNum type="romanUcPeriod"/>
            </a:pPr>
            <a:r>
              <a:rPr lang="cs-CZ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Dokumentární akreditiv</a:t>
            </a:r>
          </a:p>
          <a:p>
            <a:pPr marL="571500" indent="-571500" algn="ctr">
              <a:buAutoNum type="romanUcPeriod"/>
            </a:pPr>
            <a:endParaRPr lang="cs-CZ" sz="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Nejbezpečnější bankovní instrument v MO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Písemný závazek banky, že poskytne třetí straně určité plnění, budou-li během doby stanovené akreditivem předloženy odpovídající dokumenty a splněny všechny  podmínky akreditivu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Výhodný pro vývozce a zejména v případě, že prodávající nemá důvěru v kupujícího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Odvolatelný vs. neodvolatelný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Potvrzený vs. nepotvrzený (avizovaný)</a:t>
            </a:r>
          </a:p>
          <a:p>
            <a:pPr marL="0" indent="0">
              <a:buNone/>
            </a:pP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(potvrzený = neodvolatelný, který je na základě zmocnění vystavující banky potvrzen další bankou, na kterou přechází totožný závazek; užívá se při nejistotě – malá banka, nestabilní podmínky…) </a:t>
            </a:r>
          </a:p>
        </p:txBody>
      </p:sp>
    </p:spTree>
    <p:extLst>
      <p:ext uri="{BB962C8B-B14F-4D97-AF65-F5344CB8AC3E}">
        <p14:creationId xmlns:p14="http://schemas.microsoft.com/office/powerpoint/2010/main" val="33803579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388424" cy="1143000"/>
          </a:xfrm>
        </p:spPr>
        <p:txBody>
          <a:bodyPr/>
          <a:lstStyle/>
          <a:p>
            <a:r>
              <a:rPr lang="cs-CZ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2b) Platební podmínka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412776"/>
            <a:ext cx="8208912" cy="5445224"/>
          </a:xfrm>
        </p:spPr>
        <p:txBody>
          <a:bodyPr/>
          <a:lstStyle/>
          <a:p>
            <a:pPr marL="571500" indent="-571500" algn="ctr">
              <a:buNone/>
            </a:pPr>
            <a:r>
              <a:rPr lang="cs-CZ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II. Dokumentární inkaso</a:t>
            </a:r>
          </a:p>
          <a:p>
            <a:pPr marL="571500" indent="-571500" algn="ctr">
              <a:buNone/>
            </a:pPr>
            <a:endParaRPr lang="cs-CZ" sz="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Velmi často používaný instrument v MO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Výhodnější pro kupujícího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Prodávající předkládá bance dokumenty a pověřuje ji, aby obstarala jejich předání kupujícímu proti zaplacení kupní ceny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Prodávající odešle zboží a nese riziko, že dovozce dokumenty nepřevezme (a také nezaplatí)</a:t>
            </a:r>
          </a:p>
          <a:p>
            <a:pPr marL="571500" indent="-571500" algn="ctr">
              <a:buAutoNum type="romanUcPeriod"/>
            </a:pPr>
            <a:endParaRPr lang="cs-CZ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3579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388424" cy="1143000"/>
          </a:xfrm>
        </p:spPr>
        <p:txBody>
          <a:bodyPr/>
          <a:lstStyle/>
          <a:p>
            <a:r>
              <a:rPr lang="cs-CZ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2b) Platební podmínka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412776"/>
            <a:ext cx="8208912" cy="5256584"/>
          </a:xfrm>
        </p:spPr>
        <p:txBody>
          <a:bodyPr/>
          <a:lstStyle/>
          <a:p>
            <a:pPr marL="0" indent="0" algn="ctr">
              <a:buNone/>
            </a:pPr>
            <a:r>
              <a:rPr lang="cs-CZ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III. Bankovní záruka</a:t>
            </a:r>
          </a:p>
          <a:p>
            <a:pPr marL="0" indent="0" algn="ctr">
              <a:buNone/>
            </a:pPr>
            <a:endParaRPr lang="cs-CZ" sz="1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Klasický instrument používaný v MO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Instrument zajišťovací, nikoliv platební!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 výplatě dochází pouze není-li zajištěný závazek splněn.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Není-li pohledávka při splatnosti zaplacena, obrátí se vývozce na banku se žádostí o výplatu ze záruky.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Umožňuje vývozci rychlý přístup k plnění, </a:t>
            </a:r>
            <a:b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aby nemusel řešit časově a finančně </a:t>
            </a:r>
            <a:b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náročné soudní spory </a:t>
            </a:r>
            <a:b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zahraničním partnerem </a:t>
            </a:r>
            <a:endParaRPr lang="cs-CZ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1202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8388424" cy="1301006"/>
          </a:xfrm>
        </p:spPr>
        <p:txBody>
          <a:bodyPr/>
          <a:lstStyle/>
          <a:p>
            <a:r>
              <a:rPr lang="cs-CZ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2b) Platební podmínka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268760"/>
            <a:ext cx="8208912" cy="5400600"/>
          </a:xfrm>
        </p:spPr>
        <p:txBody>
          <a:bodyPr/>
          <a:lstStyle/>
          <a:p>
            <a:pPr marL="0" indent="0" algn="ctr">
              <a:buNone/>
            </a:pPr>
            <a:r>
              <a:rPr lang="cs-CZ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IV. Směnka</a:t>
            </a:r>
          </a:p>
          <a:p>
            <a:pPr marL="0" indent="0" algn="ctr">
              <a:buNone/>
            </a:pPr>
            <a:endParaRPr lang="cs-CZ" sz="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Cenný papír na řad převoditelný na právoplatného majitele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Vždy musí znít na majitele, nikdy na doručitele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Účel </a:t>
            </a:r>
            <a:r>
              <a:rPr lang="cs-CZ" sz="24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platební</a:t>
            </a: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(splacení dluhu), </a:t>
            </a:r>
            <a:r>
              <a:rPr lang="cs-CZ" sz="24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úvěrový</a:t>
            </a: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(při poskytnutí úvěru ze strany dodavatele nebo banky je tento kryt směnkou), </a:t>
            </a:r>
            <a:r>
              <a:rPr lang="cs-CZ" sz="24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jistící</a:t>
            </a: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(v dlouhodobém obchodním vztahu slouží jako zajišťovací instrument)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Směnka </a:t>
            </a:r>
            <a:r>
              <a:rPr lang="cs-CZ" sz="24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cizí</a:t>
            </a: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(platební příkaz výstavce směnky směnečníkovi (toho, kdo má platit) zaplatit oprávněné osobě označené na směnce určitou sumu na určitém místě a v určitý čas) </a:t>
            </a:r>
            <a:b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cs-CZ" sz="24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vlastní</a:t>
            </a: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(příslib výstavce směnky zaplatit oprávněné osobě označené na směnce určitou sumu na určitém místě a v určitý čas)  </a:t>
            </a:r>
          </a:p>
        </p:txBody>
      </p:sp>
    </p:spTree>
    <p:extLst>
      <p:ext uri="{BB962C8B-B14F-4D97-AF65-F5344CB8AC3E}">
        <p14:creationId xmlns:p14="http://schemas.microsoft.com/office/powerpoint/2010/main" val="17861296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388424" cy="1143000"/>
          </a:xfrm>
        </p:spPr>
        <p:txBody>
          <a:bodyPr/>
          <a:lstStyle/>
          <a:p>
            <a:r>
              <a:rPr lang="cs-CZ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2b) Platební podmínka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412776"/>
            <a:ext cx="8208912" cy="5256584"/>
          </a:xfrm>
        </p:spPr>
        <p:txBody>
          <a:bodyPr/>
          <a:lstStyle/>
          <a:p>
            <a:pPr marL="0" indent="0" algn="ctr">
              <a:buNone/>
            </a:pPr>
            <a:r>
              <a:rPr lang="cs-CZ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V. Bankovní šek</a:t>
            </a:r>
          </a:p>
          <a:p>
            <a:pPr marL="0" indent="0" algn="ctr">
              <a:buNone/>
            </a:pPr>
            <a:endParaRPr lang="cs-CZ" sz="1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Cenný papír a současně platební instrument, jímž výstavce přikazuje své bance (šekovníkovi), aby uhradil majiteli šeku příslušnou částku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Nejkvalitnější druh šeku, neboť výstavcem je banka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Splatnost šeku je na viděnou (tzn. při předložení)</a:t>
            </a:r>
            <a:endParaRPr lang="cs-CZ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Rizika jsou pro příjemce (majitele) minimální, </a:t>
            </a:r>
            <a:b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nutno dbát na včasné předložení </a:t>
            </a:r>
          </a:p>
        </p:txBody>
      </p:sp>
    </p:spTree>
    <p:extLst>
      <p:ext uri="{BB962C8B-B14F-4D97-AF65-F5344CB8AC3E}">
        <p14:creationId xmlns:p14="http://schemas.microsoft.com/office/powerpoint/2010/main" val="34572170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388424" cy="1143000"/>
          </a:xfrm>
        </p:spPr>
        <p:txBody>
          <a:bodyPr/>
          <a:lstStyle/>
          <a:p>
            <a:r>
              <a:rPr lang="cs-CZ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2b) Ostatní podmínky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556792"/>
            <a:ext cx="8208912" cy="5112568"/>
          </a:xfrm>
        </p:spPr>
        <p:txBody>
          <a:bodyPr/>
          <a:lstStyle/>
          <a:p>
            <a:pPr marL="0" indent="0">
              <a:buFont typeface="Wingdings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Způsob přepravy zboží – stanovení dopravní cesty a dopravního prostředku</a:t>
            </a:r>
          </a:p>
          <a:p>
            <a:pPr marL="0" indent="0">
              <a:buFont typeface="Wingdings" pitchFamily="2" charset="2"/>
              <a:buChar char="Ø"/>
            </a:pPr>
            <a:endParaRPr lang="cs-CZ" sz="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Záruky prodávajícího za jakost dodaných výrobků – stanovení předmětu ručení i záručních lhůt</a:t>
            </a:r>
          </a:p>
          <a:p>
            <a:pPr marL="0" indent="0">
              <a:buFont typeface="Wingdings" pitchFamily="2" charset="2"/>
              <a:buChar char="Ø"/>
            </a:pPr>
            <a:endParaRPr lang="cs-CZ" sz="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Úmluvy o poskytnutí dalších služeb dodavatele – např. zaškolování pracovníků, poskytnutí technické dokumentace  </a:t>
            </a:r>
          </a:p>
          <a:p>
            <a:pPr marL="0" indent="0">
              <a:buFont typeface="Wingdings" pitchFamily="2" charset="2"/>
              <a:buChar char="Ø"/>
            </a:pPr>
            <a:endParaRPr lang="cs-CZ" sz="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Právní doložky – volba práva</a:t>
            </a:r>
          </a:p>
          <a:p>
            <a:pPr marL="0" indent="0">
              <a:buFont typeface="Wingdings" pitchFamily="2" charset="2"/>
              <a:buChar char="Ø"/>
            </a:pPr>
            <a:endParaRPr lang="cs-CZ" sz="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Ustanovení vyplývající ze zvláštnosti </a:t>
            </a:r>
            <a:b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zboží nebo daného obchodu</a:t>
            </a:r>
          </a:p>
        </p:txBody>
      </p:sp>
    </p:spTree>
    <p:extLst>
      <p:ext uri="{BB962C8B-B14F-4D97-AF65-F5344CB8AC3E}">
        <p14:creationId xmlns:p14="http://schemas.microsoft.com/office/powerpoint/2010/main" val="34572170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/>
          <a:lstStyle/>
          <a:p>
            <a:r>
              <a:rPr lang="cs-CZ" b="1" i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Literatura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628800"/>
            <a:ext cx="8244408" cy="4497363"/>
          </a:xfrm>
        </p:spPr>
        <p:txBody>
          <a:bodyPr/>
          <a:lstStyle/>
          <a:p>
            <a:pPr marL="514350" indent="-514350">
              <a:buClr>
                <a:schemeClr val="bg1"/>
              </a:buClr>
              <a:buNone/>
              <a:defRPr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1. Machková, H. a kol.: </a:t>
            </a:r>
            <a:r>
              <a:rPr lang="cs-CZ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Mezinárodní obchodní operace.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Praha: Grada Publishing, 2010.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ISBN 978-80-247-3237-4. </a:t>
            </a:r>
          </a:p>
          <a:p>
            <a:pPr marL="514350" indent="-514350">
              <a:buClr>
                <a:schemeClr val="bg1"/>
              </a:buClr>
              <a:buNone/>
              <a:defRPr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2. Svatoš, M. a kol.: </a:t>
            </a:r>
            <a:r>
              <a:rPr lang="cs-CZ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Zahraniční obchod teorie a praxe. 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Praha: Grada Publishing, 2009.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ISBN 978-80-247-2708-0.</a:t>
            </a:r>
          </a:p>
          <a:p>
            <a:pPr marL="514350" indent="-514350">
              <a:buClr>
                <a:schemeClr val="bg1"/>
              </a:buClr>
              <a:buNone/>
              <a:defRPr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3. Zadražilová, D.: </a:t>
            </a:r>
            <a:r>
              <a:rPr lang="cs-CZ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Mezinárodní management. </a:t>
            </a:r>
            <a:br>
              <a:rPr lang="cs-CZ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Praha: Oeconomica, 2007.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ISBN 978-80-245-1243-3.</a:t>
            </a:r>
          </a:p>
          <a:p>
            <a:pPr>
              <a:buFont typeface="Wingdings" pitchFamily="2" charset="2"/>
              <a:buChar char="Ø"/>
            </a:pPr>
            <a:endParaRPr lang="cs-CZ" sz="28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388424" cy="936104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1a) Přímý export a import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196752"/>
            <a:ext cx="8280920" cy="5472608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Smlouva o výhradním prodeji</a:t>
            </a:r>
          </a:p>
          <a:p>
            <a:pPr marL="0" indent="0" algn="ctr">
              <a:buNone/>
            </a:pPr>
            <a:endParaRPr lang="cs-CZ" sz="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6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Výhody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- rychlý vstup na zahraniční trhy díky možnosti využití 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  vybudovaných distribučních cest,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- vstup na vzdálené trhy s nízkými náklady a rizikem,   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- určitý test potenciálu zahraničního trhu </a:t>
            </a:r>
          </a:p>
          <a:p>
            <a:pPr marL="0" indent="0">
              <a:buNone/>
            </a:pPr>
            <a:endParaRPr lang="cs-CZ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6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Nevýhody</a:t>
            </a:r>
            <a:r>
              <a:rPr lang="cs-CZ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- ztráta bezprostředního kontaktu s trhem, 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- možnost zablokování vstupu </a:t>
            </a:r>
            <a:b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 na zahraniční trh, pokud výhradní </a:t>
            </a:r>
            <a:b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 distributor nevyhovuje</a:t>
            </a:r>
          </a:p>
          <a:p>
            <a:pPr marL="0" indent="0">
              <a:buNone/>
            </a:pPr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644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8388424" cy="1008112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1a) Přímý export a import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196752"/>
            <a:ext cx="8388424" cy="5400600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Smlouva o obchodním zastoupení </a:t>
            </a:r>
          </a:p>
          <a:p>
            <a:pPr>
              <a:buFont typeface="Wingdings" pitchFamily="2" charset="2"/>
              <a:buChar char="Ø"/>
            </a:pPr>
            <a:endParaRPr lang="cs-CZ" sz="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Obchodní zástupce se zavazuje vykonávat činnost směřující k uzavírání určitého druhu smluv nebo sjednávat a uzavírat obchody jménem zastoupeného a na jeho účet  </a:t>
            </a:r>
          </a:p>
          <a:p>
            <a:pPr>
              <a:buFont typeface="Wingdings" pitchFamily="2" charset="2"/>
              <a:buChar char="Ø"/>
            </a:pPr>
            <a:endParaRPr lang="cs-CZ" sz="1000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Nevýhradní zastoupení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– zastoupený používá služeb také jiných zástupců, též i zástupce může zastupovat jiné osoby</a:t>
            </a:r>
          </a:p>
          <a:p>
            <a:pPr>
              <a:buFont typeface="Wingdings" pitchFamily="2" charset="2"/>
              <a:buChar char="Ø"/>
            </a:pPr>
            <a:endParaRPr lang="cs-CZ" sz="1000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Výhradní zastoupení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– zastoupený je povinen na stanoveném území pro daný druh obchodu nepoužívat </a:t>
            </a:r>
            <a:b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jiného zástupce a ani zástupce není </a:t>
            </a:r>
            <a:b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oprávněn v tomto rozsahu zastupovat </a:t>
            </a:r>
            <a:b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jiné osoby, mezi zástupcem </a:t>
            </a:r>
            <a:b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a zastoupeným se vytváří úzká vazba </a:t>
            </a:r>
          </a:p>
        </p:txBody>
      </p:sp>
    </p:spTree>
    <p:extLst>
      <p:ext uri="{BB962C8B-B14F-4D97-AF65-F5344CB8AC3E}">
        <p14:creationId xmlns:p14="http://schemas.microsoft.com/office/powerpoint/2010/main" val="1560494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-99392"/>
            <a:ext cx="8388424" cy="1224136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1a) Přímý export a import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124744"/>
            <a:ext cx="8280920" cy="5616624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Komisionářská smlouva </a:t>
            </a:r>
          </a:p>
          <a:p>
            <a:pPr marL="0" indent="0" algn="ctr">
              <a:buNone/>
            </a:pPr>
            <a:endParaRPr lang="cs-CZ" sz="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Komisionář zařizuje vlastním jménem pro komitenta na jeho účet určitou obchodní záležitost, za což se komitent zavazuje zaplatit mu úplatu </a:t>
            </a:r>
          </a:p>
          <a:p>
            <a:pPr>
              <a:buFont typeface="Wingdings" pitchFamily="2" charset="2"/>
              <a:buChar char="Ø"/>
            </a:pPr>
            <a:endParaRPr lang="cs-CZ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Výhody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- možnost kontroly nad cenami </a:t>
            </a:r>
            <a:b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  (prodává se za ceny stanovené  komitentem), 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- možnost využití goodwillu, obchodních kontaktů,  </a:t>
            </a:r>
            <a:b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  distribučních cest komisionáře </a:t>
            </a:r>
          </a:p>
          <a:p>
            <a:pPr marL="0" indent="0">
              <a:buNone/>
            </a:pPr>
            <a:endParaRPr lang="cs-CZ" sz="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Nevýhody</a:t>
            </a: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- přílišná samostatnost komisionáře, 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- neuplatnění firemní image na zahraničním trhu</a:t>
            </a:r>
          </a:p>
        </p:txBody>
      </p:sp>
    </p:spTree>
    <p:extLst>
      <p:ext uri="{BB962C8B-B14F-4D97-AF65-F5344CB8AC3E}">
        <p14:creationId xmlns:p14="http://schemas.microsoft.com/office/powerpoint/2010/main" val="441118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388424" cy="936104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1a) Přímý export a import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340768"/>
            <a:ext cx="8208912" cy="4785395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Piggybacking (kangaroo)</a:t>
            </a:r>
          </a:p>
          <a:p>
            <a:pPr marL="0" indent="0" algn="ctr">
              <a:buNone/>
            </a:pPr>
            <a:endParaRPr lang="cs-CZ" sz="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Velká a zavedená firma poskytuje za úplatu menším firmám ze stejného oboru k dispozici své zahraniční distribuční kanály</a:t>
            </a:r>
          </a:p>
          <a:p>
            <a:pPr>
              <a:buFont typeface="Wingdings" pitchFamily="2" charset="2"/>
              <a:buChar char="Ø"/>
            </a:pPr>
            <a:endParaRPr lang="cs-CZ" sz="1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Smyslem je vhodné doplnění sortimentu</a:t>
            </a:r>
          </a:p>
          <a:p>
            <a:pPr>
              <a:buFont typeface="Wingdings" pitchFamily="2" charset="2"/>
              <a:buChar char="Ø"/>
            </a:pPr>
            <a:endParaRPr lang="cs-CZ" sz="1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Využití také k mezifiremní spolupráci velkých firem - motivem je úspora nákladů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formou společného využívání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a financování prodejní sítě  </a:t>
            </a:r>
          </a:p>
          <a:p>
            <a:pPr marL="0" indent="0">
              <a:buNone/>
            </a:pP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574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8388424" cy="936104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1a) Přímý export a import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124744"/>
            <a:ext cx="8460432" cy="5616624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Piggybacking (kangaroo)</a:t>
            </a:r>
          </a:p>
          <a:p>
            <a:pPr>
              <a:buFont typeface="Wingdings" pitchFamily="2" charset="2"/>
              <a:buChar char="Ø"/>
            </a:pPr>
            <a:r>
              <a:rPr lang="cs-CZ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Výhody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- pro malé firmy – možnost využití jména a zkušeností </a:t>
            </a:r>
            <a:b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  velké firmy (mark. a logist. služby),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- pro velkou firmu – možnost nabízet zákazníkům kompletní     </a:t>
            </a:r>
            <a:b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  sortiment a zisk úplaty od svých obchodních partnerů  </a:t>
            </a:r>
          </a:p>
          <a:p>
            <a:pPr marL="0" indent="0">
              <a:buNone/>
            </a:pPr>
            <a:endParaRPr lang="cs-CZ" sz="5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Nevýhody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- pro malé firmy – tlak silnějšího partnera na nízké ceny, </a:t>
            </a:r>
            <a:b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  nevýhodné platební podmínky, velké nároky na kvalitu </a:t>
            </a:r>
            <a:b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  dodávek a logistiku,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- pro velké firmy – možnost poškození </a:t>
            </a:r>
            <a:b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  jejich image v případě neschopnosti </a:t>
            </a:r>
            <a:b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  partnerů dodávat řádně a včas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604619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388424" cy="864096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1a) Přímý export a import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124744"/>
            <a:ext cx="8388424" cy="5616624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Sdružení malých vývozců</a:t>
            </a:r>
            <a:b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(„exportní aliance“)</a:t>
            </a:r>
            <a:r>
              <a:rPr lang="cs-CZ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cs-CZ" sz="2300" dirty="0">
                <a:latin typeface="Tahoma" pitchFamily="34" charset="0"/>
                <a:ea typeface="Tahoma" pitchFamily="34" charset="0"/>
                <a:cs typeface="Tahoma" pitchFamily="34" charset="0"/>
              </a:rPr>
              <a:t>Sdružení vývozců (bez dostatečných zdrojů či zkušeností) </a:t>
            </a:r>
            <a:br>
              <a:rPr lang="cs-CZ" sz="23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300" dirty="0">
                <a:latin typeface="Tahoma" pitchFamily="34" charset="0"/>
                <a:ea typeface="Tahoma" pitchFamily="34" charset="0"/>
                <a:cs typeface="Tahoma" pitchFamily="34" charset="0"/>
              </a:rPr>
              <a:t>ze stejného oboru podnikání, jejichž nabídka se může vhodně doplňovat  </a:t>
            </a:r>
          </a:p>
          <a:p>
            <a:pPr>
              <a:buFont typeface="Wingdings" pitchFamily="2" charset="2"/>
              <a:buChar char="Ø"/>
            </a:pPr>
            <a:r>
              <a:rPr lang="cs-CZ" sz="2300" dirty="0">
                <a:latin typeface="Tahoma" pitchFamily="34" charset="0"/>
                <a:ea typeface="Tahoma" pitchFamily="34" charset="0"/>
                <a:cs typeface="Tahoma" pitchFamily="34" charset="0"/>
              </a:rPr>
              <a:t>Podpora ze strany proexportní politiky státu</a:t>
            </a:r>
          </a:p>
          <a:p>
            <a:pPr>
              <a:buFont typeface="Wingdings" pitchFamily="2" charset="2"/>
              <a:buChar char="Ø"/>
            </a:pPr>
            <a:endParaRPr lang="cs-CZ" sz="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Výhody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- úspora nákladů, omezení exportních rizik, lepší vyjednávací </a:t>
            </a:r>
            <a:b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  pozice, docílení výhodnějších cen, využití image sdružení… </a:t>
            </a:r>
          </a:p>
          <a:p>
            <a:pPr marL="0" indent="0">
              <a:buNone/>
            </a:pPr>
            <a:endParaRPr lang="cs-CZ" sz="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Nevýhody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- nevyváženost vztahů uvnitř </a:t>
            </a:r>
            <a:b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  sdružení, nerovnoprávné zacházení, </a:t>
            </a:r>
            <a:b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  ztráta určité míry samostatnosti 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683824947"/>
      </p:ext>
    </p:extLst>
  </p:cSld>
  <p:clrMapOvr>
    <a:masterClrMapping/>
  </p:clrMapOvr>
</p:sld>
</file>

<file path=ppt/theme/theme1.xml><?xml version="1.0" encoding="utf-8"?>
<a:theme xmlns:a="http://schemas.openxmlformats.org/drawingml/2006/main" name="Země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Země</Template>
  <TotalTime>3241</TotalTime>
  <Words>1753</Words>
  <Application>Microsoft Office PowerPoint</Application>
  <PresentationFormat>Předvádění na obrazovce (4:3)</PresentationFormat>
  <Paragraphs>322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3" baseType="lpstr">
      <vt:lpstr>Arial</vt:lpstr>
      <vt:lpstr>Tahoma</vt:lpstr>
      <vt:lpstr>Wingdings</vt:lpstr>
      <vt:lpstr>Země</vt:lpstr>
      <vt:lpstr>Mezinárodní  obchodní operace II.</vt:lpstr>
      <vt:lpstr>Struktura přednášky: </vt:lpstr>
      <vt:lpstr>1a) Přímý export a import      </vt:lpstr>
      <vt:lpstr>1a) Přímý export a import</vt:lpstr>
      <vt:lpstr>1a) Přímý export a import</vt:lpstr>
      <vt:lpstr>1a) Přímý export a import</vt:lpstr>
      <vt:lpstr>1a) Přímý export a import</vt:lpstr>
      <vt:lpstr>1a) Přímý export a import</vt:lpstr>
      <vt:lpstr>1a) Přímý export a import</vt:lpstr>
      <vt:lpstr>1a) Nepřímý export a import</vt:lpstr>
      <vt:lpstr>1b) Mez. pohyb know-how </vt:lpstr>
      <vt:lpstr>1b) Mez. pohyb know-how </vt:lpstr>
      <vt:lpstr>1b) Mez. pohyb know-how </vt:lpstr>
      <vt:lpstr>1b) Mez. pohyb know-how </vt:lpstr>
      <vt:lpstr>1b) Mez. pohyb know-how </vt:lpstr>
      <vt:lpstr>1b) Mez. pohyb know-how </vt:lpstr>
      <vt:lpstr>1c) Kapitálový vstup</vt:lpstr>
      <vt:lpstr>1c) Kapitálový vstup</vt:lpstr>
      <vt:lpstr>1c) Kapitálový vstup</vt:lpstr>
      <vt:lpstr>1c) Kapitálový vstup</vt:lpstr>
      <vt:lpstr>1c) Kapitál. vstup (obecně)</vt:lpstr>
      <vt:lpstr>2. Obsah kupní smlouvy         </vt:lpstr>
      <vt:lpstr>Kupní smlouva</vt:lpstr>
      <vt:lpstr>2a) Smluvní strany  </vt:lpstr>
      <vt:lpstr>2a) Specifikace zboží</vt:lpstr>
      <vt:lpstr>2a) Sjednaná cena</vt:lpstr>
      <vt:lpstr>2b) Dodací lhůta</vt:lpstr>
      <vt:lpstr>2b) Dodací parita</vt:lpstr>
      <vt:lpstr>2b) Dodací parita</vt:lpstr>
      <vt:lpstr>2b) Dodací parita</vt:lpstr>
      <vt:lpstr>2b) Dodací parita</vt:lpstr>
      <vt:lpstr>2b) Platební podmínka</vt:lpstr>
      <vt:lpstr>2b) Platební podmínka</vt:lpstr>
      <vt:lpstr>2b) Platební podmínka</vt:lpstr>
      <vt:lpstr>2b) Platební podmínka</vt:lpstr>
      <vt:lpstr>2b) Platební podmínka</vt:lpstr>
      <vt:lpstr>2b) Platební podmínka</vt:lpstr>
      <vt:lpstr>2b) Ostatní podmínky 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Ladislava Kuchynková</cp:lastModifiedBy>
  <cp:revision>144</cp:revision>
  <dcterms:created xsi:type="dcterms:W3CDTF">2013-01-20T17:49:08Z</dcterms:created>
  <dcterms:modified xsi:type="dcterms:W3CDTF">2018-11-11T23:11:33Z</dcterms:modified>
</cp:coreProperties>
</file>