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95" r:id="rId2"/>
    <p:sldId id="294" r:id="rId3"/>
    <p:sldId id="296" r:id="rId4"/>
    <p:sldId id="298" r:id="rId5"/>
    <p:sldId id="311" r:id="rId6"/>
    <p:sldId id="299" r:id="rId7"/>
    <p:sldId id="300" r:id="rId8"/>
    <p:sldId id="301" r:id="rId9"/>
    <p:sldId id="302" r:id="rId10"/>
    <p:sldId id="312" r:id="rId11"/>
    <p:sldId id="315" r:id="rId12"/>
    <p:sldId id="303" r:id="rId13"/>
    <p:sldId id="304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05" r:id="rId22"/>
    <p:sldId id="306" r:id="rId23"/>
    <p:sldId id="292" r:id="rId24"/>
    <p:sldId id="314" r:id="rId25"/>
    <p:sldId id="286" r:id="rId26"/>
  </p:sldIdLst>
  <p:sldSz cx="9144000" cy="6858000" type="screen4x3"/>
  <p:notesSz cx="6877050" cy="10001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8909E-9FCA-4C5A-8F7D-51B9366D6E0A}" type="datetimeFigureOut">
              <a:rPr lang="cs-CZ" smtClean="0"/>
              <a:t>16.09.2018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388" y="4813300"/>
            <a:ext cx="5502275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1F3B2-EE84-4A17-B07E-5D0ED4E748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31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B1F3B2-EE84-4A17-B07E-5D0ED4E74876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12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13E6585-7717-4435-8A11-ADD772D6A874}" type="datetimeFigureOut">
              <a:rPr lang="cs-CZ" smtClean="0"/>
              <a:pPr/>
              <a:t>16.09.2018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45E20B-48FC-43B6-8D52-EA565321D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3"/>
            <a:ext cx="8278688" cy="3960441"/>
          </a:xfrm>
        </p:spPr>
        <p:txBody>
          <a:bodyPr/>
          <a:lstStyle/>
          <a:p>
            <a:r>
              <a:rPr lang="cs-CZ" sz="48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Úvod do problematiky </a:t>
            </a:r>
            <a:br>
              <a:rPr lang="cs-CZ" sz="48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48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mezinárodního obchodu</a:t>
            </a:r>
            <a:br>
              <a:rPr lang="cs-CZ" sz="48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cs-CZ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Ladislava Kuchynková </a:t>
            </a:r>
            <a:endParaRPr lang="cs-CZ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 – fáze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46043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  2. etapa (1945 – 1980)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využívání smluv k prohloubení obchodních vztahů:</a:t>
            </a:r>
            <a:endParaRPr lang="cs-CZ" sz="2800" b="1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GATT = Všeobecná dohoda o clech a obchodu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(vyspělá Evropa, Severní Amerika a Japonsko);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EHS = Evropské hospodářské společenství;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NAFTA (USA, Kanada, Mexiko);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RVHP (izolace východní Evropy od liberalizace MO,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uplatňování zájmů SSSR, od konce 60. let zvýrazněny nedostatky centrálního plánování)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cs-CZ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General Agreement on Tariffs and Trade (GATT) </a:t>
            </a:r>
            <a:b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– Všeobecná dohoda o clech a obchodu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8316416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Mnohostranná dohoda obsahující pravidla pro řízení obchodu, jednání o obchodních záležitostech a řešení obchodních sporů mezi členy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Důvodem vzniku bylo snížení překážek v mezinárodním obchodě, čehož bylo dosaženo množstvím dohod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o snížení celních bariér, kvantitativních omezení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obchodu a dotací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Podepsána v r. 1947, v platnost vstoupila v r. 1948, iniciátorem byly USA, Československo patřilo mezi zakládající členy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1.1.1995 byla GATT začleněna pod WTO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 – fáze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46043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 3. etapa (od začátku 80. let 20. století) 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výrazný vliv komunikačních technologií;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snaha velkých rozvojových zemí o zapojení do mezinárodního obchodu a investic;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tzv. noví globalizátoři = více než 20 zemí - Brazílie, Čína, Indie, Mexiko…), zásadním způsobem roste jejich podíl  hotových výrobků na exportu;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rostoucí vliv tzv. asijských tygrů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(Jižní Korea, Hongkong, Singapur, Tchaj-wan);</a:t>
            </a:r>
            <a:endParaRPr lang="cs-CZ" sz="2400" dirty="0"/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dvojnásobně se zvyšuje podíl služeb na MO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 – fáze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8460432" cy="4896544"/>
          </a:xfrm>
        </p:spPr>
        <p:txBody>
          <a:bodyPr/>
          <a:lstStyle/>
          <a:p>
            <a:pPr>
              <a:buNone/>
            </a:pPr>
            <a:r>
              <a:rPr lang="cs-CZ" sz="3600" b="1" dirty="0">
                <a:latin typeface="Tahoma" pitchFamily="34" charset="0"/>
                <a:cs typeface="Tahoma" pitchFamily="34" charset="0"/>
              </a:rPr>
              <a:t>  Fáze 3 </a:t>
            </a:r>
            <a:r>
              <a:rPr lang="cs-CZ" sz="2800" dirty="0">
                <a:latin typeface="Tahoma" pitchFamily="34" charset="0"/>
                <a:cs typeface="Tahoma" pitchFamily="34" charset="0"/>
              </a:rPr>
              <a:t>(</a:t>
            </a:r>
            <a:r>
              <a:rPr lang="cs-CZ" sz="2800" u="sng" dirty="0">
                <a:latin typeface="Tahoma" pitchFamily="34" charset="0"/>
                <a:cs typeface="Tahoma" pitchFamily="34" charset="0"/>
              </a:rPr>
              <a:t>od přelomu tisíciletí až dosud</a:t>
            </a:r>
            <a:r>
              <a:rPr lang="cs-CZ" sz="2800" dirty="0">
                <a:latin typeface="Tahoma" pitchFamily="34" charset="0"/>
                <a:cs typeface="Tahoma" pitchFamily="34" charset="0"/>
              </a:rPr>
              <a:t>)  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konec socialistického bloku otevírá nové trhy; </a:t>
            </a:r>
          </a:p>
          <a:p>
            <a:pPr>
              <a:buNone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 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vzdálenost a velikost světa již není limitující; </a:t>
            </a:r>
          </a:p>
          <a:p>
            <a:pPr>
              <a:buNone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 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neomezený pohyb lidí ve fyzickém i virtuálním prostoru; </a:t>
            </a:r>
          </a:p>
          <a:p>
            <a:pPr>
              <a:buNone/>
            </a:pPr>
            <a:r>
              <a:rPr lang="cs-CZ" sz="2400" b="1" dirty="0">
                <a:latin typeface="Tahoma" pitchFamily="34" charset="0"/>
                <a:cs typeface="Tahoma" pitchFamily="34" charset="0"/>
              </a:rPr>
              <a:t>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  - zásadní se jeví výměna informací, využití možností internetu a outsourcingu;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mezinárodní politika se stává důležitou dimenzí MO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(strategické suroviny, bezpečnost…);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rozšíření EU znamená posílení vyjednávací pozice díky společné obchodní politice;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omezení vlivu WTO </a:t>
            </a:r>
            <a:endParaRPr lang="cs-CZ" sz="24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978FD-209B-4029-B0F0-713E7A363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130100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Současné tendence vývoje MO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E4C9D2-E056-4FBD-A892-55D72BB66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D771376-DE56-476C-9687-4A0E4203B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70" y="1417638"/>
            <a:ext cx="8388424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192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F8B49-44DE-42B7-9E79-1EAD362E8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Tendence vývoje MO (zboží)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36FBE9D-AD5E-4FDD-9CAC-354BE25689A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484784"/>
            <a:ext cx="8388423" cy="5373216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796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83F82-B23C-45E5-A0FB-6D5962CE6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Tendence vývoje MO (zboží)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B9A6D12-0BD9-4E6B-96D8-D44133CAB0C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551103"/>
            <a:ext cx="8388424" cy="5301207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014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BF9E7-0D26-4AB8-863F-0402D995C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Tendence vývoje MO (služby)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A4CC081-F8E0-417E-9808-B474BF25E7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600200"/>
            <a:ext cx="8388424" cy="5257800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53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0484C-2A3C-4CAB-8ED3-6B574977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Tendence vývoje MO (služby)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0C685-0437-41B5-89AE-216D8618F5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556792"/>
            <a:ext cx="8367846" cy="5301208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560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4AD66-BDB2-425F-9DD3-D9D0F7FB9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Zastoupení zemí v MO zbožím</a:t>
            </a:r>
            <a:endParaRPr lang="cs-CZ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2A0920B-6225-490F-942E-1D66814CFB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600200"/>
            <a:ext cx="8388424" cy="5257800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84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332656"/>
            <a:ext cx="8172400" cy="5793507"/>
          </a:xfrm>
        </p:spPr>
        <p:txBody>
          <a:bodyPr/>
          <a:lstStyle/>
          <a:p>
            <a:pPr>
              <a:buNone/>
            </a:pPr>
            <a:r>
              <a:rPr lang="cs-CZ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None/>
            </a:pPr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Struktura přednášky:</a:t>
            </a:r>
          </a:p>
          <a:p>
            <a:endParaRPr lang="cs-CZ" sz="18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Fenomén globalizace</a:t>
            </a:r>
          </a:p>
          <a:p>
            <a:pPr>
              <a:buNone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</a:t>
            </a:r>
          </a:p>
          <a:p>
            <a:pPr>
              <a:buNone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Faktory rozvoje MO </a:t>
            </a:r>
          </a:p>
          <a:p>
            <a:pPr>
              <a:buNone/>
            </a:pPr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Východiska ČR pro zapojení do MO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64B49-FEE6-4D0E-9364-95888FFF8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Zastoupení zemí v MO službami</a:t>
            </a:r>
            <a:endParaRPr lang="cs-CZ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1ADD7E0-8D58-42F9-9A54-5CDBA8A739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600200"/>
            <a:ext cx="8388424" cy="5257800"/>
          </a:xfrm>
          <a:noFill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788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Faktory rozvoje 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96752"/>
            <a:ext cx="8280920" cy="4929411"/>
          </a:xfrm>
        </p:spPr>
        <p:txBody>
          <a:bodyPr/>
          <a:lstStyle/>
          <a:p>
            <a:pPr marL="514350" indent="-514350">
              <a:buNone/>
            </a:pPr>
            <a:endParaRPr lang="cs-CZ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Liberalizace a otevírání trhů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Neustálý technický a technologický pokrok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Možnost okamžitého přenosu znalostí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Rozvoj nových telekomunikačních technologií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Relativně stabilní ekonomiko-politický rámec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Vznik regionálních obchodních organizací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Volnější pohyb osob, zboží a kapitálu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Nástup tzv. konzumní společnosti  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352928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Faktory rozvoje 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280920" cy="4785395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Globální vyhledávání zdrojů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Nové a rozvíjející se trhy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Úspory z rozsahu produkce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Sklon spotřeby k homogenní poptávce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Snižující se logistické náklady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Homogenizace technických standardů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Vládní politika, tarify, daně, cla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Podpora zahraničních investic </a:t>
            </a:r>
            <a:endParaRPr lang="cs-CZ" sz="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532440" cy="1143000"/>
          </a:xfrm>
        </p:spPr>
        <p:txBody>
          <a:bodyPr/>
          <a:lstStyle/>
          <a:p>
            <a:r>
              <a:rPr lang="cs-CZ" sz="3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Východiska ČR pro zapojení do MO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8316416" cy="4896544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cs-CZ" sz="2800" u="sng" dirty="0">
                <a:latin typeface="Tahoma" pitchFamily="34" charset="0"/>
                <a:cs typeface="Tahoma" pitchFamily="34" charset="0"/>
              </a:rPr>
              <a:t>Komparativní</a:t>
            </a:r>
            <a:r>
              <a:rPr lang="cs-CZ" sz="2800" b="1" u="sng" dirty="0">
                <a:latin typeface="Tahoma" pitchFamily="34" charset="0"/>
                <a:cs typeface="Tahoma" pitchFamily="34" charset="0"/>
              </a:rPr>
              <a:t> výhody:</a:t>
            </a:r>
          </a:p>
          <a:p>
            <a:pPr>
              <a:buNone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Tranzitní poloha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Výskyt minerálních pramenů a zřídel (rozvoj lázeňství)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Různorodý přírodní reliéf (rozvoj CR různých forem)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Atraktivita historických památek (rozvoj CR)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Vysoký stupeň vzdělanosti (kvalifikovaná pracovní síla)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Vyspělost kultury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Stabilní sociální prostředí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Poměrně nízká úroveň mezd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Vysoká úroveň zprůmyslnění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cs-CZ" sz="3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Východiska ČR pro zapojení do MO </a:t>
            </a:r>
            <a:endParaRPr lang="cs-CZ" sz="3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8316416" cy="4781128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cs-CZ" sz="2800" u="sng" dirty="0">
                <a:latin typeface="Tahoma" pitchFamily="34" charset="0"/>
                <a:cs typeface="Tahoma" pitchFamily="34" charset="0"/>
              </a:rPr>
              <a:t>Komparativní</a:t>
            </a:r>
            <a:r>
              <a:rPr lang="cs-CZ" sz="2800" b="1" u="sng" dirty="0">
                <a:latin typeface="Tahoma" pitchFamily="34" charset="0"/>
                <a:cs typeface="Tahoma" pitchFamily="34" charset="0"/>
              </a:rPr>
              <a:t> nevýhody:</a:t>
            </a:r>
          </a:p>
          <a:p>
            <a:pPr>
              <a:buNone/>
            </a:pPr>
            <a:endParaRPr lang="cs-CZ" sz="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Malá geografická rozloha (omezená surovinová báze)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Klimatické podmínky limitující zemědělskou produkci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Malý počet obyvatel (objem prac. síly, velikost trhu)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Nedostatek domácího kapitálu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Zdlouhavá práce soudů (nízká vymahatelnost práva)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Vysoká míra korupce a minimální protiopatření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Nízká konkurenceschopnost výrobků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Nedostatečná míra adaptability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domácích subjektů na změny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Literatura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28800"/>
            <a:ext cx="8244408" cy="4497363"/>
          </a:xfrm>
        </p:spPr>
        <p:txBody>
          <a:bodyPr/>
          <a:lstStyle/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 Kalínská, E.; Petříček, V. a kol.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obchod.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Oeconomica, VŠE, 2006.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</a:t>
            </a:r>
            <a:r>
              <a:rPr lang="cs-CZ" sz="2400" dirty="0"/>
              <a:t>80-245-0600-9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 Kubišta V.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ekonomické vztahy.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Praha: Vyd. Aleš Čeněk, 2009.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978-80-7380-191-5.</a:t>
            </a:r>
          </a:p>
          <a:p>
            <a:pPr marL="514350" indent="-514350">
              <a:buClr>
                <a:schemeClr val="bg1"/>
              </a:buClr>
              <a:buNone/>
              <a:defRPr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 Svatoš M. a kol.: </a:t>
            </a:r>
            <a:r>
              <a:rPr lang="cs-CZ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Zahraniční obchod teorie a praxe.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Praha: Grada Publishing, 2009.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ISBN 978-80-247-2708-0.</a:t>
            </a:r>
          </a:p>
          <a:p>
            <a:pPr marL="0" indent="0">
              <a:buNone/>
            </a:pP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WTO Secretariat: </a:t>
            </a:r>
            <a:r>
              <a:rPr lang="cs-CZ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Trade Statistical Review 2017 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Globalizace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268760"/>
            <a:ext cx="8136904" cy="485740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Fenomén, jenž se ve světě postupně vyvíjí již po několik staletí, v současnosti urychlen rozvojem logistických a komunikačních technologií a díky prohlubující se liberalizaci ve světové politice a ekonomice. 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Zavedení dělby práce v celosvětovém měřítku, monitorování a využívání komparativních výhod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 teritoriích, která nabízejí nejpříhodnější podmínky. </a:t>
            </a:r>
          </a:p>
          <a:p>
            <a:pPr>
              <a:buFont typeface="Wingdings" pitchFamily="2" charset="2"/>
              <a:buChar char="Ø"/>
            </a:pPr>
            <a:endParaRPr lang="cs-CZ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Celosvětový proces, který činí ekonomické systémy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 národní společenství více uniformní,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více integrované a více navzájem </a:t>
            </a:r>
            <a:b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závislé.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8316416" cy="47853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Reakce na přesycenost domácích trhů </a:t>
            </a:r>
          </a:p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Alokování kapitálu tam, kde přinese nejlepší zhodnocení</a:t>
            </a:r>
          </a:p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Proces zvyšující závislost trhů a národních </a:t>
            </a:r>
            <a:b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ekonomik, které mají jen málo obranných </a:t>
            </a:r>
            <a:b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mechanismů s omezeným účinkem</a:t>
            </a:r>
          </a:p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Proces globalizace nelze zastavit</a:t>
            </a:r>
          </a:p>
          <a:p>
            <a:pPr>
              <a:buFont typeface="Wingdings" pitchFamily="2" charset="2"/>
              <a:buChar char="Ø"/>
            </a:pP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Vyřazení z procesu globalizace vede </a:t>
            </a:r>
            <a:b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500" dirty="0">
                <a:latin typeface="Tahoma" pitchFamily="34" charset="0"/>
                <a:ea typeface="Tahoma" pitchFamily="34" charset="0"/>
                <a:cs typeface="Tahoma" pitchFamily="34" charset="0"/>
              </a:rPr>
              <a:t>k izolaci hospodářské i politické </a:t>
            </a:r>
            <a:endParaRPr lang="cs-CZ" sz="2500" dirty="0"/>
          </a:p>
          <a:p>
            <a:pPr>
              <a:buNone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268760"/>
            <a:ext cx="7787208" cy="5112568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Existují čtyři hlavní aspekty globalizace:</a:t>
            </a:r>
          </a:p>
          <a:p>
            <a:pPr>
              <a:buFont typeface="Wingdings" pitchFamily="2" charset="2"/>
              <a:buChar char="Ø"/>
            </a:pPr>
            <a:r>
              <a:rPr lang="cs-CZ" sz="22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Pohyb investic a kapitálu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Migrace osob 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Šíření znalostí</a:t>
            </a:r>
          </a:p>
          <a:p>
            <a:pPr>
              <a:buNone/>
            </a:pPr>
            <a:endParaRPr lang="cs-CZ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cs-CZ" sz="2400" b="1" u="sng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Mezinárodní obchod</a:t>
            </a:r>
            <a:r>
              <a:rPr lang="cs-CZ" sz="2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zahrnuje veškeré komerční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aktivity (prodej, investice, logistiku, dopravu), které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se odehrávají mezi dvěma či více regiony,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národy a zeměmi za jejich politickými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hranicemi.  </a:t>
            </a:r>
          </a:p>
          <a:p>
            <a:pPr>
              <a:buFont typeface="Wingdings" pitchFamily="2" charset="2"/>
              <a:buChar char="Ø"/>
            </a:pP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 – fáze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532440" cy="4641379"/>
          </a:xfrm>
        </p:spPr>
        <p:txBody>
          <a:bodyPr/>
          <a:lstStyle/>
          <a:p>
            <a:pPr>
              <a:buNone/>
            </a:pPr>
            <a:r>
              <a:rPr lang="cs-CZ" sz="3600" b="1" dirty="0">
                <a:latin typeface="Tahoma" pitchFamily="34" charset="0"/>
                <a:cs typeface="Tahoma" pitchFamily="34" charset="0"/>
              </a:rPr>
              <a:t>  Fáze 1</a:t>
            </a:r>
            <a:r>
              <a:rPr lang="cs-CZ" sz="28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cs-CZ" sz="2800" dirty="0">
                <a:latin typeface="Tahoma" pitchFamily="34" charset="0"/>
                <a:cs typeface="Tahoma" pitchFamily="34" charset="0"/>
              </a:rPr>
              <a:t>(</a:t>
            </a:r>
            <a:r>
              <a:rPr lang="cs-CZ" sz="2800" u="sng" dirty="0">
                <a:latin typeface="Tahoma" pitchFamily="34" charset="0"/>
                <a:cs typeface="Tahoma" pitchFamily="34" charset="0"/>
              </a:rPr>
              <a:t>započata r. 1492 objevením Ameriky</a:t>
            </a:r>
            <a:r>
              <a:rPr lang="cs-CZ" sz="28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zámořské plavby, pouštní karavany </a:t>
            </a:r>
            <a:r>
              <a:rPr lang="cs-CZ" sz="2300" dirty="0">
                <a:latin typeface="Tahoma" pitchFamily="34" charset="0"/>
                <a:cs typeface="Tahoma" pitchFamily="34" charset="0"/>
              </a:rPr>
              <a:t>(důvěra bez formalit)</a:t>
            </a:r>
            <a:r>
              <a:rPr lang="cs-CZ" sz="2000" dirty="0">
                <a:latin typeface="Tahoma" pitchFamily="34" charset="0"/>
                <a:cs typeface="Tahoma" pitchFamily="34" charset="0"/>
              </a:rPr>
              <a:t>;  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objev nových teritorií znamenal rozvoj obchodní výměny se zámořskými oblastmi;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koloniální éra = zdroj levné pracovní síly, zdroj vzácných nerostných surovin, odbyt výrobků;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týká se pouze několika států, jimž vlastnictví  kolonií přinášelo ekonomické výhody;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typický byl tzv. trojúhelníkový obchod  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(Evropa – Afrika – Amerika)</a:t>
            </a: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 – fáze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460432" cy="4781128"/>
          </a:xfrm>
        </p:spPr>
        <p:txBody>
          <a:bodyPr/>
          <a:lstStyle/>
          <a:p>
            <a:pPr>
              <a:buNone/>
            </a:pPr>
            <a:r>
              <a:rPr lang="cs-CZ" sz="3600" b="1" dirty="0">
                <a:latin typeface="Tahoma" pitchFamily="34" charset="0"/>
                <a:cs typeface="Tahoma" pitchFamily="34" charset="0"/>
              </a:rPr>
              <a:t>  Fáze 2 </a:t>
            </a:r>
            <a:r>
              <a:rPr lang="cs-CZ" sz="2800" dirty="0">
                <a:latin typeface="Tahoma" pitchFamily="34" charset="0"/>
                <a:cs typeface="Tahoma" pitchFamily="34" charset="0"/>
              </a:rPr>
              <a:t>(</a:t>
            </a:r>
            <a:r>
              <a:rPr lang="cs-CZ" sz="2800" u="sng" dirty="0">
                <a:latin typeface="Tahoma" pitchFamily="34" charset="0"/>
                <a:cs typeface="Tahoma" pitchFamily="34" charset="0"/>
              </a:rPr>
              <a:t>začátkem 19. století v souvislosti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               </a:t>
            </a:r>
            <a:r>
              <a:rPr lang="cs-CZ" sz="2800" u="sng" dirty="0">
                <a:latin typeface="Tahoma" pitchFamily="34" charset="0"/>
                <a:cs typeface="Tahoma" pitchFamily="34" charset="0"/>
              </a:rPr>
              <a:t>s průmyslovou revolucí</a:t>
            </a:r>
            <a:r>
              <a:rPr lang="cs-CZ" sz="2800" dirty="0">
                <a:latin typeface="Tahoma" pitchFamily="34" charset="0"/>
                <a:cs typeface="Tahoma" pitchFamily="34" charset="0"/>
              </a:rPr>
              <a:t>)  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vynálezy a technické novinky v Evropě;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běžný je obchod spotřeb. zbožím a potravinami;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rozvoj cestování širokých skupin obyvatelstva; 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objev nových vzdálených zemí (Austrálie, NZ);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rostoucí propojenost podniků a jejich působení  </a:t>
            </a:r>
            <a:br>
              <a:rPr lang="cs-CZ" sz="2400" dirty="0">
                <a:latin typeface="Tahoma" pitchFamily="34" charset="0"/>
                <a:cs typeface="Tahoma" pitchFamily="34" charset="0"/>
              </a:rPr>
            </a:br>
            <a:r>
              <a:rPr lang="cs-CZ" sz="2400" dirty="0">
                <a:latin typeface="Tahoma" pitchFamily="34" charset="0"/>
                <a:cs typeface="Tahoma" pitchFamily="34" charset="0"/>
              </a:rPr>
              <a:t>na mezinárodních trzích;  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- možno dále rozčlenit do 3 etap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(viz dále)</a:t>
            </a:r>
            <a:endParaRPr lang="cs-CZ" sz="24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 – fáze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46043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  1. etapa (1870 – 1914)</a:t>
            </a:r>
          </a:p>
          <a:p>
            <a:pPr>
              <a:buNone/>
            </a:pPr>
            <a:r>
              <a:rPr lang="cs-CZ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získané výhody v dopravě, vyjednané redukce obchodních bariér;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zvýšený tok zboží, kapitálu a především pracovních sil;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cca 60 mil. lidí migrovalo z Evropy do Severní Ameriky; 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obyvatelé Indie a Číny směřovali na Srí Lanku, Thajsko, Vietnam aj.;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objem MO rostl o 4 % ročně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Vývoj MO – fáze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460432" cy="4925144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  2. etapa (1945 – 1980)</a:t>
            </a:r>
          </a:p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od 2. pol. 20. stol. zaznamenán největší rozmach MO;  </a:t>
            </a:r>
          </a:p>
          <a:p>
            <a:pPr>
              <a:buNone/>
            </a:pPr>
            <a:r>
              <a:rPr lang="cs-CZ" sz="2800" b="1" dirty="0">
                <a:latin typeface="Tahoma" pitchFamily="34" charset="0"/>
                <a:cs typeface="Tahoma" pitchFamily="34" charset="0"/>
              </a:rPr>
              <a:t>    </a:t>
            </a:r>
            <a:r>
              <a:rPr lang="cs-CZ" sz="2400" dirty="0">
                <a:latin typeface="Tahoma" pitchFamily="34" charset="0"/>
                <a:cs typeface="Tahoma" pitchFamily="34" charset="0"/>
              </a:rPr>
              <a:t>- rozpad koloniální soustavy;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růst ekonomické váhy USA (aktivní zahraniční politika);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Marshallův plán = Plán evropské obnovy 1948-1952 (program hospodářské pomoci USA západoevropským státům v celkové výši 13 mld. USD zabezpečil rychlejší poválečnou rekonstrukci části Evropy);  </a:t>
            </a:r>
          </a:p>
          <a:p>
            <a:pPr>
              <a:buNone/>
            </a:pPr>
            <a:r>
              <a:rPr lang="cs-CZ" sz="2400" dirty="0">
                <a:latin typeface="Tahoma" pitchFamily="34" charset="0"/>
                <a:cs typeface="Tahoma" pitchFamily="34" charset="0"/>
              </a:rPr>
              <a:t>    - ekonomický vzestup Japonska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emě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Země</Template>
  <TotalTime>2105</TotalTime>
  <Words>1000</Words>
  <Application>Microsoft Office PowerPoint</Application>
  <PresentationFormat>Předvádění na obrazovce (4:3)</PresentationFormat>
  <Paragraphs>150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Tahoma</vt:lpstr>
      <vt:lpstr>Wingdings</vt:lpstr>
      <vt:lpstr>Země</vt:lpstr>
      <vt:lpstr>Úvod do problematiky  mezinárodního obchodu   Ladislava Kuchynková </vt:lpstr>
      <vt:lpstr>Prezentace aplikace PowerPoint</vt:lpstr>
      <vt:lpstr>1. Globalizace</vt:lpstr>
      <vt:lpstr>1. Globalizace</vt:lpstr>
      <vt:lpstr>1. Globalizace</vt:lpstr>
      <vt:lpstr>2. Vývoj MO – fáze 1</vt:lpstr>
      <vt:lpstr>2. Vývoj MO – fáze 2</vt:lpstr>
      <vt:lpstr>2. Vývoj MO – fáze 2</vt:lpstr>
      <vt:lpstr>2. Vývoj MO – fáze 2</vt:lpstr>
      <vt:lpstr>2. Vývoj MO – fáze 2</vt:lpstr>
      <vt:lpstr>General Agreement on Tariffs and Trade (GATT)  – Všeobecná dohoda o clech a obchodu</vt:lpstr>
      <vt:lpstr>2. Vývoj MO – fáze 2</vt:lpstr>
      <vt:lpstr>2. Vývoj MO – fáze 3</vt:lpstr>
      <vt:lpstr>  Současné tendence vývoje MO</vt:lpstr>
      <vt:lpstr>Tendence vývoje MO (zboží)</vt:lpstr>
      <vt:lpstr> Tendence vývoje MO (zboží)</vt:lpstr>
      <vt:lpstr>  Tendence vývoje MO (služby)</vt:lpstr>
      <vt:lpstr> Tendence vývoje MO (služby)</vt:lpstr>
      <vt:lpstr> Zastoupení zemí v MO zbožím</vt:lpstr>
      <vt:lpstr> Zastoupení zemí v MO službami</vt:lpstr>
      <vt:lpstr>3. Faktory rozvoje MO</vt:lpstr>
      <vt:lpstr>3. Faktory rozvoje MO</vt:lpstr>
      <vt:lpstr>4. Východiska ČR pro zapojení do MO </vt:lpstr>
      <vt:lpstr>4. Východiska ČR pro zapojení do MO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Globalizace a správa společností</dc:title>
  <dc:creator>admin</dc:creator>
  <cp:lastModifiedBy>Ladislava Kuchynková</cp:lastModifiedBy>
  <cp:revision>143</cp:revision>
  <dcterms:created xsi:type="dcterms:W3CDTF">2012-02-18T11:21:06Z</dcterms:created>
  <dcterms:modified xsi:type="dcterms:W3CDTF">2018-09-16T17:00:16Z</dcterms:modified>
</cp:coreProperties>
</file>