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6" r:id="rId3"/>
    <p:sldId id="318" r:id="rId4"/>
    <p:sldId id="257" r:id="rId5"/>
    <p:sldId id="319" r:id="rId6"/>
    <p:sldId id="258" r:id="rId7"/>
    <p:sldId id="259" r:id="rId8"/>
    <p:sldId id="261" r:id="rId9"/>
    <p:sldId id="320" r:id="rId10"/>
    <p:sldId id="321" r:id="rId11"/>
    <p:sldId id="322" r:id="rId12"/>
    <p:sldId id="323" r:id="rId13"/>
    <p:sldId id="324" r:id="rId14"/>
    <p:sldId id="325" r:id="rId15"/>
    <p:sldId id="326" r:id="rId16"/>
    <p:sldId id="327" r:id="rId17"/>
    <p:sldId id="328" r:id="rId18"/>
    <p:sldId id="330" r:id="rId19"/>
    <p:sldId id="329" r:id="rId20"/>
    <p:sldId id="333" r:id="rId21"/>
    <p:sldId id="331" r:id="rId22"/>
    <p:sldId id="332"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281" r:id="rId39"/>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78" d="100"/>
          <a:sy n="78" d="100"/>
        </p:scale>
        <p:origin x="23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254C1-A8EF-48A9-ACE2-5FDD912D9718}"/>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cs-CZ"/>
          </a:p>
        </p:txBody>
      </p:sp>
      <p:sp>
        <p:nvSpPr>
          <p:cNvPr id="3" name="Podnadpis 2">
            <a:extLst>
              <a:ext uri="{FF2B5EF4-FFF2-40B4-BE49-F238E27FC236}">
                <a16:creationId xmlns:a16="http://schemas.microsoft.com/office/drawing/2014/main" id="{3E1ADB3E-DDDD-4022-B183-752060CD4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cs-CZ"/>
          </a:p>
        </p:txBody>
      </p:sp>
      <p:sp>
        <p:nvSpPr>
          <p:cNvPr id="4" name="Zástupný objekt pre dátum 3">
            <a:extLst>
              <a:ext uri="{FF2B5EF4-FFF2-40B4-BE49-F238E27FC236}">
                <a16:creationId xmlns:a16="http://schemas.microsoft.com/office/drawing/2014/main" id="{BBE6EDA0-094F-47D3-972F-6824F298211D}"/>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5" name="Zástupný objekt pre pätu 4">
            <a:extLst>
              <a:ext uri="{FF2B5EF4-FFF2-40B4-BE49-F238E27FC236}">
                <a16:creationId xmlns:a16="http://schemas.microsoft.com/office/drawing/2014/main" id="{64CE8400-07E6-4CDB-9B6E-ED32F9A5340B}"/>
              </a:ext>
            </a:extLst>
          </p:cNvPr>
          <p:cNvSpPr>
            <a:spLocks noGrp="1"/>
          </p:cNvSpPr>
          <p:nvPr>
            <p:ph type="ftr" sz="quarter" idx="11"/>
          </p:nvPr>
        </p:nvSpPr>
        <p:spPr/>
        <p:txBody>
          <a:bodyPr/>
          <a:lstStyle/>
          <a:p>
            <a:endParaRPr lang="cs-CZ"/>
          </a:p>
        </p:txBody>
      </p:sp>
      <p:sp>
        <p:nvSpPr>
          <p:cNvPr id="6" name="Zástupný objekt pre číslo snímky 5">
            <a:extLst>
              <a:ext uri="{FF2B5EF4-FFF2-40B4-BE49-F238E27FC236}">
                <a16:creationId xmlns:a16="http://schemas.microsoft.com/office/drawing/2014/main" id="{53E1DEFF-45A7-47B7-AC98-B9B8C1D485A2}"/>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138995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AFE75-6156-4F1D-B09D-AA6FA8DAFE06}"/>
              </a:ext>
            </a:extLst>
          </p:cNvPr>
          <p:cNvSpPr>
            <a:spLocks noGrp="1"/>
          </p:cNvSpPr>
          <p:nvPr>
            <p:ph type="title"/>
          </p:nvPr>
        </p:nvSpPr>
        <p:spPr/>
        <p:txBody>
          <a:bodyPr/>
          <a:lstStyle/>
          <a:p>
            <a:r>
              <a:rPr lang="sk-SK"/>
              <a:t>Kliknutím upravte štýl predlohy nadpisu</a:t>
            </a:r>
            <a:endParaRPr lang="cs-CZ"/>
          </a:p>
        </p:txBody>
      </p:sp>
      <p:sp>
        <p:nvSpPr>
          <p:cNvPr id="3" name="Zástupný objekt pre zvislý text 2">
            <a:extLst>
              <a:ext uri="{FF2B5EF4-FFF2-40B4-BE49-F238E27FC236}">
                <a16:creationId xmlns:a16="http://schemas.microsoft.com/office/drawing/2014/main" id="{295039AA-9E95-49D0-9D79-45860B2177D1}"/>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objekt pre dátum 3">
            <a:extLst>
              <a:ext uri="{FF2B5EF4-FFF2-40B4-BE49-F238E27FC236}">
                <a16:creationId xmlns:a16="http://schemas.microsoft.com/office/drawing/2014/main" id="{E2CDCC66-C040-4B24-8B14-C1730C7F7C49}"/>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5" name="Zástupný objekt pre pätu 4">
            <a:extLst>
              <a:ext uri="{FF2B5EF4-FFF2-40B4-BE49-F238E27FC236}">
                <a16:creationId xmlns:a16="http://schemas.microsoft.com/office/drawing/2014/main" id="{6E955D31-66D0-4FFD-A5A9-00FA16644FBD}"/>
              </a:ext>
            </a:extLst>
          </p:cNvPr>
          <p:cNvSpPr>
            <a:spLocks noGrp="1"/>
          </p:cNvSpPr>
          <p:nvPr>
            <p:ph type="ftr" sz="quarter" idx="11"/>
          </p:nvPr>
        </p:nvSpPr>
        <p:spPr/>
        <p:txBody>
          <a:bodyPr/>
          <a:lstStyle/>
          <a:p>
            <a:endParaRPr lang="cs-CZ"/>
          </a:p>
        </p:txBody>
      </p:sp>
      <p:sp>
        <p:nvSpPr>
          <p:cNvPr id="6" name="Zástupný objekt pre číslo snímky 5">
            <a:extLst>
              <a:ext uri="{FF2B5EF4-FFF2-40B4-BE49-F238E27FC236}">
                <a16:creationId xmlns:a16="http://schemas.microsoft.com/office/drawing/2014/main" id="{CC3D63F6-AED8-4D7B-AC02-69B27CC8C7FC}"/>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237164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A0238563-58BD-4E22-9656-4558A0A6104E}"/>
              </a:ext>
            </a:extLst>
          </p:cNvPr>
          <p:cNvSpPr>
            <a:spLocks noGrp="1"/>
          </p:cNvSpPr>
          <p:nvPr>
            <p:ph type="title" orient="vert"/>
          </p:nvPr>
        </p:nvSpPr>
        <p:spPr>
          <a:xfrm>
            <a:off x="8724900" y="365125"/>
            <a:ext cx="2628900" cy="5811838"/>
          </a:xfrm>
        </p:spPr>
        <p:txBody>
          <a:bodyPr vert="eaVert"/>
          <a:lstStyle/>
          <a:p>
            <a:r>
              <a:rPr lang="sk-SK"/>
              <a:t>Kliknutím upravte štýl predlohy nadpisu</a:t>
            </a:r>
            <a:endParaRPr lang="cs-CZ"/>
          </a:p>
        </p:txBody>
      </p:sp>
      <p:sp>
        <p:nvSpPr>
          <p:cNvPr id="3" name="Zástupný objekt pre zvislý text 2">
            <a:extLst>
              <a:ext uri="{FF2B5EF4-FFF2-40B4-BE49-F238E27FC236}">
                <a16:creationId xmlns:a16="http://schemas.microsoft.com/office/drawing/2014/main" id="{871E6015-CD30-4380-8F90-3A9F83F4AE00}"/>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objekt pre dátum 3">
            <a:extLst>
              <a:ext uri="{FF2B5EF4-FFF2-40B4-BE49-F238E27FC236}">
                <a16:creationId xmlns:a16="http://schemas.microsoft.com/office/drawing/2014/main" id="{15A58B24-A362-42A2-A336-1F5F36A1C1BC}"/>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5" name="Zástupný objekt pre pätu 4">
            <a:extLst>
              <a:ext uri="{FF2B5EF4-FFF2-40B4-BE49-F238E27FC236}">
                <a16:creationId xmlns:a16="http://schemas.microsoft.com/office/drawing/2014/main" id="{D77926F5-2E06-4251-8AF0-0B31767758DA}"/>
              </a:ext>
            </a:extLst>
          </p:cNvPr>
          <p:cNvSpPr>
            <a:spLocks noGrp="1"/>
          </p:cNvSpPr>
          <p:nvPr>
            <p:ph type="ftr" sz="quarter" idx="11"/>
          </p:nvPr>
        </p:nvSpPr>
        <p:spPr/>
        <p:txBody>
          <a:bodyPr/>
          <a:lstStyle/>
          <a:p>
            <a:endParaRPr lang="cs-CZ"/>
          </a:p>
        </p:txBody>
      </p:sp>
      <p:sp>
        <p:nvSpPr>
          <p:cNvPr id="6" name="Zástupný objekt pre číslo snímky 5">
            <a:extLst>
              <a:ext uri="{FF2B5EF4-FFF2-40B4-BE49-F238E27FC236}">
                <a16:creationId xmlns:a16="http://schemas.microsoft.com/office/drawing/2014/main" id="{7DC6265E-3B31-421A-9A36-68F84CEC6CD0}"/>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386146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932015-5138-4449-9833-7A32F6DE8326}"/>
              </a:ext>
            </a:extLst>
          </p:cNvPr>
          <p:cNvSpPr>
            <a:spLocks noGrp="1"/>
          </p:cNvSpPr>
          <p:nvPr>
            <p:ph type="title"/>
          </p:nvPr>
        </p:nvSpPr>
        <p:spPr/>
        <p:txBody>
          <a:bodyPr/>
          <a:lstStyle/>
          <a:p>
            <a:r>
              <a:rPr lang="sk-SK"/>
              <a:t>Kliknutím upravte štýl predlohy nadpisu</a:t>
            </a:r>
            <a:endParaRPr lang="cs-CZ"/>
          </a:p>
        </p:txBody>
      </p:sp>
      <p:sp>
        <p:nvSpPr>
          <p:cNvPr id="3" name="Zástupný objekt pre obsah 2">
            <a:extLst>
              <a:ext uri="{FF2B5EF4-FFF2-40B4-BE49-F238E27FC236}">
                <a16:creationId xmlns:a16="http://schemas.microsoft.com/office/drawing/2014/main" id="{7523182D-12D4-474C-8E85-AFF72F4C2991}"/>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objekt pre dátum 3">
            <a:extLst>
              <a:ext uri="{FF2B5EF4-FFF2-40B4-BE49-F238E27FC236}">
                <a16:creationId xmlns:a16="http://schemas.microsoft.com/office/drawing/2014/main" id="{0288D12F-3E38-46A4-8ED7-1F4B6E5EDFC3}"/>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5" name="Zástupný objekt pre pätu 4">
            <a:extLst>
              <a:ext uri="{FF2B5EF4-FFF2-40B4-BE49-F238E27FC236}">
                <a16:creationId xmlns:a16="http://schemas.microsoft.com/office/drawing/2014/main" id="{14AB98F3-1E52-4EB6-A3D2-7C1B38CA4DC7}"/>
              </a:ext>
            </a:extLst>
          </p:cNvPr>
          <p:cNvSpPr>
            <a:spLocks noGrp="1"/>
          </p:cNvSpPr>
          <p:nvPr>
            <p:ph type="ftr" sz="quarter" idx="11"/>
          </p:nvPr>
        </p:nvSpPr>
        <p:spPr/>
        <p:txBody>
          <a:bodyPr/>
          <a:lstStyle/>
          <a:p>
            <a:endParaRPr lang="cs-CZ"/>
          </a:p>
        </p:txBody>
      </p:sp>
      <p:sp>
        <p:nvSpPr>
          <p:cNvPr id="6" name="Zástupný objekt pre číslo snímky 5">
            <a:extLst>
              <a:ext uri="{FF2B5EF4-FFF2-40B4-BE49-F238E27FC236}">
                <a16:creationId xmlns:a16="http://schemas.microsoft.com/office/drawing/2014/main" id="{ED81B188-2650-4549-BA86-C56BC8F7C2CE}"/>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45870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5AFD25-7F67-4B90-985C-0AE505232E0C}"/>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cs-CZ"/>
          </a:p>
        </p:txBody>
      </p:sp>
      <p:sp>
        <p:nvSpPr>
          <p:cNvPr id="3" name="Zástupný objekt pre text 2">
            <a:extLst>
              <a:ext uri="{FF2B5EF4-FFF2-40B4-BE49-F238E27FC236}">
                <a16:creationId xmlns:a16="http://schemas.microsoft.com/office/drawing/2014/main" id="{BF32CBC5-994F-4ED9-B9F3-377EDF7C76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C17EBFA0-6813-4703-8841-9A08653EA90B}"/>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5" name="Zástupný objekt pre pätu 4">
            <a:extLst>
              <a:ext uri="{FF2B5EF4-FFF2-40B4-BE49-F238E27FC236}">
                <a16:creationId xmlns:a16="http://schemas.microsoft.com/office/drawing/2014/main" id="{9ED2FDF3-92EC-4977-B6D0-1C6653A26415}"/>
              </a:ext>
            </a:extLst>
          </p:cNvPr>
          <p:cNvSpPr>
            <a:spLocks noGrp="1"/>
          </p:cNvSpPr>
          <p:nvPr>
            <p:ph type="ftr" sz="quarter" idx="11"/>
          </p:nvPr>
        </p:nvSpPr>
        <p:spPr/>
        <p:txBody>
          <a:bodyPr/>
          <a:lstStyle/>
          <a:p>
            <a:endParaRPr lang="cs-CZ"/>
          </a:p>
        </p:txBody>
      </p:sp>
      <p:sp>
        <p:nvSpPr>
          <p:cNvPr id="6" name="Zástupný objekt pre číslo snímky 5">
            <a:extLst>
              <a:ext uri="{FF2B5EF4-FFF2-40B4-BE49-F238E27FC236}">
                <a16:creationId xmlns:a16="http://schemas.microsoft.com/office/drawing/2014/main" id="{CC6FE271-8D71-4938-BB26-2558CE5548ED}"/>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2277942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5D822-AF1D-4039-AE32-563DAAB3A2BD}"/>
              </a:ext>
            </a:extLst>
          </p:cNvPr>
          <p:cNvSpPr>
            <a:spLocks noGrp="1"/>
          </p:cNvSpPr>
          <p:nvPr>
            <p:ph type="title"/>
          </p:nvPr>
        </p:nvSpPr>
        <p:spPr/>
        <p:txBody>
          <a:bodyPr/>
          <a:lstStyle/>
          <a:p>
            <a:r>
              <a:rPr lang="sk-SK"/>
              <a:t>Kliknutím upravte štýl predlohy nadpisu</a:t>
            </a:r>
            <a:endParaRPr lang="cs-CZ"/>
          </a:p>
        </p:txBody>
      </p:sp>
      <p:sp>
        <p:nvSpPr>
          <p:cNvPr id="3" name="Zástupný objekt pre obsah 2">
            <a:extLst>
              <a:ext uri="{FF2B5EF4-FFF2-40B4-BE49-F238E27FC236}">
                <a16:creationId xmlns:a16="http://schemas.microsoft.com/office/drawing/2014/main" id="{B02899BA-375D-456B-8425-B099C4D94466}"/>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objekt pre obsah 3">
            <a:extLst>
              <a:ext uri="{FF2B5EF4-FFF2-40B4-BE49-F238E27FC236}">
                <a16:creationId xmlns:a16="http://schemas.microsoft.com/office/drawing/2014/main" id="{4A54F30A-8725-452F-A88B-4975F00EC558}"/>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Zástupný objekt pre dátum 4">
            <a:extLst>
              <a:ext uri="{FF2B5EF4-FFF2-40B4-BE49-F238E27FC236}">
                <a16:creationId xmlns:a16="http://schemas.microsoft.com/office/drawing/2014/main" id="{349857E4-DCD5-4B8C-8225-9DD9C59FFBFA}"/>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6" name="Zástupný objekt pre pätu 5">
            <a:extLst>
              <a:ext uri="{FF2B5EF4-FFF2-40B4-BE49-F238E27FC236}">
                <a16:creationId xmlns:a16="http://schemas.microsoft.com/office/drawing/2014/main" id="{17CE167F-C37E-4203-9647-93465248D4C0}"/>
              </a:ext>
            </a:extLst>
          </p:cNvPr>
          <p:cNvSpPr>
            <a:spLocks noGrp="1"/>
          </p:cNvSpPr>
          <p:nvPr>
            <p:ph type="ftr" sz="quarter" idx="11"/>
          </p:nvPr>
        </p:nvSpPr>
        <p:spPr/>
        <p:txBody>
          <a:bodyPr/>
          <a:lstStyle/>
          <a:p>
            <a:endParaRPr lang="cs-CZ"/>
          </a:p>
        </p:txBody>
      </p:sp>
      <p:sp>
        <p:nvSpPr>
          <p:cNvPr id="7" name="Zástupný objekt pre číslo snímky 6">
            <a:extLst>
              <a:ext uri="{FF2B5EF4-FFF2-40B4-BE49-F238E27FC236}">
                <a16:creationId xmlns:a16="http://schemas.microsoft.com/office/drawing/2014/main" id="{2CC00568-3A0B-475E-A58C-A1DA44BAA7A8}"/>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321240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7406E-8487-4CAA-A8F1-E9A22A8FD00B}"/>
              </a:ext>
            </a:extLst>
          </p:cNvPr>
          <p:cNvSpPr>
            <a:spLocks noGrp="1"/>
          </p:cNvSpPr>
          <p:nvPr>
            <p:ph type="title"/>
          </p:nvPr>
        </p:nvSpPr>
        <p:spPr>
          <a:xfrm>
            <a:off x="839788" y="365125"/>
            <a:ext cx="10515600" cy="1325563"/>
          </a:xfrm>
        </p:spPr>
        <p:txBody>
          <a:bodyPr/>
          <a:lstStyle/>
          <a:p>
            <a:r>
              <a:rPr lang="sk-SK"/>
              <a:t>Kliknutím upravte štýl predlohy nadpisu</a:t>
            </a:r>
            <a:endParaRPr lang="cs-CZ"/>
          </a:p>
        </p:txBody>
      </p:sp>
      <p:sp>
        <p:nvSpPr>
          <p:cNvPr id="3" name="Zástupný objekt pre text 2">
            <a:extLst>
              <a:ext uri="{FF2B5EF4-FFF2-40B4-BE49-F238E27FC236}">
                <a16:creationId xmlns:a16="http://schemas.microsoft.com/office/drawing/2014/main" id="{92368EAB-6F1F-4213-843C-A3C1F84F4C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EA78F5D1-24D1-4FDF-BCC5-1B537A2A5477}"/>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Zástupný objekt pre text 4">
            <a:extLst>
              <a:ext uri="{FF2B5EF4-FFF2-40B4-BE49-F238E27FC236}">
                <a16:creationId xmlns:a16="http://schemas.microsoft.com/office/drawing/2014/main" id="{CFDB7FEB-0EAA-4EFC-954A-26F7DBB21D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8E01C1B1-B5F2-4439-84B5-C8D79E1FC41A}"/>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7" name="Zástupný objekt pre dátum 6">
            <a:extLst>
              <a:ext uri="{FF2B5EF4-FFF2-40B4-BE49-F238E27FC236}">
                <a16:creationId xmlns:a16="http://schemas.microsoft.com/office/drawing/2014/main" id="{5BA8458B-5E30-4D34-95BB-1101CD30B6F0}"/>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8" name="Zástupný objekt pre pätu 7">
            <a:extLst>
              <a:ext uri="{FF2B5EF4-FFF2-40B4-BE49-F238E27FC236}">
                <a16:creationId xmlns:a16="http://schemas.microsoft.com/office/drawing/2014/main" id="{50590A09-6F8B-4333-9055-C2A1B3FAAACE}"/>
              </a:ext>
            </a:extLst>
          </p:cNvPr>
          <p:cNvSpPr>
            <a:spLocks noGrp="1"/>
          </p:cNvSpPr>
          <p:nvPr>
            <p:ph type="ftr" sz="quarter" idx="11"/>
          </p:nvPr>
        </p:nvSpPr>
        <p:spPr/>
        <p:txBody>
          <a:bodyPr/>
          <a:lstStyle/>
          <a:p>
            <a:endParaRPr lang="cs-CZ"/>
          </a:p>
        </p:txBody>
      </p:sp>
      <p:sp>
        <p:nvSpPr>
          <p:cNvPr id="9" name="Zástupný objekt pre číslo snímky 8">
            <a:extLst>
              <a:ext uri="{FF2B5EF4-FFF2-40B4-BE49-F238E27FC236}">
                <a16:creationId xmlns:a16="http://schemas.microsoft.com/office/drawing/2014/main" id="{E7067107-FD13-4668-914B-EC6AD3882271}"/>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286021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40D3EB-07E3-47EC-9E1A-79AE334CFF30}"/>
              </a:ext>
            </a:extLst>
          </p:cNvPr>
          <p:cNvSpPr>
            <a:spLocks noGrp="1"/>
          </p:cNvSpPr>
          <p:nvPr>
            <p:ph type="title"/>
          </p:nvPr>
        </p:nvSpPr>
        <p:spPr/>
        <p:txBody>
          <a:bodyPr/>
          <a:lstStyle/>
          <a:p>
            <a:r>
              <a:rPr lang="sk-SK"/>
              <a:t>Kliknutím upravte štýl predlohy nadpisu</a:t>
            </a:r>
            <a:endParaRPr lang="cs-CZ"/>
          </a:p>
        </p:txBody>
      </p:sp>
      <p:sp>
        <p:nvSpPr>
          <p:cNvPr id="3" name="Zástupný objekt pre dátum 2">
            <a:extLst>
              <a:ext uri="{FF2B5EF4-FFF2-40B4-BE49-F238E27FC236}">
                <a16:creationId xmlns:a16="http://schemas.microsoft.com/office/drawing/2014/main" id="{AF9CD778-1D60-4615-929C-63296AD9BC31}"/>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4" name="Zástupný objekt pre pätu 3">
            <a:extLst>
              <a:ext uri="{FF2B5EF4-FFF2-40B4-BE49-F238E27FC236}">
                <a16:creationId xmlns:a16="http://schemas.microsoft.com/office/drawing/2014/main" id="{94C6B3ED-286A-4B4E-8E8F-13A76B1ED176}"/>
              </a:ext>
            </a:extLst>
          </p:cNvPr>
          <p:cNvSpPr>
            <a:spLocks noGrp="1"/>
          </p:cNvSpPr>
          <p:nvPr>
            <p:ph type="ftr" sz="quarter" idx="11"/>
          </p:nvPr>
        </p:nvSpPr>
        <p:spPr/>
        <p:txBody>
          <a:bodyPr/>
          <a:lstStyle/>
          <a:p>
            <a:endParaRPr lang="cs-CZ"/>
          </a:p>
        </p:txBody>
      </p:sp>
      <p:sp>
        <p:nvSpPr>
          <p:cNvPr id="5" name="Zástupný objekt pre číslo snímky 4">
            <a:extLst>
              <a:ext uri="{FF2B5EF4-FFF2-40B4-BE49-F238E27FC236}">
                <a16:creationId xmlns:a16="http://schemas.microsoft.com/office/drawing/2014/main" id="{B952F4D2-7545-43C6-881D-E9F59A3F67D5}"/>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2830799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1FC3094-F474-4881-A76C-ABA67EFE8783}"/>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3" name="Zástupný objekt pre pätu 2">
            <a:extLst>
              <a:ext uri="{FF2B5EF4-FFF2-40B4-BE49-F238E27FC236}">
                <a16:creationId xmlns:a16="http://schemas.microsoft.com/office/drawing/2014/main" id="{0699EF17-6295-4A01-83B5-92461436C3F2}"/>
              </a:ext>
            </a:extLst>
          </p:cNvPr>
          <p:cNvSpPr>
            <a:spLocks noGrp="1"/>
          </p:cNvSpPr>
          <p:nvPr>
            <p:ph type="ftr" sz="quarter" idx="11"/>
          </p:nvPr>
        </p:nvSpPr>
        <p:spPr/>
        <p:txBody>
          <a:bodyPr/>
          <a:lstStyle/>
          <a:p>
            <a:endParaRPr lang="cs-CZ"/>
          </a:p>
        </p:txBody>
      </p:sp>
      <p:sp>
        <p:nvSpPr>
          <p:cNvPr id="4" name="Zástupný objekt pre číslo snímky 3">
            <a:extLst>
              <a:ext uri="{FF2B5EF4-FFF2-40B4-BE49-F238E27FC236}">
                <a16:creationId xmlns:a16="http://schemas.microsoft.com/office/drawing/2014/main" id="{A3872662-ED37-482D-8636-864007F3B7B5}"/>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1096057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3DDF8C-01E9-457E-9F82-9BF5471CF88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cs-CZ"/>
          </a:p>
        </p:txBody>
      </p:sp>
      <p:sp>
        <p:nvSpPr>
          <p:cNvPr id="3" name="Zástupný objekt pre obsah 2">
            <a:extLst>
              <a:ext uri="{FF2B5EF4-FFF2-40B4-BE49-F238E27FC236}">
                <a16:creationId xmlns:a16="http://schemas.microsoft.com/office/drawing/2014/main" id="{A085F07D-DF63-4497-9FB4-F49B32117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objekt pre text 3">
            <a:extLst>
              <a:ext uri="{FF2B5EF4-FFF2-40B4-BE49-F238E27FC236}">
                <a16:creationId xmlns:a16="http://schemas.microsoft.com/office/drawing/2014/main" id="{1F81E1AF-36F5-49CC-B6CF-BCBB93732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0B090F89-AFD8-4D14-940B-62B80AADFD83}"/>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6" name="Zástupný objekt pre pätu 5">
            <a:extLst>
              <a:ext uri="{FF2B5EF4-FFF2-40B4-BE49-F238E27FC236}">
                <a16:creationId xmlns:a16="http://schemas.microsoft.com/office/drawing/2014/main" id="{5DFA4990-39E6-41EA-9C37-C5D21629B1D4}"/>
              </a:ext>
            </a:extLst>
          </p:cNvPr>
          <p:cNvSpPr>
            <a:spLocks noGrp="1"/>
          </p:cNvSpPr>
          <p:nvPr>
            <p:ph type="ftr" sz="quarter" idx="11"/>
          </p:nvPr>
        </p:nvSpPr>
        <p:spPr/>
        <p:txBody>
          <a:bodyPr/>
          <a:lstStyle/>
          <a:p>
            <a:endParaRPr lang="cs-CZ"/>
          </a:p>
        </p:txBody>
      </p:sp>
      <p:sp>
        <p:nvSpPr>
          <p:cNvPr id="7" name="Zástupný objekt pre číslo snímky 6">
            <a:extLst>
              <a:ext uri="{FF2B5EF4-FFF2-40B4-BE49-F238E27FC236}">
                <a16:creationId xmlns:a16="http://schemas.microsoft.com/office/drawing/2014/main" id="{C6B8AC5C-9C95-47C3-BE89-CEFC352C53DA}"/>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395977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C91575-247B-4F5A-94B8-F2AD1D2E83B3}"/>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cs-CZ"/>
          </a:p>
        </p:txBody>
      </p:sp>
      <p:sp>
        <p:nvSpPr>
          <p:cNvPr id="3" name="Zástupný objekt pre obrázok 2">
            <a:extLst>
              <a:ext uri="{FF2B5EF4-FFF2-40B4-BE49-F238E27FC236}">
                <a16:creationId xmlns:a16="http://schemas.microsoft.com/office/drawing/2014/main" id="{E5923AEC-B9D0-43E7-A2E7-2C4BDB6D6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objekt pre text 3">
            <a:extLst>
              <a:ext uri="{FF2B5EF4-FFF2-40B4-BE49-F238E27FC236}">
                <a16:creationId xmlns:a16="http://schemas.microsoft.com/office/drawing/2014/main" id="{79208DD2-AF1E-47A6-B322-522BC4A0E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DB44ADDA-2F68-4108-8CDD-4BE140405091}"/>
              </a:ext>
            </a:extLst>
          </p:cNvPr>
          <p:cNvSpPr>
            <a:spLocks noGrp="1"/>
          </p:cNvSpPr>
          <p:nvPr>
            <p:ph type="dt" sz="half" idx="10"/>
          </p:nvPr>
        </p:nvSpPr>
        <p:spPr/>
        <p:txBody>
          <a:bodyPr/>
          <a:lstStyle/>
          <a:p>
            <a:fld id="{B484ED91-1D4B-4FA4-8599-5E1DA49E747B}" type="datetimeFigureOut">
              <a:rPr lang="cs-CZ" smtClean="0"/>
              <a:pPr/>
              <a:t>27.11.2018</a:t>
            </a:fld>
            <a:endParaRPr lang="cs-CZ"/>
          </a:p>
        </p:txBody>
      </p:sp>
      <p:sp>
        <p:nvSpPr>
          <p:cNvPr id="6" name="Zástupný objekt pre pätu 5">
            <a:extLst>
              <a:ext uri="{FF2B5EF4-FFF2-40B4-BE49-F238E27FC236}">
                <a16:creationId xmlns:a16="http://schemas.microsoft.com/office/drawing/2014/main" id="{0A117E60-8E74-48A2-ACC5-A748A75C61A6}"/>
              </a:ext>
            </a:extLst>
          </p:cNvPr>
          <p:cNvSpPr>
            <a:spLocks noGrp="1"/>
          </p:cNvSpPr>
          <p:nvPr>
            <p:ph type="ftr" sz="quarter" idx="11"/>
          </p:nvPr>
        </p:nvSpPr>
        <p:spPr/>
        <p:txBody>
          <a:bodyPr/>
          <a:lstStyle/>
          <a:p>
            <a:endParaRPr lang="cs-CZ"/>
          </a:p>
        </p:txBody>
      </p:sp>
      <p:sp>
        <p:nvSpPr>
          <p:cNvPr id="7" name="Zástupný objekt pre číslo snímky 6">
            <a:extLst>
              <a:ext uri="{FF2B5EF4-FFF2-40B4-BE49-F238E27FC236}">
                <a16:creationId xmlns:a16="http://schemas.microsoft.com/office/drawing/2014/main" id="{32E7E769-2D94-4207-B369-00A20EAD09D9}"/>
              </a:ext>
            </a:extLst>
          </p:cNvPr>
          <p:cNvSpPr>
            <a:spLocks noGrp="1"/>
          </p:cNvSpPr>
          <p:nvPr>
            <p:ph type="sldNum" sz="quarter" idx="12"/>
          </p:nvPr>
        </p:nvSpPr>
        <p:spPr/>
        <p:txBody>
          <a:bodyPr/>
          <a:lstStyle/>
          <a:p>
            <a:fld id="{46970AB4-7FAA-4951-BDAA-341BF7323BCE}" type="slidenum">
              <a:rPr lang="cs-CZ" smtClean="0"/>
              <a:pPr/>
              <a:t>‹#›</a:t>
            </a:fld>
            <a:endParaRPr lang="cs-CZ"/>
          </a:p>
        </p:txBody>
      </p:sp>
    </p:spTree>
    <p:extLst>
      <p:ext uri="{BB962C8B-B14F-4D97-AF65-F5344CB8AC3E}">
        <p14:creationId xmlns:p14="http://schemas.microsoft.com/office/powerpoint/2010/main" val="5686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D3702499-94BE-4856-A2B1-21453D856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cs-CZ"/>
          </a:p>
        </p:txBody>
      </p:sp>
      <p:sp>
        <p:nvSpPr>
          <p:cNvPr id="3" name="Zástupný objekt pre text 2">
            <a:extLst>
              <a:ext uri="{FF2B5EF4-FFF2-40B4-BE49-F238E27FC236}">
                <a16:creationId xmlns:a16="http://schemas.microsoft.com/office/drawing/2014/main" id="{5F62C7F8-04EE-4E9B-A91C-DAD01A70F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objekt pre dátum 3">
            <a:extLst>
              <a:ext uri="{FF2B5EF4-FFF2-40B4-BE49-F238E27FC236}">
                <a16:creationId xmlns:a16="http://schemas.microsoft.com/office/drawing/2014/main" id="{72599FC4-E7B0-40B7-8CEF-C18A7A0E06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4ED91-1D4B-4FA4-8599-5E1DA49E747B}" type="datetimeFigureOut">
              <a:rPr lang="cs-CZ" smtClean="0"/>
              <a:pPr/>
              <a:t>27.11.2018</a:t>
            </a:fld>
            <a:endParaRPr lang="cs-CZ"/>
          </a:p>
        </p:txBody>
      </p:sp>
      <p:sp>
        <p:nvSpPr>
          <p:cNvPr id="5" name="Zástupný objekt pre pätu 4">
            <a:extLst>
              <a:ext uri="{FF2B5EF4-FFF2-40B4-BE49-F238E27FC236}">
                <a16:creationId xmlns:a16="http://schemas.microsoft.com/office/drawing/2014/main" id="{2EB4FCBD-BAB3-4915-A490-7D9EEBA50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objekt pre číslo snímky 5">
            <a:extLst>
              <a:ext uri="{FF2B5EF4-FFF2-40B4-BE49-F238E27FC236}">
                <a16:creationId xmlns:a16="http://schemas.microsoft.com/office/drawing/2014/main" id="{D19A1B55-0628-48DF-9753-9A9FD833E4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70AB4-7FAA-4951-BDAA-341BF7323BCE}" type="slidenum">
              <a:rPr lang="cs-CZ" smtClean="0"/>
              <a:pPr/>
              <a:t>‹#›</a:t>
            </a:fld>
            <a:endParaRPr lang="cs-CZ"/>
          </a:p>
        </p:txBody>
      </p:sp>
    </p:spTree>
    <p:extLst>
      <p:ext uri="{BB962C8B-B14F-4D97-AF65-F5344CB8AC3E}">
        <p14:creationId xmlns:p14="http://schemas.microsoft.com/office/powerpoint/2010/main" val="4079747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s://www.google.be/url?sa=i&amp;rct=j&amp;q=&amp;esrc=s&amp;source=images&amp;cd=&amp;cad=rja&amp;uact=8&amp;ved=2ahUKEwiq4P-z5e_eAhXIPOwKHcb9D2YQjRx6BAgBEAU&amp;url=https://www.huffingtonpost.com/lan-anh-vu/how-i-got-there-vera-jour_b_9289710.html&amp;psig=AOvVaw3gjq96GbNAVVl135eF2QRm&amp;ust=1543243816685372" TargetMode="Externa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hyperlink" Target="https://www.google.be/url?sa=i&amp;rct=j&amp;q=&amp;esrc=s&amp;source=images&amp;cd=&amp;ved=2ahUKEwj_4uCU7e_eAhUM3KQKHc9zDqEQjRx6BAgBEAU&amp;url=https://www.zlate-mince.cz/CRM_Predsednictvi_v_Rade_EU_Ag.htm&amp;psig=AOvVaw38v01gU6xe7BVXmMbmMxcO&amp;ust=154324586147430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cad=rja&amp;uact=8&amp;ved=2ahUKEwjW8tmF7e_eAhUF2KQKHQE9AHoQjRx6BAgBEAU&amp;url=https://www.denik.cz/galerie/logo_eu.html?photo%3D13&amp;psig=AOvVaw38v01gU6xe7BVXmMbmMxcO&amp;ust=1543245861474303"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8159"/>
          </a:xfrm>
          <a:prstGeom prst="rect">
            <a:avLst/>
          </a:prstGeom>
        </p:spPr>
      </p:pic>
      <p:sp>
        <p:nvSpPr>
          <p:cNvPr id="10" name="TextovéPole 9"/>
          <p:cNvSpPr txBox="1"/>
          <p:nvPr/>
        </p:nvSpPr>
        <p:spPr>
          <a:xfrm>
            <a:off x="388500" y="202324"/>
            <a:ext cx="5368834" cy="830997"/>
          </a:xfrm>
          <a:prstGeom prst="rect">
            <a:avLst/>
          </a:prstGeom>
          <a:noFill/>
        </p:spPr>
        <p:txBody>
          <a:bodyPr wrap="square" rtlCol="0">
            <a:spAutoFit/>
          </a:bodyPr>
          <a:lstStyle/>
          <a:p>
            <a:r>
              <a:rPr lang="cs-CZ" sz="4800" b="1" dirty="0" smtClean="0">
                <a:solidFill>
                  <a:srgbClr val="002060"/>
                </a:solidFill>
                <a:latin typeface="Arial" pitchFamily="34" charset="0"/>
                <a:cs typeface="Arial" pitchFamily="34" charset="0"/>
              </a:rPr>
              <a:t>ČR A EU</a:t>
            </a:r>
          </a:p>
        </p:txBody>
      </p:sp>
      <p:sp>
        <p:nvSpPr>
          <p:cNvPr id="7" name="TextovéPole 6"/>
          <p:cNvSpPr txBox="1"/>
          <p:nvPr/>
        </p:nvSpPr>
        <p:spPr>
          <a:xfrm>
            <a:off x="1353639" y="6031624"/>
            <a:ext cx="2837361" cy="707886"/>
          </a:xfrm>
          <a:prstGeom prst="rect">
            <a:avLst/>
          </a:prstGeom>
          <a:noFill/>
        </p:spPr>
        <p:txBody>
          <a:bodyPr wrap="square" rtlCol="0">
            <a:spAutoFit/>
          </a:bodyPr>
          <a:lstStyle/>
          <a:p>
            <a:endParaRPr lang="cs-CZ" sz="2000" b="1" dirty="0" smtClean="0">
              <a:solidFill>
                <a:srgbClr val="002060"/>
              </a:solidFill>
              <a:latin typeface="Arial" pitchFamily="34" charset="0"/>
              <a:cs typeface="Arial" pitchFamily="34" charset="0"/>
            </a:endParaRPr>
          </a:p>
          <a:p>
            <a:r>
              <a:rPr lang="cs-CZ" sz="2000" b="1" dirty="0" smtClean="0">
                <a:solidFill>
                  <a:srgbClr val="002060"/>
                </a:solidFill>
                <a:latin typeface="Arial" pitchFamily="34" charset="0"/>
                <a:cs typeface="Arial" pitchFamily="34" charset="0"/>
              </a:rPr>
              <a:t>Markéta Chaloupková</a:t>
            </a:r>
          </a:p>
        </p:txBody>
      </p:sp>
      <p:sp>
        <p:nvSpPr>
          <p:cNvPr id="5" name="TextovéPole 4"/>
          <p:cNvSpPr txBox="1"/>
          <p:nvPr/>
        </p:nvSpPr>
        <p:spPr>
          <a:xfrm>
            <a:off x="8728106" y="6150114"/>
            <a:ext cx="2837361" cy="707886"/>
          </a:xfrm>
          <a:prstGeom prst="rect">
            <a:avLst/>
          </a:prstGeom>
          <a:noFill/>
        </p:spPr>
        <p:txBody>
          <a:bodyPr wrap="square" rtlCol="0">
            <a:spAutoFit/>
          </a:bodyPr>
          <a:lstStyle/>
          <a:p>
            <a:endParaRPr lang="cs-CZ" sz="2000" b="1" dirty="0" smtClean="0">
              <a:solidFill>
                <a:srgbClr val="002060"/>
              </a:solidFill>
              <a:latin typeface="Arial" pitchFamily="34" charset="0"/>
              <a:cs typeface="Arial" pitchFamily="34" charset="0"/>
            </a:endParaRPr>
          </a:p>
          <a:p>
            <a:pPr algn="r"/>
            <a:r>
              <a:rPr lang="cs-CZ" sz="2000" b="1" dirty="0" smtClean="0">
                <a:solidFill>
                  <a:srgbClr val="002060"/>
                </a:solidFill>
                <a:latin typeface="Arial" pitchFamily="34" charset="0"/>
                <a:cs typeface="Arial" pitchFamily="34" charset="0"/>
              </a:rPr>
              <a:t>27. 11. 2018</a:t>
            </a:r>
          </a:p>
        </p:txBody>
      </p:sp>
    </p:spTree>
    <p:extLst>
      <p:ext uri="{BB962C8B-B14F-4D97-AF65-F5344CB8AC3E}">
        <p14:creationId xmlns:p14="http://schemas.microsoft.com/office/powerpoint/2010/main" val="2531043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14673"/>
          <a:stretch/>
        </p:blipFill>
        <p:spPr>
          <a:xfrm rot="16200000">
            <a:off x="3689770" y="-1995599"/>
            <a:ext cx="4393362" cy="11772902"/>
          </a:xfrm>
          <a:prstGeom prst="rect">
            <a:avLst/>
          </a:prstGeom>
        </p:spPr>
      </p:pic>
      <p:sp>
        <p:nvSpPr>
          <p:cNvPr id="9" name="BlokTextu 8">
            <a:extLst>
              <a:ext uri="{FF2B5EF4-FFF2-40B4-BE49-F238E27FC236}">
                <a16:creationId xmlns:a16="http://schemas.microsoft.com/office/drawing/2014/main" id="{498EFC0B-FE0B-4EBA-AFE8-C35A8E0A808E}"/>
              </a:ext>
            </a:extLst>
          </p:cNvPr>
          <p:cNvSpPr txBox="1"/>
          <p:nvPr/>
        </p:nvSpPr>
        <p:spPr>
          <a:xfrm>
            <a:off x="784860" y="2071456"/>
            <a:ext cx="10382673" cy="3693319"/>
          </a:xfrm>
          <a:prstGeom prst="rect">
            <a:avLst/>
          </a:prstGeom>
          <a:noFill/>
        </p:spPr>
        <p:txBody>
          <a:bodyPr wrap="square" rtlCol="0">
            <a:spAutoFit/>
          </a:bodyPr>
          <a:lstStyle/>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V </a:t>
            </a:r>
            <a:r>
              <a:rPr lang="cs-CZ" dirty="0" err="1" smtClean="0">
                <a:solidFill>
                  <a:schemeClr val="bg1"/>
                </a:solidFill>
                <a:latin typeface="Arial" panose="020B0604020202020204" pitchFamily="34" charset="0"/>
                <a:cs typeface="Arial" panose="020B0604020202020204" pitchFamily="34" charset="0"/>
              </a:rPr>
              <a:t>předvstupním</a:t>
            </a:r>
            <a:r>
              <a:rPr lang="cs-CZ" dirty="0" smtClean="0">
                <a:solidFill>
                  <a:schemeClr val="bg1"/>
                </a:solidFill>
                <a:latin typeface="Arial" panose="020B0604020202020204" pitchFamily="34" charset="0"/>
                <a:cs typeface="Arial" panose="020B0604020202020204" pitchFamily="34" charset="0"/>
              </a:rPr>
              <a:t> období jsme přijali jeden „balík“ legislativy rozdělený do 31 kapitol, které v podstatě odpovídají jednotlivým politikám EU (např. Volný pohyb zboží, osob, služeb, kapitálu, právo obchodních společností, soutěžní politika, zemědělství, rybolov, dopravní politika, daně,…).</a:t>
            </a:r>
          </a:p>
          <a:p>
            <a:pPr marL="342900" indent="-342900" algn="just"/>
            <a:endParaRPr lang="cs-CZ" dirty="0" smtClean="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Na zasedání Evropské rady 12. a 13. 12. 2002 v Kodani došlo k uzavření všech kapitol a </a:t>
            </a:r>
            <a:r>
              <a:rPr lang="cs-CZ" dirty="0" err="1" smtClean="0">
                <a:solidFill>
                  <a:schemeClr val="bg1"/>
                </a:solidFill>
                <a:latin typeface="Arial" panose="020B0604020202020204" pitchFamily="34" charset="0"/>
                <a:cs typeface="Arial" panose="020B0604020202020204" pitchFamily="34" charset="0"/>
              </a:rPr>
              <a:t>předvstupního</a:t>
            </a:r>
            <a:r>
              <a:rPr lang="cs-CZ" dirty="0" smtClean="0">
                <a:solidFill>
                  <a:schemeClr val="bg1"/>
                </a:solidFill>
                <a:latin typeface="Arial" panose="020B0604020202020204" pitchFamily="34" charset="0"/>
                <a:cs typeface="Arial" panose="020B0604020202020204" pitchFamily="34" charset="0"/>
              </a:rPr>
              <a:t> vyjednávání mezi EU a 10 kandidátskými zeměmi. Tento proces bývá označován </a:t>
            </a:r>
            <a:r>
              <a:rPr lang="cs-CZ" b="1" dirty="0" smtClean="0">
                <a:solidFill>
                  <a:schemeClr val="bg1"/>
                </a:solidFill>
                <a:latin typeface="Arial" panose="020B0604020202020204" pitchFamily="34" charset="0"/>
                <a:cs typeface="Arial" panose="020B0604020202020204" pitchFamily="34" charset="0"/>
              </a:rPr>
              <a:t>„od Kodaně ke Kodani“.</a:t>
            </a:r>
          </a:p>
          <a:p>
            <a:pPr marL="342900" indent="-342900" algn="just">
              <a:buFont typeface="Arial" panose="020B0604020202020204" pitchFamily="34" charset="0"/>
              <a:buChar char="•"/>
            </a:pPr>
            <a:endParaRPr lang="cs-CZ" dirty="0" smtClean="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Před Kodaňským summitem měla ČR uzavřených 26 z 31 kapitol. Zbývaly Zemědělství, Dopravní politika, Finanční a rozpočtová ustanovení, Instituce a Ostatní. </a:t>
            </a:r>
          </a:p>
          <a:p>
            <a:pPr marL="342900" indent="-342900" algn="just">
              <a:buFont typeface="Arial" panose="020B0604020202020204" pitchFamily="34" charset="0"/>
              <a:buChar char="•"/>
            </a:pPr>
            <a:endParaRPr lang="cs-CZ" dirty="0" smtClean="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V rámci některých kapitol byla sjednána </a:t>
            </a:r>
            <a:r>
              <a:rPr lang="cs-CZ" b="1" dirty="0" smtClean="0">
                <a:solidFill>
                  <a:schemeClr val="bg1"/>
                </a:solidFill>
                <a:latin typeface="Arial" panose="020B0604020202020204" pitchFamily="34" charset="0"/>
                <a:cs typeface="Arial" panose="020B0604020202020204" pitchFamily="34" charset="0"/>
              </a:rPr>
              <a:t>přechodová období </a:t>
            </a:r>
            <a:r>
              <a:rPr lang="cs-CZ" dirty="0" smtClean="0">
                <a:solidFill>
                  <a:schemeClr val="bg1"/>
                </a:solidFill>
                <a:latin typeface="Arial" panose="020B0604020202020204" pitchFamily="34" charset="0"/>
                <a:cs typeface="Arial" panose="020B0604020202020204" pitchFamily="34" charset="0"/>
              </a:rPr>
              <a:t>= členské státy se dohodnou s kandidátskými na dočasném neplnění některých </a:t>
            </a:r>
            <a:r>
              <a:rPr lang="cs-CZ" dirty="0" smtClean="0">
                <a:solidFill>
                  <a:schemeClr val="bg1"/>
                </a:solidFill>
                <a:latin typeface="Arial" panose="020B0604020202020204" pitchFamily="34" charset="0"/>
                <a:cs typeface="Arial" panose="020B0604020202020204" pitchFamily="34" charset="0"/>
              </a:rPr>
              <a:t>podmínek </a:t>
            </a:r>
            <a:r>
              <a:rPr lang="cs-CZ" dirty="0" smtClean="0">
                <a:solidFill>
                  <a:schemeClr val="bg1"/>
                </a:solidFill>
                <a:latin typeface="Arial" panose="020B0604020202020204" pitchFamily="34" charset="0"/>
                <a:cs typeface="Arial" panose="020B0604020202020204" pitchFamily="34" charset="0"/>
              </a:rPr>
              <a:t>ve vztahu k novému členskému státu.</a:t>
            </a:r>
            <a:endParaRPr lang="cs-CZ" dirty="0"/>
          </a:p>
        </p:txBody>
      </p:sp>
      <p:sp>
        <p:nvSpPr>
          <p:cNvPr id="10" name="Nadpis 1">
            <a:extLst>
              <a:ext uri="{FF2B5EF4-FFF2-40B4-BE49-F238E27FC236}">
                <a16:creationId xmlns:a16="http://schemas.microsoft.com/office/drawing/2014/main" id="{F7D74B5D-749F-490A-9610-62B54C919E4B}"/>
              </a:ext>
            </a:extLst>
          </p:cNvPr>
          <p:cNvSpPr txBox="1">
            <a:spLocks/>
          </p:cNvSpPr>
          <p:nvPr/>
        </p:nvSpPr>
        <p:spPr>
          <a:xfrm>
            <a:off x="442157" y="505240"/>
            <a:ext cx="5949118"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Rozdělení evropské legislativy</a:t>
            </a:r>
            <a:endParaRPr lang="cs-CZ" sz="2800" b="1" u="sng"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586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l="126" t="16524" r="-126" b="17716"/>
          <a:stretch/>
        </p:blipFill>
        <p:spPr>
          <a:xfrm>
            <a:off x="1295400" y="1870075"/>
            <a:ext cx="9762067" cy="2289132"/>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2" y="490112"/>
            <a:ext cx="4374748"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Postup přistoupení</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1300479" y="2135357"/>
            <a:ext cx="9132570" cy="1908215"/>
          </a:xfrm>
          <a:prstGeom prst="rect">
            <a:avLst/>
          </a:prstGeom>
          <a:noFill/>
        </p:spPr>
        <p:txBody>
          <a:bodyPr wrap="square" rtlCol="0">
            <a:spAutoFit/>
          </a:bodyPr>
          <a:lstStyle/>
          <a:p>
            <a:pPr marL="342900" indent="-342900" algn="just"/>
            <a:r>
              <a:rPr lang="cs-CZ" sz="2000" dirty="0" smtClean="0">
                <a:solidFill>
                  <a:schemeClr val="bg1"/>
                </a:solidFill>
              </a:rPr>
              <a:t>      Po konzultaci Evropského parlamentu -&gt; Rada rozhodne zahájit vyjednávání o přistoupení -&gt; Evropská komise vede vyjednávání -&gt; Vyjádření souhlasu Evropského parlamentu (prostá většina) -&gt; Rada vyjádří svůj souhlas s přistoupením (jednomyslně) -&gt; Hlavy států či vlád podepisují přístupovou smlouvu -&gt; Národní parlamenty či občané vyjádří souhlas s rozšířením   </a:t>
            </a:r>
          </a:p>
          <a:p>
            <a:pPr marL="800100" lvl="1" indent="-342900" algn="just">
              <a:buFont typeface="Arial" panose="020B0604020202020204" pitchFamily="34" charset="0"/>
              <a:buChar char="•"/>
            </a:pPr>
            <a:endParaRPr lang="cs-CZ" dirty="0">
              <a:solidFill>
                <a:schemeClr val="bg1"/>
              </a:solidFill>
            </a:endParaRPr>
          </a:p>
        </p:txBody>
      </p:sp>
      <p:pic>
        <p:nvPicPr>
          <p:cNvPr id="7" name="Obrázok 8">
            <a:extLst>
              <a:ext uri="{FF2B5EF4-FFF2-40B4-BE49-F238E27FC236}">
                <a16:creationId xmlns:a16="http://schemas.microsoft.com/office/drawing/2014/main" id="{C8E586EC-DD27-45D1-AE26-5BC2B90C9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4384" y="4041756"/>
            <a:ext cx="2200276" cy="2200276"/>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209800" y="1998133"/>
            <a:ext cx="9481609" cy="3767667"/>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5608341"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Pozice ČR vůči rozpočtu EU</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2184400" y="2396066"/>
            <a:ext cx="9059333" cy="3416320"/>
          </a:xfrm>
          <a:prstGeom prst="rect">
            <a:avLst/>
          </a:prstGeom>
          <a:noFill/>
        </p:spPr>
        <p:txBody>
          <a:bodyPr wrap="square" rtlCol="0">
            <a:spAutoFit/>
          </a:bodyPr>
          <a:lstStyle/>
          <a:p>
            <a:pPr marL="800100" lvl="1" indent="-342900" algn="just">
              <a:buFont typeface="Arial" panose="020B0604020202020204" pitchFamily="34" charset="0"/>
              <a:buChar char="•"/>
            </a:pPr>
            <a:r>
              <a:rPr lang="cs-CZ" dirty="0" smtClean="0">
                <a:solidFill>
                  <a:schemeClr val="bg1"/>
                </a:solidFill>
              </a:rPr>
              <a:t>Jednou z nejcitlivějších kapitol byla Finanční a rozpočtová ustanovení. </a:t>
            </a:r>
          </a:p>
          <a:p>
            <a:pPr marL="800100" lvl="1" indent="-342900" algn="just">
              <a:buFont typeface="Arial" panose="020B0604020202020204" pitchFamily="34" charset="0"/>
              <a:buChar char="•"/>
            </a:pPr>
            <a:r>
              <a:rPr lang="cs-CZ" dirty="0" smtClean="0">
                <a:solidFill>
                  <a:schemeClr val="bg1"/>
                </a:solidFill>
              </a:rPr>
              <a:t>Čeští občané během prvních tří let vydělali na členství v Unii až 780 milionů eur. </a:t>
            </a:r>
          </a:p>
          <a:p>
            <a:pPr marL="800100" lvl="1" indent="-342900" algn="just">
              <a:buFont typeface="Arial" panose="020B0604020202020204" pitchFamily="34" charset="0"/>
              <a:buChar char="•"/>
            </a:pPr>
            <a:r>
              <a:rPr lang="cs-CZ" dirty="0" smtClean="0">
                <a:solidFill>
                  <a:schemeClr val="bg1"/>
                </a:solidFill>
              </a:rPr>
              <a:t>V každém roce ČR vyčerpala více než do rozpočtu EU odvedla. Naplnily se tak </a:t>
            </a:r>
            <a:r>
              <a:rPr lang="cs-CZ" dirty="0" err="1" smtClean="0">
                <a:solidFill>
                  <a:schemeClr val="bg1"/>
                </a:solidFill>
              </a:rPr>
              <a:t>předvstupní</a:t>
            </a:r>
            <a:r>
              <a:rPr lang="cs-CZ" dirty="0" smtClean="0">
                <a:solidFill>
                  <a:schemeClr val="bg1"/>
                </a:solidFill>
              </a:rPr>
              <a:t> odhady.</a:t>
            </a:r>
          </a:p>
          <a:p>
            <a:pPr marL="800100" lvl="1" indent="-342900" algn="just">
              <a:buFont typeface="Arial" panose="020B0604020202020204" pitchFamily="34" charset="0"/>
              <a:buChar char="•"/>
            </a:pPr>
            <a:r>
              <a:rPr lang="cs-CZ" dirty="0" smtClean="0">
                <a:solidFill>
                  <a:schemeClr val="bg1"/>
                </a:solidFill>
              </a:rPr>
              <a:t>Za období 2004-2014 pak MF ČR uvádí uzavřenou čistou pozici ve výši 410 240,5 milionů Kč.</a:t>
            </a:r>
          </a:p>
          <a:p>
            <a:pPr marL="800100" lvl="1" indent="-342900" algn="just">
              <a:buFont typeface="Arial" panose="020B0604020202020204" pitchFamily="34" charset="0"/>
              <a:buChar char="•"/>
            </a:pPr>
            <a:r>
              <a:rPr lang="cs-CZ" dirty="0" smtClean="0">
                <a:solidFill>
                  <a:schemeClr val="bg1"/>
                </a:solidFill>
              </a:rPr>
              <a:t>V prvních deseti letech získal každý občan ČR v přepočtu 1 510 eur (= 39 345 Kč).</a:t>
            </a:r>
          </a:p>
          <a:p>
            <a:pPr marL="800100" lvl="1" indent="-342900" algn="just">
              <a:buFont typeface="Arial" panose="020B0604020202020204" pitchFamily="34" charset="0"/>
              <a:buChar char="•"/>
            </a:pPr>
            <a:r>
              <a:rPr lang="cs-CZ" dirty="0" smtClean="0">
                <a:solidFill>
                  <a:schemeClr val="bg1"/>
                </a:solidFill>
              </a:rPr>
              <a:t>Dle aktuálního víceletého finančního rámce má bilanční pozice ČR v rozpočtu EU zůstat kladná minimálně do konce roku 2020. Záleží ale také na faktorech, jako je schopnost čerpání zdrojů z EU a na nepředvídatelných událostech (např. rozdělení příspěvků Británie v případě </a:t>
            </a:r>
            <a:r>
              <a:rPr lang="cs-CZ" dirty="0" err="1" smtClean="0">
                <a:solidFill>
                  <a:schemeClr val="bg1"/>
                </a:solidFill>
              </a:rPr>
              <a:t>Brexitu</a:t>
            </a:r>
            <a:r>
              <a:rPr lang="cs-CZ" dirty="0" smtClean="0">
                <a:solidFill>
                  <a:schemeClr val="bg1"/>
                </a:solidFill>
              </a:rPr>
              <a:t>).</a:t>
            </a:r>
          </a:p>
          <a:p>
            <a:pPr marL="800100" lvl="1" indent="-342900" algn="just">
              <a:buFont typeface="Arial" panose="020B0604020202020204" pitchFamily="34" charset="0"/>
              <a:buChar char="•"/>
            </a:pPr>
            <a:endParaRPr lang="cs-CZ" dirty="0">
              <a:solidFill>
                <a:schemeClr val="bg1"/>
              </a:solidFill>
            </a:endParaRPr>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3" y="2814107"/>
            <a:ext cx="2274405" cy="2274405"/>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14673"/>
          <a:stretch/>
        </p:blipFill>
        <p:spPr>
          <a:xfrm rot="16200000">
            <a:off x="4379803" y="-2101431"/>
            <a:ext cx="3013295" cy="11772902"/>
          </a:xfrm>
          <a:prstGeom prst="rect">
            <a:avLst/>
          </a:prstGeom>
        </p:spPr>
      </p:pic>
      <p:sp>
        <p:nvSpPr>
          <p:cNvPr id="9" name="BlokTextu 8">
            <a:extLst>
              <a:ext uri="{FF2B5EF4-FFF2-40B4-BE49-F238E27FC236}">
                <a16:creationId xmlns:a16="http://schemas.microsoft.com/office/drawing/2014/main" id="{498EFC0B-FE0B-4EBA-AFE8-C35A8E0A808E}"/>
              </a:ext>
            </a:extLst>
          </p:cNvPr>
          <p:cNvSpPr txBox="1"/>
          <p:nvPr/>
        </p:nvSpPr>
        <p:spPr>
          <a:xfrm>
            <a:off x="750994" y="2477856"/>
            <a:ext cx="10382673" cy="2585323"/>
          </a:xfrm>
          <a:prstGeom prst="rect">
            <a:avLst/>
          </a:prstGeom>
          <a:noFill/>
        </p:spPr>
        <p:txBody>
          <a:bodyPr wrap="square" rtlCol="0">
            <a:spAutoFit/>
          </a:bodyPr>
          <a:lstStyle/>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Rozšíření o 10 kandidátských zemí v roce 2002 znamenalo zvýšení počtu obyvatel EU o 20 %, nicméně tento nárůst nebyl doprovázen rovnoměrným příspěvkem ke zvýšení hospodářské síly EU, HDP EU vzrostlo pouze o 5 %, což vedlo k dramatickému poklesu bohatství EU, neboť HDP na obyvatele dosahoval v původní EU 15 výše 25 914 eur a v rozšířené EU 25 jen 22 796 eur.</a:t>
            </a:r>
          </a:p>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ČR měla v roce 2004 HDP na obyvatele ve výši 66, 12 % průměru EU15. </a:t>
            </a:r>
          </a:p>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Po rozšíření na 25 států ČR „zbohatla“ téměř na 72 % průměru EU25. </a:t>
            </a:r>
          </a:p>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V roce 2015 dosahoval ukazatel českého HDP na obyvatele 87 % průměru EU28.</a:t>
            </a:r>
          </a:p>
          <a:p>
            <a:pPr marL="342900" indent="-342900" algn="just">
              <a:buFont typeface="Arial" panose="020B0604020202020204" pitchFamily="34" charset="0"/>
              <a:buChar char="•"/>
            </a:pPr>
            <a:r>
              <a:rPr lang="cs-CZ" dirty="0" smtClean="0">
                <a:solidFill>
                  <a:schemeClr val="bg1"/>
                </a:solidFill>
                <a:latin typeface="Arial" panose="020B0604020202020204" pitchFamily="34" charset="0"/>
                <a:cs typeface="Arial" panose="020B0604020202020204" pitchFamily="34" charset="0"/>
              </a:rPr>
              <a:t>Nejedná se o skutečné zbohatnutí ale jen statistické, neboť snížením průměrné hodnoty se zvýší poměr českého HDP k průměru EU.</a:t>
            </a:r>
            <a:endParaRPr lang="cs-CZ" dirty="0"/>
          </a:p>
        </p:txBody>
      </p:sp>
      <p:sp>
        <p:nvSpPr>
          <p:cNvPr id="10" name="Nadpis 1">
            <a:extLst>
              <a:ext uri="{FF2B5EF4-FFF2-40B4-BE49-F238E27FC236}">
                <a16:creationId xmlns:a16="http://schemas.microsoft.com/office/drawing/2014/main" id="{F7D74B5D-749F-490A-9610-62B54C919E4B}"/>
              </a:ext>
            </a:extLst>
          </p:cNvPr>
          <p:cNvSpPr txBox="1">
            <a:spLocks/>
          </p:cNvSpPr>
          <p:nvPr/>
        </p:nvSpPr>
        <p:spPr>
          <a:xfrm>
            <a:off x="442157" y="505240"/>
            <a:ext cx="6737576"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Dopady členství na ekonomiku ČR</a:t>
            </a:r>
            <a:endParaRPr lang="cs-CZ" sz="2800" b="1" u="sng"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586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l="126" t="16524" r="-126" b="17716"/>
          <a:stretch/>
        </p:blipFill>
        <p:spPr>
          <a:xfrm>
            <a:off x="1312334" y="1141942"/>
            <a:ext cx="9762067" cy="2289132"/>
          </a:xfrm>
          <a:prstGeom prst="rect">
            <a:avLst/>
          </a:prstGeom>
        </p:spPr>
      </p:pic>
      <p:sp>
        <p:nvSpPr>
          <p:cNvPr id="10" name="BlokTextu 8">
            <a:extLst>
              <a:ext uri="{FF2B5EF4-FFF2-40B4-BE49-F238E27FC236}">
                <a16:creationId xmlns:a16="http://schemas.microsoft.com/office/drawing/2014/main" id="{498EFC0B-FE0B-4EBA-AFE8-C35A8E0A808E}"/>
              </a:ext>
            </a:extLst>
          </p:cNvPr>
          <p:cNvSpPr txBox="1"/>
          <p:nvPr/>
        </p:nvSpPr>
        <p:spPr>
          <a:xfrm>
            <a:off x="1769535" y="1879599"/>
            <a:ext cx="8559799" cy="584775"/>
          </a:xfrm>
          <a:prstGeom prst="rect">
            <a:avLst/>
          </a:prstGeom>
          <a:noFill/>
        </p:spPr>
        <p:txBody>
          <a:bodyPr wrap="square" rtlCol="0">
            <a:spAutoFit/>
          </a:bodyPr>
          <a:lstStyle/>
          <a:p>
            <a:pPr marL="800100" lvl="1" indent="-342900" algn="just"/>
            <a:r>
              <a:rPr lang="cs-CZ" sz="3200" i="1" dirty="0" smtClean="0">
                <a:solidFill>
                  <a:schemeClr val="bg1"/>
                </a:solidFill>
              </a:rPr>
              <a:t>Jaké jsou výhody a nevýhody vstupu ČR do EU?</a:t>
            </a:r>
            <a:endParaRPr lang="cs-CZ" sz="3200" i="1" dirty="0">
              <a:solidFill>
                <a:schemeClr val="bg1"/>
              </a:solidFill>
            </a:endParaRPr>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314" y="3686173"/>
            <a:ext cx="2274405" cy="2274405"/>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14673"/>
          <a:stretch/>
        </p:blipFill>
        <p:spPr>
          <a:xfrm rot="16200000">
            <a:off x="3596217" y="-2106085"/>
            <a:ext cx="4919133" cy="11772902"/>
          </a:xfrm>
          <a:prstGeom prst="rect">
            <a:avLst/>
          </a:prstGeom>
        </p:spPr>
      </p:pic>
      <p:sp>
        <p:nvSpPr>
          <p:cNvPr id="9" name="BlokTextu 8">
            <a:extLst>
              <a:ext uri="{FF2B5EF4-FFF2-40B4-BE49-F238E27FC236}">
                <a16:creationId xmlns:a16="http://schemas.microsoft.com/office/drawing/2014/main" id="{498EFC0B-FE0B-4EBA-AFE8-C35A8E0A808E}"/>
              </a:ext>
            </a:extLst>
          </p:cNvPr>
          <p:cNvSpPr txBox="1"/>
          <p:nvPr/>
        </p:nvSpPr>
        <p:spPr>
          <a:xfrm>
            <a:off x="742528" y="1597322"/>
            <a:ext cx="10382673" cy="4401205"/>
          </a:xfrm>
          <a:prstGeom prst="rect">
            <a:avLst/>
          </a:prstGeom>
          <a:noFill/>
        </p:spPr>
        <p:txBody>
          <a:bodyPr wrap="square" rtlCol="0">
            <a:spAutoFit/>
          </a:bodyPr>
          <a:lstStyle/>
          <a:p>
            <a:pPr marL="342900" indent="-342900" algn="just">
              <a:buFont typeface="Arial" panose="020B0604020202020204" pitchFamily="34" charset="0"/>
              <a:buChar char="•"/>
            </a:pPr>
            <a:r>
              <a:rPr lang="cs-CZ" sz="2000" dirty="0" smtClean="0">
                <a:solidFill>
                  <a:schemeClr val="bg1"/>
                </a:solidFill>
              </a:rPr>
              <a:t>Centrum pro výzkum  veřejného mínění Sociologického ústavu AV ČR provedlo v květnu 2003 průzkum veřejného mínění položilo stejnou otázku. </a:t>
            </a:r>
          </a:p>
          <a:p>
            <a:pPr marL="342900" indent="-342900" algn="just">
              <a:buFont typeface="Arial" panose="020B0604020202020204" pitchFamily="34" charset="0"/>
              <a:buChar char="•"/>
            </a:pPr>
            <a:endParaRPr lang="cs-CZ" sz="2000" dirty="0" smtClean="0">
              <a:solidFill>
                <a:schemeClr val="bg1"/>
              </a:solidFill>
            </a:endParaRPr>
          </a:p>
          <a:p>
            <a:pPr marL="342900" indent="-342900" algn="just">
              <a:buFont typeface="Arial" panose="020B0604020202020204" pitchFamily="34" charset="0"/>
              <a:buChar char="•"/>
            </a:pPr>
            <a:r>
              <a:rPr lang="cs-CZ" sz="2000" dirty="0" smtClean="0">
                <a:solidFill>
                  <a:schemeClr val="bg1"/>
                </a:solidFill>
              </a:rPr>
              <a:t>Mezi  tři nejčastější výhody patřily:</a:t>
            </a:r>
          </a:p>
          <a:p>
            <a:pPr marL="800100" lvl="1" indent="-342900" algn="just">
              <a:buFont typeface="Arial" panose="020B0604020202020204" pitchFamily="34" charset="0"/>
              <a:buChar char="•"/>
            </a:pPr>
            <a:r>
              <a:rPr lang="cs-CZ" sz="2000" dirty="0" smtClean="0">
                <a:solidFill>
                  <a:schemeClr val="bg1"/>
                </a:solidFill>
              </a:rPr>
              <a:t>Otevření hranic (56 %)</a:t>
            </a:r>
          </a:p>
          <a:p>
            <a:pPr marL="800100" lvl="1" indent="-342900" algn="just">
              <a:buFont typeface="Arial" panose="020B0604020202020204" pitchFamily="34" charset="0"/>
              <a:buChar char="•"/>
            </a:pPr>
            <a:r>
              <a:rPr lang="cs-CZ" sz="2000" dirty="0" smtClean="0">
                <a:solidFill>
                  <a:schemeClr val="bg1"/>
                </a:solidFill>
              </a:rPr>
              <a:t>Možnost pracovat v zemích EU (35 %)</a:t>
            </a:r>
          </a:p>
          <a:p>
            <a:pPr marL="800100" lvl="1" indent="-342900" algn="just">
              <a:buFont typeface="Arial" panose="020B0604020202020204" pitchFamily="34" charset="0"/>
              <a:buChar char="•"/>
            </a:pPr>
            <a:r>
              <a:rPr lang="cs-CZ" sz="2000" dirty="0" smtClean="0">
                <a:solidFill>
                  <a:schemeClr val="bg1"/>
                </a:solidFill>
              </a:rPr>
              <a:t>Možnost studovat v zemích EU (24 %)</a:t>
            </a:r>
          </a:p>
          <a:p>
            <a:pPr marL="800100" lvl="1" indent="-342900" algn="just">
              <a:buFont typeface="Arial" panose="020B0604020202020204" pitchFamily="34" charset="0"/>
              <a:buChar char="•"/>
            </a:pPr>
            <a:endParaRPr lang="cs-CZ" sz="2000" dirty="0" smtClean="0">
              <a:solidFill>
                <a:schemeClr val="bg1"/>
              </a:solidFill>
            </a:endParaRPr>
          </a:p>
          <a:p>
            <a:pPr marL="342900" indent="-342900" algn="just">
              <a:buFont typeface="Arial" panose="020B0604020202020204" pitchFamily="34" charset="0"/>
              <a:buChar char="•"/>
            </a:pPr>
            <a:r>
              <a:rPr lang="cs-CZ" sz="2000" dirty="0" smtClean="0">
                <a:solidFill>
                  <a:schemeClr val="bg1"/>
                </a:solidFill>
              </a:rPr>
              <a:t>Mezi tři nejčastější nevýhody patřily:</a:t>
            </a:r>
          </a:p>
          <a:p>
            <a:pPr marL="800100" lvl="1" indent="-342900" algn="just">
              <a:buFont typeface="Arial" panose="020B0604020202020204" pitchFamily="34" charset="0"/>
              <a:buChar char="•"/>
            </a:pPr>
            <a:r>
              <a:rPr lang="cs-CZ" sz="2000" dirty="0" smtClean="0">
                <a:solidFill>
                  <a:schemeClr val="bg1"/>
                </a:solidFill>
              </a:rPr>
              <a:t>Hrozba růstu cen (53 %)</a:t>
            </a:r>
          </a:p>
          <a:p>
            <a:pPr marL="800100" lvl="1" indent="-342900" algn="just">
              <a:buFont typeface="Arial" panose="020B0604020202020204" pitchFamily="34" charset="0"/>
              <a:buChar char="•"/>
            </a:pPr>
            <a:r>
              <a:rPr lang="cs-CZ" sz="2000" dirty="0" smtClean="0">
                <a:solidFill>
                  <a:schemeClr val="bg1"/>
                </a:solidFill>
              </a:rPr>
              <a:t>Neschopnost českých podniků vyrovnat se se zahraniční konkurencí (26 %)</a:t>
            </a:r>
          </a:p>
          <a:p>
            <a:pPr marL="800100" lvl="1" indent="-342900" algn="just">
              <a:buFont typeface="Arial" panose="020B0604020202020204" pitchFamily="34" charset="0"/>
              <a:buChar char="•"/>
            </a:pPr>
            <a:r>
              <a:rPr lang="cs-CZ" sz="2000" dirty="0" smtClean="0">
                <a:solidFill>
                  <a:schemeClr val="bg1"/>
                </a:solidFill>
              </a:rPr>
              <a:t>Pokles životní úrovně (24 %)</a:t>
            </a:r>
          </a:p>
          <a:p>
            <a:pPr marL="800100" lvl="1" indent="-342900" algn="just">
              <a:buFont typeface="Arial" panose="020B0604020202020204" pitchFamily="34" charset="0"/>
              <a:buChar char="•"/>
            </a:pPr>
            <a:r>
              <a:rPr lang="cs-CZ" sz="2000" dirty="0" smtClean="0">
                <a:solidFill>
                  <a:schemeClr val="bg1"/>
                </a:solidFill>
              </a:rPr>
              <a:t>Ztráta národní suverenity (20 %)</a:t>
            </a:r>
          </a:p>
          <a:p>
            <a:pPr marL="342900" indent="-342900" algn="just">
              <a:buFont typeface="Arial" panose="020B0604020202020204" pitchFamily="34" charset="0"/>
              <a:buChar char="•"/>
            </a:pPr>
            <a:endParaRPr lang="cs-CZ" sz="2000" dirty="0" smtClean="0">
              <a:solidFill>
                <a:schemeClr val="bg1"/>
              </a:solidFill>
            </a:endParaRPr>
          </a:p>
        </p:txBody>
      </p:sp>
      <p:sp>
        <p:nvSpPr>
          <p:cNvPr id="10" name="Nadpis 1">
            <a:extLst>
              <a:ext uri="{FF2B5EF4-FFF2-40B4-BE49-F238E27FC236}">
                <a16:creationId xmlns:a16="http://schemas.microsoft.com/office/drawing/2014/main" id="{F7D74B5D-749F-490A-9610-62B54C919E4B}"/>
              </a:ext>
            </a:extLst>
          </p:cNvPr>
          <p:cNvSpPr txBox="1">
            <a:spLocks/>
          </p:cNvSpPr>
          <p:nvPr/>
        </p:nvSpPr>
        <p:spPr>
          <a:xfrm>
            <a:off x="492957" y="513707"/>
            <a:ext cx="6737576"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Průzkum CVVM</a:t>
            </a:r>
            <a:endParaRPr lang="cs-CZ" sz="2800" b="1" u="sng"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586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209800" y="1998133"/>
            <a:ext cx="9481609" cy="3031067"/>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5608341"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Otevřenost hranic</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2184400" y="2396066"/>
            <a:ext cx="8898467" cy="2585323"/>
          </a:xfrm>
          <a:prstGeom prst="rect">
            <a:avLst/>
          </a:prstGeom>
          <a:noFill/>
        </p:spPr>
        <p:txBody>
          <a:bodyPr wrap="square" rtlCol="0">
            <a:spAutoFit/>
          </a:bodyPr>
          <a:lstStyle/>
          <a:p>
            <a:pPr marL="800100" lvl="1" indent="-342900" algn="just">
              <a:buFont typeface="Arial" panose="020B0604020202020204" pitchFamily="34" charset="0"/>
              <a:buChar char="•"/>
            </a:pPr>
            <a:r>
              <a:rPr lang="cs-CZ" dirty="0" smtClean="0">
                <a:solidFill>
                  <a:schemeClr val="bg1"/>
                </a:solidFill>
              </a:rPr>
              <a:t>Chápeme-li otevřenost hranic z hlediska propustnosti zboží, pak skutečně došlo k faktickému zrušení celních kontrol na hranicích nových a původních členských států. Tím byl naplněn základní předpoklad k volnému pohybu zboží. To je bezpochyby přímý efekt vstupu do Unie, který oceňují firmy, jimž se tak snížila administrativní zátěž spojená se zahraničním obchodem. Podstatně menší radost z něj mají řidiči na našich dálnicích, neboť byl zaznamenán intenzivní nárůst kamionové dopravy o 50 %. </a:t>
            </a:r>
          </a:p>
          <a:p>
            <a:pPr marL="800100" lvl="1" indent="-342900" algn="just">
              <a:buFont typeface="Arial" panose="020B0604020202020204" pitchFamily="34" charset="0"/>
              <a:buChar char="•"/>
            </a:pPr>
            <a:endParaRPr lang="cs-CZ" dirty="0" smtClean="0">
              <a:solidFill>
                <a:schemeClr val="bg1"/>
              </a:solidFill>
            </a:endParaRPr>
          </a:p>
          <a:p>
            <a:pPr marL="800100" lvl="1" indent="-342900" algn="just">
              <a:buFont typeface="Arial" panose="020B0604020202020204" pitchFamily="34" charset="0"/>
              <a:buChar char="•"/>
            </a:pPr>
            <a:r>
              <a:rPr lang="cs-CZ" i="1" dirty="0" smtClean="0">
                <a:solidFill>
                  <a:schemeClr val="bg1"/>
                </a:solidFill>
              </a:rPr>
              <a:t>Jsou jedinou skupinou dotčenou zvýšenou kamionovou dopravou řidiči? </a:t>
            </a:r>
          </a:p>
          <a:p>
            <a:pPr marL="800100" lvl="1" indent="-342900" algn="just">
              <a:buFont typeface="Arial" panose="020B0604020202020204" pitchFamily="34" charset="0"/>
              <a:buChar char="•"/>
            </a:pPr>
            <a:endParaRPr lang="cs-CZ" dirty="0">
              <a:solidFill>
                <a:schemeClr val="bg1"/>
              </a:solidFill>
            </a:endParaRPr>
          </a:p>
        </p:txBody>
      </p:sp>
      <p:pic>
        <p:nvPicPr>
          <p:cNvPr id="6" name="Obrázok 10">
            <a:extLst>
              <a:ext uri="{FF2B5EF4-FFF2-40B4-BE49-F238E27FC236}">
                <a16:creationId xmlns:a16="http://schemas.microsoft.com/office/drawing/2014/main" id="{9A9CF60D-E172-4210-B694-33CD3A1BD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34" y="2358387"/>
            <a:ext cx="2433185" cy="2433185"/>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235200" y="2226734"/>
            <a:ext cx="9481609" cy="3174999"/>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56991" y="381000"/>
            <a:ext cx="9325209" cy="92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Silnější hlas v mezinárodních institucích a při vyjednáváních se světovými velmocemi</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2184400" y="2396066"/>
            <a:ext cx="8898467" cy="3416320"/>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V případě, že by ČR nebyla členem EU, neměla by prakticky žádné slovo v obchodních vyjednáváních v rámci WTO či na bilaterální bázi, a to zejména kvůli mizivému podílu na světovém trhu a strategické nedůležitosti pro největší obchodní země světa.</a:t>
            </a:r>
          </a:p>
          <a:p>
            <a:pPr marL="800100" lvl="1" indent="-342900" algn="just">
              <a:buFont typeface="Arial" panose="020B0604020202020204" pitchFamily="34" charset="0"/>
              <a:buChar char="•"/>
            </a:pPr>
            <a:r>
              <a:rPr lang="cs-CZ" sz="2000" dirty="0" smtClean="0">
                <a:solidFill>
                  <a:schemeClr val="bg1"/>
                </a:solidFill>
              </a:rPr>
              <a:t>Vyjednávací pozice ČR jako člena půlmiliardového trhu je znatelně silnější, než kdyby vyjednávala samostatně.</a:t>
            </a:r>
          </a:p>
          <a:p>
            <a:pPr marL="800100" lvl="1" indent="-342900" algn="just">
              <a:buFont typeface="Arial" panose="020B0604020202020204" pitchFamily="34" charset="0"/>
              <a:buChar char="•"/>
            </a:pPr>
            <a:r>
              <a:rPr lang="cs-CZ" sz="2000" dirty="0" smtClean="0">
                <a:solidFill>
                  <a:schemeClr val="bg1"/>
                </a:solidFill>
              </a:rPr>
              <a:t>Výhody plynoucí z posílení vyjednávací pozice jednoznačně převažují nevýhody zapříčiněné nutností dělat kompromisy, které jsou daní za naši účast na velkém vnitřním trhu EU.</a:t>
            </a:r>
          </a:p>
          <a:p>
            <a:pPr marL="800100" lvl="1" indent="-342900" algn="just">
              <a:buFont typeface="Arial" panose="020B0604020202020204" pitchFamily="34" charset="0"/>
              <a:buChar char="•"/>
            </a:pPr>
            <a:endParaRPr lang="cs-CZ" i="1" dirty="0" smtClean="0">
              <a:solidFill>
                <a:schemeClr val="bg1"/>
              </a:solidFill>
            </a:endParaRPr>
          </a:p>
          <a:p>
            <a:pPr marL="800100" lvl="1" indent="-342900" algn="just">
              <a:buFont typeface="Arial" panose="020B0604020202020204" pitchFamily="34" charset="0"/>
              <a:buChar char="•"/>
            </a:pPr>
            <a:endParaRPr lang="cs-CZ" dirty="0">
              <a:solidFill>
                <a:schemeClr val="bg1"/>
              </a:solidFill>
            </a:endParaRPr>
          </a:p>
        </p:txBody>
      </p:sp>
      <p:pic>
        <p:nvPicPr>
          <p:cNvPr id="6" name="Obrázok 8">
            <a:extLst>
              <a:ext uri="{FF2B5EF4-FFF2-40B4-BE49-F238E27FC236}">
                <a16:creationId xmlns:a16="http://schemas.microsoft.com/office/drawing/2014/main" id="{C8E586EC-DD27-45D1-AE26-5BC2B90C9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89" y="2957176"/>
            <a:ext cx="2200276" cy="2200276"/>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8328"/>
          <a:stretch/>
        </p:blipFill>
        <p:spPr>
          <a:xfrm rot="16200000">
            <a:off x="2704574" y="-1207029"/>
            <a:ext cx="4944533" cy="9932458"/>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Možnost pracovat a studovat v zemích EU</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169334" y="1566334"/>
            <a:ext cx="8847665" cy="4739759"/>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Vstup ČR do EU a následné splnění podmínek členství v </a:t>
            </a:r>
            <a:r>
              <a:rPr lang="cs-CZ" sz="2000" dirty="0" err="1" smtClean="0">
                <a:solidFill>
                  <a:schemeClr val="bg1"/>
                </a:solidFill>
              </a:rPr>
              <a:t>Schengenském</a:t>
            </a:r>
            <a:r>
              <a:rPr lang="cs-CZ" sz="2000" dirty="0" smtClean="0">
                <a:solidFill>
                  <a:schemeClr val="bg1"/>
                </a:solidFill>
              </a:rPr>
              <a:t> prostoru skutečně výrazně ulehčilo možnost cestování napříč zeměmi EU nejen dovozcům zboží, ale i občanům ČR, ať už v roli turistů nebo cestujících za účelem obchodních aktivit. </a:t>
            </a:r>
          </a:p>
          <a:p>
            <a:pPr marL="800100" lvl="1" indent="-342900" algn="just">
              <a:buFont typeface="Arial" panose="020B0604020202020204" pitchFamily="34" charset="0"/>
              <a:buChar char="•"/>
            </a:pPr>
            <a:endParaRPr lang="cs-CZ" sz="2000" dirty="0" smtClean="0">
              <a:solidFill>
                <a:schemeClr val="bg1"/>
              </a:solidFill>
            </a:endParaRPr>
          </a:p>
          <a:p>
            <a:pPr marL="800100" lvl="1" indent="-342900" algn="just">
              <a:buFont typeface="Arial" panose="020B0604020202020204" pitchFamily="34" charset="0"/>
              <a:buChar char="•"/>
            </a:pPr>
            <a:r>
              <a:rPr lang="cs-CZ" sz="2000" i="1" dirty="0" smtClean="0">
                <a:solidFill>
                  <a:schemeClr val="bg1"/>
                </a:solidFill>
              </a:rPr>
              <a:t>Projevila se tato svoboda cestovat přílivem zaměstnanců a studentů z jiných členských zemí? </a:t>
            </a:r>
          </a:p>
          <a:p>
            <a:pPr marL="1257300" lvl="2" indent="-342900" algn="just">
              <a:buFont typeface="Arial" panose="020B0604020202020204" pitchFamily="34" charset="0"/>
              <a:buChar char="•"/>
            </a:pPr>
            <a:r>
              <a:rPr lang="cs-CZ" i="1" dirty="0" smtClean="0">
                <a:solidFill>
                  <a:schemeClr val="bg1"/>
                </a:solidFill>
              </a:rPr>
              <a:t>V rámci podpory mobility studentů a akademických pracovníků odjelo do roku 2014 po celé Evropě studovat za hranice svých zemí s podporou EU celkem více než 3,3 miliony lidí. </a:t>
            </a:r>
          </a:p>
          <a:p>
            <a:pPr marL="1257300" lvl="2" indent="-342900" algn="just">
              <a:buFont typeface="Arial" panose="020B0604020202020204" pitchFamily="34" charset="0"/>
              <a:buChar char="•"/>
            </a:pPr>
            <a:r>
              <a:rPr lang="cs-CZ" i="1" dirty="0" smtClean="0">
                <a:solidFill>
                  <a:schemeClr val="bg1"/>
                </a:solidFill>
              </a:rPr>
              <a:t>Z ČR odešlo v akademickém roce 2013/2014 studovat a vyučovat do zahraničí o 109 % více osob než v roce 2003/2004.</a:t>
            </a:r>
          </a:p>
          <a:p>
            <a:pPr marL="1257300" lvl="2" indent="-342900" algn="just">
              <a:buFont typeface="Arial" panose="020B0604020202020204" pitchFamily="34" charset="0"/>
              <a:buChar char="•"/>
            </a:pPr>
            <a:r>
              <a:rPr lang="cs-CZ" i="1" dirty="0" smtClean="0">
                <a:solidFill>
                  <a:schemeClr val="bg1"/>
                </a:solidFill>
              </a:rPr>
              <a:t>Nejvíce studentů z </a:t>
            </a:r>
            <a:r>
              <a:rPr lang="cs-CZ" i="1" dirty="0" smtClean="0">
                <a:solidFill>
                  <a:schemeClr val="bg1"/>
                </a:solidFill>
              </a:rPr>
              <a:t>ČR odcházelo </a:t>
            </a:r>
            <a:r>
              <a:rPr lang="cs-CZ" i="1" dirty="0" smtClean="0">
                <a:solidFill>
                  <a:schemeClr val="bg1"/>
                </a:solidFill>
              </a:rPr>
              <a:t>na půl roku do Španělska a Francie.</a:t>
            </a:r>
          </a:p>
          <a:p>
            <a:pPr marL="1257300" lvl="2" indent="-342900" algn="just">
              <a:buFont typeface="Arial" panose="020B0604020202020204" pitchFamily="34" charset="0"/>
              <a:buChar char="•"/>
            </a:pPr>
            <a:r>
              <a:rPr lang="cs-CZ" i="1" dirty="0" smtClean="0">
                <a:solidFill>
                  <a:schemeClr val="bg1"/>
                </a:solidFill>
              </a:rPr>
              <a:t>Naopak v ČR studovalo a pracovalo nejvíce studentů/akad. pracovníků z Německa.</a:t>
            </a:r>
          </a:p>
          <a:p>
            <a:pPr marL="800100" lvl="1" indent="-342900" algn="just">
              <a:buFont typeface="Arial" panose="020B0604020202020204" pitchFamily="34" charset="0"/>
              <a:buChar char="•"/>
            </a:pPr>
            <a:endParaRPr lang="cs-CZ" dirty="0">
              <a:solidFill>
                <a:schemeClr val="bg1"/>
              </a:solidFill>
            </a:endParaRPr>
          </a:p>
        </p:txBody>
      </p:sp>
      <p:pic>
        <p:nvPicPr>
          <p:cNvPr id="6" name="Obrázok 8">
            <a:extLst>
              <a:ext uri="{FF2B5EF4-FFF2-40B4-BE49-F238E27FC236}">
                <a16:creationId xmlns:a16="http://schemas.microsoft.com/office/drawing/2014/main" id="{C8E586EC-DD27-45D1-AE26-5BC2B90C9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9356" y="4328776"/>
            <a:ext cx="2200276" cy="2200276"/>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472267" y="2777066"/>
            <a:ext cx="9481609" cy="2514601"/>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7335542"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Občanství EU</a:t>
            </a:r>
            <a:endParaRPr lang="cs-CZ" sz="2800" b="1" u="sng" dirty="0">
              <a:solidFill>
                <a:srgbClr val="0000DC"/>
              </a:solidFill>
              <a:latin typeface="Arial" panose="020B0604020202020204" pitchFamily="34" charset="0"/>
              <a:cs typeface="Arial" panose="020B0604020202020204" pitchFamily="34" charset="0"/>
            </a:endParaRPr>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80" y="2805640"/>
            <a:ext cx="2274405" cy="2274405"/>
          </a:xfrm>
          <a:prstGeom prst="rect">
            <a:avLst/>
          </a:prstGeom>
        </p:spPr>
      </p:pic>
      <p:sp>
        <p:nvSpPr>
          <p:cNvPr id="6" name="BlokTextu 8">
            <a:extLst>
              <a:ext uri="{FF2B5EF4-FFF2-40B4-BE49-F238E27FC236}">
                <a16:creationId xmlns:a16="http://schemas.microsoft.com/office/drawing/2014/main" id="{498EFC0B-FE0B-4EBA-AFE8-C35A8E0A808E}"/>
              </a:ext>
            </a:extLst>
          </p:cNvPr>
          <p:cNvSpPr txBox="1"/>
          <p:nvPr/>
        </p:nvSpPr>
        <p:spPr>
          <a:xfrm>
            <a:off x="2480734" y="3149601"/>
            <a:ext cx="8898467" cy="2800767"/>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Občan ČR od vstupu ČR do EU používá práva občana EU.</a:t>
            </a:r>
          </a:p>
          <a:p>
            <a:pPr marL="800100" lvl="1" indent="-342900" algn="just">
              <a:buFont typeface="Arial" panose="020B0604020202020204" pitchFamily="34" charset="0"/>
              <a:buChar char="•"/>
            </a:pPr>
            <a:r>
              <a:rPr lang="cs-CZ" sz="2000" dirty="0" smtClean="0">
                <a:solidFill>
                  <a:schemeClr val="bg1"/>
                </a:solidFill>
              </a:rPr>
              <a:t>Toto právo mimo jiné obnáší právo se volně pohybovat a usazovat na území členských států EU; právo na ochranu diplomatických nebo konzulárních orgánů, kteréhokoliv členského státu EU na území třetí země, ve které není ČR zastoupena, a to za stejných podmínek jako občané tohoto členského státu EU.</a:t>
            </a:r>
          </a:p>
          <a:p>
            <a:pPr marL="800100" lvl="1" indent="-342900" algn="just">
              <a:buFont typeface="Arial" panose="020B0604020202020204" pitchFamily="34" charset="0"/>
              <a:buChar char="•"/>
            </a:pPr>
            <a:endParaRPr lang="cs-CZ" sz="2000" dirty="0" smtClean="0">
              <a:solidFill>
                <a:schemeClr val="bg1"/>
              </a:solidFill>
            </a:endParaRPr>
          </a:p>
          <a:p>
            <a:pPr marL="800100" lvl="1" indent="-342900" algn="just">
              <a:buFont typeface="Arial" panose="020B0604020202020204" pitchFamily="34" charset="0"/>
              <a:buChar char="•"/>
            </a:pPr>
            <a:endParaRPr lang="cs-CZ" i="1" dirty="0" smtClean="0">
              <a:solidFill>
                <a:schemeClr val="bg1"/>
              </a:solidFill>
            </a:endParaRPr>
          </a:p>
          <a:p>
            <a:pPr marL="800100" lvl="1" indent="-342900" algn="just">
              <a:buFont typeface="Arial" panose="020B0604020202020204" pitchFamily="34" charset="0"/>
              <a:buChar char="•"/>
            </a:pPr>
            <a:endParaRPr lang="cs-CZ" dirty="0">
              <a:solidFill>
                <a:schemeClr val="bg1"/>
              </a:solidFill>
            </a:endParaRPr>
          </a:p>
        </p:txBody>
      </p:sp>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cký objekt 3">
            <a:extLst>
              <a:ext uri="{FF2B5EF4-FFF2-40B4-BE49-F238E27FC236}">
                <a16:creationId xmlns:a16="http://schemas.microsoft.com/office/drawing/2014/main" id="{D8444A81-248F-428D-AD33-217261DCB769}"/>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9457694" y="595431"/>
            <a:ext cx="1999092" cy="570960"/>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546932" y="1248893"/>
            <a:ext cx="3160544"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Cesta ČR do EU</a:t>
            </a:r>
            <a:endParaRPr lang="cs-CZ" sz="2800" b="1" u="sng" dirty="0">
              <a:solidFill>
                <a:srgbClr val="0000DC"/>
              </a:solidFill>
              <a:latin typeface="Arial" panose="020B0604020202020204" pitchFamily="34" charset="0"/>
              <a:cs typeface="Arial" panose="020B0604020202020204" pitchFamily="34" charset="0"/>
            </a:endParaRPr>
          </a:p>
        </p:txBody>
      </p:sp>
      <p:pic>
        <p:nvPicPr>
          <p:cNvPr id="8" name="Obrázok 7">
            <a:extLst>
              <a:ext uri="{FF2B5EF4-FFF2-40B4-BE49-F238E27FC236}">
                <a16:creationId xmlns:a16="http://schemas.microsoft.com/office/drawing/2014/main" id="{E43C7589-9A54-482D-8D1A-09915EF91C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1" t="10146" r="17500" b="8491"/>
          <a:stretch/>
        </p:blipFill>
        <p:spPr>
          <a:xfrm rot="16200000">
            <a:off x="3198845" y="103561"/>
            <a:ext cx="2647951" cy="7831977"/>
          </a:xfrm>
          <a:prstGeom prst="rect">
            <a:avLst/>
          </a:prstGeom>
        </p:spPr>
      </p:pic>
      <p:sp>
        <p:nvSpPr>
          <p:cNvPr id="12" name="BlokTextu 11">
            <a:extLst>
              <a:ext uri="{FF2B5EF4-FFF2-40B4-BE49-F238E27FC236}">
                <a16:creationId xmlns:a16="http://schemas.microsoft.com/office/drawing/2014/main" id="{DDD5282A-A7DA-40EF-8116-3B72726064F6}"/>
              </a:ext>
            </a:extLst>
          </p:cNvPr>
          <p:cNvSpPr txBox="1"/>
          <p:nvPr/>
        </p:nvSpPr>
        <p:spPr>
          <a:xfrm>
            <a:off x="1219200" y="2814070"/>
            <a:ext cx="6343650" cy="2677656"/>
          </a:xfrm>
          <a:prstGeom prst="rect">
            <a:avLst/>
          </a:prstGeom>
          <a:noFill/>
        </p:spPr>
        <p:txBody>
          <a:bodyPr wrap="square" rtlCol="0">
            <a:spAutoFit/>
          </a:bodyPr>
          <a:lstStyle/>
          <a:p>
            <a:pPr algn="just"/>
            <a:r>
              <a:rPr lang="cs-CZ" sz="2400" dirty="0" smtClean="0">
                <a:solidFill>
                  <a:schemeClr val="bg1"/>
                </a:solidFill>
                <a:latin typeface="Arial" panose="020B0604020202020204" pitchFamily="34" charset="0"/>
                <a:cs typeface="Arial" panose="020B0604020202020204" pitchFamily="34" charset="0"/>
              </a:rPr>
              <a:t>Cesta ČR do EU oficiálně začala v říjnu 1993 podpisem Evropské (asociační) dohody mezi ČR a tehdejším ES. Cílem dohody bylo zavedení zóny volného obchodu mezi ČR a EU a navázání politického dialogu mezi oběma stranami.</a:t>
            </a:r>
            <a:endParaRPr lang="cs-CZ" sz="2400" dirty="0">
              <a:solidFill>
                <a:schemeClr val="bg1"/>
              </a:solidFill>
              <a:latin typeface="Arial" panose="020B0604020202020204" pitchFamily="34" charset="0"/>
              <a:cs typeface="Arial" panose="020B0604020202020204" pitchFamily="34" charset="0"/>
            </a:endParaRPr>
          </a:p>
          <a:p>
            <a:pPr algn="just"/>
            <a:endParaRPr lang="cs-CZ" sz="2400" b="1" dirty="0">
              <a:solidFill>
                <a:schemeClr val="bg1"/>
              </a:solidFill>
              <a:latin typeface="Arial" panose="020B0604020202020204" pitchFamily="34" charset="0"/>
              <a:cs typeface="Arial" panose="020B0604020202020204" pitchFamily="34" charset="0"/>
            </a:endParaRPr>
          </a:p>
        </p:txBody>
      </p:sp>
      <p:pic>
        <p:nvPicPr>
          <p:cNvPr id="10" name="Obrázok 10">
            <a:extLst>
              <a:ext uri="{FF2B5EF4-FFF2-40B4-BE49-F238E27FC236}">
                <a16:creationId xmlns:a16="http://schemas.microsoft.com/office/drawing/2014/main" id="{9A9CF60D-E172-4210-B694-33CD3A1BD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101" y="3035721"/>
            <a:ext cx="2433185" cy="2433185"/>
          </a:xfrm>
          <a:prstGeom prst="rect">
            <a:avLst/>
          </a:prstGeom>
        </p:spPr>
      </p:pic>
    </p:spTree>
    <p:extLst>
      <p:ext uri="{BB962C8B-B14F-4D97-AF65-F5344CB8AC3E}">
        <p14:creationId xmlns:p14="http://schemas.microsoft.com/office/powerpoint/2010/main" val="2531043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5067" y="440267"/>
            <a:ext cx="7814733" cy="1092199"/>
          </a:xfrm>
        </p:spPr>
        <p:txBody>
          <a:bodyPr>
            <a:normAutofit fontScale="90000"/>
          </a:bodyPr>
          <a:lstStyle/>
          <a:p>
            <a:r>
              <a:rPr lang="cs-CZ" sz="3100" b="1" u="sng" dirty="0" smtClean="0">
                <a:solidFill>
                  <a:srgbClr val="0000DC"/>
                </a:solidFill>
                <a:latin typeface="Arial" panose="020B0604020202020204" pitchFamily="34" charset="0"/>
                <a:cs typeface="Arial" panose="020B0604020202020204" pitchFamily="34" charset="0"/>
              </a:rPr>
              <a:t>Růst ekonomiky</a:t>
            </a:r>
            <a:r>
              <a:rPr lang="cs-CZ" b="1" u="sng" dirty="0" smtClean="0">
                <a:solidFill>
                  <a:srgbClr val="0000DC"/>
                </a:solidFill>
                <a:latin typeface="Arial" panose="020B0604020202020204" pitchFamily="34" charset="0"/>
                <a:cs typeface="Arial" panose="020B0604020202020204" pitchFamily="34" charset="0"/>
              </a:rPr>
              <a:t/>
            </a:r>
            <a:br>
              <a:rPr lang="cs-CZ" b="1" u="sng" dirty="0" smtClean="0">
                <a:solidFill>
                  <a:srgbClr val="0000DC"/>
                </a:solidFill>
                <a:latin typeface="Arial" panose="020B0604020202020204" pitchFamily="34" charset="0"/>
                <a:cs typeface="Arial" panose="020B0604020202020204" pitchFamily="34" charset="0"/>
              </a:rPr>
            </a:br>
            <a:endParaRPr lang="cs-CZ" dirty="0"/>
          </a:p>
        </p:txBody>
      </p:sp>
      <p:sp>
        <p:nvSpPr>
          <p:cNvPr id="3" name="Zástupný symbol pro obsah 2"/>
          <p:cNvSpPr>
            <a:spLocks noGrp="1"/>
          </p:cNvSpPr>
          <p:nvPr>
            <p:ph idx="1"/>
          </p:nvPr>
        </p:nvSpPr>
        <p:spPr>
          <a:xfrm>
            <a:off x="914400" y="1334558"/>
            <a:ext cx="4749800" cy="536575"/>
          </a:xfrm>
        </p:spPr>
        <p:txBody>
          <a:bodyPr>
            <a:normAutofit fontScale="77500" lnSpcReduction="20000"/>
          </a:bodyPr>
          <a:lstStyle/>
          <a:p>
            <a:pPr>
              <a:buNone/>
            </a:pPr>
            <a:r>
              <a:rPr lang="cs-CZ" dirty="0" smtClean="0"/>
              <a:t>Obr. 1: Relativní vyjádření vývoje HDP</a:t>
            </a:r>
            <a:endParaRPr lang="cs-CZ" dirty="0"/>
          </a:p>
        </p:txBody>
      </p:sp>
      <p:pic>
        <p:nvPicPr>
          <p:cNvPr id="2051" name="Picture 3"/>
          <p:cNvPicPr>
            <a:picLocks noChangeAspect="1" noChangeArrowheads="1"/>
          </p:cNvPicPr>
          <p:nvPr/>
        </p:nvPicPr>
        <p:blipFill>
          <a:blip r:embed="rId2" cstate="print"/>
          <a:srcRect/>
          <a:stretch>
            <a:fillRect/>
          </a:stretch>
        </p:blipFill>
        <p:spPr bwMode="auto">
          <a:xfrm>
            <a:off x="991653" y="1807633"/>
            <a:ext cx="9568395" cy="3854450"/>
          </a:xfrm>
          <a:prstGeom prst="rect">
            <a:avLst/>
          </a:prstGeom>
          <a:noFill/>
          <a:ln w="9525">
            <a:noFill/>
            <a:miter lim="800000"/>
            <a:headEnd/>
            <a:tailEnd/>
          </a:ln>
        </p:spPr>
      </p:pic>
      <p:sp>
        <p:nvSpPr>
          <p:cNvPr id="6" name="Zástupný symbol pro obsah 2"/>
          <p:cNvSpPr txBox="1">
            <a:spLocks/>
          </p:cNvSpPr>
          <p:nvPr/>
        </p:nvSpPr>
        <p:spPr>
          <a:xfrm>
            <a:off x="973667" y="5779559"/>
            <a:ext cx="4749800" cy="5365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b="0" i="1" u="none" strike="noStrike" kern="1200" cap="none" spc="0" normalizeH="0" baseline="0" noProof="0" dirty="0" smtClean="0">
                <a:ln>
                  <a:noFill/>
                </a:ln>
                <a:solidFill>
                  <a:schemeClr val="tx1"/>
                </a:solidFill>
                <a:effectLst/>
                <a:uLnTx/>
                <a:uFillTx/>
                <a:latin typeface="+mn-lt"/>
                <a:ea typeface="+mn-ea"/>
                <a:cs typeface="+mn-cs"/>
              </a:rPr>
              <a:t>Zdroj: </a:t>
            </a:r>
            <a:r>
              <a:rPr kumimoji="0" lang="cs-CZ" b="0" i="1" u="none" strike="noStrike" kern="1200" cap="none" spc="0" normalizeH="0" baseline="0" noProof="0" dirty="0" err="1" smtClean="0">
                <a:ln>
                  <a:noFill/>
                </a:ln>
                <a:solidFill>
                  <a:schemeClr val="tx1"/>
                </a:solidFill>
                <a:effectLst/>
                <a:uLnTx/>
                <a:uFillTx/>
                <a:latin typeface="+mn-lt"/>
                <a:ea typeface="+mn-ea"/>
                <a:cs typeface="+mn-cs"/>
              </a:rPr>
              <a:t>Eurostat</a:t>
            </a:r>
            <a:r>
              <a:rPr kumimoji="0" lang="cs-CZ" b="0" i="1" u="none" strike="noStrike" kern="1200" cap="none" spc="0" normalizeH="0" baseline="0" noProof="0" dirty="0" smtClean="0">
                <a:ln>
                  <a:noFill/>
                </a:ln>
                <a:solidFill>
                  <a:schemeClr val="tx1"/>
                </a:solidFill>
                <a:effectLst/>
                <a:uLnTx/>
                <a:uFillTx/>
                <a:latin typeface="+mn-lt"/>
                <a:ea typeface="+mn-ea"/>
                <a:cs typeface="+mn-cs"/>
              </a:rPr>
              <a:t> (2016)</a:t>
            </a:r>
            <a:endParaRPr kumimoji="0" lang="cs-CZ"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219325" y="1367366"/>
            <a:ext cx="9844618" cy="1023409"/>
          </a:xfrm>
          <a:prstGeom prst="rect">
            <a:avLst/>
          </a:prstGeom>
        </p:spPr>
      </p:pic>
      <p:pic>
        <p:nvPicPr>
          <p:cNvPr id="6"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57" t="9364" r="15453" b="14673"/>
          <a:stretch/>
        </p:blipFill>
        <p:spPr>
          <a:xfrm rot="16200000">
            <a:off x="4553478" y="-818621"/>
            <a:ext cx="2780243" cy="10801350"/>
          </a:xfrm>
          <a:prstGeom prst="rect">
            <a:avLst/>
          </a:prstGeom>
        </p:spPr>
      </p:pic>
      <p:sp>
        <p:nvSpPr>
          <p:cNvPr id="9" name="BlokTextu 8">
            <a:extLst>
              <a:ext uri="{FF2B5EF4-FFF2-40B4-BE49-F238E27FC236}">
                <a16:creationId xmlns:a16="http://schemas.microsoft.com/office/drawing/2014/main" id="{498EFC0B-FE0B-4EBA-AFE8-C35A8E0A808E}"/>
              </a:ext>
            </a:extLst>
          </p:cNvPr>
          <p:cNvSpPr txBox="1"/>
          <p:nvPr/>
        </p:nvSpPr>
        <p:spPr>
          <a:xfrm>
            <a:off x="2822153" y="1660822"/>
            <a:ext cx="9369847" cy="400110"/>
          </a:xfrm>
          <a:prstGeom prst="rect">
            <a:avLst/>
          </a:prstGeom>
          <a:noFill/>
        </p:spPr>
        <p:txBody>
          <a:bodyPr wrap="square" rtlCol="0">
            <a:spAutoFit/>
          </a:bodyPr>
          <a:lstStyle/>
          <a:p>
            <a:pPr marL="342900" indent="-342900" algn="just"/>
            <a:r>
              <a:rPr lang="cs-CZ" sz="2000" i="1" dirty="0" smtClean="0">
                <a:solidFill>
                  <a:schemeClr val="bg1"/>
                </a:solidFill>
              </a:rPr>
              <a:t>Doháníme v ekonomické úrovni „staré“ členské státy EU, jako je například Německo?</a:t>
            </a:r>
          </a:p>
        </p:txBody>
      </p:sp>
      <p:sp>
        <p:nvSpPr>
          <p:cNvPr id="10" name="Nadpis 1">
            <a:extLst>
              <a:ext uri="{FF2B5EF4-FFF2-40B4-BE49-F238E27FC236}">
                <a16:creationId xmlns:a16="http://schemas.microsoft.com/office/drawing/2014/main" id="{F7D74B5D-749F-490A-9610-62B54C919E4B}"/>
              </a:ext>
            </a:extLst>
          </p:cNvPr>
          <p:cNvSpPr txBox="1">
            <a:spLocks/>
          </p:cNvSpPr>
          <p:nvPr/>
        </p:nvSpPr>
        <p:spPr>
          <a:xfrm>
            <a:off x="518357" y="228600"/>
            <a:ext cx="10395176" cy="8611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Ekonomický přínos vstupu </a:t>
            </a:r>
          </a:p>
          <a:p>
            <a:pPr algn="l"/>
            <a:r>
              <a:rPr lang="cs-CZ" sz="2800" b="1" u="sng" dirty="0" smtClean="0">
                <a:solidFill>
                  <a:srgbClr val="0000DC"/>
                </a:solidFill>
                <a:latin typeface="Arial" panose="020B0604020202020204" pitchFamily="34" charset="0"/>
                <a:cs typeface="Arial" panose="020B0604020202020204" pitchFamily="34" charset="0"/>
              </a:rPr>
              <a:t>vs. negativní dopady na naše hospodářství</a:t>
            </a:r>
            <a:endParaRPr lang="cs-CZ" sz="2800" b="1" u="sng" dirty="0">
              <a:solidFill>
                <a:srgbClr val="0000DC"/>
              </a:solidFill>
              <a:latin typeface="Arial" panose="020B0604020202020204" pitchFamily="34" charset="0"/>
              <a:cs typeface="Arial" panose="020B0604020202020204" pitchFamily="34" charset="0"/>
            </a:endParaRPr>
          </a:p>
        </p:txBody>
      </p:sp>
      <p:sp>
        <p:nvSpPr>
          <p:cNvPr id="5" name="BlokTextu 8">
            <a:extLst>
              <a:ext uri="{FF2B5EF4-FFF2-40B4-BE49-F238E27FC236}">
                <a16:creationId xmlns:a16="http://schemas.microsoft.com/office/drawing/2014/main" id="{498EFC0B-FE0B-4EBA-AFE8-C35A8E0A808E}"/>
              </a:ext>
            </a:extLst>
          </p:cNvPr>
          <p:cNvSpPr txBox="1"/>
          <p:nvPr/>
        </p:nvSpPr>
        <p:spPr>
          <a:xfrm>
            <a:off x="801794" y="3493855"/>
            <a:ext cx="10382673" cy="2246769"/>
          </a:xfrm>
          <a:prstGeom prst="rect">
            <a:avLst/>
          </a:prstGeom>
          <a:noFill/>
        </p:spPr>
        <p:txBody>
          <a:bodyPr wrap="square" rtlCol="0">
            <a:spAutoFit/>
          </a:bodyPr>
          <a:lstStyle/>
          <a:p>
            <a:pPr marL="342900" indent="-342900" algn="just"/>
            <a:r>
              <a:rPr lang="cs-CZ" sz="2000" i="1" dirty="0" smtClean="0">
                <a:solidFill>
                  <a:schemeClr val="bg1"/>
                </a:solidFill>
              </a:rPr>
              <a:t>      Odpověď je při pohledu do statistik relativně jasná – ano „starou“ EU z pohledu životní úrovně doháníme. Růst ve všech oblastech je totiž, až na malé výjimky v čase, vyšší než růst v EU. Za vším stojí i výsledný růst HDP. Ten se výrazně konvergoval, přičemž platí, že růst ČR byl po celou dobu rychlejší než růst EU28. Těžko sice predikovat budoucí vývoj, ale čistě matematicky bychom při současném vývoji mohli EU28 při hodnocení za dalších 10 let již reálně dorovnat (alespoň co se týče HDP a životní úrovně na osobu). Stále ovšem hrozí riziko, že česká ekonomika zastaví své „dohánění? Na úrovni kolem 80 % HDP nejvyšších zemí EU.</a:t>
            </a:r>
          </a:p>
        </p:txBody>
      </p:sp>
      <p:pic>
        <p:nvPicPr>
          <p:cNvPr id="8" name="Obrázok 10">
            <a:extLst>
              <a:ext uri="{FF2B5EF4-FFF2-40B4-BE49-F238E27FC236}">
                <a16:creationId xmlns:a16="http://schemas.microsoft.com/office/drawing/2014/main" id="{9A9CF60D-E172-4210-B694-33CD3A1BD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194" y="1233380"/>
            <a:ext cx="1747946" cy="1747946"/>
          </a:xfrm>
          <a:prstGeom prst="rect">
            <a:avLst/>
          </a:prstGeom>
        </p:spPr>
      </p:pic>
    </p:spTree>
    <p:extLst>
      <p:ext uri="{BB962C8B-B14F-4D97-AF65-F5344CB8AC3E}">
        <p14:creationId xmlns:p14="http://schemas.microsoft.com/office/powerpoint/2010/main" val="12235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5" t="16210" r="-1065" b="23367"/>
          <a:stretch/>
        </p:blipFill>
        <p:spPr>
          <a:xfrm>
            <a:off x="2338916" y="1786467"/>
            <a:ext cx="6128809" cy="804334"/>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977142" cy="83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Ekonomický přínos vstupu </a:t>
            </a:r>
          </a:p>
          <a:p>
            <a:pPr algn="l"/>
            <a:r>
              <a:rPr lang="cs-CZ" sz="2800" b="1" u="sng" dirty="0" smtClean="0">
                <a:solidFill>
                  <a:srgbClr val="0000DC"/>
                </a:solidFill>
                <a:latin typeface="Arial" panose="020B0604020202020204" pitchFamily="34" charset="0"/>
                <a:cs typeface="Arial" panose="020B0604020202020204" pitchFamily="34" charset="0"/>
              </a:rPr>
              <a:t>vs. negativní dopady na naše hospodářství</a:t>
            </a:r>
            <a:endParaRPr lang="cs-CZ" sz="2800" b="1" u="sng" dirty="0">
              <a:solidFill>
                <a:srgbClr val="0000DC"/>
              </a:solidFill>
              <a:latin typeface="Arial" panose="020B0604020202020204" pitchFamily="34" charset="0"/>
              <a:cs typeface="Arial" panose="020B0604020202020204" pitchFamily="34" charset="0"/>
            </a:endParaRPr>
          </a:p>
        </p:txBody>
      </p:sp>
      <p:sp>
        <p:nvSpPr>
          <p:cNvPr id="6" name="BlokTextu 8">
            <a:extLst>
              <a:ext uri="{FF2B5EF4-FFF2-40B4-BE49-F238E27FC236}">
                <a16:creationId xmlns:a16="http://schemas.microsoft.com/office/drawing/2014/main" id="{498EFC0B-FE0B-4EBA-AFE8-C35A8E0A808E}"/>
              </a:ext>
            </a:extLst>
          </p:cNvPr>
          <p:cNvSpPr txBox="1"/>
          <p:nvPr/>
        </p:nvSpPr>
        <p:spPr>
          <a:xfrm>
            <a:off x="2423585" y="1958976"/>
            <a:ext cx="6034616" cy="1261884"/>
          </a:xfrm>
          <a:prstGeom prst="rect">
            <a:avLst/>
          </a:prstGeom>
          <a:noFill/>
        </p:spPr>
        <p:txBody>
          <a:bodyPr wrap="square" rtlCol="0">
            <a:spAutoFit/>
          </a:bodyPr>
          <a:lstStyle/>
          <a:p>
            <a:pPr marL="800100" lvl="1" indent="-342900" algn="just"/>
            <a:r>
              <a:rPr lang="cs-CZ" sz="2000" dirty="0" smtClean="0">
                <a:solidFill>
                  <a:schemeClr val="bg1"/>
                </a:solidFill>
              </a:rPr>
              <a:t>Měli bychom se lépe se společnou měnou euro?</a:t>
            </a:r>
          </a:p>
          <a:p>
            <a:pPr marL="800100" lvl="1" indent="-342900" algn="just">
              <a:buFont typeface="Arial" panose="020B0604020202020204" pitchFamily="34" charset="0"/>
              <a:buChar char="•"/>
            </a:pPr>
            <a:endParaRPr lang="cs-CZ" sz="2000" dirty="0" smtClean="0">
              <a:solidFill>
                <a:schemeClr val="bg1"/>
              </a:solidFill>
            </a:endParaRPr>
          </a:p>
          <a:p>
            <a:pPr marL="800100" lvl="1" indent="-342900" algn="just">
              <a:buFont typeface="Arial" panose="020B0604020202020204" pitchFamily="34" charset="0"/>
              <a:buChar char="•"/>
            </a:pPr>
            <a:endParaRPr lang="cs-CZ" i="1" dirty="0" smtClean="0">
              <a:solidFill>
                <a:schemeClr val="bg1"/>
              </a:solidFill>
            </a:endParaRPr>
          </a:p>
          <a:p>
            <a:pPr marL="800100" lvl="1" indent="-342900" algn="just">
              <a:buFont typeface="Arial" panose="020B0604020202020204" pitchFamily="34" charset="0"/>
              <a:buChar char="•"/>
            </a:pPr>
            <a:endParaRPr lang="cs-CZ" dirty="0">
              <a:solidFill>
                <a:schemeClr val="bg1"/>
              </a:solidFil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538" y="1556807"/>
            <a:ext cx="1522937" cy="1522937"/>
          </a:xfrm>
          <a:prstGeom prst="rect">
            <a:avLst/>
          </a:prstGeom>
        </p:spPr>
      </p:pic>
      <p:pic>
        <p:nvPicPr>
          <p:cNvPr id="8"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57" t="9364" r="15453" b="14673"/>
          <a:stretch/>
        </p:blipFill>
        <p:spPr>
          <a:xfrm rot="16200000">
            <a:off x="4720168" y="-966261"/>
            <a:ext cx="2494493" cy="10753727"/>
          </a:xfrm>
          <a:prstGeom prst="rect">
            <a:avLst/>
          </a:prstGeom>
        </p:spPr>
      </p:pic>
      <p:sp>
        <p:nvSpPr>
          <p:cNvPr id="10" name="BlokTextu 8">
            <a:extLst>
              <a:ext uri="{FF2B5EF4-FFF2-40B4-BE49-F238E27FC236}">
                <a16:creationId xmlns:a16="http://schemas.microsoft.com/office/drawing/2014/main" id="{498EFC0B-FE0B-4EBA-AFE8-C35A8E0A808E}"/>
              </a:ext>
            </a:extLst>
          </p:cNvPr>
          <p:cNvSpPr txBox="1"/>
          <p:nvPr/>
        </p:nvSpPr>
        <p:spPr>
          <a:xfrm>
            <a:off x="801794" y="3493855"/>
            <a:ext cx="10382673" cy="1938992"/>
          </a:xfrm>
          <a:prstGeom prst="rect">
            <a:avLst/>
          </a:prstGeom>
          <a:noFill/>
        </p:spPr>
        <p:txBody>
          <a:bodyPr wrap="square" rtlCol="0">
            <a:spAutoFit/>
          </a:bodyPr>
          <a:lstStyle/>
          <a:p>
            <a:pPr marL="342900" indent="-342900" algn="just"/>
            <a:r>
              <a:rPr lang="cs-CZ" sz="2000" i="1" dirty="0" smtClean="0">
                <a:solidFill>
                  <a:schemeClr val="bg1"/>
                </a:solidFill>
              </a:rPr>
              <a:t>      Odpověď není již tak jasná. Ze srovnání HDP lze vidět, že se slovenská ekonomika, která euro přijala v roce  2009, reagovala v daném období lépe, dokonce se nedostala do záporných hodnot, což se v ČR stalo hned dvakrát.  Mnozí ekonomové jako hlavní důvod lepšího výkonu slovenské ekonomiky po krizi vidí hlavně euro. Tak jednoduché to ovšem není a polemika, jestli euro Slovensku pomohlo a jestli by mělo s eurem srovnatelný růst i Česko, se bude vést ještě dlouhou dobu. </a:t>
            </a:r>
          </a:p>
        </p:txBody>
      </p:sp>
    </p:spTree>
    <p:extLst>
      <p:ext uri="{BB962C8B-B14F-4D97-AF65-F5344CB8AC3E}">
        <p14:creationId xmlns:p14="http://schemas.microsoft.com/office/powerpoint/2010/main" val="137934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5067" y="440267"/>
            <a:ext cx="7814733" cy="1092199"/>
          </a:xfrm>
        </p:spPr>
        <p:txBody>
          <a:bodyPr>
            <a:normAutofit fontScale="90000"/>
          </a:bodyPr>
          <a:lstStyle/>
          <a:p>
            <a:r>
              <a:rPr lang="cs-CZ" sz="3100" b="1" u="sng" dirty="0" smtClean="0">
                <a:solidFill>
                  <a:srgbClr val="0000DC"/>
                </a:solidFill>
                <a:latin typeface="Arial" panose="020B0604020202020204" pitchFamily="34" charset="0"/>
                <a:cs typeface="Arial" panose="020B0604020202020204" pitchFamily="34" charset="0"/>
              </a:rPr>
              <a:t>Vývoj zahraničního obchodu</a:t>
            </a:r>
            <a:r>
              <a:rPr lang="cs-CZ" b="1" u="sng" dirty="0" smtClean="0">
                <a:solidFill>
                  <a:srgbClr val="0000DC"/>
                </a:solidFill>
                <a:latin typeface="Arial" panose="020B0604020202020204" pitchFamily="34" charset="0"/>
                <a:cs typeface="Arial" panose="020B0604020202020204" pitchFamily="34" charset="0"/>
              </a:rPr>
              <a:t/>
            </a:r>
            <a:br>
              <a:rPr lang="cs-CZ" b="1" u="sng" dirty="0" smtClean="0">
                <a:solidFill>
                  <a:srgbClr val="0000DC"/>
                </a:solidFill>
                <a:latin typeface="Arial" panose="020B0604020202020204" pitchFamily="34" charset="0"/>
                <a:cs typeface="Arial" panose="020B0604020202020204" pitchFamily="34" charset="0"/>
              </a:rPr>
            </a:br>
            <a:endParaRPr lang="cs-CZ" dirty="0"/>
          </a:p>
        </p:txBody>
      </p:sp>
      <p:sp>
        <p:nvSpPr>
          <p:cNvPr id="3" name="Zástupný symbol pro obsah 2"/>
          <p:cNvSpPr>
            <a:spLocks noGrp="1"/>
          </p:cNvSpPr>
          <p:nvPr>
            <p:ph idx="1"/>
          </p:nvPr>
        </p:nvSpPr>
        <p:spPr>
          <a:xfrm>
            <a:off x="880532" y="1393825"/>
            <a:ext cx="8051801" cy="536575"/>
          </a:xfrm>
        </p:spPr>
        <p:txBody>
          <a:bodyPr>
            <a:normAutofit fontScale="70000" lnSpcReduction="20000"/>
          </a:bodyPr>
          <a:lstStyle/>
          <a:p>
            <a:pPr>
              <a:buNone/>
            </a:pPr>
            <a:r>
              <a:rPr lang="cs-CZ" dirty="0" smtClean="0"/>
              <a:t>Obr. 2: Vývoj vývozu zboží a služeb – meziroční změna bilance v mil. Kč</a:t>
            </a:r>
            <a:endParaRPr lang="cs-CZ" dirty="0"/>
          </a:p>
        </p:txBody>
      </p:sp>
      <p:sp>
        <p:nvSpPr>
          <p:cNvPr id="6" name="Zástupný symbol pro obsah 2"/>
          <p:cNvSpPr txBox="1">
            <a:spLocks/>
          </p:cNvSpPr>
          <p:nvPr/>
        </p:nvSpPr>
        <p:spPr>
          <a:xfrm>
            <a:off x="999066" y="5567891"/>
            <a:ext cx="1820334" cy="5365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b="0" i="1" u="none" strike="noStrike" kern="1200" cap="none" spc="0" normalizeH="0" baseline="0" noProof="0" dirty="0" smtClean="0">
                <a:ln>
                  <a:noFill/>
                </a:ln>
                <a:solidFill>
                  <a:schemeClr val="tx1"/>
                </a:solidFill>
                <a:effectLst/>
                <a:uLnTx/>
                <a:uFillTx/>
                <a:latin typeface="+mn-lt"/>
                <a:ea typeface="+mn-ea"/>
                <a:cs typeface="+mn-cs"/>
              </a:rPr>
              <a:t>Zdroj: ČSÚ (2016)</a:t>
            </a:r>
            <a:endParaRPr kumimoji="0" lang="cs-CZ" b="0" i="1" u="none" strike="noStrike" kern="1200" cap="none" spc="0" normalizeH="0" baseline="0" noProof="0" dirty="0">
              <a:ln>
                <a:noFill/>
              </a:ln>
              <a:solidFill>
                <a:schemeClr val="tx1"/>
              </a:solidFill>
              <a:effectLst/>
              <a:uLnTx/>
              <a:uFillTx/>
              <a:latin typeface="+mn-lt"/>
              <a:ea typeface="+mn-ea"/>
              <a:cs typeface="+mn-cs"/>
            </a:endParaRPr>
          </a:p>
        </p:txBody>
      </p:sp>
      <p:pic>
        <p:nvPicPr>
          <p:cNvPr id="3074" name="Picture 2"/>
          <p:cNvPicPr>
            <a:picLocks noChangeAspect="1" noChangeArrowheads="1"/>
          </p:cNvPicPr>
          <p:nvPr/>
        </p:nvPicPr>
        <p:blipFill>
          <a:blip r:embed="rId2" cstate="print"/>
          <a:srcRect t="10284" b="10347"/>
          <a:stretch>
            <a:fillRect/>
          </a:stretch>
        </p:blipFill>
        <p:spPr bwMode="auto">
          <a:xfrm>
            <a:off x="965199" y="1752600"/>
            <a:ext cx="8085668"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126" t="16524" r="-126" b="17716"/>
          <a:stretch/>
        </p:blipFill>
        <p:spPr>
          <a:xfrm>
            <a:off x="143934" y="2132542"/>
            <a:ext cx="11607800" cy="2659592"/>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977142" cy="83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Vývoj zahraničního obchodu</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406400" y="2367788"/>
            <a:ext cx="10727268" cy="1938992"/>
          </a:xfrm>
          <a:prstGeom prst="rect">
            <a:avLst/>
          </a:prstGeom>
          <a:noFill/>
        </p:spPr>
        <p:txBody>
          <a:bodyPr wrap="square" rtlCol="0">
            <a:spAutoFit/>
          </a:bodyPr>
          <a:lstStyle/>
          <a:p>
            <a:pPr marL="342900" indent="-342900" algn="just">
              <a:buFont typeface="Arial" pitchFamily="34" charset="0"/>
              <a:buChar char="•"/>
            </a:pPr>
            <a:r>
              <a:rPr lang="cs-CZ" sz="2000" i="1" dirty="0" smtClean="0">
                <a:solidFill>
                  <a:schemeClr val="bg1"/>
                </a:solidFill>
              </a:rPr>
              <a:t>Předchozí graf zachycoval významný nárůst vývozu zboží a služeb po roce 2004. </a:t>
            </a:r>
          </a:p>
          <a:p>
            <a:pPr marL="342900" indent="-342900" algn="just">
              <a:buFont typeface="Arial" pitchFamily="34" charset="0"/>
              <a:buChar char="•"/>
            </a:pPr>
            <a:r>
              <a:rPr lang="cs-CZ" sz="2000" i="1" dirty="0" smtClean="0">
                <a:solidFill>
                  <a:schemeClr val="bg1"/>
                </a:solidFill>
              </a:rPr>
              <a:t>V roce 2004 byl oproti roku 2003 zaznamenán více než 20% přírůstek a to pravděpodobně vlivem zapojení do jednotného trhu a kompletního odstranění bariér obchodu.</a:t>
            </a:r>
          </a:p>
          <a:p>
            <a:pPr marL="342900" indent="-342900" algn="just">
              <a:buFont typeface="Arial" pitchFamily="34" charset="0"/>
              <a:buChar char="•"/>
            </a:pPr>
            <a:r>
              <a:rPr lang="cs-CZ" sz="2000" i="1" dirty="0" smtClean="0">
                <a:solidFill>
                  <a:schemeClr val="bg1"/>
                </a:solidFill>
              </a:rPr>
              <a:t>Obdobně jako vývoj se zvýšil i dovoz zboží a služeb do ČR.</a:t>
            </a:r>
          </a:p>
          <a:p>
            <a:pPr marL="342900" indent="-342900" algn="just">
              <a:buFont typeface="Arial" pitchFamily="34" charset="0"/>
              <a:buChar char="•"/>
            </a:pPr>
            <a:r>
              <a:rPr lang="cs-CZ" sz="2000" i="1" dirty="0" smtClean="0">
                <a:solidFill>
                  <a:schemeClr val="bg1"/>
                </a:solidFill>
              </a:rPr>
              <a:t>Do zemí EU dlouhodobě směřuje cca 83 % českého exportu, z toho 65 % do </a:t>
            </a:r>
            <a:r>
              <a:rPr lang="cs-CZ" sz="2000" i="1" dirty="0" err="1" smtClean="0">
                <a:solidFill>
                  <a:schemeClr val="bg1"/>
                </a:solidFill>
              </a:rPr>
              <a:t>eurozóny</a:t>
            </a:r>
            <a:r>
              <a:rPr lang="cs-CZ" sz="2000" i="1" dirty="0" smtClean="0">
                <a:solidFill>
                  <a:schemeClr val="bg1"/>
                </a:solidFill>
              </a:rPr>
              <a:t>.</a:t>
            </a:r>
          </a:p>
          <a:p>
            <a:pPr marL="342900" indent="-342900" algn="just">
              <a:buFont typeface="Arial" pitchFamily="34" charset="0"/>
              <a:buChar char="•"/>
            </a:pPr>
            <a:r>
              <a:rPr lang="cs-CZ" sz="2000" i="1" dirty="0" smtClean="0">
                <a:solidFill>
                  <a:schemeClr val="bg1"/>
                </a:solidFill>
              </a:rPr>
              <a:t>Největším obchodním partnerem ČR je dlouhodobě Německo. (V roce 2015 činil podíl přes 32 %).</a:t>
            </a:r>
          </a:p>
        </p:txBody>
      </p:sp>
      <p:pic>
        <p:nvPicPr>
          <p:cNvPr id="12" name="Obrázok 10">
            <a:extLst>
              <a:ext uri="{FF2B5EF4-FFF2-40B4-BE49-F238E27FC236}">
                <a16:creationId xmlns:a16="http://schemas.microsoft.com/office/drawing/2014/main" id="{9A9CF60D-E172-4210-B694-33CD3A1BD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902" y="4475054"/>
            <a:ext cx="2222080" cy="2222080"/>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126" t="16524" r="-126" b="25446"/>
          <a:stretch/>
        </p:blipFill>
        <p:spPr>
          <a:xfrm>
            <a:off x="355599" y="1167634"/>
            <a:ext cx="12175068" cy="5402500"/>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73924" y="244579"/>
            <a:ext cx="9977142" cy="83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Bilance zahraničního obchodu</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601134" y="2734734"/>
            <a:ext cx="3344334" cy="3477875"/>
          </a:xfrm>
          <a:prstGeom prst="rect">
            <a:avLst/>
          </a:prstGeom>
          <a:noFill/>
        </p:spPr>
        <p:txBody>
          <a:bodyPr wrap="square" rtlCol="0">
            <a:spAutoFit/>
          </a:bodyPr>
          <a:lstStyle/>
          <a:p>
            <a:pPr marL="342900" indent="-342900" algn="just">
              <a:buFont typeface="Arial" pitchFamily="34" charset="0"/>
              <a:buChar char="•"/>
            </a:pPr>
            <a:r>
              <a:rPr lang="cs-CZ" sz="2000" dirty="0" smtClean="0">
                <a:solidFill>
                  <a:schemeClr val="bg1"/>
                </a:solidFill>
              </a:rPr>
              <a:t>ČR měla po celá 90. léta negativní saldo zahraniční bilance. Nové milénium už lze označit za pomalou cestu ke kladnému saldu obchodní bilance.</a:t>
            </a:r>
          </a:p>
          <a:p>
            <a:pPr marL="342900" indent="-342900" algn="just">
              <a:buFont typeface="Arial" pitchFamily="34" charset="0"/>
              <a:buChar char="•"/>
            </a:pPr>
            <a:endParaRPr lang="cs-CZ" sz="2000" dirty="0" smtClean="0">
              <a:solidFill>
                <a:schemeClr val="bg1"/>
              </a:solidFill>
            </a:endParaRPr>
          </a:p>
          <a:p>
            <a:pPr marL="342900" indent="-342900" algn="just">
              <a:buFont typeface="Arial" pitchFamily="34" charset="0"/>
              <a:buChar char="•"/>
            </a:pPr>
            <a:r>
              <a:rPr lang="cs-CZ" sz="2000" dirty="0" smtClean="0">
                <a:solidFill>
                  <a:schemeClr val="bg1"/>
                </a:solidFill>
              </a:rPr>
              <a:t>Více informací k problematice transformace zahraničního obchodu Žídek (2009).</a:t>
            </a:r>
          </a:p>
        </p:txBody>
      </p:sp>
      <p:pic>
        <p:nvPicPr>
          <p:cNvPr id="4098" name="Picture 2"/>
          <p:cNvPicPr>
            <a:picLocks noChangeAspect="1" noChangeArrowheads="1"/>
          </p:cNvPicPr>
          <p:nvPr/>
        </p:nvPicPr>
        <p:blipFill>
          <a:blip r:embed="rId3" cstate="print"/>
          <a:srcRect l="2185" t="17712" r="1790"/>
          <a:stretch>
            <a:fillRect/>
          </a:stretch>
        </p:blipFill>
        <p:spPr bwMode="auto">
          <a:xfrm>
            <a:off x="4064000" y="2743201"/>
            <a:ext cx="7721600" cy="3503080"/>
          </a:xfrm>
          <a:prstGeom prst="rect">
            <a:avLst/>
          </a:prstGeom>
          <a:noFill/>
          <a:ln w="9525">
            <a:noFill/>
            <a:miter lim="800000"/>
            <a:headEnd/>
            <a:tailEnd/>
          </a:ln>
        </p:spPr>
      </p:pic>
      <p:sp>
        <p:nvSpPr>
          <p:cNvPr id="7" name="BlokTextu 8">
            <a:extLst>
              <a:ext uri="{FF2B5EF4-FFF2-40B4-BE49-F238E27FC236}">
                <a16:creationId xmlns:a16="http://schemas.microsoft.com/office/drawing/2014/main" id="{498EFC0B-FE0B-4EBA-AFE8-C35A8E0A808E}"/>
              </a:ext>
            </a:extLst>
          </p:cNvPr>
          <p:cNvSpPr txBox="1"/>
          <p:nvPr/>
        </p:nvSpPr>
        <p:spPr>
          <a:xfrm>
            <a:off x="524931" y="1546522"/>
            <a:ext cx="10287001" cy="1323439"/>
          </a:xfrm>
          <a:prstGeom prst="rect">
            <a:avLst/>
          </a:prstGeom>
          <a:noFill/>
        </p:spPr>
        <p:txBody>
          <a:bodyPr wrap="square" rtlCol="0">
            <a:spAutoFit/>
          </a:bodyPr>
          <a:lstStyle/>
          <a:p>
            <a:pPr marL="342900" indent="-342900" algn="just">
              <a:buFont typeface="Arial" pitchFamily="34" charset="0"/>
              <a:buChar char="•"/>
            </a:pPr>
            <a:r>
              <a:rPr lang="cs-CZ" sz="2000" dirty="0" smtClean="0">
                <a:solidFill>
                  <a:schemeClr val="bg1"/>
                </a:solidFill>
              </a:rPr>
              <a:t>Další obava souvisela s nepřipraveností českých firem na prostředí jednotného vnitřního trhu.</a:t>
            </a:r>
          </a:p>
          <a:p>
            <a:pPr marL="342900" indent="-342900" algn="just">
              <a:buFont typeface="Arial" pitchFamily="34" charset="0"/>
              <a:buChar char="•"/>
            </a:pPr>
            <a:endParaRPr lang="cs-CZ" sz="2000" dirty="0" smtClean="0">
              <a:solidFill>
                <a:schemeClr val="bg1"/>
              </a:solidFill>
            </a:endParaRPr>
          </a:p>
          <a:p>
            <a:pPr marL="342900" indent="-342900" algn="just">
              <a:buFont typeface="Arial" pitchFamily="34" charset="0"/>
              <a:buChar char="•"/>
            </a:pPr>
            <a:r>
              <a:rPr lang="cs-CZ" sz="2000" dirty="0" smtClean="0">
                <a:solidFill>
                  <a:schemeClr val="bg1"/>
                </a:solidFill>
              </a:rPr>
              <a:t>Žádná vlna bankrotů českých podniků však ani rok po vstupu ČR do EU nenastala.</a:t>
            </a:r>
          </a:p>
          <a:p>
            <a:pPr marL="342900" indent="-342900" algn="just">
              <a:buFont typeface="Arial" pitchFamily="34" charset="0"/>
              <a:buChar char="•"/>
            </a:pPr>
            <a:endParaRPr lang="cs-CZ" sz="2000" dirty="0" smtClean="0">
              <a:solidFill>
                <a:schemeClr val="bg1"/>
              </a:solidFill>
            </a:endParaRPr>
          </a:p>
        </p:txBody>
      </p:sp>
      <p:sp>
        <p:nvSpPr>
          <p:cNvPr id="8" name="TextovéPole 7"/>
          <p:cNvSpPr txBox="1"/>
          <p:nvPr/>
        </p:nvSpPr>
        <p:spPr>
          <a:xfrm>
            <a:off x="4182534" y="2844800"/>
            <a:ext cx="6290733" cy="369332"/>
          </a:xfrm>
          <a:prstGeom prst="rect">
            <a:avLst/>
          </a:prstGeom>
          <a:noFill/>
        </p:spPr>
        <p:txBody>
          <a:bodyPr wrap="square" rtlCol="0">
            <a:spAutoFit/>
          </a:bodyPr>
          <a:lstStyle/>
          <a:p>
            <a:r>
              <a:rPr lang="cs-CZ" dirty="0" smtClean="0"/>
              <a:t>Obr. 3: Bilance zahraničního obchodu (v </a:t>
            </a:r>
            <a:r>
              <a:rPr lang="cs-CZ" dirty="0" err="1" smtClean="0"/>
              <a:t>mld</a:t>
            </a:r>
            <a:r>
              <a:rPr lang="cs-CZ" dirty="0" smtClean="0"/>
              <a:t> Kč)</a:t>
            </a:r>
            <a:endParaRPr lang="cs-CZ" dirty="0"/>
          </a:p>
        </p:txBody>
      </p:sp>
      <p:sp>
        <p:nvSpPr>
          <p:cNvPr id="9" name="TextovéPole 8"/>
          <p:cNvSpPr txBox="1"/>
          <p:nvPr/>
        </p:nvSpPr>
        <p:spPr>
          <a:xfrm>
            <a:off x="9914468" y="6239932"/>
            <a:ext cx="1955800" cy="369332"/>
          </a:xfrm>
          <a:prstGeom prst="rect">
            <a:avLst/>
          </a:prstGeom>
          <a:noFill/>
        </p:spPr>
        <p:txBody>
          <a:bodyPr wrap="square" rtlCol="0">
            <a:spAutoFit/>
          </a:bodyPr>
          <a:lstStyle/>
          <a:p>
            <a:r>
              <a:rPr lang="cs-CZ" i="1" dirty="0" smtClean="0">
                <a:solidFill>
                  <a:schemeClr val="bg1"/>
                </a:solidFill>
              </a:rPr>
              <a:t>Zdroj: ČSÚ, 2016</a:t>
            </a:r>
            <a:endParaRPr lang="cs-CZ" i="1" dirty="0">
              <a:solidFill>
                <a:schemeClr val="bg1"/>
              </a:solidFill>
            </a:endParaRPr>
          </a:p>
        </p:txBody>
      </p:sp>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14648"/>
          <a:stretch/>
        </p:blipFill>
        <p:spPr>
          <a:xfrm rot="16200000">
            <a:off x="4508500" y="-3424770"/>
            <a:ext cx="2895604" cy="11912602"/>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Porovnání obchodní bilance</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465665" y="1314146"/>
            <a:ext cx="11421535" cy="2831544"/>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V bilanci s vyspělými státy mimo EU si nestojíme zrovna nejlépe, zvláště v bilanci s Čínou a Polskem.</a:t>
            </a:r>
          </a:p>
          <a:p>
            <a:pPr marL="800100" lvl="1" indent="-342900" algn="just">
              <a:buFont typeface="Arial" panose="020B0604020202020204" pitchFamily="34" charset="0"/>
              <a:buChar char="•"/>
            </a:pPr>
            <a:r>
              <a:rPr lang="cs-CZ" sz="2000" dirty="0" smtClean="0">
                <a:solidFill>
                  <a:schemeClr val="bg1"/>
                </a:solidFill>
              </a:rPr>
              <a:t>Celkově je naše bilance vůči zemím mimo EU dlouhodobě záporná.</a:t>
            </a:r>
          </a:p>
          <a:p>
            <a:pPr marL="800100" lvl="1" indent="-342900" algn="just">
              <a:buFont typeface="Arial" panose="020B0604020202020204" pitchFamily="34" charset="0"/>
              <a:buChar char="•"/>
            </a:pPr>
            <a:r>
              <a:rPr lang="cs-CZ" sz="2000" dirty="0" smtClean="0">
                <a:solidFill>
                  <a:schemeClr val="bg1"/>
                </a:solidFill>
              </a:rPr>
              <a:t>Do budoucna by mohlo vývoj ovlivnit například uvolňování bariér obchodu ve vztahu EU-USA a EU-Čína nebo naopak zesílení sankcí vůči Ruské federaci.</a:t>
            </a:r>
          </a:p>
          <a:p>
            <a:pPr marL="800100" lvl="1" indent="-342900" algn="just">
              <a:buFont typeface="Arial" panose="020B0604020202020204" pitchFamily="34" charset="0"/>
              <a:buChar char="•"/>
            </a:pPr>
            <a:r>
              <a:rPr lang="cs-CZ" sz="2000" dirty="0" smtClean="0">
                <a:solidFill>
                  <a:schemeClr val="bg1"/>
                </a:solidFill>
              </a:rPr>
              <a:t>V bilanci EU je pak největší hrozbou případný odchod některých členů z EU (např. </a:t>
            </a:r>
            <a:r>
              <a:rPr lang="cs-CZ" sz="2000" dirty="0" err="1" smtClean="0">
                <a:solidFill>
                  <a:schemeClr val="bg1"/>
                </a:solidFill>
              </a:rPr>
              <a:t>Brexit</a:t>
            </a:r>
            <a:r>
              <a:rPr lang="cs-CZ" sz="2000" dirty="0" smtClean="0">
                <a:solidFill>
                  <a:schemeClr val="bg1"/>
                </a:solidFill>
              </a:rPr>
              <a:t>) nebo dočasné či trvalé uzavření hranic (např. kvůli migrační krizi).</a:t>
            </a:r>
          </a:p>
          <a:p>
            <a:pPr marL="800100" lvl="1" indent="-342900" algn="just">
              <a:buFont typeface="Arial" panose="020B0604020202020204" pitchFamily="34" charset="0"/>
              <a:buChar char="•"/>
            </a:pPr>
            <a:r>
              <a:rPr lang="cs-CZ" sz="2000" dirty="0" smtClean="0">
                <a:solidFill>
                  <a:schemeClr val="bg1"/>
                </a:solidFill>
              </a:rPr>
              <a:t>Obchodní bilance ČR dnes prožívá „zlaté časy růstu a prosperity“, nenaplnila se tak očekávání negativního dopadu konkurence původní EU15 na české podniky.</a:t>
            </a:r>
            <a:endParaRPr lang="cs-CZ" dirty="0" smtClean="0">
              <a:solidFill>
                <a:schemeClr val="bg1"/>
              </a:solidFill>
            </a:endParaRPr>
          </a:p>
          <a:p>
            <a:pPr marL="800100" lvl="1" indent="-342900" algn="just">
              <a:buFont typeface="Arial" panose="020B0604020202020204" pitchFamily="34" charset="0"/>
              <a:buChar char="•"/>
            </a:pPr>
            <a:endParaRPr lang="cs-CZ"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1989665" y="4224867"/>
            <a:ext cx="7846482" cy="2216152"/>
          </a:xfrm>
          <a:prstGeom prst="rect">
            <a:avLst/>
          </a:prstGeom>
          <a:noFill/>
          <a:ln w="9525">
            <a:noFill/>
            <a:miter lim="800000"/>
            <a:headEnd/>
            <a:tailEnd/>
          </a:ln>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126" t="16524" r="-126" b="17716"/>
          <a:stretch/>
        </p:blipFill>
        <p:spPr>
          <a:xfrm>
            <a:off x="118534" y="1387476"/>
            <a:ext cx="11607800" cy="2659592"/>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977142" cy="83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Zdražování a pokles životní úrovně?</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372533" y="1665055"/>
            <a:ext cx="10727268" cy="1938992"/>
          </a:xfrm>
          <a:prstGeom prst="rect">
            <a:avLst/>
          </a:prstGeom>
          <a:noFill/>
        </p:spPr>
        <p:txBody>
          <a:bodyPr wrap="square" rtlCol="0">
            <a:spAutoFit/>
          </a:bodyPr>
          <a:lstStyle/>
          <a:p>
            <a:pPr marL="342900" indent="-342900" algn="just">
              <a:buFont typeface="Arial" pitchFamily="34" charset="0"/>
              <a:buChar char="•"/>
            </a:pPr>
            <a:r>
              <a:rPr lang="cs-CZ" sz="2000" dirty="0" smtClean="0">
                <a:solidFill>
                  <a:schemeClr val="bg1"/>
                </a:solidFill>
              </a:rPr>
              <a:t>Obavy z drastického růstu cen byly odůvodňovány nižší cenovou hladinou v ČR oproti zemím západní Evropy. </a:t>
            </a:r>
          </a:p>
          <a:p>
            <a:pPr marL="342900" indent="-342900" algn="just">
              <a:buFont typeface="Arial" pitchFamily="34" charset="0"/>
              <a:buChar char="•"/>
            </a:pPr>
            <a:r>
              <a:rPr lang="cs-CZ" sz="2000" dirty="0" err="1" smtClean="0">
                <a:solidFill>
                  <a:schemeClr val="bg1"/>
                </a:solidFill>
              </a:rPr>
              <a:t>Eurostat</a:t>
            </a:r>
            <a:r>
              <a:rPr lang="cs-CZ" sz="2000" dirty="0" smtClean="0">
                <a:solidFill>
                  <a:schemeClr val="bg1"/>
                </a:solidFill>
              </a:rPr>
              <a:t> (2007) uvádí, že cenová hladina ČR dosahovala v roce 2004 pouhých 52,2 % průměru EU25. Tento rozdíl se bude postupně zmenšovat se zvyšováním mezd směrem k průměru EU. </a:t>
            </a:r>
          </a:p>
          <a:p>
            <a:pPr marL="342900" indent="-342900" algn="just">
              <a:buFont typeface="Arial" pitchFamily="34" charset="0"/>
              <a:buChar char="•"/>
            </a:pPr>
            <a:r>
              <a:rPr lang="cs-CZ" sz="2000" dirty="0" smtClean="0">
                <a:solidFill>
                  <a:schemeClr val="bg1"/>
                </a:solidFill>
              </a:rPr>
              <a:t>Nejisté je pouze tempo změn a vzájemný poměr.</a:t>
            </a:r>
          </a:p>
          <a:p>
            <a:pPr marL="342900" indent="-342900" algn="just">
              <a:buFont typeface="Arial" pitchFamily="34" charset="0"/>
              <a:buChar char="•"/>
            </a:pPr>
            <a:r>
              <a:rPr lang="cs-CZ" sz="2000" dirty="0" smtClean="0">
                <a:solidFill>
                  <a:schemeClr val="bg1"/>
                </a:solidFill>
              </a:rPr>
              <a:t>Dílčí zdražení nakonec nevedla k obávanému celkovému růstu cen vyvolanému vstupem do EU.</a:t>
            </a:r>
          </a:p>
        </p:txBody>
      </p:sp>
      <p:pic>
        <p:nvPicPr>
          <p:cNvPr id="12" name="Obrázok 10">
            <a:extLst>
              <a:ext uri="{FF2B5EF4-FFF2-40B4-BE49-F238E27FC236}">
                <a16:creationId xmlns:a16="http://schemas.microsoft.com/office/drawing/2014/main" id="{9A9CF60D-E172-4210-B694-33CD3A1BD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68" y="3967054"/>
            <a:ext cx="2222080" cy="2222080"/>
          </a:xfrm>
          <a:prstGeom prst="rect">
            <a:avLst/>
          </a:prstGeom>
        </p:spPr>
      </p:pic>
      <p:pic>
        <p:nvPicPr>
          <p:cNvPr id="6146" name="Picture 2"/>
          <p:cNvPicPr>
            <a:picLocks noChangeAspect="1" noChangeArrowheads="1"/>
          </p:cNvPicPr>
          <p:nvPr/>
        </p:nvPicPr>
        <p:blipFill>
          <a:blip r:embed="rId4" cstate="print"/>
          <a:srcRect t="10138"/>
          <a:stretch>
            <a:fillRect/>
          </a:stretch>
        </p:blipFill>
        <p:spPr bwMode="auto">
          <a:xfrm>
            <a:off x="3725333" y="3818467"/>
            <a:ext cx="6508750" cy="2912533"/>
          </a:xfrm>
          <a:prstGeom prst="rect">
            <a:avLst/>
          </a:prstGeom>
          <a:noFill/>
          <a:ln w="9525">
            <a:noFill/>
            <a:miter lim="800000"/>
            <a:headEnd/>
            <a:tailEnd/>
          </a:ln>
        </p:spPr>
      </p:pic>
      <p:sp>
        <p:nvSpPr>
          <p:cNvPr id="7" name="TextovéPole 6"/>
          <p:cNvSpPr txBox="1"/>
          <p:nvPr/>
        </p:nvSpPr>
        <p:spPr>
          <a:xfrm>
            <a:off x="5503333" y="3987800"/>
            <a:ext cx="4927600" cy="307777"/>
          </a:xfrm>
          <a:prstGeom prst="rect">
            <a:avLst/>
          </a:prstGeom>
          <a:noFill/>
        </p:spPr>
        <p:txBody>
          <a:bodyPr wrap="square" rtlCol="0">
            <a:spAutoFit/>
          </a:bodyPr>
          <a:lstStyle/>
          <a:p>
            <a:r>
              <a:rPr lang="cs-CZ" sz="1400" dirty="0" smtClean="0"/>
              <a:t>Obr. č. 4: Vývoj inflace, % změna oproti předchozímu roku</a:t>
            </a:r>
            <a:endParaRPr lang="cs-CZ" sz="1400" dirty="0"/>
          </a:p>
        </p:txBody>
      </p:sp>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362200" y="1574800"/>
            <a:ext cx="9719733" cy="4859867"/>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7335542"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Ztráta národní suverenity</a:t>
            </a:r>
            <a:endParaRPr lang="cs-CZ" sz="2800" b="1" u="sng" dirty="0">
              <a:solidFill>
                <a:srgbClr val="0000DC"/>
              </a:solidFill>
              <a:latin typeface="Arial" panose="020B0604020202020204" pitchFamily="34" charset="0"/>
              <a:cs typeface="Arial" panose="020B0604020202020204" pitchFamily="34" charset="0"/>
            </a:endParaRPr>
          </a:p>
        </p:txBody>
      </p:sp>
      <p:sp>
        <p:nvSpPr>
          <p:cNvPr id="6" name="BlokTextu 8">
            <a:extLst>
              <a:ext uri="{FF2B5EF4-FFF2-40B4-BE49-F238E27FC236}">
                <a16:creationId xmlns:a16="http://schemas.microsoft.com/office/drawing/2014/main" id="{498EFC0B-FE0B-4EBA-AFE8-C35A8E0A808E}"/>
              </a:ext>
            </a:extLst>
          </p:cNvPr>
          <p:cNvSpPr txBox="1"/>
          <p:nvPr/>
        </p:nvSpPr>
        <p:spPr>
          <a:xfrm>
            <a:off x="2446867" y="1930400"/>
            <a:ext cx="9228666" cy="3724096"/>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Předávání dříve pouze národních kompetencí na nadnárodní úroveň vede k dotazům ohledně nové dimenze bruselského vládnutí a po tom, co zůstane ze státní suverenity.</a:t>
            </a:r>
          </a:p>
          <a:p>
            <a:pPr marL="800100" lvl="1" indent="-342900" algn="just">
              <a:buFont typeface="Arial" panose="020B0604020202020204" pitchFamily="34" charset="0"/>
              <a:buChar char="•"/>
            </a:pPr>
            <a:r>
              <a:rPr lang="cs-CZ" sz="2000" dirty="0" smtClean="0">
                <a:solidFill>
                  <a:schemeClr val="bg1"/>
                </a:solidFill>
              </a:rPr>
              <a:t>Ztráta národní suverenity byla hlavní „municí“ v rukou britských euroskeptiků.</a:t>
            </a:r>
          </a:p>
          <a:p>
            <a:pPr marL="800100" lvl="1" indent="-342900" algn="just">
              <a:buFont typeface="Arial" panose="020B0604020202020204" pitchFamily="34" charset="0"/>
              <a:buChar char="•"/>
            </a:pPr>
            <a:r>
              <a:rPr lang="cs-CZ" sz="2000" dirty="0" smtClean="0">
                <a:solidFill>
                  <a:schemeClr val="bg1"/>
                </a:solidFill>
              </a:rPr>
              <a:t>Realitou zůstane, že EU je systémem víceúrovňové vlády, založeném a společných nadnárodních institucích, a také systémem, který se neustále vyvíjí.</a:t>
            </a:r>
          </a:p>
          <a:p>
            <a:pPr marL="800100" lvl="1" indent="-342900" algn="just">
              <a:buFont typeface="Arial" panose="020B0604020202020204" pitchFamily="34" charset="0"/>
              <a:buChar char="•"/>
            </a:pPr>
            <a:r>
              <a:rPr lang="cs-CZ" sz="2000" dirty="0" smtClean="0">
                <a:solidFill>
                  <a:schemeClr val="bg1"/>
                </a:solidFill>
              </a:rPr>
              <a:t>Členské státy můžeme označit za subsystémy Unie, ale EU jako celek ještě za federaci označit nemůžeme.</a:t>
            </a:r>
          </a:p>
          <a:p>
            <a:pPr marL="800100" lvl="1" indent="-342900" algn="just">
              <a:buFont typeface="Arial" panose="020B0604020202020204" pitchFamily="34" charset="0"/>
              <a:buChar char="•"/>
            </a:pPr>
            <a:r>
              <a:rPr lang="cs-CZ" sz="2000" dirty="0" smtClean="0">
                <a:solidFill>
                  <a:schemeClr val="bg1"/>
                </a:solidFill>
              </a:rPr>
              <a:t>Názory na zbavení se suverenity se velmi liší, někdy se hovoří o </a:t>
            </a:r>
            <a:r>
              <a:rPr lang="cs-CZ" sz="2000" b="1" dirty="0" smtClean="0">
                <a:solidFill>
                  <a:schemeClr val="bg1"/>
                </a:solidFill>
              </a:rPr>
              <a:t>přenesení národní suverenity</a:t>
            </a:r>
            <a:r>
              <a:rPr lang="cs-CZ" sz="2000" dirty="0" smtClean="0">
                <a:solidFill>
                  <a:schemeClr val="bg1"/>
                </a:solidFill>
              </a:rPr>
              <a:t>. </a:t>
            </a:r>
            <a:r>
              <a:rPr lang="cs-CZ" sz="2000" i="1" dirty="0" smtClean="0">
                <a:solidFill>
                  <a:schemeClr val="bg1"/>
                </a:solidFill>
              </a:rPr>
              <a:t>Co je tím myšleno?</a:t>
            </a:r>
          </a:p>
          <a:p>
            <a:pPr marL="800100" lvl="1" indent="-342900" algn="just">
              <a:buFont typeface="Arial" panose="020B0604020202020204" pitchFamily="34" charset="0"/>
              <a:buChar char="•"/>
            </a:pPr>
            <a:endParaRPr lang="cs-CZ" i="1" dirty="0" smtClean="0">
              <a:solidFill>
                <a:schemeClr val="bg1"/>
              </a:solidFill>
            </a:endParaRPr>
          </a:p>
          <a:p>
            <a:pPr marL="800100" lvl="1" indent="-342900" algn="just"/>
            <a:endParaRPr lang="cs-CZ" dirty="0">
              <a:solidFill>
                <a:schemeClr val="bg1"/>
              </a:solidFill>
            </a:endParaRPr>
          </a:p>
        </p:txBody>
      </p:sp>
      <p:sp>
        <p:nvSpPr>
          <p:cNvPr id="7" name="BlokTextu 8">
            <a:extLst>
              <a:ext uri="{FF2B5EF4-FFF2-40B4-BE49-F238E27FC236}">
                <a16:creationId xmlns:a16="http://schemas.microsoft.com/office/drawing/2014/main" id="{498EFC0B-FE0B-4EBA-AFE8-C35A8E0A808E}"/>
              </a:ext>
            </a:extLst>
          </p:cNvPr>
          <p:cNvSpPr txBox="1"/>
          <p:nvPr/>
        </p:nvSpPr>
        <p:spPr>
          <a:xfrm>
            <a:off x="2514600" y="5096933"/>
            <a:ext cx="9228666" cy="1200329"/>
          </a:xfrm>
          <a:prstGeom prst="rect">
            <a:avLst/>
          </a:prstGeom>
          <a:noFill/>
        </p:spPr>
        <p:txBody>
          <a:bodyPr wrap="square" rtlCol="0">
            <a:spAutoFit/>
          </a:bodyPr>
          <a:lstStyle/>
          <a:p>
            <a:pPr marL="800100" lvl="1" indent="-342900" algn="just"/>
            <a:r>
              <a:rPr lang="cs-CZ" i="1" dirty="0" smtClean="0">
                <a:solidFill>
                  <a:schemeClr val="bg1"/>
                </a:solidFill>
              </a:rPr>
              <a:t>      ČR  nikdo o rozhodování nepřipravil, pouze v dohodnutých oblastech přestala rozhodovat samostatně. Naše země se může snažit i nadále prosazovat svoje zájmy, ale při většinovém rozhodování již musí hledat partnery s podobnými zájmy a vytvářet koalice. </a:t>
            </a:r>
          </a:p>
          <a:p>
            <a:pPr marL="800100" lvl="1" indent="-342900" algn="just"/>
            <a:endParaRPr lang="cs-CZ" dirty="0">
              <a:solidFill>
                <a:schemeClr val="bg1"/>
              </a:solidFill>
            </a:endParaRPr>
          </a:p>
        </p:txBody>
      </p:sp>
      <p:pic>
        <p:nvPicPr>
          <p:cNvPr id="8" name="Obrázok 8">
            <a:extLst>
              <a:ext uri="{FF2B5EF4-FFF2-40B4-BE49-F238E27FC236}">
                <a16:creationId xmlns:a16="http://schemas.microsoft.com/office/drawing/2014/main" id="{C8E586EC-DD27-45D1-AE26-5BC2B90C9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555" y="3676842"/>
            <a:ext cx="2200276" cy="2200276"/>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362200" y="1574800"/>
            <a:ext cx="9719733" cy="4859867"/>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7335542"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Ztráta národní suverenity</a:t>
            </a:r>
            <a:endParaRPr lang="cs-CZ" sz="2800" b="1" u="sng" dirty="0">
              <a:solidFill>
                <a:srgbClr val="0000DC"/>
              </a:solidFill>
              <a:latin typeface="Arial" panose="020B0604020202020204" pitchFamily="34" charset="0"/>
              <a:cs typeface="Arial" panose="020B0604020202020204" pitchFamily="34" charset="0"/>
            </a:endParaRPr>
          </a:p>
        </p:txBody>
      </p:sp>
      <p:sp>
        <p:nvSpPr>
          <p:cNvPr id="6" name="BlokTextu 8">
            <a:extLst>
              <a:ext uri="{FF2B5EF4-FFF2-40B4-BE49-F238E27FC236}">
                <a16:creationId xmlns:a16="http://schemas.microsoft.com/office/drawing/2014/main" id="{498EFC0B-FE0B-4EBA-AFE8-C35A8E0A808E}"/>
              </a:ext>
            </a:extLst>
          </p:cNvPr>
          <p:cNvSpPr txBox="1"/>
          <p:nvPr/>
        </p:nvSpPr>
        <p:spPr>
          <a:xfrm>
            <a:off x="2446867" y="1930400"/>
            <a:ext cx="9228666" cy="4893647"/>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Při jednomyslném hlasování může ČR celý proces rozhodování dokonce zablokovat, pokud cítí, že jsou její zájmy ohroženy. </a:t>
            </a:r>
          </a:p>
          <a:p>
            <a:pPr marL="800100" lvl="1" indent="-342900" algn="just">
              <a:buFont typeface="Arial" panose="020B0604020202020204" pitchFamily="34" charset="0"/>
              <a:buChar char="•"/>
            </a:pPr>
            <a:r>
              <a:rPr lang="cs-CZ" i="1" dirty="0" smtClean="0">
                <a:solidFill>
                  <a:schemeClr val="bg1"/>
                </a:solidFill>
              </a:rPr>
              <a:t>ČR použila právo veta hned v prvních letech členství, když 28. 11. 2006 při jednání Rady EU český ministr financí odmítl zvýšení spotřební daně u piva o 4,5 %.</a:t>
            </a:r>
          </a:p>
          <a:p>
            <a:pPr marL="800100" lvl="1" indent="-342900" algn="just">
              <a:buFont typeface="Arial" panose="020B0604020202020204" pitchFamily="34" charset="0"/>
              <a:buChar char="•"/>
            </a:pPr>
            <a:r>
              <a:rPr lang="cs-CZ" sz="2000" dirty="0" smtClean="0">
                <a:solidFill>
                  <a:schemeClr val="bg1"/>
                </a:solidFill>
              </a:rPr>
              <a:t>Při častém používání této taktiky by náš stát patrně ztratil nejbližší partnery, proto je rozhodování dílem kompromisu.</a:t>
            </a:r>
          </a:p>
          <a:p>
            <a:pPr marL="800100" lvl="1" indent="-342900" algn="just">
              <a:buFont typeface="Arial" panose="020B0604020202020204" pitchFamily="34" charset="0"/>
              <a:buChar char="•"/>
            </a:pPr>
            <a:endParaRPr lang="cs-CZ" sz="2000" dirty="0" smtClean="0">
              <a:solidFill>
                <a:schemeClr val="bg1"/>
              </a:solidFill>
            </a:endParaRPr>
          </a:p>
          <a:p>
            <a:pPr marL="800100" lvl="1" indent="-342900" algn="just">
              <a:buFont typeface="Arial" panose="020B0604020202020204" pitchFamily="34" charset="0"/>
              <a:buChar char="•"/>
            </a:pPr>
            <a:r>
              <a:rPr lang="cs-CZ" sz="2000" dirty="0" smtClean="0">
                <a:solidFill>
                  <a:schemeClr val="bg1"/>
                </a:solidFill>
              </a:rPr>
              <a:t>Z pohledu těch, kteří trvají na samostatném rozhodování každého státu, jsme suverenitu ztratili. </a:t>
            </a:r>
          </a:p>
          <a:p>
            <a:pPr marL="800100" lvl="1" indent="-342900" algn="just">
              <a:buFont typeface="Arial" panose="020B0604020202020204" pitchFamily="34" charset="0"/>
              <a:buChar char="•"/>
            </a:pPr>
            <a:endParaRPr lang="cs-CZ" sz="2000" dirty="0" smtClean="0">
              <a:solidFill>
                <a:schemeClr val="bg1"/>
              </a:solidFill>
            </a:endParaRPr>
          </a:p>
          <a:p>
            <a:pPr marL="800100" lvl="1" indent="-342900" algn="just">
              <a:buFont typeface="Arial" panose="020B0604020202020204" pitchFamily="34" charset="0"/>
              <a:buChar char="•"/>
            </a:pPr>
            <a:r>
              <a:rPr lang="cs-CZ" sz="2000" dirty="0" smtClean="0">
                <a:solidFill>
                  <a:schemeClr val="bg1"/>
                </a:solidFill>
              </a:rPr>
              <a:t>Z pohledu těch, kteří tento aspekt vnímají jako přenesení suverenity, za což jsme získali možnost být rovnocenným partnerem i těch největších světových hráčů, se jedná o nezbytný ústupek, jehož buď budeme nebo nebudeme umět efektivně využít ve svůj prospěch.</a:t>
            </a:r>
          </a:p>
          <a:p>
            <a:pPr marL="800100" lvl="1" indent="-342900" algn="just">
              <a:buFont typeface="Arial" panose="020B0604020202020204" pitchFamily="34" charset="0"/>
              <a:buChar char="•"/>
            </a:pPr>
            <a:endParaRPr lang="cs-CZ" i="1" dirty="0" smtClean="0">
              <a:solidFill>
                <a:schemeClr val="bg1"/>
              </a:solidFill>
            </a:endParaRPr>
          </a:p>
          <a:p>
            <a:pPr marL="800100" lvl="1" indent="-342900" algn="just"/>
            <a:endParaRPr lang="cs-CZ" dirty="0">
              <a:solidFill>
                <a:schemeClr val="bg1"/>
              </a:solidFill>
            </a:endParaRPr>
          </a:p>
        </p:txBody>
      </p:sp>
      <p:pic>
        <p:nvPicPr>
          <p:cNvPr id="8" name="Obrázok 10">
            <a:extLst>
              <a:ext uri="{FF2B5EF4-FFF2-40B4-BE49-F238E27FC236}">
                <a16:creationId xmlns:a16="http://schemas.microsoft.com/office/drawing/2014/main" id="{9A9CF60D-E172-4210-B694-33CD3A1BD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22081"/>
            <a:ext cx="2433185" cy="2433185"/>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F7D74B5D-749F-490A-9610-62B54C919E4B}"/>
              </a:ext>
            </a:extLst>
          </p:cNvPr>
          <p:cNvSpPr txBox="1">
            <a:spLocks/>
          </p:cNvSpPr>
          <p:nvPr/>
        </p:nvSpPr>
        <p:spPr>
          <a:xfrm>
            <a:off x="532386" y="612545"/>
            <a:ext cx="3227046"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Kodaňská kritéria</a:t>
            </a:r>
            <a:endParaRPr lang="cs-CZ" sz="2800" b="1" u="sng" dirty="0">
              <a:solidFill>
                <a:srgbClr val="0000DC"/>
              </a:solidFill>
              <a:latin typeface="Arial" panose="020B0604020202020204" pitchFamily="34" charset="0"/>
              <a:cs typeface="Arial" panose="020B0604020202020204" pitchFamily="34" charset="0"/>
            </a:endParaRPr>
          </a:p>
        </p:txBody>
      </p:sp>
      <p:pic>
        <p:nvPicPr>
          <p:cNvPr id="7" name="Obrázok 7">
            <a:extLst>
              <a:ext uri="{FF2B5EF4-FFF2-40B4-BE49-F238E27FC236}">
                <a16:creationId xmlns:a16="http://schemas.microsoft.com/office/drawing/2014/main" id="{E43C7589-9A54-482D-8D1A-09915EF91C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31" t="10146" r="17500" b="14662"/>
          <a:stretch/>
        </p:blipFill>
        <p:spPr>
          <a:xfrm rot="16200000">
            <a:off x="1640742" y="71636"/>
            <a:ext cx="4366688" cy="7394173"/>
          </a:xfrm>
          <a:prstGeom prst="rect">
            <a:avLst/>
          </a:prstGeom>
        </p:spPr>
      </p:pic>
      <p:sp>
        <p:nvSpPr>
          <p:cNvPr id="9" name="BlokTextu 11">
            <a:extLst>
              <a:ext uri="{FF2B5EF4-FFF2-40B4-BE49-F238E27FC236}">
                <a16:creationId xmlns:a16="http://schemas.microsoft.com/office/drawing/2014/main" id="{DDD5282A-A7DA-40EF-8116-3B72726064F6}"/>
              </a:ext>
            </a:extLst>
          </p:cNvPr>
          <p:cNvSpPr txBox="1"/>
          <p:nvPr/>
        </p:nvSpPr>
        <p:spPr>
          <a:xfrm>
            <a:off x="414866" y="1926665"/>
            <a:ext cx="7027333" cy="3785652"/>
          </a:xfrm>
          <a:prstGeom prst="rect">
            <a:avLst/>
          </a:prstGeom>
          <a:noFill/>
        </p:spPr>
        <p:txBody>
          <a:bodyPr wrap="square" rtlCol="0">
            <a:spAutoFit/>
          </a:bodyPr>
          <a:lstStyle/>
          <a:p>
            <a:pPr algn="just"/>
            <a:r>
              <a:rPr lang="cs-CZ" sz="2000" dirty="0" smtClean="0">
                <a:solidFill>
                  <a:schemeClr val="bg1"/>
                </a:solidFill>
                <a:latin typeface="Arial" panose="020B0604020202020204" pitchFamily="34" charset="0"/>
                <a:cs typeface="Arial" panose="020B0604020202020204" pitchFamily="34" charset="0"/>
              </a:rPr>
              <a:t>V říjnu roku 1993 byla na zasedání Evropské rady v Kodani zveřejněna tzv. </a:t>
            </a:r>
            <a:r>
              <a:rPr lang="cs-CZ" sz="2000" b="1" dirty="0" smtClean="0">
                <a:solidFill>
                  <a:schemeClr val="bg1"/>
                </a:solidFill>
                <a:latin typeface="Arial" panose="020B0604020202020204" pitchFamily="34" charset="0"/>
                <a:cs typeface="Arial" panose="020B0604020202020204" pitchFamily="34" charset="0"/>
              </a:rPr>
              <a:t>kodaňská kritéria </a:t>
            </a:r>
            <a:r>
              <a:rPr lang="cs-CZ" sz="2000" dirty="0" smtClean="0">
                <a:solidFill>
                  <a:schemeClr val="bg1"/>
                </a:solidFill>
                <a:latin typeface="Arial" panose="020B0604020202020204" pitchFamily="34" charset="0"/>
                <a:cs typeface="Arial" panose="020B0604020202020204" pitchFamily="34" charset="0"/>
              </a:rPr>
              <a:t>určující požadavky kladené na stát ucházející se o vstup do EU:</a:t>
            </a:r>
          </a:p>
          <a:p>
            <a:pPr algn="just"/>
            <a:endParaRPr lang="cs-CZ" sz="2000" dirty="0" smtClean="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Stabilní demokratický institucionální systém zajišťující vládu práva, ochranu lidských práv, respektování práv menšin,</a:t>
            </a:r>
          </a:p>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Existence fungující tržní ekonomiky schopné vypořádat se s konkurenčními tlaky a tržními silami uvnitř EU,</a:t>
            </a:r>
          </a:p>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Začlenění legislativy ES do národní legislativy, schopnost převzít závazky plynoucí z členství, ztotožnění se s cíli politické, hospodářské a měnové unie.</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4989" y="2294370"/>
            <a:ext cx="4064000" cy="3048000"/>
          </a:xfrm>
          <a:prstGeom prst="rect">
            <a:avLst/>
          </a:prstGeom>
        </p:spPr>
      </p:pic>
    </p:spTree>
    <p:extLst>
      <p:ext uri="{BB962C8B-B14F-4D97-AF65-F5344CB8AC3E}">
        <p14:creationId xmlns:p14="http://schemas.microsoft.com/office/powerpoint/2010/main" val="3397738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8328"/>
          <a:stretch/>
        </p:blipFill>
        <p:spPr>
          <a:xfrm rot="16200000">
            <a:off x="4156607" y="-1304396"/>
            <a:ext cx="2480733" cy="9932458"/>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Politické dopady členství</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474134" y="2556934"/>
            <a:ext cx="8847665" cy="2523768"/>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ČR jako člen EU získala možnost podílu na společním vládnutí prostřednictvím obsazení úřednických a politických pozic v institucích Unie.</a:t>
            </a:r>
          </a:p>
          <a:p>
            <a:pPr marL="800100" lvl="1" indent="-342900" algn="just">
              <a:buFont typeface="Arial" panose="020B0604020202020204" pitchFamily="34" charset="0"/>
              <a:buChar char="•"/>
            </a:pPr>
            <a:r>
              <a:rPr lang="cs-CZ" sz="2000" dirty="0" smtClean="0">
                <a:solidFill>
                  <a:schemeClr val="bg1"/>
                </a:solidFill>
              </a:rPr>
              <a:t>Rozdělení politických postů pro dvě poslední vlny rozšiřování a tedy i pro nové členské státy přinesla </a:t>
            </a:r>
            <a:r>
              <a:rPr lang="cs-CZ" sz="2000" b="1" dirty="0" smtClean="0">
                <a:solidFill>
                  <a:schemeClr val="bg1"/>
                </a:solidFill>
              </a:rPr>
              <a:t>Smlouva z Nice (2001), </a:t>
            </a:r>
            <a:r>
              <a:rPr lang="cs-CZ" sz="2000" dirty="0" smtClean="0">
                <a:solidFill>
                  <a:schemeClr val="bg1"/>
                </a:solidFill>
              </a:rPr>
              <a:t>která byla následně upravena </a:t>
            </a:r>
            <a:r>
              <a:rPr lang="cs-CZ" sz="2000" b="1" dirty="0" smtClean="0">
                <a:solidFill>
                  <a:schemeClr val="bg1"/>
                </a:solidFill>
              </a:rPr>
              <a:t>Lisabonskou smlouvou (2009).</a:t>
            </a:r>
          </a:p>
          <a:p>
            <a:pPr marL="800100" lvl="1" indent="-342900" algn="just">
              <a:buFont typeface="Arial" panose="020B0604020202020204" pitchFamily="34" charset="0"/>
              <a:buChar char="•"/>
            </a:pPr>
            <a:r>
              <a:rPr lang="cs-CZ" sz="2000" b="1" dirty="0" smtClean="0">
                <a:solidFill>
                  <a:schemeClr val="bg1"/>
                </a:solidFill>
              </a:rPr>
              <a:t>Každá země má přesně stanovený počet míst pro obsazování politických pozic v rozhodovací struktuře EU. </a:t>
            </a:r>
            <a:endParaRPr lang="cs-CZ" b="1" dirty="0" smtClean="0">
              <a:solidFill>
                <a:schemeClr val="bg1"/>
              </a:solidFill>
            </a:endParaRPr>
          </a:p>
          <a:p>
            <a:pPr marL="800100" lvl="1" indent="-342900" algn="just">
              <a:buFont typeface="Arial" panose="020B0604020202020204" pitchFamily="34" charset="0"/>
              <a:buChar char="•"/>
            </a:pPr>
            <a:endParaRPr lang="cs-CZ" dirty="0">
              <a:solidFill>
                <a:schemeClr val="bg1"/>
              </a:solidFill>
            </a:endParaRPr>
          </a:p>
        </p:txBody>
      </p:sp>
      <p:pic>
        <p:nvPicPr>
          <p:cNvPr id="6" name="Obrázok 8">
            <a:extLst>
              <a:ext uri="{FF2B5EF4-FFF2-40B4-BE49-F238E27FC236}">
                <a16:creationId xmlns:a16="http://schemas.microsoft.com/office/drawing/2014/main" id="{C8E586EC-DD27-45D1-AE26-5BC2B90C9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5489" y="2516910"/>
            <a:ext cx="2200276" cy="2200276"/>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26" t="16210" r="-1065" b="23367"/>
          <a:stretch/>
        </p:blipFill>
        <p:spPr>
          <a:xfrm>
            <a:off x="1041400" y="1168401"/>
            <a:ext cx="10727266" cy="4868334"/>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7335542"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Komisaři</a:t>
            </a:r>
            <a:endParaRPr lang="cs-CZ" sz="2800" b="1" u="sng" dirty="0">
              <a:solidFill>
                <a:srgbClr val="0000DC"/>
              </a:solidFill>
              <a:latin typeface="Arial" panose="020B0604020202020204" pitchFamily="34" charset="0"/>
              <a:cs typeface="Arial" panose="020B0604020202020204" pitchFamily="34" charset="0"/>
            </a:endParaRPr>
          </a:p>
        </p:txBody>
      </p:sp>
      <p:sp>
        <p:nvSpPr>
          <p:cNvPr id="6" name="BlokTextu 8">
            <a:extLst>
              <a:ext uri="{FF2B5EF4-FFF2-40B4-BE49-F238E27FC236}">
                <a16:creationId xmlns:a16="http://schemas.microsoft.com/office/drawing/2014/main" id="{498EFC0B-FE0B-4EBA-AFE8-C35A8E0A808E}"/>
              </a:ext>
            </a:extLst>
          </p:cNvPr>
          <p:cNvSpPr txBox="1"/>
          <p:nvPr/>
        </p:nvSpPr>
        <p:spPr>
          <a:xfrm>
            <a:off x="643466" y="1371600"/>
            <a:ext cx="10583333" cy="4678204"/>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Post evropského komisaře je nejprestižnější pozicí v EU.</a:t>
            </a:r>
          </a:p>
          <a:p>
            <a:pPr marL="800100" lvl="1" indent="-342900" algn="just">
              <a:buFont typeface="Arial" panose="020B0604020202020204" pitchFamily="34" charset="0"/>
              <a:buChar char="•"/>
            </a:pPr>
            <a:r>
              <a:rPr lang="cs-CZ" sz="2000" dirty="0" smtClean="0">
                <a:solidFill>
                  <a:schemeClr val="bg1"/>
                </a:solidFill>
              </a:rPr>
              <a:t>Evropská komise se postupem času stala institucí, ve které se koncentruje největší podíl legislativní a administrativní moci v EU. Komise plní dlouhodobě funkce jako „vláda“ státu.</a:t>
            </a:r>
          </a:p>
          <a:p>
            <a:pPr marL="800100" lvl="1" indent="-342900" algn="just">
              <a:buFont typeface="Arial" panose="020B0604020202020204" pitchFamily="34" charset="0"/>
              <a:buChar char="•"/>
            </a:pPr>
            <a:r>
              <a:rPr lang="cs-CZ" sz="2000" dirty="0" smtClean="0">
                <a:solidFill>
                  <a:schemeClr val="bg1"/>
                </a:solidFill>
              </a:rPr>
              <a:t>Otázkou ovšem je, zda pozice komisaře je úřednická nebo politická?</a:t>
            </a:r>
          </a:p>
          <a:p>
            <a:pPr marL="800100" lvl="1" indent="-342900" algn="just">
              <a:buFont typeface="Arial" panose="020B0604020202020204" pitchFamily="34" charset="0"/>
              <a:buChar char="•"/>
            </a:pPr>
            <a:r>
              <a:rPr lang="cs-CZ" sz="2000" dirty="0" smtClean="0">
                <a:solidFill>
                  <a:schemeClr val="bg1"/>
                </a:solidFill>
              </a:rPr>
              <a:t>Osoba komisaře nemusí projít žádnou politickou soutěží.</a:t>
            </a:r>
          </a:p>
          <a:p>
            <a:pPr marL="800100" lvl="1" indent="-342900" algn="just">
              <a:buFont typeface="Arial" panose="020B0604020202020204" pitchFamily="34" charset="0"/>
              <a:buChar char="•"/>
            </a:pPr>
            <a:r>
              <a:rPr lang="cs-CZ" sz="2000" dirty="0" smtClean="0">
                <a:solidFill>
                  <a:schemeClr val="bg1"/>
                </a:solidFill>
              </a:rPr>
              <a:t>Komisař je nominován administrativou členského státu. Výběr kandidáta je tedy politickým rozhodnutím na národní úrovni.</a:t>
            </a:r>
          </a:p>
          <a:p>
            <a:pPr marL="800100" lvl="1" indent="-342900" algn="just">
              <a:buFont typeface="Arial" panose="020B0604020202020204" pitchFamily="34" charset="0"/>
              <a:buChar char="•"/>
            </a:pPr>
            <a:r>
              <a:rPr lang="cs-CZ" sz="2000" dirty="0" smtClean="0">
                <a:solidFill>
                  <a:schemeClr val="bg1"/>
                </a:solidFill>
              </a:rPr>
              <a:t>Proces ustanovení Komise začíná po volbách do Evropského parlamentu, kdy má vítězná politická frakce možnost navrhnout kandidáta na předsedu komise. Takto navržený kandidát se schvaluje většinovým hlasováním v EP.</a:t>
            </a:r>
          </a:p>
          <a:p>
            <a:pPr marL="800100" lvl="1" indent="-342900" algn="just">
              <a:buFont typeface="Arial" panose="020B0604020202020204" pitchFamily="34" charset="0"/>
              <a:buChar char="•"/>
            </a:pPr>
            <a:r>
              <a:rPr lang="cs-CZ" sz="2000" dirty="0" smtClean="0">
                <a:solidFill>
                  <a:schemeClr val="bg1"/>
                </a:solidFill>
              </a:rPr>
              <a:t>Právě v tomto okamžiku dostávají jednotlivé vlády možnost nominovat svého komisaře a již Parlamentem schválený předseda Komise určuje posty a strategii pro nový tým komisařů.</a:t>
            </a:r>
          </a:p>
          <a:p>
            <a:pPr marL="800100" lvl="1" indent="-342900" algn="just">
              <a:buFont typeface="Arial" panose="020B0604020202020204" pitchFamily="34" charset="0"/>
              <a:buChar char="•"/>
            </a:pPr>
            <a:r>
              <a:rPr lang="cs-CZ" sz="2000" dirty="0" smtClean="0">
                <a:solidFill>
                  <a:schemeClr val="bg1"/>
                </a:solidFill>
              </a:rPr>
              <a:t>Zvyklostí EP je slyšení, kde má každý kandidát na post komisaře možnost vystoupení.</a:t>
            </a:r>
          </a:p>
          <a:p>
            <a:pPr marL="800100" lvl="1" indent="-342900" algn="just">
              <a:buFont typeface="Arial" panose="020B0604020202020204" pitchFamily="34" charset="0"/>
              <a:buChar char="•"/>
            </a:pPr>
            <a:r>
              <a:rPr lang="cs-CZ" sz="2000" dirty="0" smtClean="0">
                <a:solidFill>
                  <a:schemeClr val="bg1"/>
                </a:solidFill>
              </a:rPr>
              <a:t>Následuje poslední krok, jímž je schválení celé Komise Evropským parlamentem.</a:t>
            </a:r>
            <a:endParaRPr lang="cs-CZ" dirty="0" smtClean="0">
              <a:solidFill>
                <a:schemeClr val="bg1"/>
              </a:solidFill>
            </a:endParaRPr>
          </a:p>
          <a:p>
            <a:pPr marL="800100" lvl="1" indent="-342900" algn="just"/>
            <a:endParaRPr lang="cs-CZ" dirty="0">
              <a:solidFill>
                <a:schemeClr val="bg1"/>
              </a:solidFill>
            </a:endParaRPr>
          </a:p>
        </p:txBody>
      </p:sp>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5" t="16210" r="-1065" b="23367"/>
          <a:stretch/>
        </p:blipFill>
        <p:spPr>
          <a:xfrm>
            <a:off x="2353734" y="1693332"/>
            <a:ext cx="4656666" cy="982135"/>
          </a:xfrm>
          <a:prstGeom prst="rect">
            <a:avLst/>
          </a:prstGeom>
        </p:spPr>
      </p:pic>
      <p:pic>
        <p:nvPicPr>
          <p:cNvPr id="8"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26" t="16210" r="-1065" b="23367"/>
          <a:stretch/>
        </p:blipFill>
        <p:spPr>
          <a:xfrm>
            <a:off x="880535" y="3589867"/>
            <a:ext cx="5359399" cy="2704563"/>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Komisaři</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956733" y="3860799"/>
            <a:ext cx="4817534" cy="1938992"/>
          </a:xfrm>
          <a:prstGeom prst="rect">
            <a:avLst/>
          </a:prstGeom>
          <a:noFill/>
        </p:spPr>
        <p:txBody>
          <a:bodyPr wrap="square" rtlCol="0">
            <a:spAutoFit/>
          </a:bodyPr>
          <a:lstStyle/>
          <a:p>
            <a:pPr marL="800100" lvl="1" indent="-342900" algn="just"/>
            <a:r>
              <a:rPr lang="cs-CZ" sz="2000" dirty="0" smtClean="0">
                <a:solidFill>
                  <a:schemeClr val="bg1"/>
                </a:solidFill>
              </a:rPr>
              <a:t>Věra </a:t>
            </a:r>
            <a:r>
              <a:rPr lang="cs-CZ" sz="2000" dirty="0" err="1" smtClean="0">
                <a:solidFill>
                  <a:schemeClr val="bg1"/>
                </a:solidFill>
              </a:rPr>
              <a:t>Jourová</a:t>
            </a:r>
            <a:endParaRPr lang="cs-CZ" sz="2000" dirty="0" smtClean="0">
              <a:solidFill>
                <a:schemeClr val="bg1"/>
              </a:solidFill>
            </a:endParaRPr>
          </a:p>
          <a:p>
            <a:pPr marL="800100" lvl="1" indent="-342900" algn="just"/>
            <a:endParaRPr lang="cs-CZ" sz="2000" dirty="0" smtClean="0">
              <a:solidFill>
                <a:schemeClr val="bg1"/>
              </a:solidFill>
            </a:endParaRPr>
          </a:p>
          <a:p>
            <a:pPr marL="800100" lvl="1" indent="-342900" algn="just">
              <a:buFont typeface="Arial" pitchFamily="34" charset="0"/>
              <a:buChar char="•"/>
            </a:pPr>
            <a:r>
              <a:rPr lang="cs-CZ" sz="2000" dirty="0" smtClean="0">
                <a:solidFill>
                  <a:schemeClr val="bg1"/>
                </a:solidFill>
              </a:rPr>
              <a:t>Aktuální evropská komisařka pro Spravedlnost, ochranu spotřebitele a rovnost mužů a žen, nastoupila do funkce v roce </a:t>
            </a:r>
            <a:r>
              <a:rPr lang="cs-CZ" dirty="0" smtClean="0">
                <a:solidFill>
                  <a:schemeClr val="bg1"/>
                </a:solidFill>
              </a:rPr>
              <a:t>2014.</a:t>
            </a:r>
            <a:endParaRPr lang="cs-CZ" sz="2000" dirty="0" smtClean="0">
              <a:solidFill>
                <a:schemeClr val="bg1"/>
              </a:solidFill>
            </a:endParaRPr>
          </a:p>
        </p:txBody>
      </p:sp>
      <p:pic>
        <p:nvPicPr>
          <p:cNvPr id="6" name="Obrázok 8">
            <a:extLst>
              <a:ext uri="{FF2B5EF4-FFF2-40B4-BE49-F238E27FC236}">
                <a16:creationId xmlns:a16="http://schemas.microsoft.com/office/drawing/2014/main" id="{C8E586EC-DD27-45D1-AE26-5BC2B90C9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755" y="1373911"/>
            <a:ext cx="2200276" cy="2200276"/>
          </a:xfrm>
          <a:prstGeom prst="rect">
            <a:avLst/>
          </a:prstGeom>
        </p:spPr>
      </p:pic>
      <p:sp>
        <p:nvSpPr>
          <p:cNvPr id="9" name="BlokTextu 8">
            <a:extLst>
              <a:ext uri="{FF2B5EF4-FFF2-40B4-BE49-F238E27FC236}">
                <a16:creationId xmlns:a16="http://schemas.microsoft.com/office/drawing/2014/main" id="{498EFC0B-FE0B-4EBA-AFE8-C35A8E0A808E}"/>
              </a:ext>
            </a:extLst>
          </p:cNvPr>
          <p:cNvSpPr txBox="1"/>
          <p:nvPr/>
        </p:nvSpPr>
        <p:spPr>
          <a:xfrm>
            <a:off x="2175935" y="1888068"/>
            <a:ext cx="4817534" cy="400110"/>
          </a:xfrm>
          <a:prstGeom prst="rect">
            <a:avLst/>
          </a:prstGeom>
          <a:noFill/>
        </p:spPr>
        <p:txBody>
          <a:bodyPr wrap="square" rtlCol="0">
            <a:spAutoFit/>
          </a:bodyPr>
          <a:lstStyle/>
          <a:p>
            <a:pPr marL="800100" lvl="1" indent="-342900" algn="just"/>
            <a:r>
              <a:rPr lang="cs-CZ" sz="2000" dirty="0" smtClean="0">
                <a:solidFill>
                  <a:schemeClr val="bg1"/>
                </a:solidFill>
              </a:rPr>
              <a:t>Kdo je v současnosti naším komisařem?</a:t>
            </a:r>
            <a:endParaRPr lang="cs-CZ" dirty="0">
              <a:solidFill>
                <a:schemeClr val="bg1"/>
              </a:solidFill>
            </a:endParaRPr>
          </a:p>
        </p:txBody>
      </p:sp>
      <p:pic>
        <p:nvPicPr>
          <p:cNvPr id="7170" name="Picture 2" descr="Výsledek obrázku pro věra jourová">
            <a:hlinkClick r:id="rId5"/>
          </p:cNvPr>
          <p:cNvPicPr>
            <a:picLocks noChangeAspect="1" noChangeArrowheads="1"/>
          </p:cNvPicPr>
          <p:nvPr/>
        </p:nvPicPr>
        <p:blipFill>
          <a:blip r:embed="rId6" cstate="print"/>
          <a:srcRect/>
          <a:stretch>
            <a:fillRect/>
          </a:stretch>
        </p:blipFill>
        <p:spPr bwMode="auto">
          <a:xfrm>
            <a:off x="7379230" y="1429809"/>
            <a:ext cx="2924175" cy="4095750"/>
          </a:xfrm>
          <a:prstGeom prst="rect">
            <a:avLst/>
          </a:prstGeom>
          <a:noFill/>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048934" y="1371600"/>
            <a:ext cx="9719733" cy="3649133"/>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Komisaři</a:t>
            </a:r>
            <a:endParaRPr lang="cs-CZ" sz="2800" b="1" u="sng" dirty="0">
              <a:solidFill>
                <a:srgbClr val="0000DC"/>
              </a:solidFill>
              <a:latin typeface="Arial" panose="020B0604020202020204" pitchFamily="34" charset="0"/>
              <a:cs typeface="Arial" panose="020B0604020202020204" pitchFamily="34" charset="0"/>
            </a:endParaRPr>
          </a:p>
        </p:txBody>
      </p:sp>
      <p:sp>
        <p:nvSpPr>
          <p:cNvPr id="12" name="BlokTextu 8">
            <a:extLst>
              <a:ext uri="{FF2B5EF4-FFF2-40B4-BE49-F238E27FC236}">
                <a16:creationId xmlns:a16="http://schemas.microsoft.com/office/drawing/2014/main" id="{498EFC0B-FE0B-4EBA-AFE8-C35A8E0A808E}"/>
              </a:ext>
            </a:extLst>
          </p:cNvPr>
          <p:cNvSpPr txBox="1"/>
          <p:nvPr/>
        </p:nvSpPr>
        <p:spPr>
          <a:xfrm>
            <a:off x="2506133" y="1778000"/>
            <a:ext cx="8424333" cy="2862322"/>
          </a:xfrm>
          <a:prstGeom prst="rect">
            <a:avLst/>
          </a:prstGeom>
          <a:noFill/>
        </p:spPr>
        <p:txBody>
          <a:bodyPr wrap="square" rtlCol="0">
            <a:spAutoFit/>
          </a:bodyPr>
          <a:lstStyle/>
          <a:p>
            <a:pPr marL="800100" lvl="1" indent="-342900" algn="just">
              <a:buFont typeface="Arial" pitchFamily="34" charset="0"/>
              <a:buChar char="•"/>
            </a:pPr>
            <a:r>
              <a:rPr lang="cs-CZ" sz="2000" dirty="0" smtClean="0">
                <a:solidFill>
                  <a:schemeClr val="bg1"/>
                </a:solidFill>
              </a:rPr>
              <a:t>ČR neplynou z obsazení jakéhokoli postu v Komisi žádné výhody, což samozřejmě platí i pro ostatní komisaře a jejich domovské státy. </a:t>
            </a:r>
          </a:p>
          <a:p>
            <a:pPr marL="800100" lvl="1" indent="-342900" algn="just">
              <a:buFont typeface="Arial" pitchFamily="34" charset="0"/>
              <a:buChar char="•"/>
            </a:pPr>
            <a:r>
              <a:rPr lang="cs-CZ" sz="2000" dirty="0" smtClean="0">
                <a:solidFill>
                  <a:schemeClr val="bg1"/>
                </a:solidFill>
              </a:rPr>
              <a:t>Vazba komisaře na národní legislativu je silně omezena a vzájemnou spolupráci lze označit za „informační“.</a:t>
            </a:r>
          </a:p>
          <a:p>
            <a:pPr marL="800100" lvl="1" indent="-342900" algn="just">
              <a:buFont typeface="Arial" pitchFamily="34" charset="0"/>
              <a:buChar char="•"/>
            </a:pPr>
            <a:r>
              <a:rPr lang="cs-CZ" sz="2000" dirty="0" smtClean="0">
                <a:solidFill>
                  <a:schemeClr val="bg1"/>
                </a:solidFill>
              </a:rPr>
              <a:t>Členové EK nereprezentují zájmy svých zemí a jsou nestrannými ochránci zájmů Unie jak uvnitř EU, tak na mezinárodním poli.</a:t>
            </a:r>
          </a:p>
          <a:p>
            <a:pPr marL="800100" lvl="1" indent="-342900" algn="just">
              <a:buFont typeface="Arial" pitchFamily="34" charset="0"/>
              <a:buChar char="•"/>
            </a:pPr>
            <a:r>
              <a:rPr lang="cs-CZ" sz="2000" dirty="0" smtClean="0">
                <a:solidFill>
                  <a:schemeClr val="bg1"/>
                </a:solidFill>
              </a:rPr>
              <a:t>Státy nesmějí rozhodování „svého“ komisaře jakkoli ovlivňovat nebo na něj vyvíjet politický tlak.</a:t>
            </a:r>
          </a:p>
          <a:p>
            <a:pPr marL="800100" lvl="1" indent="-342900" algn="just">
              <a:buFont typeface="Arial" pitchFamily="34" charset="0"/>
              <a:buChar char="•"/>
            </a:pPr>
            <a:r>
              <a:rPr lang="cs-CZ" sz="2000" dirty="0" smtClean="0">
                <a:solidFill>
                  <a:schemeClr val="bg1"/>
                </a:solidFill>
              </a:rPr>
              <a:t>Počet funkčních období není nijak omezen.</a:t>
            </a:r>
            <a:endParaRPr lang="cs-CZ" dirty="0">
              <a:solidFill>
                <a:schemeClr val="bg1"/>
              </a:solidFill>
            </a:endParaRPr>
          </a:p>
        </p:txBody>
      </p:sp>
      <p:pic>
        <p:nvPicPr>
          <p:cNvPr id="14" name="Obrázok 10">
            <a:extLst>
              <a:ext uri="{FF2B5EF4-FFF2-40B4-BE49-F238E27FC236}">
                <a16:creationId xmlns:a16="http://schemas.microsoft.com/office/drawing/2014/main" id="{9A9CF60D-E172-4210-B694-33CD3A1BD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74" y="2028189"/>
            <a:ext cx="2027346" cy="2027346"/>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8328"/>
          <a:stretch/>
        </p:blipFill>
        <p:spPr>
          <a:xfrm rot="16200000">
            <a:off x="3364974" y="-1308629"/>
            <a:ext cx="4064000" cy="9932458"/>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Europoslanci</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516467" y="1896534"/>
            <a:ext cx="8847665" cy="3754874"/>
          </a:xfrm>
          <a:prstGeom prst="rect">
            <a:avLst/>
          </a:prstGeom>
          <a:noFill/>
        </p:spPr>
        <p:txBody>
          <a:bodyPr wrap="square" rtlCol="0">
            <a:spAutoFit/>
          </a:bodyPr>
          <a:lstStyle/>
          <a:p>
            <a:pPr marL="800100" lvl="1" indent="-342900" algn="just">
              <a:buFont typeface="Arial" panose="020B0604020202020204" pitchFamily="34" charset="0"/>
              <a:buChar char="•"/>
            </a:pPr>
            <a:r>
              <a:rPr lang="cs-CZ" sz="2000" dirty="0" smtClean="0">
                <a:solidFill>
                  <a:schemeClr val="bg1"/>
                </a:solidFill>
              </a:rPr>
              <a:t>Mandát poslance EP vychází z politické soutěže na národní úrovni.</a:t>
            </a:r>
          </a:p>
          <a:p>
            <a:pPr marL="800100" lvl="1" indent="-342900" algn="just">
              <a:buFont typeface="Arial" panose="020B0604020202020204" pitchFamily="34" charset="0"/>
              <a:buChar char="•"/>
            </a:pPr>
            <a:r>
              <a:rPr lang="cs-CZ" sz="2000" dirty="0" smtClean="0">
                <a:solidFill>
                  <a:schemeClr val="bg1"/>
                </a:solidFill>
              </a:rPr>
              <a:t>Češi volí celkem 21 poslanců z 751 a naše republika tvoří pro volby do EP jeden volební obvod )na rozdíl od 14 obvodů ve volbách do poslanecké sněmovny).</a:t>
            </a:r>
          </a:p>
          <a:p>
            <a:pPr marL="800100" lvl="1" indent="-342900" algn="just">
              <a:buFont typeface="Arial" panose="020B0604020202020204" pitchFamily="34" charset="0"/>
              <a:buChar char="•"/>
            </a:pPr>
            <a:r>
              <a:rPr lang="cs-CZ" sz="2000" dirty="0" smtClean="0">
                <a:solidFill>
                  <a:schemeClr val="bg1"/>
                </a:solidFill>
              </a:rPr>
              <a:t>Volí se poměrným systémem a uzavírací klauzule je 5 %.</a:t>
            </a:r>
          </a:p>
          <a:p>
            <a:pPr marL="800100" lvl="1" indent="-342900" algn="just">
              <a:buFont typeface="Arial" panose="020B0604020202020204" pitchFamily="34" charset="0"/>
              <a:buChar char="•"/>
            </a:pPr>
            <a:r>
              <a:rPr lang="cs-CZ" sz="2000" dirty="0" smtClean="0">
                <a:solidFill>
                  <a:schemeClr val="bg1"/>
                </a:solidFill>
              </a:rPr>
              <a:t>Takto stanovený systém dává šanci na úspěch i malým politickým uskupením.</a:t>
            </a:r>
          </a:p>
          <a:p>
            <a:pPr marL="800100" lvl="1" indent="-342900" algn="just">
              <a:buFont typeface="Arial" panose="020B0604020202020204" pitchFamily="34" charset="0"/>
              <a:buChar char="•"/>
            </a:pPr>
            <a:r>
              <a:rPr lang="cs-CZ" sz="2000" dirty="0" smtClean="0">
                <a:solidFill>
                  <a:schemeClr val="bg1"/>
                </a:solidFill>
              </a:rPr>
              <a:t>Menší strany totiž nemusí sestavovat více kandidátních listin, jako například na národní úrovni. </a:t>
            </a:r>
          </a:p>
          <a:p>
            <a:pPr marL="800100" lvl="1" indent="-342900" algn="just">
              <a:buFont typeface="Arial" panose="020B0604020202020204" pitchFamily="34" charset="0"/>
              <a:buChar char="•"/>
            </a:pPr>
            <a:r>
              <a:rPr lang="cs-CZ" sz="2000" dirty="0" smtClean="0">
                <a:solidFill>
                  <a:schemeClr val="bg1"/>
                </a:solidFill>
              </a:rPr>
              <a:t>I malý politický subjekt může získat dostatek hlasů, pokud má v čele kandidátky známou osobnost.</a:t>
            </a:r>
            <a:endParaRPr lang="cs-CZ" dirty="0" smtClean="0">
              <a:solidFill>
                <a:schemeClr val="bg1"/>
              </a:solidFill>
            </a:endParaRPr>
          </a:p>
          <a:p>
            <a:pPr marL="800100" lvl="1" indent="-342900" algn="just">
              <a:buFont typeface="Arial" panose="020B0604020202020204" pitchFamily="34" charset="0"/>
              <a:buChar char="•"/>
            </a:pPr>
            <a:endParaRPr lang="cs-CZ" dirty="0">
              <a:solidFill>
                <a:schemeClr val="bg1"/>
              </a:solidFill>
            </a:endParaRPr>
          </a:p>
        </p:txBody>
      </p:sp>
      <p:pic>
        <p:nvPicPr>
          <p:cNvPr id="6" name="Obrázok 8">
            <a:extLst>
              <a:ext uri="{FF2B5EF4-FFF2-40B4-BE49-F238E27FC236}">
                <a16:creationId xmlns:a16="http://schemas.microsoft.com/office/drawing/2014/main" id="{C8E586EC-DD27-45D1-AE26-5BC2B90C9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0223" y="3033377"/>
            <a:ext cx="2200276" cy="2200276"/>
          </a:xfrm>
          <a:prstGeom prst="rect">
            <a:avLst/>
          </a:prstGeom>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43" t="16210" r="-1065" b="23367"/>
          <a:stretch/>
        </p:blipFill>
        <p:spPr>
          <a:xfrm>
            <a:off x="931333" y="1380066"/>
            <a:ext cx="5816600" cy="4792134"/>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Stále zastoupení ČR v EU</a:t>
            </a:r>
            <a:endParaRPr lang="cs-CZ" sz="2800" b="1" u="sng" dirty="0">
              <a:solidFill>
                <a:srgbClr val="0000DC"/>
              </a:solidFill>
              <a:latin typeface="Arial" panose="020B0604020202020204" pitchFamily="34" charset="0"/>
              <a:cs typeface="Arial" panose="020B0604020202020204" pitchFamily="34" charset="0"/>
            </a:endParaRPr>
          </a:p>
        </p:txBody>
      </p:sp>
      <p:sp>
        <p:nvSpPr>
          <p:cNvPr id="12" name="BlokTextu 8">
            <a:extLst>
              <a:ext uri="{FF2B5EF4-FFF2-40B4-BE49-F238E27FC236}">
                <a16:creationId xmlns:a16="http://schemas.microsoft.com/office/drawing/2014/main" id="{498EFC0B-FE0B-4EBA-AFE8-C35A8E0A808E}"/>
              </a:ext>
            </a:extLst>
          </p:cNvPr>
          <p:cNvSpPr txBox="1"/>
          <p:nvPr/>
        </p:nvSpPr>
        <p:spPr>
          <a:xfrm>
            <a:off x="694268" y="1667934"/>
            <a:ext cx="5511800" cy="4647426"/>
          </a:xfrm>
          <a:prstGeom prst="rect">
            <a:avLst/>
          </a:prstGeom>
          <a:noFill/>
        </p:spPr>
        <p:txBody>
          <a:bodyPr wrap="square" rtlCol="0">
            <a:spAutoFit/>
          </a:bodyPr>
          <a:lstStyle/>
          <a:p>
            <a:pPr marL="800100" lvl="1" indent="-342900" algn="just">
              <a:buFont typeface="Arial" pitchFamily="34" charset="0"/>
              <a:buChar char="•"/>
            </a:pPr>
            <a:r>
              <a:rPr lang="cs-CZ" sz="2000" dirty="0" smtClean="0">
                <a:solidFill>
                  <a:schemeClr val="bg1"/>
                </a:solidFill>
              </a:rPr>
              <a:t>Jedná se o diplomatický expertní sbor, jenž funguje jako pojítko mezi národními orgány a unijními institucemi.</a:t>
            </a:r>
          </a:p>
          <a:p>
            <a:pPr marL="800100" lvl="1" indent="-342900" algn="just">
              <a:buFont typeface="Arial" pitchFamily="34" charset="0"/>
              <a:buChar char="•"/>
            </a:pPr>
            <a:endParaRPr lang="cs-CZ" sz="2000" dirty="0" smtClean="0">
              <a:solidFill>
                <a:schemeClr val="bg1"/>
              </a:solidFill>
            </a:endParaRPr>
          </a:p>
          <a:p>
            <a:pPr marL="800100" lvl="1" indent="-342900" algn="just">
              <a:buFont typeface="Arial" pitchFamily="34" charset="0"/>
              <a:buChar char="•"/>
            </a:pPr>
            <a:r>
              <a:rPr lang="cs-CZ" sz="2000" dirty="0" smtClean="0">
                <a:solidFill>
                  <a:schemeClr val="bg1"/>
                </a:solidFill>
              </a:rPr>
              <a:t>V průběhu roku se podílí na přípravě a realizaci zasedání pracovních skupin Rady EU, jednání rad ministrů a jednání Evropské rady. </a:t>
            </a:r>
          </a:p>
          <a:p>
            <a:pPr marL="800100" lvl="1" indent="-342900" algn="just">
              <a:buFont typeface="Arial" pitchFamily="34" charset="0"/>
              <a:buChar char="•"/>
            </a:pPr>
            <a:endParaRPr lang="cs-CZ" sz="2000" dirty="0" smtClean="0">
              <a:solidFill>
                <a:schemeClr val="bg1"/>
              </a:solidFill>
            </a:endParaRPr>
          </a:p>
          <a:p>
            <a:pPr marL="800100" lvl="1" indent="-342900" algn="just">
              <a:buFont typeface="Arial" pitchFamily="34" charset="0"/>
              <a:buChar char="•"/>
            </a:pPr>
            <a:r>
              <a:rPr lang="cs-CZ" sz="2000" dirty="0" smtClean="0">
                <a:solidFill>
                  <a:schemeClr val="bg1"/>
                </a:solidFill>
              </a:rPr>
              <a:t>Pozice velvyslance ČR u EU je jednou z nejdůležitějších, neboť úkolem Stálého zastoupení je hájit zájmy státu.</a:t>
            </a:r>
          </a:p>
          <a:p>
            <a:pPr marL="800100" lvl="1" indent="-342900" algn="just">
              <a:buFont typeface="Arial" pitchFamily="34" charset="0"/>
              <a:buChar char="•"/>
            </a:pPr>
            <a:endParaRPr lang="cs-CZ" sz="2000" dirty="0" smtClean="0">
              <a:solidFill>
                <a:schemeClr val="bg1"/>
              </a:solidFill>
            </a:endParaRPr>
          </a:p>
          <a:p>
            <a:pPr marL="800100" lvl="1" indent="-342900" algn="just">
              <a:buFont typeface="Arial" pitchFamily="34" charset="0"/>
              <a:buChar char="•"/>
            </a:pPr>
            <a:r>
              <a:rPr lang="cs-CZ" sz="2000" dirty="0" smtClean="0">
                <a:solidFill>
                  <a:schemeClr val="bg1"/>
                </a:solidFill>
              </a:rPr>
              <a:t>Vnitřní členění Stálého zastoupení (viz obr.)</a:t>
            </a:r>
          </a:p>
          <a:p>
            <a:pPr marL="800100" lvl="1" indent="-342900" algn="just">
              <a:buFont typeface="Arial" pitchFamily="34" charset="0"/>
              <a:buChar char="•"/>
            </a:pPr>
            <a:endParaRPr lang="cs-CZ" dirty="0">
              <a:solidFill>
                <a:schemeClr val="bg1"/>
              </a:solidFill>
            </a:endParaRPr>
          </a:p>
        </p:txBody>
      </p:sp>
      <p:pic>
        <p:nvPicPr>
          <p:cNvPr id="7" name="Picture 2"/>
          <p:cNvPicPr>
            <a:picLocks noChangeAspect="1" noChangeArrowheads="1"/>
          </p:cNvPicPr>
          <p:nvPr/>
        </p:nvPicPr>
        <p:blipFill>
          <a:blip r:embed="rId3" cstate="print"/>
          <a:srcRect/>
          <a:stretch>
            <a:fillRect/>
          </a:stretch>
        </p:blipFill>
        <p:spPr bwMode="auto">
          <a:xfrm>
            <a:off x="7323668" y="851063"/>
            <a:ext cx="3761575" cy="5153500"/>
          </a:xfrm>
          <a:prstGeom prst="rect">
            <a:avLst/>
          </a:prstGeom>
          <a:noFill/>
          <a:ln w="9525">
            <a:noFill/>
            <a:miter lim="800000"/>
            <a:headEnd/>
            <a:tailEnd/>
          </a:ln>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l="126" t="16524" r="-126" b="17716"/>
          <a:stretch/>
        </p:blipFill>
        <p:spPr>
          <a:xfrm>
            <a:off x="143934" y="2132542"/>
            <a:ext cx="11760199" cy="2659592"/>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Hájení zájmu členských zemí</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270933" y="2514601"/>
            <a:ext cx="7882468" cy="1600438"/>
          </a:xfrm>
          <a:prstGeom prst="rect">
            <a:avLst/>
          </a:prstGeom>
          <a:noFill/>
        </p:spPr>
        <p:txBody>
          <a:bodyPr wrap="square" rtlCol="0">
            <a:spAutoFit/>
          </a:bodyPr>
          <a:lstStyle/>
          <a:p>
            <a:pPr marL="800100" lvl="1" indent="-342900" algn="just"/>
            <a:r>
              <a:rPr lang="cs-CZ" sz="2000" dirty="0" smtClean="0">
                <a:solidFill>
                  <a:schemeClr val="bg1"/>
                </a:solidFill>
              </a:rPr>
              <a:t>      Z pohledu hájení zájmu ČR v EU lze za nejvýznamnější považovat zasedání Evropské rady ve složení premiérů a prezidentů členských zemí a zasedání Rad EU reprezentovaných resortními ministry členských zemí včetně </a:t>
            </a:r>
            <a:r>
              <a:rPr lang="cs-CZ" sz="2000" dirty="0" err="1" smtClean="0">
                <a:solidFill>
                  <a:schemeClr val="bg1"/>
                </a:solidFill>
              </a:rPr>
              <a:t>COREPERu</a:t>
            </a:r>
            <a:r>
              <a:rPr lang="cs-CZ" sz="2000" dirty="0" smtClean="0">
                <a:solidFill>
                  <a:schemeClr val="bg1"/>
                </a:solidFill>
              </a:rPr>
              <a:t> a výboru Rady.</a:t>
            </a:r>
            <a:endParaRPr lang="cs-CZ" dirty="0" smtClean="0">
              <a:solidFill>
                <a:schemeClr val="bg1"/>
              </a:solidFill>
            </a:endParaRPr>
          </a:p>
          <a:p>
            <a:pPr marL="800100" lvl="1" indent="-342900" algn="just">
              <a:buFont typeface="Arial" panose="020B0604020202020204" pitchFamily="34" charset="0"/>
              <a:buChar char="•"/>
            </a:pPr>
            <a:endParaRPr lang="cs-CZ" dirty="0">
              <a:solidFill>
                <a:schemeClr val="bg1"/>
              </a:solidFill>
            </a:endParaRPr>
          </a:p>
        </p:txBody>
      </p:sp>
      <p:pic>
        <p:nvPicPr>
          <p:cNvPr id="8" name="Obrázok 10">
            <a:extLst>
              <a:ext uri="{FF2B5EF4-FFF2-40B4-BE49-F238E27FC236}">
                <a16:creationId xmlns:a16="http://schemas.microsoft.com/office/drawing/2014/main" id="{9A9CF60D-E172-4210-B694-33CD3A1BD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5932" y="4424815"/>
            <a:ext cx="2433185" cy="2433185"/>
          </a:xfrm>
          <a:prstGeom prst="rect">
            <a:avLst/>
          </a:prstGeom>
        </p:spPr>
      </p:pic>
      <p:pic>
        <p:nvPicPr>
          <p:cNvPr id="49154" name="Picture 2" descr="Související obrázek">
            <a:hlinkClick r:id="rId4"/>
          </p:cNvPr>
          <p:cNvPicPr>
            <a:picLocks noChangeAspect="1" noChangeArrowheads="1"/>
          </p:cNvPicPr>
          <p:nvPr/>
        </p:nvPicPr>
        <p:blipFill>
          <a:blip r:embed="rId5" cstate="print"/>
          <a:srcRect/>
          <a:stretch>
            <a:fillRect/>
          </a:stretch>
        </p:blipFill>
        <p:spPr bwMode="auto">
          <a:xfrm>
            <a:off x="7503583" y="1259945"/>
            <a:ext cx="4371975" cy="4400551"/>
          </a:xfrm>
          <a:prstGeom prst="rect">
            <a:avLst/>
          </a:prstGeom>
          <a:noFill/>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92" t="16210" r="-1065" b="23367"/>
          <a:stretch/>
        </p:blipFill>
        <p:spPr>
          <a:xfrm>
            <a:off x="304801" y="2057400"/>
            <a:ext cx="7950199" cy="3572933"/>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1" y="490112"/>
            <a:ext cx="9325209"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cs-CZ" sz="2800" b="1" u="sng" dirty="0" smtClean="0">
                <a:solidFill>
                  <a:srgbClr val="0000DC"/>
                </a:solidFill>
                <a:latin typeface="Arial" panose="020B0604020202020204" pitchFamily="34" charset="0"/>
                <a:cs typeface="Arial" panose="020B0604020202020204" pitchFamily="34" charset="0"/>
              </a:rPr>
              <a:t>České předsednictví</a:t>
            </a:r>
            <a:endParaRPr lang="cs-CZ" sz="2800" b="1" u="sng" dirty="0">
              <a:solidFill>
                <a:srgbClr val="0000DC"/>
              </a:solidFill>
              <a:latin typeface="Arial" panose="020B0604020202020204" pitchFamily="34" charset="0"/>
              <a:cs typeface="Arial" panose="020B0604020202020204" pitchFamily="34" charset="0"/>
            </a:endParaRPr>
          </a:p>
        </p:txBody>
      </p:sp>
      <p:sp>
        <p:nvSpPr>
          <p:cNvPr id="12" name="BlokTextu 8">
            <a:extLst>
              <a:ext uri="{FF2B5EF4-FFF2-40B4-BE49-F238E27FC236}">
                <a16:creationId xmlns:a16="http://schemas.microsoft.com/office/drawing/2014/main" id="{498EFC0B-FE0B-4EBA-AFE8-C35A8E0A808E}"/>
              </a:ext>
            </a:extLst>
          </p:cNvPr>
          <p:cNvSpPr txBox="1"/>
          <p:nvPr/>
        </p:nvSpPr>
        <p:spPr>
          <a:xfrm>
            <a:off x="0" y="2370667"/>
            <a:ext cx="7840133" cy="3170099"/>
          </a:xfrm>
          <a:prstGeom prst="rect">
            <a:avLst/>
          </a:prstGeom>
          <a:noFill/>
        </p:spPr>
        <p:txBody>
          <a:bodyPr wrap="square" rtlCol="0">
            <a:spAutoFit/>
          </a:bodyPr>
          <a:lstStyle/>
          <a:p>
            <a:pPr marL="800100" lvl="1" indent="-342900" algn="just">
              <a:buFont typeface="Arial" pitchFamily="34" charset="0"/>
              <a:buChar char="•"/>
            </a:pPr>
            <a:r>
              <a:rPr lang="cs-CZ" sz="2000" dirty="0" smtClean="0">
                <a:solidFill>
                  <a:schemeClr val="bg1"/>
                </a:solidFill>
              </a:rPr>
              <a:t>Jako jedna ze zajímavých příležitostí, jak lze z pozice členského státu prosadit či alespoň akcentovat konkrétní témata, bývá často uváděno předsednictví v Radě EU.</a:t>
            </a:r>
          </a:p>
          <a:p>
            <a:pPr marL="800100" lvl="1" indent="-342900" algn="just">
              <a:buFont typeface="Arial" pitchFamily="34" charset="0"/>
              <a:buChar char="•"/>
            </a:pPr>
            <a:r>
              <a:rPr lang="cs-CZ" sz="2000" dirty="0" smtClean="0">
                <a:solidFill>
                  <a:schemeClr val="bg1"/>
                </a:solidFill>
              </a:rPr>
              <a:t>ČR se předsednickou zemí stala v prvním pololetí roku 2009.</a:t>
            </a:r>
          </a:p>
          <a:p>
            <a:pPr marL="800100" lvl="1" indent="-342900" algn="just">
              <a:buFont typeface="Arial" pitchFamily="34" charset="0"/>
              <a:buChar char="•"/>
            </a:pPr>
            <a:r>
              <a:rPr lang="cs-CZ" sz="2000" dirty="0" smtClean="0">
                <a:solidFill>
                  <a:schemeClr val="bg1"/>
                </a:solidFill>
              </a:rPr>
              <a:t>Jejím úkolem a privilegiem bylo vést, řídit a spolupořádat jednání Rady EU a v té době také Evropské rady.</a:t>
            </a:r>
          </a:p>
          <a:p>
            <a:pPr marL="800100" lvl="1" indent="-342900" algn="just">
              <a:buFont typeface="Arial" pitchFamily="34" charset="0"/>
              <a:buChar char="•"/>
            </a:pPr>
            <a:r>
              <a:rPr lang="cs-CZ" sz="2000" dirty="0" smtClean="0">
                <a:solidFill>
                  <a:schemeClr val="bg1"/>
                </a:solidFill>
              </a:rPr>
              <a:t>Komplexní hodnocení českého předsednictví je složité a nejednoznačné.</a:t>
            </a:r>
          </a:p>
          <a:p>
            <a:pPr marL="800100" lvl="1" indent="-342900" algn="just">
              <a:buFont typeface="Arial" pitchFamily="34" charset="0"/>
              <a:buChar char="•"/>
            </a:pPr>
            <a:endParaRPr lang="cs-CZ" sz="2000" dirty="0" smtClean="0">
              <a:solidFill>
                <a:schemeClr val="bg1"/>
              </a:solidFill>
            </a:endParaRPr>
          </a:p>
          <a:p>
            <a:pPr marL="800100" lvl="1" indent="-342900" algn="just">
              <a:buFont typeface="Arial" pitchFamily="34" charset="0"/>
              <a:buChar char="•"/>
            </a:pPr>
            <a:r>
              <a:rPr lang="cs-CZ" sz="2000" i="1" dirty="0" smtClean="0">
                <a:solidFill>
                  <a:schemeClr val="bg1"/>
                </a:solidFill>
              </a:rPr>
              <a:t>Jaké je současné předsednictví?</a:t>
            </a:r>
          </a:p>
        </p:txBody>
      </p:sp>
      <p:pic>
        <p:nvPicPr>
          <p:cNvPr id="48130" name="Picture 2" descr="Výsledek obrázku pro české předsednictví v eu">
            <a:hlinkClick r:id="rId3"/>
          </p:cNvPr>
          <p:cNvPicPr>
            <a:picLocks noChangeAspect="1" noChangeArrowheads="1"/>
          </p:cNvPicPr>
          <p:nvPr/>
        </p:nvPicPr>
        <p:blipFill>
          <a:blip r:embed="rId4" cstate="print"/>
          <a:srcRect/>
          <a:stretch>
            <a:fillRect/>
          </a:stretch>
        </p:blipFill>
        <p:spPr bwMode="auto">
          <a:xfrm>
            <a:off x="5012267" y="205846"/>
            <a:ext cx="6834188" cy="1615354"/>
          </a:xfrm>
          <a:prstGeom prst="rect">
            <a:avLst/>
          </a:prstGeom>
          <a:noFill/>
        </p:spPr>
      </p:pic>
      <p:pic>
        <p:nvPicPr>
          <p:cNvPr id="48132" name="Picture 4" descr="https://www.zlate-mince.cz/cm/Predsednictvi_CR_3B.jpg"/>
          <p:cNvPicPr>
            <a:picLocks noChangeAspect="1" noChangeArrowheads="1"/>
          </p:cNvPicPr>
          <p:nvPr/>
        </p:nvPicPr>
        <p:blipFill>
          <a:blip r:embed="rId5" cstate="print"/>
          <a:srcRect/>
          <a:stretch>
            <a:fillRect/>
          </a:stretch>
        </p:blipFill>
        <p:spPr bwMode="auto">
          <a:xfrm>
            <a:off x="8932333" y="1768475"/>
            <a:ext cx="2325159" cy="2325159"/>
          </a:xfrm>
          <a:prstGeom prst="rect">
            <a:avLst/>
          </a:prstGeom>
          <a:noFill/>
        </p:spPr>
      </p:pic>
      <p:pic>
        <p:nvPicPr>
          <p:cNvPr id="48134" name="Picture 6" descr="https://www.zlate-mince.cz/cm/Predsednictvi_CR_4B.jpg"/>
          <p:cNvPicPr>
            <a:picLocks noChangeAspect="1" noChangeArrowheads="1"/>
          </p:cNvPicPr>
          <p:nvPr/>
        </p:nvPicPr>
        <p:blipFill>
          <a:blip r:embed="rId6" cstate="print"/>
          <a:srcRect/>
          <a:stretch>
            <a:fillRect/>
          </a:stretch>
        </p:blipFill>
        <p:spPr bwMode="auto">
          <a:xfrm>
            <a:off x="8961966" y="4246034"/>
            <a:ext cx="2383367" cy="2383367"/>
          </a:xfrm>
          <a:prstGeom prst="rect">
            <a:avLst/>
          </a:prstGeom>
          <a:noFill/>
        </p:spPr>
      </p:pic>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C56AD232-03C6-420C-A6E8-A2CC304D4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pic>
        <p:nvPicPr>
          <p:cNvPr id="11" name="Obrázok 10">
            <a:extLst>
              <a:ext uri="{FF2B5EF4-FFF2-40B4-BE49-F238E27FC236}">
                <a16:creationId xmlns:a16="http://schemas.microsoft.com/office/drawing/2014/main" id="{54B8F5E2-828D-493A-BE2E-0391EC11B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512" y="3795786"/>
            <a:ext cx="7936072" cy="2695427"/>
          </a:xfrm>
          <a:prstGeom prst="rect">
            <a:avLst/>
          </a:prstGeom>
        </p:spPr>
      </p:pic>
      <p:pic>
        <p:nvPicPr>
          <p:cNvPr id="15" name="Obrázok 14">
            <a:extLst>
              <a:ext uri="{FF2B5EF4-FFF2-40B4-BE49-F238E27FC236}">
                <a16:creationId xmlns:a16="http://schemas.microsoft.com/office/drawing/2014/main" id="{F47AB5A7-6325-48F9-B2F3-B04427E6C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1873" y="835315"/>
            <a:ext cx="1864721" cy="2593685"/>
          </a:xfrm>
          <a:prstGeom prst="rect">
            <a:avLst/>
          </a:prstGeom>
        </p:spPr>
      </p:pic>
    </p:spTree>
    <p:extLst>
      <p:ext uri="{BB962C8B-B14F-4D97-AF65-F5344CB8AC3E}">
        <p14:creationId xmlns:p14="http://schemas.microsoft.com/office/powerpoint/2010/main" val="2596522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36" t="15297" r="1212" b="25579"/>
          <a:stretch/>
        </p:blipFill>
        <p:spPr>
          <a:xfrm>
            <a:off x="0" y="381000"/>
            <a:ext cx="9389533" cy="2726267"/>
          </a:xfrm>
          <a:prstGeom prst="rect">
            <a:avLst/>
          </a:prstGeom>
        </p:spPr>
      </p:pic>
      <p:sp>
        <p:nvSpPr>
          <p:cNvPr id="13" name="BlokTextu 12">
            <a:extLst>
              <a:ext uri="{FF2B5EF4-FFF2-40B4-BE49-F238E27FC236}">
                <a16:creationId xmlns:a16="http://schemas.microsoft.com/office/drawing/2014/main" id="{ED980F0E-B2E6-4D77-858A-33AF19F7629F}"/>
              </a:ext>
            </a:extLst>
          </p:cNvPr>
          <p:cNvSpPr txBox="1"/>
          <p:nvPr/>
        </p:nvSpPr>
        <p:spPr>
          <a:xfrm>
            <a:off x="448736" y="1173685"/>
            <a:ext cx="7078132" cy="1323439"/>
          </a:xfrm>
          <a:prstGeom prst="rect">
            <a:avLst/>
          </a:prstGeom>
          <a:noFill/>
        </p:spPr>
        <p:txBody>
          <a:bodyPr wrap="square" rtlCol="0">
            <a:spAutoFit/>
          </a:bodyPr>
          <a:lstStyle/>
          <a:p>
            <a:pPr algn="just"/>
            <a:r>
              <a:rPr lang="cs-CZ" sz="2000" dirty="0" smtClean="0">
                <a:solidFill>
                  <a:schemeClr val="bg1"/>
                </a:solidFill>
                <a:latin typeface="Arial" panose="020B0604020202020204" pitchFamily="34" charset="0"/>
                <a:cs typeface="Arial" panose="020B0604020202020204" pitchFamily="34" charset="0"/>
              </a:rPr>
              <a:t>Smlouva o EU konstatuje, že „Unie je založena na zásadách svobody, demokracie, dodržování lidských práv a základních svobod a právního státu, zásadách, které jsou společné členským státům.“</a:t>
            </a: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0" y="524933"/>
            <a:ext cx="4064000" cy="2582333"/>
          </a:xfrm>
          <a:prstGeom prst="rect">
            <a:avLst/>
          </a:prstGeom>
        </p:spPr>
      </p:pic>
      <p:pic>
        <p:nvPicPr>
          <p:cNvPr id="7"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97" r="1212" b="23411"/>
          <a:stretch/>
        </p:blipFill>
        <p:spPr>
          <a:xfrm>
            <a:off x="2638425" y="3512833"/>
            <a:ext cx="9172575" cy="2853447"/>
          </a:xfrm>
          <a:prstGeom prst="rect">
            <a:avLst/>
          </a:prstGeom>
        </p:spPr>
      </p:pic>
      <p:sp>
        <p:nvSpPr>
          <p:cNvPr id="9" name="BlokTextu 12">
            <a:extLst>
              <a:ext uri="{FF2B5EF4-FFF2-40B4-BE49-F238E27FC236}">
                <a16:creationId xmlns:a16="http://schemas.microsoft.com/office/drawing/2014/main" id="{ED980F0E-B2E6-4D77-858A-33AF19F7629F}"/>
              </a:ext>
            </a:extLst>
          </p:cNvPr>
          <p:cNvSpPr txBox="1"/>
          <p:nvPr/>
        </p:nvSpPr>
        <p:spPr>
          <a:xfrm>
            <a:off x="3484470" y="3966633"/>
            <a:ext cx="7907430" cy="1938992"/>
          </a:xfrm>
          <a:prstGeom prst="rect">
            <a:avLst/>
          </a:prstGeom>
          <a:noFill/>
        </p:spPr>
        <p:txBody>
          <a:bodyPr wrap="square" rtlCol="0">
            <a:spAutoFit/>
          </a:bodyPr>
          <a:lstStyle/>
          <a:p>
            <a:pPr algn="just"/>
            <a:r>
              <a:rPr lang="cs-CZ" sz="2000" dirty="0" smtClean="0">
                <a:solidFill>
                  <a:schemeClr val="bg1"/>
                </a:solidFill>
                <a:latin typeface="Arial" panose="020B0604020202020204" pitchFamily="34" charset="0"/>
                <a:cs typeface="Arial" panose="020B0604020202020204" pitchFamily="34" charset="0"/>
              </a:rPr>
              <a:t>Pokud jde o požadavek na demokracii, kodaňská kritéria nejsou ničím novým. Požadavky na fungující tržní ekonomiku a začlenění legislativy ES do národního právního řádu toto demokratické kritérium oficiálně rozšířily, nicméně jejich plnění se ve Společenství založeném na celní unii a při existenci primární a sekundární legislativy ES předpokládalo víceméně automaticky. </a:t>
            </a:r>
          </a:p>
        </p:txBody>
      </p:sp>
      <p:pic>
        <p:nvPicPr>
          <p:cNvPr id="10" name="Obrázok 8">
            <a:extLst>
              <a:ext uri="{FF2B5EF4-FFF2-40B4-BE49-F238E27FC236}">
                <a16:creationId xmlns:a16="http://schemas.microsoft.com/office/drawing/2014/main" id="{C8E586EC-DD27-45D1-AE26-5BC2B90C9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689" y="4252576"/>
            <a:ext cx="2200276" cy="2200276"/>
          </a:xfrm>
          <a:prstGeom prst="rect">
            <a:avLst/>
          </a:prstGeom>
        </p:spPr>
      </p:pic>
    </p:spTree>
    <p:extLst>
      <p:ext uri="{BB962C8B-B14F-4D97-AF65-F5344CB8AC3E}">
        <p14:creationId xmlns:p14="http://schemas.microsoft.com/office/powerpoint/2010/main" val="157173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126" t="16524" r="-126" b="17716"/>
          <a:stretch/>
        </p:blipFill>
        <p:spPr>
          <a:xfrm>
            <a:off x="1219200" y="752475"/>
            <a:ext cx="8763000" cy="1922992"/>
          </a:xfrm>
          <a:prstGeom prst="rect">
            <a:avLst/>
          </a:prstGeom>
        </p:spPr>
      </p:pic>
      <p:sp>
        <p:nvSpPr>
          <p:cNvPr id="13" name="BlokTextu 12">
            <a:extLst>
              <a:ext uri="{FF2B5EF4-FFF2-40B4-BE49-F238E27FC236}">
                <a16:creationId xmlns:a16="http://schemas.microsoft.com/office/drawing/2014/main" id="{ED980F0E-B2E6-4D77-858A-33AF19F7629F}"/>
              </a:ext>
            </a:extLst>
          </p:cNvPr>
          <p:cNvSpPr txBox="1"/>
          <p:nvPr/>
        </p:nvSpPr>
        <p:spPr>
          <a:xfrm>
            <a:off x="1512795" y="996384"/>
            <a:ext cx="7969872" cy="1323439"/>
          </a:xfrm>
          <a:prstGeom prst="rect">
            <a:avLst/>
          </a:prstGeom>
          <a:noFill/>
        </p:spPr>
        <p:txBody>
          <a:bodyPr wrap="square" rtlCol="0">
            <a:spAutoFit/>
          </a:bodyPr>
          <a:lstStyle/>
          <a:p>
            <a:pPr algn="just"/>
            <a:r>
              <a:rPr lang="cs-CZ" sz="2000" dirty="0" smtClean="0">
                <a:solidFill>
                  <a:schemeClr val="bg1"/>
                </a:solidFill>
                <a:latin typeface="Arial" panose="020B0604020202020204" pitchFamily="34" charset="0"/>
                <a:cs typeface="Arial" panose="020B0604020202020204" pitchFamily="34" charset="0"/>
              </a:rPr>
              <a:t>V Madridu v roce 1995 byly tyto podmínky doplněny o další, týkající se administrativních kapacit kandidátských států, které měly být upraveny tak, aby zajistily úspěšné provádění politik EU po vstupu a byly schopné orientovat se v evropském prostředí.</a:t>
            </a:r>
          </a:p>
        </p:txBody>
      </p:sp>
      <p:sp>
        <p:nvSpPr>
          <p:cNvPr id="9" name="BlokTextu 12">
            <a:extLst>
              <a:ext uri="{FF2B5EF4-FFF2-40B4-BE49-F238E27FC236}">
                <a16:creationId xmlns:a16="http://schemas.microsoft.com/office/drawing/2014/main" id="{ED980F0E-B2E6-4D77-858A-33AF19F7629F}"/>
              </a:ext>
            </a:extLst>
          </p:cNvPr>
          <p:cNvSpPr txBox="1"/>
          <p:nvPr/>
        </p:nvSpPr>
        <p:spPr>
          <a:xfrm>
            <a:off x="493620" y="3887935"/>
            <a:ext cx="7907430" cy="2246769"/>
          </a:xfrm>
          <a:prstGeom prst="rect">
            <a:avLst/>
          </a:prstGeom>
          <a:noFill/>
        </p:spPr>
        <p:txBody>
          <a:bodyPr wrap="square" rtlCol="0">
            <a:spAutoFit/>
          </a:bodyPr>
          <a:lstStyle/>
          <a:p>
            <a:pPr algn="just"/>
            <a:r>
              <a:rPr lang="cs-CZ" sz="2000" b="1" dirty="0" smtClean="0">
                <a:solidFill>
                  <a:schemeClr val="bg1"/>
                </a:solidFill>
                <a:latin typeface="Arial" panose="020B0604020202020204" pitchFamily="34" charset="0"/>
                <a:cs typeface="Arial" panose="020B0604020202020204" pitchFamily="34" charset="0"/>
              </a:rPr>
              <a:t>Pokud jde o požadavek na demokracii, kodaňská kritéria nejsou ničím novým. </a:t>
            </a:r>
          </a:p>
          <a:p>
            <a:pPr algn="just"/>
            <a:r>
              <a:rPr lang="cs-CZ" sz="2000" b="1" dirty="0" smtClean="0">
                <a:solidFill>
                  <a:schemeClr val="bg1"/>
                </a:solidFill>
                <a:latin typeface="Arial" panose="020B0604020202020204" pitchFamily="34" charset="0"/>
                <a:cs typeface="Arial" panose="020B0604020202020204" pitchFamily="34" charset="0"/>
              </a:rPr>
              <a:t>Požadavky na fungující tržní ekonomiku a začlenění legislativy ES do národního právního řádu toto demokratické kritérium oficiálně rozšířily, nicméně jejich plnění se ve Společenství založeném na celní unii a při existenci primární a sekundární legislativy ES předpokládalo víceméně automaticky. </a:t>
            </a:r>
          </a:p>
        </p:txBody>
      </p:sp>
      <p:pic>
        <p:nvPicPr>
          <p:cNvPr id="14" name="Obrázok 19">
            <a:extLst>
              <a:ext uri="{FF2B5EF4-FFF2-40B4-BE49-F238E27FC236}">
                <a16:creationId xmlns:a16="http://schemas.microsoft.com/office/drawing/2014/main" id="{1507B7B2-FBB6-4B9E-9FC1-DDAC95313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59" y="2736807"/>
            <a:ext cx="3023816" cy="3023816"/>
          </a:xfrm>
          <a:prstGeom prst="rect">
            <a:avLst/>
          </a:prstGeom>
        </p:spPr>
      </p:pic>
      <p:pic>
        <p:nvPicPr>
          <p:cNvPr id="15" name="Obrázok 18">
            <a:extLst>
              <a:ext uri="{FF2B5EF4-FFF2-40B4-BE49-F238E27FC236}">
                <a16:creationId xmlns:a16="http://schemas.microsoft.com/office/drawing/2014/main" id="{DB60A650-F8E6-4129-ABA5-1BA7D81AE4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77" t="10641" r="13521" b="8616"/>
          <a:stretch/>
        </p:blipFill>
        <p:spPr>
          <a:xfrm>
            <a:off x="4258438" y="3499411"/>
            <a:ext cx="6981062" cy="2177489"/>
          </a:xfrm>
          <a:prstGeom prst="rect">
            <a:avLst/>
          </a:prstGeom>
        </p:spPr>
      </p:pic>
      <p:sp>
        <p:nvSpPr>
          <p:cNvPr id="16" name="BlokTextu 12">
            <a:extLst>
              <a:ext uri="{FF2B5EF4-FFF2-40B4-BE49-F238E27FC236}">
                <a16:creationId xmlns:a16="http://schemas.microsoft.com/office/drawing/2014/main" id="{ED980F0E-B2E6-4D77-858A-33AF19F7629F}"/>
              </a:ext>
            </a:extLst>
          </p:cNvPr>
          <p:cNvSpPr txBox="1"/>
          <p:nvPr/>
        </p:nvSpPr>
        <p:spPr>
          <a:xfrm>
            <a:off x="4838699" y="3721882"/>
            <a:ext cx="6162675" cy="1631216"/>
          </a:xfrm>
          <a:prstGeom prst="rect">
            <a:avLst/>
          </a:prstGeom>
          <a:noFill/>
        </p:spPr>
        <p:txBody>
          <a:bodyPr wrap="square" rtlCol="0">
            <a:spAutoFit/>
          </a:bodyPr>
          <a:lstStyle/>
          <a:p>
            <a:pPr algn="just"/>
            <a:r>
              <a:rPr lang="cs-CZ" sz="2000" dirty="0" smtClean="0">
                <a:solidFill>
                  <a:schemeClr val="bg1"/>
                </a:solidFill>
                <a:latin typeface="Arial" panose="020B0604020202020204" pitchFamily="34" charset="0"/>
                <a:cs typeface="Arial" panose="020B0604020202020204" pitchFamily="34" charset="0"/>
              </a:rPr>
              <a:t>V Lucemburku 1997 Evropská rada zdůraznila, že nestačí pouhé začlenění evropské legislativy do legislativy domácí, ale že je nutné skutečné uplatňování této převzaté legislativy a také schopnost prosazování jejího dodržování.</a:t>
            </a:r>
          </a:p>
        </p:txBody>
      </p:sp>
    </p:spTree>
    <p:extLst>
      <p:ext uri="{BB962C8B-B14F-4D97-AF65-F5344CB8AC3E}">
        <p14:creationId xmlns:p14="http://schemas.microsoft.com/office/powerpoint/2010/main" val="478564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ok 15">
            <a:extLst>
              <a:ext uri="{FF2B5EF4-FFF2-40B4-BE49-F238E27FC236}">
                <a16:creationId xmlns:a16="http://schemas.microsoft.com/office/drawing/2014/main" id="{A6CE2A72-6CBF-40E3-8C47-06D6DA431F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57" t="9364" r="15453" b="8328"/>
          <a:stretch/>
        </p:blipFill>
        <p:spPr>
          <a:xfrm rot="16200000">
            <a:off x="3110973" y="-1181630"/>
            <a:ext cx="3750734" cy="9365192"/>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442157" y="505240"/>
            <a:ext cx="5949118"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Proces přistupování ČR do EU</a:t>
            </a:r>
            <a:endParaRPr lang="cs-CZ" sz="2800" b="1" u="sng" dirty="0">
              <a:solidFill>
                <a:srgbClr val="0000DC"/>
              </a:solidFill>
              <a:latin typeface="Arial" panose="020B0604020202020204" pitchFamily="34" charset="0"/>
              <a:cs typeface="Arial" panose="020B0604020202020204" pitchFamily="34" charset="0"/>
            </a:endParaRPr>
          </a:p>
        </p:txBody>
      </p:sp>
      <p:sp>
        <p:nvSpPr>
          <p:cNvPr id="14" name="BlokTextu 13">
            <a:extLst>
              <a:ext uri="{FF2B5EF4-FFF2-40B4-BE49-F238E27FC236}">
                <a16:creationId xmlns:a16="http://schemas.microsoft.com/office/drawing/2014/main" id="{FAA46E3C-B924-4A4F-A252-F230106330A7}"/>
              </a:ext>
            </a:extLst>
          </p:cNvPr>
          <p:cNvSpPr txBox="1"/>
          <p:nvPr/>
        </p:nvSpPr>
        <p:spPr>
          <a:xfrm>
            <a:off x="866020" y="1851669"/>
            <a:ext cx="7922379" cy="3754874"/>
          </a:xfrm>
          <a:prstGeom prst="rect">
            <a:avLst/>
          </a:prstGeom>
          <a:noFill/>
        </p:spPr>
        <p:txBody>
          <a:bodyPr wrap="square" rtlCol="0">
            <a:spAutoFit/>
          </a:bodyPr>
          <a:lstStyle/>
          <a:p>
            <a:pPr marL="285750" indent="-28575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Dne 31. 3. 1998 oficiálně započal proces přistupování ČR do EU, tj. odstartovala se jednání o podmínkách členství.</a:t>
            </a:r>
          </a:p>
          <a:p>
            <a:pPr marL="285750" indent="-28575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Rada EU rozdělila uchazeče do dvou skupin dle stupně jejich připravenosti.</a:t>
            </a:r>
          </a:p>
          <a:p>
            <a:pPr marL="285750" indent="-28575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Kromě ČR byly v první skupině i Estonsko, Kypr, Maďarsko, Polsko a Slovinsko.</a:t>
            </a:r>
          </a:p>
          <a:p>
            <a:pPr marL="285750" indent="-28575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Přístupová jednání s Bulharskem, Litvou, Lotyšskem, Maltou, Rumunskem a Slovenskem započala až v roce 1999 na summitu v Helsinkách. </a:t>
            </a:r>
          </a:p>
          <a:p>
            <a:pPr marL="285750" indent="-28575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Rozdíly mezi oběma skupinami se v podstatě smazaly a mohlo tak dojít k rozšíření „velkým třeskem“.</a:t>
            </a:r>
            <a:endParaRPr lang="en-US" sz="2000" dirty="0">
              <a:solidFill>
                <a:schemeClr val="bg1"/>
              </a:solidFill>
              <a:latin typeface="Arial" panose="020B0604020202020204" pitchFamily="34" charset="0"/>
              <a:cs typeface="Arial" panose="020B0604020202020204" pitchFamily="34" charset="0"/>
            </a:endParaRPr>
          </a:p>
          <a:p>
            <a:pPr algn="just"/>
            <a:endParaRPr lang="cs-CZ" dirty="0"/>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6646" y="3576107"/>
            <a:ext cx="2274405" cy="2274405"/>
          </a:xfrm>
          <a:prstGeom prst="rect">
            <a:avLst/>
          </a:prstGeom>
        </p:spPr>
      </p:pic>
    </p:spTree>
    <p:extLst>
      <p:ext uri="{BB962C8B-B14F-4D97-AF65-F5344CB8AC3E}">
        <p14:creationId xmlns:p14="http://schemas.microsoft.com/office/powerpoint/2010/main" val="1803673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 t="16210" r="-1065" b="23367"/>
          <a:stretch/>
        </p:blipFill>
        <p:spPr>
          <a:xfrm>
            <a:off x="2867025" y="1031902"/>
            <a:ext cx="8629650" cy="4883178"/>
          </a:xfrm>
          <a:prstGeom prst="rect">
            <a:avLst/>
          </a:prstGeom>
        </p:spPr>
      </p:pic>
      <p:sp>
        <p:nvSpPr>
          <p:cNvPr id="9" name="BlokTextu 8">
            <a:extLst>
              <a:ext uri="{FF2B5EF4-FFF2-40B4-BE49-F238E27FC236}">
                <a16:creationId xmlns:a16="http://schemas.microsoft.com/office/drawing/2014/main" id="{498EFC0B-FE0B-4EBA-AFE8-C35A8E0A808E}"/>
              </a:ext>
            </a:extLst>
          </p:cNvPr>
          <p:cNvSpPr txBox="1"/>
          <p:nvPr/>
        </p:nvSpPr>
        <p:spPr>
          <a:xfrm>
            <a:off x="3416716" y="1389890"/>
            <a:ext cx="7478253" cy="3908762"/>
          </a:xfrm>
          <a:prstGeom prst="rect">
            <a:avLst/>
          </a:prstGeom>
          <a:noFill/>
        </p:spPr>
        <p:txBody>
          <a:bodyPr wrap="square" rtlCol="0">
            <a:spAutoFit/>
          </a:bodyPr>
          <a:lstStyle/>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Pojem „velký třesk“ označuje rozhodnutí institucí a členských států EU rozšířit počet členských zemí jednorázově o velkou skupinu zemí.</a:t>
            </a:r>
          </a:p>
          <a:p>
            <a:pPr marL="342900" indent="-342900" algn="just">
              <a:buFont typeface="Arial" panose="020B0604020202020204" pitchFamily="34" charset="0"/>
              <a:buChar char="•"/>
            </a:pPr>
            <a:endParaRPr lang="cs-CZ" sz="2000" dirty="0" smtClean="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sz="2000" dirty="0">
                <a:solidFill>
                  <a:schemeClr val="bg1"/>
                </a:solidFill>
                <a:latin typeface="Arial" panose="020B0604020202020204" pitchFamily="34" charset="0"/>
                <a:cs typeface="Arial" panose="020B0604020202020204" pitchFamily="34" charset="0"/>
              </a:rPr>
              <a:t>V</a:t>
            </a:r>
            <a:r>
              <a:rPr lang="cs-CZ" sz="2000" dirty="0" smtClean="0">
                <a:solidFill>
                  <a:schemeClr val="bg1"/>
                </a:solidFill>
                <a:latin typeface="Arial" panose="020B0604020202020204" pitchFamily="34" charset="0"/>
                <a:cs typeface="Arial" panose="020B0604020202020204" pitchFamily="34" charset="0"/>
              </a:rPr>
              <a:t> tomto případě šlo o rozšíření z 15 na 25 členů. </a:t>
            </a:r>
          </a:p>
          <a:p>
            <a:pPr algn="just"/>
            <a:endParaRPr lang="cs-CZ" sz="2000" dirty="0" smtClean="0">
              <a:solidFill>
                <a:schemeClr val="bg1"/>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K rozšíření velkým třeskem se přiklonila EU z technických a institucionálních důvodů, na což částečně doplatily země, které byly na vstup připraveny dříve než v roce 2004. </a:t>
            </a:r>
          </a:p>
          <a:p>
            <a:pPr algn="just"/>
            <a:endParaRPr lang="cs-CZ" sz="2000" b="1" i="1" dirty="0">
              <a:solidFill>
                <a:schemeClr val="bg1"/>
              </a:solidFill>
              <a:latin typeface="Arial" panose="020B0604020202020204" pitchFamily="34" charset="0"/>
              <a:cs typeface="Arial" panose="020B0604020202020204" pitchFamily="34" charset="0"/>
            </a:endParaRPr>
          </a:p>
          <a:p>
            <a:pPr algn="just"/>
            <a:r>
              <a:rPr lang="cs-CZ" sz="1600" b="1" i="1" dirty="0" smtClean="0">
                <a:solidFill>
                  <a:schemeClr val="bg1"/>
                </a:solidFill>
                <a:latin typeface="Arial" panose="020B0604020202020204" pitchFamily="34" charset="0"/>
                <a:cs typeface="Arial" panose="020B0604020202020204" pitchFamily="34" charset="0"/>
              </a:rPr>
              <a:t>Např. Polsko cítilo zklamání, že i navzdory původně deklarovanému odhodlání „patnáctky“ přijmout země střední Evropy do EU již počátkem 90. let, došlo k rozšíření až 15 let po přelomovém roce 1989.</a:t>
            </a:r>
            <a:endParaRPr lang="cs-CZ" sz="1600" i="1" dirty="0"/>
          </a:p>
        </p:txBody>
      </p:sp>
      <p:pic>
        <p:nvPicPr>
          <p:cNvPr id="20" name="Obrázok 19">
            <a:extLst>
              <a:ext uri="{FF2B5EF4-FFF2-40B4-BE49-F238E27FC236}">
                <a16:creationId xmlns:a16="http://schemas.microsoft.com/office/drawing/2014/main" id="{1507B7B2-FBB6-4B9E-9FC1-DDAC95313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57" y="3108297"/>
            <a:ext cx="2363444" cy="2363444"/>
          </a:xfrm>
          <a:prstGeom prst="rect">
            <a:avLst/>
          </a:prstGeom>
        </p:spPr>
      </p:pic>
      <p:sp>
        <p:nvSpPr>
          <p:cNvPr id="10" name="Nadpis 1">
            <a:extLst>
              <a:ext uri="{FF2B5EF4-FFF2-40B4-BE49-F238E27FC236}">
                <a16:creationId xmlns:a16="http://schemas.microsoft.com/office/drawing/2014/main" id="{F7D74B5D-749F-490A-9610-62B54C919E4B}"/>
              </a:ext>
            </a:extLst>
          </p:cNvPr>
          <p:cNvSpPr txBox="1">
            <a:spLocks/>
          </p:cNvSpPr>
          <p:nvPr/>
        </p:nvSpPr>
        <p:spPr>
          <a:xfrm>
            <a:off x="442157" y="505240"/>
            <a:ext cx="5949118"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Big </a:t>
            </a:r>
            <a:r>
              <a:rPr lang="cs-CZ" sz="2800" b="1" u="sng" dirty="0" err="1" smtClean="0">
                <a:solidFill>
                  <a:srgbClr val="0000DC"/>
                </a:solidFill>
                <a:latin typeface="Arial" panose="020B0604020202020204" pitchFamily="34" charset="0"/>
                <a:cs typeface="Arial" panose="020B0604020202020204" pitchFamily="34" charset="0"/>
              </a:rPr>
              <a:t>bang</a:t>
            </a:r>
            <a:endParaRPr lang="cs-CZ" sz="2800" b="1" u="sng"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586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cstate="print">
            <a:extLst>
              <a:ext uri="{28A0092B-C50C-407E-A947-70E740481C1C}">
                <a14:useLocalDpi xmlns:a14="http://schemas.microsoft.com/office/drawing/2010/main" val="0"/>
              </a:ext>
            </a:extLst>
          </a:blip>
          <a:srcRect t="15992" b="25255"/>
          <a:stretch/>
        </p:blipFill>
        <p:spPr>
          <a:xfrm>
            <a:off x="631592" y="1066112"/>
            <a:ext cx="10979383" cy="5115613"/>
          </a:xfrm>
          <a:prstGeom prst="rect">
            <a:avLst/>
          </a:prstGeom>
        </p:spPr>
      </p:pic>
      <p:sp>
        <p:nvSpPr>
          <p:cNvPr id="5" name="Nadpis 1">
            <a:extLst>
              <a:ext uri="{FF2B5EF4-FFF2-40B4-BE49-F238E27FC236}">
                <a16:creationId xmlns:a16="http://schemas.microsoft.com/office/drawing/2014/main" id="{F7D74B5D-749F-490A-9610-62B54C919E4B}"/>
              </a:ext>
            </a:extLst>
          </p:cNvPr>
          <p:cNvSpPr txBox="1">
            <a:spLocks/>
          </p:cNvSpPr>
          <p:nvPr/>
        </p:nvSpPr>
        <p:spPr>
          <a:xfrm>
            <a:off x="631592" y="490112"/>
            <a:ext cx="2053393"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Kritika ČR</a:t>
            </a:r>
            <a:endParaRPr lang="cs-CZ" sz="2800" b="1" u="sng" dirty="0">
              <a:solidFill>
                <a:srgbClr val="0000DC"/>
              </a:solidFill>
              <a:latin typeface="Arial" panose="020B0604020202020204" pitchFamily="34" charset="0"/>
              <a:cs typeface="Arial" panose="020B0604020202020204" pitchFamily="34" charset="0"/>
            </a:endParaRPr>
          </a:p>
        </p:txBody>
      </p:sp>
      <p:sp>
        <p:nvSpPr>
          <p:cNvPr id="10" name="BlokTextu 8">
            <a:extLst>
              <a:ext uri="{FF2B5EF4-FFF2-40B4-BE49-F238E27FC236}">
                <a16:creationId xmlns:a16="http://schemas.microsoft.com/office/drawing/2014/main" id="{498EFC0B-FE0B-4EBA-AFE8-C35A8E0A808E}"/>
              </a:ext>
            </a:extLst>
          </p:cNvPr>
          <p:cNvSpPr txBox="1"/>
          <p:nvPr/>
        </p:nvSpPr>
        <p:spPr>
          <a:xfrm>
            <a:off x="876300" y="1507977"/>
            <a:ext cx="9963150" cy="4924425"/>
          </a:xfrm>
          <a:prstGeom prst="rect">
            <a:avLst/>
          </a:prstGeom>
          <a:noFill/>
        </p:spPr>
        <p:txBody>
          <a:bodyPr wrap="square" rtlCol="0">
            <a:spAutoFit/>
          </a:bodyPr>
          <a:lstStyle/>
          <a:p>
            <a:pPr marL="342900" indent="-342900" algn="just">
              <a:buFont typeface="Arial" panose="020B0604020202020204" pitchFamily="34" charset="0"/>
              <a:buChar char="•"/>
            </a:pPr>
            <a:r>
              <a:rPr lang="cs-CZ" sz="2000" dirty="0" smtClean="0">
                <a:solidFill>
                  <a:schemeClr val="bg1"/>
                </a:solidFill>
              </a:rPr>
              <a:t>Pokrok kandidátských zemí každý rok v říjnu hodnotila </a:t>
            </a:r>
            <a:r>
              <a:rPr lang="cs-CZ" sz="2000" b="1" dirty="0" smtClean="0">
                <a:solidFill>
                  <a:schemeClr val="bg1"/>
                </a:solidFill>
              </a:rPr>
              <a:t>Pravidelná zpráva Evropské komise</a:t>
            </a:r>
            <a:r>
              <a:rPr lang="cs-CZ" sz="2000" dirty="0" smtClean="0">
                <a:solidFill>
                  <a:schemeClr val="bg1"/>
                </a:solidFill>
              </a:rPr>
              <a:t>.</a:t>
            </a:r>
          </a:p>
          <a:p>
            <a:pPr marL="342900" indent="-342900" algn="just">
              <a:buFont typeface="Arial" panose="020B0604020202020204" pitchFamily="34" charset="0"/>
              <a:buChar char="•"/>
            </a:pPr>
            <a:r>
              <a:rPr lang="cs-CZ" sz="2000" dirty="0">
                <a:solidFill>
                  <a:schemeClr val="bg1"/>
                </a:solidFill>
              </a:rPr>
              <a:t>Z</a:t>
            </a:r>
            <a:r>
              <a:rPr lang="cs-CZ" sz="2000" dirty="0" smtClean="0">
                <a:solidFill>
                  <a:schemeClr val="bg1"/>
                </a:solidFill>
              </a:rPr>
              <a:t>právy hodnotily legislativu skutečně implementovanou a rozhodnutí skutečně učiněná.</a:t>
            </a:r>
          </a:p>
          <a:p>
            <a:pPr marL="342900" indent="-342900" algn="just">
              <a:buFont typeface="Arial" panose="020B0604020202020204" pitchFamily="34" charset="0"/>
              <a:buChar char="•"/>
            </a:pPr>
            <a:r>
              <a:rPr lang="cs-CZ" sz="2000" b="1" dirty="0" smtClean="0">
                <a:solidFill>
                  <a:schemeClr val="bg1"/>
                </a:solidFill>
              </a:rPr>
              <a:t>V případě ČR byly dlouhodobě kritizovány oblasti:</a:t>
            </a:r>
          </a:p>
          <a:p>
            <a:pPr marL="800100" lvl="1" indent="-342900" algn="just">
              <a:buFont typeface="Arial" panose="020B0604020202020204" pitchFamily="34" charset="0"/>
              <a:buChar char="•"/>
            </a:pPr>
            <a:endParaRPr lang="cs-CZ" sz="2000" b="1" dirty="0" smtClean="0">
              <a:solidFill>
                <a:schemeClr val="bg1"/>
              </a:solidFill>
            </a:endParaRPr>
          </a:p>
          <a:p>
            <a:pPr marL="800100" lvl="1" indent="-342900" algn="just">
              <a:buFont typeface="Arial" panose="020B0604020202020204" pitchFamily="34" charset="0"/>
              <a:buChar char="•"/>
            </a:pPr>
            <a:r>
              <a:rPr lang="cs-CZ" b="1" dirty="0" smtClean="0">
                <a:solidFill>
                  <a:schemeClr val="bg1"/>
                </a:solidFill>
              </a:rPr>
              <a:t>Reforma veřejné správy </a:t>
            </a:r>
            <a:r>
              <a:rPr lang="cs-CZ" dirty="0" smtClean="0">
                <a:solidFill>
                  <a:schemeClr val="bg1"/>
                </a:solidFill>
              </a:rPr>
              <a:t>vyžadující jasné právní postavení úředníků, respektování legislativy, spolehlivost a předvídatelnost práce úřadů, jejich zodpovědnost, otevřenost, transparentnost a existující kontrolní postupy</a:t>
            </a:r>
          </a:p>
          <a:p>
            <a:pPr marL="800100" lvl="1" indent="-342900" algn="just">
              <a:buFont typeface="Arial" panose="020B0604020202020204" pitchFamily="34" charset="0"/>
              <a:buChar char="•"/>
            </a:pPr>
            <a:endParaRPr lang="cs-CZ" dirty="0" smtClean="0">
              <a:solidFill>
                <a:schemeClr val="bg1"/>
              </a:solidFill>
            </a:endParaRPr>
          </a:p>
          <a:p>
            <a:pPr marL="800100" lvl="1" indent="-342900" algn="just">
              <a:buFont typeface="Arial" panose="020B0604020202020204" pitchFamily="34" charset="0"/>
              <a:buChar char="•"/>
            </a:pPr>
            <a:r>
              <a:rPr lang="cs-CZ" b="1" dirty="0" smtClean="0">
                <a:solidFill>
                  <a:schemeClr val="bg1"/>
                </a:solidFill>
              </a:rPr>
              <a:t>Reforma justice </a:t>
            </a:r>
            <a:r>
              <a:rPr lang="cs-CZ" dirty="0" smtClean="0">
                <a:solidFill>
                  <a:schemeClr val="bg1"/>
                </a:solidFill>
              </a:rPr>
              <a:t>zajištující nezávislost, nestrannost a právní základ systému, jeho transparentnost a otevřenost, délku řízení, statut a odměňování soudců, jejich počet, školení a pracovní podmínky </a:t>
            </a:r>
          </a:p>
          <a:p>
            <a:pPr marL="800100" lvl="1" indent="-342900" algn="just">
              <a:buFont typeface="Arial" panose="020B0604020202020204" pitchFamily="34" charset="0"/>
              <a:buChar char="•"/>
            </a:pPr>
            <a:endParaRPr lang="cs-CZ" dirty="0" smtClean="0">
              <a:solidFill>
                <a:schemeClr val="bg1"/>
              </a:solidFill>
            </a:endParaRPr>
          </a:p>
          <a:p>
            <a:pPr marL="800100" lvl="1" indent="-342900" algn="just">
              <a:buFont typeface="Arial" panose="020B0604020202020204" pitchFamily="34" charset="0"/>
              <a:buChar char="•"/>
            </a:pPr>
            <a:r>
              <a:rPr lang="cs-CZ" b="1" dirty="0" smtClean="0">
                <a:solidFill>
                  <a:schemeClr val="bg1"/>
                </a:solidFill>
              </a:rPr>
              <a:t>Antikorupční opatření </a:t>
            </a:r>
            <a:r>
              <a:rPr lang="cs-CZ" dirty="0" smtClean="0">
                <a:solidFill>
                  <a:schemeClr val="bg1"/>
                </a:solidFill>
              </a:rPr>
              <a:t>zahrnující vytvoření protikorupční strategie, institucionální zajištění, zásahy chování úředníků, jejich školení, schválení protikorupčních nástrojů</a:t>
            </a:r>
          </a:p>
          <a:p>
            <a:pPr marL="800100" lvl="1" indent="-342900" algn="just">
              <a:buFont typeface="Arial" panose="020B0604020202020204" pitchFamily="34" charset="0"/>
              <a:buChar char="•"/>
            </a:pPr>
            <a:endParaRPr lang="cs-CZ" b="1" dirty="0">
              <a:solidFill>
                <a:schemeClr val="bg1"/>
              </a:solidFill>
            </a:endParaRPr>
          </a:p>
          <a:p>
            <a:pPr marL="800100" lvl="1" indent="-342900" algn="just">
              <a:buFont typeface="Arial" panose="020B0604020202020204" pitchFamily="34" charset="0"/>
              <a:buChar char="•"/>
            </a:pPr>
            <a:r>
              <a:rPr lang="cs-CZ" b="1" dirty="0" smtClean="0">
                <a:solidFill>
                  <a:schemeClr val="bg1"/>
                </a:solidFill>
              </a:rPr>
              <a:t>Otázka soužití s romskou menšinou</a:t>
            </a:r>
          </a:p>
          <a:p>
            <a:pPr marL="800100" lvl="1" indent="-342900" algn="just">
              <a:buFont typeface="Arial" panose="020B0604020202020204" pitchFamily="34" charset="0"/>
              <a:buChar char="•"/>
            </a:pPr>
            <a:endParaRPr lang="cs-CZ" dirty="0">
              <a:solidFill>
                <a:schemeClr val="bg1"/>
              </a:solidFill>
            </a:endParaRPr>
          </a:p>
        </p:txBody>
      </p:sp>
    </p:spTree>
    <p:extLst>
      <p:ext uri="{BB962C8B-B14F-4D97-AF65-F5344CB8AC3E}">
        <p14:creationId xmlns:p14="http://schemas.microsoft.com/office/powerpoint/2010/main" val="1379342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A68DCDFC-31E6-41B9-9A1E-0F2F2F87C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23" t="16210" r="-1065" b="23367"/>
          <a:stretch/>
        </p:blipFill>
        <p:spPr>
          <a:xfrm>
            <a:off x="1464733" y="1601894"/>
            <a:ext cx="8719608" cy="4482520"/>
          </a:xfrm>
          <a:prstGeom prst="rect">
            <a:avLst/>
          </a:prstGeom>
        </p:spPr>
      </p:pic>
      <p:sp>
        <p:nvSpPr>
          <p:cNvPr id="9" name="BlokTextu 8">
            <a:extLst>
              <a:ext uri="{FF2B5EF4-FFF2-40B4-BE49-F238E27FC236}">
                <a16:creationId xmlns:a16="http://schemas.microsoft.com/office/drawing/2014/main" id="{498EFC0B-FE0B-4EBA-AFE8-C35A8E0A808E}"/>
              </a:ext>
            </a:extLst>
          </p:cNvPr>
          <p:cNvSpPr txBox="1"/>
          <p:nvPr/>
        </p:nvSpPr>
        <p:spPr>
          <a:xfrm>
            <a:off x="1730586" y="1967316"/>
            <a:ext cx="7846969" cy="3785652"/>
          </a:xfrm>
          <a:prstGeom prst="rect">
            <a:avLst/>
          </a:prstGeom>
          <a:noFill/>
        </p:spPr>
        <p:txBody>
          <a:bodyPr wrap="square" rtlCol="0">
            <a:spAutoFit/>
          </a:bodyPr>
          <a:lstStyle/>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První dvě kodaňská kritéria jsou dlouhodobého charakteru.</a:t>
            </a:r>
          </a:p>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ČR nelze považovat ani po vstupu za „křišťálově čistý vzor demokracie“, v němž neexistuje korupce, politici slouží lidu, soudci pracují rychle atd.</a:t>
            </a:r>
          </a:p>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Splnění ekonomických kritérií je otázkou, nicméně neexistuje žádný ukazatel, že je ekonomika plně tržní a schopná vyrovnat se s konkurenčními tlaky na vnitřním trhu EU.</a:t>
            </a:r>
          </a:p>
          <a:p>
            <a:pPr marL="342900" indent="-342900" algn="just">
              <a:buFont typeface="Arial" panose="020B0604020202020204" pitchFamily="34" charset="0"/>
              <a:buChar char="•"/>
            </a:pPr>
            <a:r>
              <a:rPr lang="cs-CZ" sz="2000" dirty="0" smtClean="0">
                <a:solidFill>
                  <a:schemeClr val="bg1"/>
                </a:solidFill>
                <a:latin typeface="Arial" panose="020B0604020202020204" pitchFamily="34" charset="0"/>
                <a:cs typeface="Arial" panose="020B0604020202020204" pitchFamily="34" charset="0"/>
              </a:rPr>
              <a:t>Naopak splnění třetího kritéria bylo de facto jednorázovou záležitostí sestávající však z mnoha dílčích kroků, zejména v legislativní oblasti. (Neznamená to však, že jakmile máme legislativu přijatou nebudeme i nadále muset průběžně přejímat legislativu nově schválenou.)</a:t>
            </a:r>
          </a:p>
        </p:txBody>
      </p:sp>
      <p:sp>
        <p:nvSpPr>
          <p:cNvPr id="10" name="Nadpis 1">
            <a:extLst>
              <a:ext uri="{FF2B5EF4-FFF2-40B4-BE49-F238E27FC236}">
                <a16:creationId xmlns:a16="http://schemas.microsoft.com/office/drawing/2014/main" id="{F7D74B5D-749F-490A-9610-62B54C919E4B}"/>
              </a:ext>
            </a:extLst>
          </p:cNvPr>
          <p:cNvSpPr txBox="1">
            <a:spLocks/>
          </p:cNvSpPr>
          <p:nvPr/>
        </p:nvSpPr>
        <p:spPr>
          <a:xfrm>
            <a:off x="442157" y="505240"/>
            <a:ext cx="5949118" cy="576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2800" b="1" u="sng" dirty="0" smtClean="0">
                <a:solidFill>
                  <a:srgbClr val="0000DC"/>
                </a:solidFill>
                <a:latin typeface="Arial" panose="020B0604020202020204" pitchFamily="34" charset="0"/>
                <a:cs typeface="Arial" panose="020B0604020202020204" pitchFamily="34" charset="0"/>
              </a:rPr>
              <a:t>Kodaňská kritéria a ČR</a:t>
            </a:r>
            <a:endParaRPr lang="cs-CZ" sz="2800" b="1" u="sng" dirty="0">
              <a:solidFill>
                <a:srgbClr val="0000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586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3351</Words>
  <Application>Microsoft Office PowerPoint</Application>
  <PresentationFormat>Širokoúhlá obrazovka</PresentationFormat>
  <Paragraphs>213</Paragraphs>
  <Slides>38</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38</vt:i4>
      </vt:variant>
    </vt:vector>
  </HeadingPairs>
  <TitlesOfParts>
    <vt:vector size="42" baseType="lpstr">
      <vt:lpstr>Arial</vt:lpstr>
      <vt:lpstr>Calibri</vt:lpstr>
      <vt:lpstr>Calibri Light</vt:lpstr>
      <vt:lpstr>Motív balíka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Růst ekonomiky </vt:lpstr>
      <vt:lpstr>Prezentace aplikace PowerPoint</vt:lpstr>
      <vt:lpstr>Prezentace aplikace PowerPoint</vt:lpstr>
      <vt:lpstr>Vývoj zahraničního obchodu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Simona Fedorová</dc:creator>
  <cp:lastModifiedBy>Chaloupková Markéta</cp:lastModifiedBy>
  <cp:revision>234</cp:revision>
  <dcterms:created xsi:type="dcterms:W3CDTF">2018-09-30T17:37:15Z</dcterms:created>
  <dcterms:modified xsi:type="dcterms:W3CDTF">2018-11-27T09:58:40Z</dcterms:modified>
</cp:coreProperties>
</file>