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2"/>
  </p:notesMasterIdLst>
  <p:sldIdLst>
    <p:sldId id="306" r:id="rId2"/>
    <p:sldId id="311" r:id="rId3"/>
    <p:sldId id="275" r:id="rId4"/>
    <p:sldId id="307" r:id="rId5"/>
    <p:sldId id="309" r:id="rId6"/>
    <p:sldId id="286" r:id="rId7"/>
    <p:sldId id="304" r:id="rId8"/>
    <p:sldId id="302" r:id="rId9"/>
    <p:sldId id="272" r:id="rId10"/>
    <p:sldId id="289" r:id="rId11"/>
    <p:sldId id="280" r:id="rId12"/>
    <p:sldId id="273" r:id="rId13"/>
    <p:sldId id="282" r:id="rId14"/>
    <p:sldId id="293" r:id="rId15"/>
    <p:sldId id="297" r:id="rId16"/>
    <p:sldId id="291" r:id="rId17"/>
    <p:sldId id="284" r:id="rId18"/>
    <p:sldId id="298" r:id="rId19"/>
    <p:sldId id="299" r:id="rId20"/>
    <p:sldId id="30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009900"/>
    <a:srgbClr val="33CC33"/>
    <a:srgbClr val="99FFCC"/>
    <a:srgbClr val="FFFFCC"/>
    <a:srgbClr val="FFCC99"/>
    <a:srgbClr val="CC3300"/>
    <a:srgbClr val="FFCC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00" autoAdjust="0"/>
  </p:normalViewPr>
  <p:slideViewPr>
    <p:cSldViewPr>
      <p:cViewPr varScale="1">
        <p:scale>
          <a:sx n="53" d="100"/>
          <a:sy n="53" d="100"/>
        </p:scale>
        <p:origin x="16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525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0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404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141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6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01.12.2018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1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RNDr. Milan </a:t>
            </a:r>
            <a:r>
              <a:rPr lang="cs-CZ" sz="1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Viturka</a:t>
            </a:r>
            <a:r>
              <a:rPr lang="cs-CZ" sz="1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CSc.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sz="3600" b="1" cap="none" dirty="0" smtClean="0">
                <a:solidFill>
                  <a:srgbClr val="C00000"/>
                </a:solidFill>
                <a:latin typeface="Arial" panose="020B0604020202020204" pitchFamily="34" charset="0"/>
              </a:rPr>
              <a:t>Zákonitosti tvorby prostorových sítí </a:t>
            </a:r>
            <a:endParaRPr lang="cs-CZ" sz="3600" b="1" cap="none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49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Populační velikost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413957" y="1988841"/>
            <a:ext cx="8348303" cy="410112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obvyklý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velikostní limit </a:t>
            </a: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1 mil. obyvatel, metropole nižšího (národního) významu 0,5 mil. obyvatel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základním problémem je jednotné vymezení metropolí – optimální základem řešením je využití údajů o functional urban areas shromažďované OECD se zohledněním vyšších administrativních funkcí (zejména hlavní města)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případová studie Střední Evropy – členění do 3. skupiny: metropole s více než 2,5 milionem obyv. (např. Berlin, Wien, Warszawa), 1 až 2,5 milionem obyvatel  (např. Praha, Zürich, Stuttgart) a metropole s méně než 1 mil. obyvatel.  (např. Bratislava, Ljubljana, </a:t>
            </a: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Poznań</a:t>
            </a: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9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758066"/>
              </p:ext>
            </p:extLst>
          </p:nvPr>
        </p:nvGraphicFramePr>
        <p:xfrm>
          <a:off x="971600" y="980728"/>
          <a:ext cx="6840757" cy="5166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8497">
                <a:tc>
                  <a:txBody>
                    <a:bodyPr/>
                    <a:lstStyle/>
                    <a:p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jádra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hustota obyvatel na km </a:t>
                      </a:r>
                      <a:r>
                        <a:rPr lang="cs-CZ" sz="900" baseline="30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mil. USD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USD na obyvatele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podíl HDP z celku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</a:t>
                      </a:r>
                      <a:r>
                        <a:rPr lang="cs-CZ" sz="900" dirty="0" smtClean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rep.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10 505 445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249 139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23 712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1 868 631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1 317 563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76 017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41 543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Německo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81 843 743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2 741 802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33 517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Berlin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4 386 551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3 475 702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131 116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29 971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Rhein-Ruhr 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7 089 648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4 578 717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1 171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258 707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36 366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2 996 750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1 718 809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134 128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44 934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München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2 904 480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1 401 899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146 077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51 350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2 525 458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885 001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122 873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48 802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1 960 286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766 539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83 849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42 895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801 951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584 698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45 297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36 501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1 220 106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508 444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44 420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36 327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Nürnberg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1 168 145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608 517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44 985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38 548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1 026 367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545 080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37 363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36 431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Leipzig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833 828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512 479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21 708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25 917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Dresden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842 159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527 089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21 246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25 383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38 538 447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662 316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17 353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Warsawa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3 008 921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1 714 967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111 665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37 456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2 608 651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1 470 265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52 878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20 119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Kraków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1 357 206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753 647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26 652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Gdańsk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1 098 435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702 372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20 470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947 767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794 938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18 781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19 642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Poznań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941 914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552 546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25 899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27 729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Wrocław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835 403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630 127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19 734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23 691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Švýcarsko</a:t>
                      </a: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7 954 662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306 377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39 351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Zürich</a:t>
                      </a: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1 226 332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369 768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58 058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48 128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Genéve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807 646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270 323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31432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Basel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773 332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166 097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38 635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Rakousko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8 443 018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296 484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35 400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Wien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2 737 753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1 750 472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107 616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40 107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Maďarsko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9 957 731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169 811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16 957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Budapest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2 862 326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1 705 774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80 888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28 417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5 404 322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109 463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20 178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Bratislava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722 106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431 418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32 492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45 414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Slovinsko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2 055 496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51 416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25 118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Ljubljana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576 370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278 705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19 775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34 870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-75202"/>
            <a:ext cx="8784976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Údaje o populaci (rok 2012) a HDP (rok 2010)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13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Ekonomický profil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1700808"/>
            <a:ext cx="8280920" cy="4832092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1.  </a:t>
            </a:r>
            <a:r>
              <a:rPr lang="cs-CZ" b="1" dirty="0">
                <a:solidFill>
                  <a:srgbClr val="FF0000"/>
                </a:solidFill>
              </a:rPr>
              <a:t>skupina A:</a:t>
            </a:r>
            <a:r>
              <a:rPr lang="cs-CZ" dirty="0">
                <a:solidFill>
                  <a:srgbClr val="FF0000"/>
                </a:solidFill>
              </a:rPr>
              <a:t> nadprůměrný podíl výzkumně intenzivních high-tech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HTO – např. výroba kancelářských strojů a počítačů), </a:t>
            </a:r>
            <a:r>
              <a:rPr lang="cs-CZ" dirty="0">
                <a:solidFill>
                  <a:srgbClr val="FF0000"/>
                </a:solidFill>
              </a:rPr>
              <a:t>výzkumné intenzivních medium-tech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MTO </a:t>
            </a:r>
            <a:r>
              <a:rPr lang="cs-CZ" dirty="0" smtClean="0">
                <a:solidFill>
                  <a:srgbClr val="FF0000"/>
                </a:solidFill>
              </a:rPr>
              <a:t>– výroba </a:t>
            </a:r>
            <a:r>
              <a:rPr lang="cs-CZ" dirty="0" smtClean="0">
                <a:solidFill>
                  <a:srgbClr val="FF0000"/>
                </a:solidFill>
              </a:rPr>
              <a:t>motorových vozidel či chemických vláken) </a:t>
            </a:r>
            <a:r>
              <a:rPr lang="cs-CZ" dirty="0">
                <a:solidFill>
                  <a:srgbClr val="FF0000"/>
                </a:solidFill>
              </a:rPr>
              <a:t>a znalostně intenzivních technologických služeb (</a:t>
            </a:r>
            <a:r>
              <a:rPr lang="cs-CZ" dirty="0" smtClean="0">
                <a:solidFill>
                  <a:srgbClr val="FF0000"/>
                </a:solidFill>
              </a:rPr>
              <a:t>TS – např. výzkum a vývoj či činnosti v oblasti výpočetní techniky) 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2. </a:t>
            </a:r>
            <a:r>
              <a:rPr lang="cs-CZ" b="1" dirty="0">
                <a:solidFill>
                  <a:srgbClr val="FF0000"/>
                </a:solidFill>
              </a:rPr>
              <a:t>skupina B</a:t>
            </a:r>
            <a:r>
              <a:rPr lang="cs-CZ" dirty="0">
                <a:solidFill>
                  <a:srgbClr val="FF0000"/>
                </a:solidFill>
              </a:rPr>
              <a:t>: nadprůměrný podíl znalostně intenzivních </a:t>
            </a:r>
            <a:r>
              <a:rPr lang="cs-CZ" dirty="0" smtClean="0">
                <a:solidFill>
                  <a:srgbClr val="FF0000"/>
                </a:solidFill>
              </a:rPr>
              <a:t>odvětví podnikatelských </a:t>
            </a:r>
            <a:r>
              <a:rPr lang="cs-CZ" dirty="0">
                <a:solidFill>
                  <a:srgbClr val="FF0000"/>
                </a:solidFill>
              </a:rPr>
              <a:t>služeb (</a:t>
            </a:r>
            <a:r>
              <a:rPr lang="cs-CZ" dirty="0" smtClean="0">
                <a:solidFill>
                  <a:srgbClr val="FF0000"/>
                </a:solidFill>
              </a:rPr>
              <a:t>PS – např. právní a účetní služby či poradenství), </a:t>
            </a:r>
            <a:r>
              <a:rPr lang="cs-CZ" dirty="0">
                <a:solidFill>
                  <a:srgbClr val="FF0000"/>
                </a:solidFill>
              </a:rPr>
              <a:t>znalostně intenzivních finančních služeb (</a:t>
            </a:r>
            <a:r>
              <a:rPr lang="cs-CZ" dirty="0" smtClean="0">
                <a:solidFill>
                  <a:srgbClr val="FF0000"/>
                </a:solidFill>
              </a:rPr>
              <a:t>FS – např. finanční zprostředkování či pojišťovnictví) </a:t>
            </a:r>
            <a:r>
              <a:rPr lang="cs-CZ" dirty="0">
                <a:solidFill>
                  <a:srgbClr val="FF0000"/>
                </a:solidFill>
              </a:rPr>
              <a:t>a znalostně intenzivních zdravotnických, vzdělávacích a mediálních služeb (</a:t>
            </a:r>
            <a:r>
              <a:rPr lang="cs-CZ" dirty="0" smtClean="0">
                <a:solidFill>
                  <a:srgbClr val="FF0000"/>
                </a:solidFill>
              </a:rPr>
              <a:t>ZVM – např. vzdělávání či tvůrčí a umělecké činnosti)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3.  </a:t>
            </a:r>
            <a:r>
              <a:rPr lang="cs-CZ" b="1" dirty="0">
                <a:solidFill>
                  <a:srgbClr val="FF0000"/>
                </a:solidFill>
              </a:rPr>
              <a:t>skupina C:</a:t>
            </a:r>
            <a:r>
              <a:rPr lang="cs-CZ" dirty="0">
                <a:solidFill>
                  <a:srgbClr val="FF0000"/>
                </a:solidFill>
              </a:rPr>
              <a:t> průměrný podíl výzkumně intenzivních odvětví </a:t>
            </a:r>
            <a:r>
              <a:rPr lang="cs-CZ" dirty="0" smtClean="0">
                <a:solidFill>
                  <a:srgbClr val="FF0000"/>
                </a:solidFill>
              </a:rPr>
              <a:t>a služeb (HTO </a:t>
            </a:r>
            <a:r>
              <a:rPr lang="cs-CZ" dirty="0">
                <a:solidFill>
                  <a:srgbClr val="FF0000"/>
                </a:solidFill>
              </a:rPr>
              <a:t>+ MTO + TS)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4.  </a:t>
            </a:r>
            <a:r>
              <a:rPr lang="cs-CZ" b="1" dirty="0">
                <a:solidFill>
                  <a:srgbClr val="FF0000"/>
                </a:solidFill>
              </a:rPr>
              <a:t>skupina D:</a:t>
            </a:r>
            <a:r>
              <a:rPr lang="cs-CZ" dirty="0">
                <a:solidFill>
                  <a:srgbClr val="FF0000"/>
                </a:solidFill>
              </a:rPr>
              <a:t> průměrný podíl znalostně intenzivních odvětví služeb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>
                <a:solidFill>
                  <a:srgbClr val="FF0000"/>
                </a:solidFill>
              </a:rPr>
              <a:t>PS + FS + ZVM)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5.  </a:t>
            </a:r>
            <a:r>
              <a:rPr lang="cs-CZ" b="1" dirty="0" smtClean="0">
                <a:solidFill>
                  <a:srgbClr val="FF0000"/>
                </a:solidFill>
              </a:rPr>
              <a:t>skupina </a:t>
            </a:r>
            <a:r>
              <a:rPr lang="cs-CZ" b="1" dirty="0">
                <a:solidFill>
                  <a:srgbClr val="FF0000"/>
                </a:solidFill>
              </a:rPr>
              <a:t>E:</a:t>
            </a:r>
            <a:r>
              <a:rPr lang="cs-CZ" dirty="0">
                <a:solidFill>
                  <a:srgbClr val="FF0000"/>
                </a:solidFill>
              </a:rPr>
              <a:t> podprůměrný podíl výzkumně a znalostně zaměřených </a:t>
            </a:r>
            <a:r>
              <a:rPr lang="cs-CZ" dirty="0" smtClean="0">
                <a:solidFill>
                  <a:srgbClr val="FF0000"/>
                </a:solidFill>
              </a:rPr>
              <a:t>odvětví  průmyslu a služeb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07557"/>
              </p:ext>
            </p:extLst>
          </p:nvPr>
        </p:nvGraphicFramePr>
        <p:xfrm>
          <a:off x="1835696" y="1124744"/>
          <a:ext cx="5184577" cy="5268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B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C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indent="-36195"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 republika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240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Německo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Berlin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Rhein-Ruhr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▫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München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Nürnberg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Leipzig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Dresden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Warszawa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Katowice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Kraków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Gdańsk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Poznań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Wrocław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Švýcarsko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Zürich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Genéve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Basel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Rakousko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Maďarsko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Budapest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Bratislava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Slovinsko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Ljubljana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41675"/>
            <a:ext cx="878497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Ekonomický profil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Podnikatelská a residenční atraktivita</a:t>
            </a:r>
            <a:endParaRPr lang="cs-CZ" sz="20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74524" y="2060848"/>
            <a:ext cx="8194212" cy="4124206"/>
          </a:xfrm>
          <a:prstGeom prst="rect">
            <a:avLst/>
          </a:prstGeom>
          <a:solidFill>
            <a:srgbClr val="00FF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ústřední pozici zaujímá kvalita podnikatelského prostředí resp. podnikatelská atraktivita (PA) – vhodnou databázi představuje např. European cities monitor, vycházející z názorů cca 500 respondentů z řad manažerů světových firem: v případové studii Střední Evropy byly metropole rozděleny na metropole globálního (např. Frankfurt a. M., Rhine-Ruhr), evropského (např. Praha, Budapest, Genéve) a  středoevropského (např. Ljubljana, Bremen, Kraków) </a:t>
            </a:r>
            <a:r>
              <a:rPr lang="cs-CZ" dirty="0" smtClean="0">
                <a:solidFill>
                  <a:srgbClr val="FF0000"/>
                </a:solidFill>
              </a:rPr>
              <a:t>významu,</a:t>
            </a:r>
            <a:endParaRPr lang="cs-CZ" dirty="0" smtClean="0">
              <a:solidFill>
                <a:srgbClr val="FF0000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stále větší význam získává komponenta kvalita sociálního prostředí resp. residenční atraktivita (RA) – patrně nejznámější světovou databázi spravuje společnost </a:t>
            </a:r>
            <a:r>
              <a:rPr lang="cs-CZ" dirty="0" smtClean="0">
                <a:solidFill>
                  <a:srgbClr val="FF0000"/>
                </a:solidFill>
              </a:rPr>
              <a:t>Mercer</a:t>
            </a:r>
            <a:r>
              <a:rPr lang="cs-CZ" dirty="0" smtClean="0">
                <a:solidFill>
                  <a:srgbClr val="FF0000"/>
                </a:solidFill>
              </a:rPr>
              <a:t> (v tomto ohledu  je charakteristické zaostávání „východních“ metropolí</a:t>
            </a:r>
            <a:r>
              <a:rPr lang="cs-CZ" dirty="0" smtClean="0">
                <a:solidFill>
                  <a:srgbClr val="FF0000"/>
                </a:solidFill>
              </a:rPr>
              <a:t>), </a:t>
            </a:r>
            <a:endParaRPr lang="cs-CZ" dirty="0" smtClean="0">
              <a:solidFill>
                <a:srgbClr val="FF0000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Pro hodnocení inovačního potenciálu (IP) lze využít údaje společnost </a:t>
            </a:r>
            <a:r>
              <a:rPr lang="cs-CZ" dirty="0" smtClean="0">
                <a:solidFill>
                  <a:srgbClr val="FF0000"/>
                </a:solidFill>
              </a:rPr>
              <a:t>2thinkknow </a:t>
            </a:r>
            <a:r>
              <a:rPr lang="cs-CZ" dirty="0" smtClean="0">
                <a:solidFill>
                  <a:srgbClr val="FF0000"/>
                </a:solidFill>
              </a:rPr>
              <a:t>Consulting – tento potenciál je hodnocen na základě tří faktorů označených jako kulturní aktiva, infrastruktura a propojenost trhů.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90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803817"/>
              </p:ext>
            </p:extLst>
          </p:nvPr>
        </p:nvGraphicFramePr>
        <p:xfrm>
          <a:off x="1979712" y="561968"/>
          <a:ext cx="5328595" cy="5981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12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pořadí podle PA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sym typeface="Symbol"/>
                        </a:rPr>
                        <a:t>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celkem/ v rámci zemí </a:t>
                      </a:r>
                      <a:r>
                        <a:rPr lang="cs-CZ" sz="1000" baseline="30000" dirty="0">
                          <a:solidFill>
                            <a:srgbClr val="FFFF00"/>
                          </a:solidFill>
                          <a:effectLst/>
                        </a:rPr>
                        <a:t>*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RA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IP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obyv. metropole/stát  (2000-2012)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HDP metropole/stát  (2000-2010)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1.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Berlin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101,7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Rhein-Ruhr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98,2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104,2 </a:t>
                      </a:r>
                      <a:r>
                        <a:rPr lang="cs-CZ" sz="1000" baseline="30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München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113,5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Frankfurt/M.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102,1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102,9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Zürich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99,1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97,9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2.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Praha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8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109,6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111,8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Hamburg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Stuttgart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102,0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101,9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Warszawa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104,5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109,5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105,5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99,7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Wien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106,8 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105,5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112,2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3. kategorie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Mannheim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97,7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99,8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Hannover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99,0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Nürnberg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100,9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94,8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Leipzig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97,2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Dresden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103,7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99,0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Katowice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94,9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96,1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Kraków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Gdańsk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97,0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94,0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Poznań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103,4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Wrocław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Basel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94,7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99,5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Bratislava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104,9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111,7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4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106,4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107,6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188640"/>
            <a:ext cx="666330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Atraktivita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Komplexní výsledky hodnocení</a:t>
            </a:r>
            <a:endParaRPr lang="cs-CZ" sz="2000" b="1" cap="non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8221571" cy="470898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typologie podle míry podobnosti v zařazení zkoumaných metropolí podle vybraných komponent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C00000"/>
                </a:solidFill>
              </a:rPr>
              <a:t>dominantní, etablované a elementární metropole</a:t>
            </a:r>
            <a:endParaRPr lang="cs-CZ" dirty="0">
              <a:solidFill>
                <a:srgbClr val="C00000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statistická </a:t>
            </a:r>
            <a:r>
              <a:rPr lang="cs-CZ" dirty="0"/>
              <a:t>analýza výsledků ukazuje, že typové zařazení metropolí </a:t>
            </a:r>
            <a:r>
              <a:rPr lang="cs-CZ" dirty="0" smtClean="0"/>
              <a:t>má </a:t>
            </a:r>
            <a:r>
              <a:rPr lang="cs-CZ" dirty="0"/>
              <a:t>nejsilnější vazbu na </a:t>
            </a:r>
            <a:r>
              <a:rPr lang="cs-CZ" dirty="0" smtClean="0"/>
              <a:t>komponentu „podnikatelská atraktivita“, </a:t>
            </a:r>
            <a:r>
              <a:rPr lang="cs-CZ" dirty="0"/>
              <a:t>s hodnotou koeficientu korelace </a:t>
            </a:r>
            <a:r>
              <a:rPr lang="cs-CZ" dirty="0" smtClean="0"/>
              <a:t>k = </a:t>
            </a:r>
            <a:r>
              <a:rPr lang="cs-CZ" dirty="0"/>
              <a:t>0,85. S podobnou orientací prioritní vazby se setkáváme i u obou zbývajících komponent, z nichž silnější závislost vykazuje komponenta </a:t>
            </a:r>
            <a:r>
              <a:rPr lang="cs-CZ" dirty="0" smtClean="0"/>
              <a:t>populační velikost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pokud </a:t>
            </a:r>
            <a:r>
              <a:rPr lang="cs-CZ" dirty="0"/>
              <a:t>statistickou analýzu rozšíříme o ukazatel HDP/obyv., nalézáme nejsilnější vazbu na komponentu </a:t>
            </a:r>
            <a:r>
              <a:rPr lang="cs-CZ" dirty="0" smtClean="0"/>
              <a:t>ekonomický profil s </a:t>
            </a:r>
            <a:r>
              <a:rPr lang="cs-CZ" dirty="0"/>
              <a:t>k = 0,73, což koresponduje s obecným předpokladem o vyšší přidané hodnotě produkce znalostních odvětví </a:t>
            </a:r>
            <a:r>
              <a:rPr lang="cs-CZ" dirty="0" smtClean="0"/>
              <a:t>(zjištěno pouze u dominantních a  etablovaných metropolí)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ve </a:t>
            </a:r>
            <a:r>
              <a:rPr lang="cs-CZ" dirty="0"/>
              <a:t>prospěch západních metropolí hovoří zejména výrazně vyšší progresivita ekonomické </a:t>
            </a:r>
            <a:r>
              <a:rPr lang="cs-CZ" dirty="0" smtClean="0"/>
              <a:t>struktury, menší </a:t>
            </a:r>
            <a:r>
              <a:rPr lang="cs-CZ" dirty="0"/>
              <a:t>rozdíly zjištěné u </a:t>
            </a:r>
            <a:r>
              <a:rPr lang="cs-CZ" dirty="0" smtClean="0"/>
              <a:t>komponenty</a:t>
            </a:r>
            <a:r>
              <a:rPr lang="cs-CZ" dirty="0"/>
              <a:t> (podnikatelské) </a:t>
            </a:r>
            <a:r>
              <a:rPr lang="cs-CZ" dirty="0" smtClean="0"/>
              <a:t>atraktivity pak </a:t>
            </a:r>
            <a:r>
              <a:rPr lang="cs-CZ" dirty="0"/>
              <a:t>lze primárně přičíst nižší cenové hladině základních výrobních faktorů ve východních </a:t>
            </a:r>
            <a:r>
              <a:rPr lang="cs-CZ" dirty="0" smtClean="0"/>
              <a:t>metropolích.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82123"/>
              </p:ext>
            </p:extLst>
          </p:nvPr>
        </p:nvGraphicFramePr>
        <p:xfrm>
          <a:off x="1763688" y="1052736"/>
          <a:ext cx="5470805" cy="5292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029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Typy metropolí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Klasifikační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Agregátní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2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velikost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struktura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atraktivita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- dominant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Frankfurt/M.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Rhein-Ruhr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- established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Praha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Mannheim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- elementary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Bratislava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Leipzig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Kraków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Wrocław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11761" y="425271"/>
            <a:ext cx="4464496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Komplexní přehled výsledků hodnocení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2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praktické konceptualizace výsledků – posouzení intenzity vazeb českých metropolí s ostatními středoevropskými metropolemi</a:t>
            </a:r>
            <a:endParaRPr lang="cs-CZ" sz="20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50" y="2060848"/>
            <a:ext cx="8640960" cy="39241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8000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Metodika hodnocení:</a:t>
            </a:r>
          </a:p>
          <a:p>
            <a:pPr marL="449263" marR="0" lvl="0" indent="-271463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zhodnocení intenzity vazeb s důrazem na identifikaci rozvojových os nadnárodního        významu a jejich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koincidenci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s rozvojovými osami národního významu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50850" marR="0" lvl="0" indent="-273050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syntéza získaných poznatků v kontextu prostorového modelu rozvoje české ekonomiky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konceptualizace výsledků výzkumu metropolizačních procesů s využitím scénářů regionálního rozvoje (úroveň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NUTS 3)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ea typeface="Times New Roman" pitchFamily="18" charset="0"/>
            </a:endParaRP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hodnocení metropolitních vazeb je vzhledem k  dostupným informacím založeno na aplikaci gravitačního modelu jako standardního nástroje kvalifikovaného odhadu potenciálu prostorových interakcí, který lze zapsat následujícím způsobem:</a:t>
            </a: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M</a:t>
            </a:r>
            <a:r>
              <a:rPr lang="cs-CZ" sz="1600" baseline="-25000" dirty="0" smtClean="0">
                <a:solidFill>
                  <a:srgbClr val="FF6600"/>
                </a:solidFill>
              </a:rPr>
              <a:t>i </a:t>
            </a:r>
            <a:r>
              <a:rPr lang="cs-CZ" sz="1600" dirty="0" smtClean="0">
                <a:solidFill>
                  <a:srgbClr val="FF6600"/>
                </a:solidFill>
              </a:rPr>
              <a:t>x M</a:t>
            </a:r>
            <a:r>
              <a:rPr lang="cs-CZ" sz="800" dirty="0" smtClean="0">
                <a:solidFill>
                  <a:srgbClr val="FF6600"/>
                </a:solidFill>
              </a:rPr>
              <a:t>j</a:t>
            </a:r>
            <a:r>
              <a:rPr lang="cs-CZ" sz="1600" dirty="0" smtClean="0">
                <a:solidFill>
                  <a:srgbClr val="FF6600"/>
                </a:solidFill>
              </a:rPr>
              <a:t> 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Gij </a:t>
            </a:r>
            <a:r>
              <a:rPr lang="cs-CZ" sz="1600" dirty="0">
                <a:solidFill>
                  <a:srgbClr val="FF6600"/>
                </a:solidFill>
              </a:rPr>
              <a:t>= ∑  </a:t>
            </a:r>
            <a:r>
              <a:rPr lang="cs-CZ" sz="1600" dirty="0" smtClean="0">
                <a:solidFill>
                  <a:srgbClr val="FF6600"/>
                </a:solidFill>
              </a:rPr>
              <a:t>———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d</a:t>
            </a:r>
            <a:r>
              <a:rPr lang="cs-CZ" sz="900" dirty="0" smtClean="0">
                <a:solidFill>
                  <a:srgbClr val="FF6600"/>
                </a:solidFill>
              </a:rPr>
              <a:t>ij</a:t>
            </a:r>
            <a:r>
              <a:rPr lang="cs-CZ" sz="1600" dirty="0" smtClean="0">
                <a:solidFill>
                  <a:srgbClr val="FF6600"/>
                </a:solidFill>
              </a:rPr>
              <a:t>                  </a:t>
            </a:r>
            <a:endParaRPr lang="cs-CZ" sz="1600" dirty="0">
              <a:solidFill>
                <a:srgbClr val="FF6600"/>
              </a:solidFill>
            </a:endParaRPr>
          </a:p>
          <a:p>
            <a:pPr marL="449263" indent="-269875"/>
            <a:r>
              <a:rPr lang="cs-CZ" sz="1600" dirty="0" smtClean="0">
                <a:solidFill>
                  <a:srgbClr val="FF6600"/>
                </a:solidFill>
              </a:rPr>
              <a:t>     kde </a:t>
            </a:r>
            <a:r>
              <a:rPr lang="cs-CZ" sz="1600" i="1" dirty="0">
                <a:solidFill>
                  <a:srgbClr val="FF6600"/>
                </a:solidFill>
              </a:rPr>
              <a:t>G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gravitační síla působící mezi metropolemi i a j, </a:t>
            </a:r>
            <a:r>
              <a:rPr lang="cs-CZ" sz="1600" i="1" dirty="0">
                <a:solidFill>
                  <a:srgbClr val="FF6600"/>
                </a:solidFill>
              </a:rPr>
              <a:t>M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ekonomický význam metropolí a </a:t>
            </a:r>
            <a:r>
              <a:rPr lang="cs-CZ" sz="1600" i="1" dirty="0">
                <a:solidFill>
                  <a:srgbClr val="FF6600"/>
                </a:solidFill>
              </a:rPr>
              <a:t>d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dirty="0">
                <a:solidFill>
                  <a:srgbClr val="FF6600"/>
                </a:solidFill>
              </a:rPr>
              <a:t> = vzdálenost </a:t>
            </a:r>
            <a:r>
              <a:rPr lang="cs-CZ" sz="1600" dirty="0" smtClean="0">
                <a:solidFill>
                  <a:srgbClr val="FF6600"/>
                </a:solidFill>
              </a:rPr>
              <a:t>metropolí (s využitím kritéria efektivní vzdálenosti).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3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6911" y="260648"/>
            <a:ext cx="8381260" cy="1054394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Metropolitní systém Střední Evropy z pohledu České republiky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rázek 1" descr="Metropole-hodnocení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5791723" cy="48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21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  <a:solidFill>
            <a:srgbClr val="FFC000"/>
          </a:solidFill>
        </p:spPr>
        <p:txBody>
          <a:bodyPr/>
          <a:lstStyle/>
          <a:p>
            <a:r>
              <a:rPr lang="cs-CZ" cap="none" dirty="0" smtClean="0">
                <a:solidFill>
                  <a:srgbClr val="C00000"/>
                </a:solidFill>
              </a:rPr>
              <a:t>Teoretické ukotvení  regionálního rozvoje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948" y="1700808"/>
            <a:ext cx="8394104" cy="5040560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Nedávná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světová hospodářská krize výrazně oslabila přesvědčení, že pomocí matematických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modelů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lze spolehlivě předvídat hospodářský růst a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formulovat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konzistentní hospodářskou politiku.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souladu s tím se pozornost přesunuje na výzkum klíčových procesů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společenské evoluce, jejíž hybnou silou je konkurence, optimálním směrem udržitelný rozvoj a hlavním smyslem zvyšování kvality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života.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tomto kontextu klademe důraz na pět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základních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principů: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holismu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považuje celek za něco víc než prostý souhrn částí. Jeho aplikace otevírá prostor k přechodu od neoklasických redukcionistických přístupů ke komplexním přístupům respektujících otevřenost společenských systémů.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integrace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znamená horizontální a vertikální propojování částí ve vyšší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celky v intencích hierarchického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uspořádání společenských systémů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odrážejícím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politické, podnikatelské a sociální preference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obyvatelstva. </a:t>
            </a:r>
            <a:endParaRPr lang="cs-CZ" sz="1200" dirty="0">
              <a:solidFill>
                <a:srgbClr val="33CC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udržitelnosti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posuzované z komplexního pohledu zahrnujícího ekonomickou, sociální a environmentální dimenzi společenského rozvoje se specifickým důrazem na dynamickou rovnováhu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jejich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vazeb.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prospěšnosti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reflektují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legitimní zájmy veřejné správy a ostatních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subjektů. </a:t>
            </a:r>
            <a:endParaRPr lang="cs-CZ" sz="1200" dirty="0" smtClean="0">
              <a:solidFill>
                <a:srgbClr val="33CC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účelnosti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chápané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 optimalizace výběru veřejných projektů – k častému zaměňování pojmů efektivnosti a účelnosti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uvádí P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Drucker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"účelnost znamená dělat správné věci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a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efektivnost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znamená dělat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správně“ (z toho logicky vyplývá, že nevhodný výběr projektu nelze vykompenzovat jeho efektivní realizací). </a:t>
            </a:r>
            <a:endParaRPr lang="cs-CZ" sz="12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87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33CC33"/>
                </a:solidFill>
              </a:rPr>
              <a:t>Klíčové závěry pro plánování územního rozvoje  v rámci mezinárodní spolupráce</a:t>
            </a:r>
            <a:endParaRPr lang="cs-CZ" sz="2000" b="1" cap="none" dirty="0">
              <a:solidFill>
                <a:srgbClr val="33CC33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3509" y="1556792"/>
            <a:ext cx="8568952" cy="5055230"/>
          </a:xfrm>
          <a:prstGeom prst="rect">
            <a:avLst/>
          </a:prstGeom>
          <a:solidFill>
            <a:srgbClr val="FFCC66"/>
          </a:solidFill>
        </p:spPr>
        <p:txBody>
          <a:bodyPr wrap="square">
            <a:spAutoFit/>
          </a:bodyPr>
          <a:lstStyle/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Hlavní motto: tvorba </a:t>
            </a:r>
            <a:r>
              <a:rPr lang="cs-CZ" sz="1600" b="1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nadnárodních metropolitních sítí jako stavebních </a:t>
            </a: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kamenů </a:t>
            </a:r>
            <a:r>
              <a:rPr lang="cs-CZ" sz="1600" b="1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horizontální integrace </a:t>
            </a: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Evropy.</a:t>
            </a:r>
            <a:endParaRPr lang="cs-CZ" sz="1600" b="1" dirty="0" smtClean="0">
              <a:solidFill>
                <a:srgbClr val="009900"/>
              </a:solidFill>
              <a:latin typeface="Arial" panose="020B0604020202020204" pitchFamily="34" charset="0"/>
              <a:cs typeface="Arial"/>
            </a:endParaRPr>
          </a:p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Realita České republiky:</a:t>
            </a:r>
            <a:endParaRPr lang="cs-CZ" sz="1600" b="1" dirty="0">
              <a:solidFill>
                <a:srgbClr val="009900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</a:rPr>
              <a:t>nejsilnější vazby: Praha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→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, Brno →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Wien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i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→ Katowice</a:t>
            </a:r>
            <a:endParaRPr lang="cs-CZ" sz="1600" i="1" dirty="0" smtClean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</a:rPr>
              <a:t>hlavní nadnárodní metropolitní osy: Praha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→ Praha –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Nürnberg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(rozvětvení – frankfurtská a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štutgartska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osa) -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, Brno →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Wien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(vedlejší osa Brno – Bratislava - Budapest), </a:t>
            </a:r>
            <a:r>
              <a:rPr lang="cs-CZ" sz="1600" i="1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→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pouze nepřímé napojení díky blízkosti Hornoslezské aglomerace na osu  Katowice –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Łódż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Warszawa</a:t>
            </a:r>
            <a:endParaRPr lang="cs-CZ" sz="1600" dirty="0" smtClean="0">
              <a:solidFill>
                <a:srgbClr val="009900"/>
              </a:solidFill>
              <a:latin typeface="Arial" panose="020B0604020202020204" pitchFamily="34" charset="0"/>
              <a:cs typeface="Arial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Rozvojové scénáře (pořadí v rámci krajských měst): Praha (1. místo dle KPP, 4 místo dle KSP) – progresivní, Brno (2.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8 místo dle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KSP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)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růstový, Ostrava (10.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10 místo dle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KSP) –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stabilizační. </a:t>
            </a:r>
          </a:p>
          <a:p>
            <a:pPr marL="288000">
              <a:spcBef>
                <a:spcPts val="6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/>
              </a:rPr>
              <a:t>Hlavní závěr: z provedených analýz vyplývá, že jedinou plně rozvinutou českou metropolí nadnárodního (evropského) významu je pouze Praha; </a:t>
            </a:r>
            <a:r>
              <a:rPr lang="cs-CZ" sz="16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/>
              </a:rPr>
              <a:t>zatímco Brno </a:t>
            </a:r>
            <a:r>
              <a:rPr lang="cs-CZ" sz="16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/>
              </a:rPr>
              <a:t>lze řadit mezi vedlejší metropole nadnárodního významu (jen vybrané metropolitní funkce – věda a výzkum, výstavnictví); </a:t>
            </a:r>
            <a:r>
              <a:rPr lang="cs-CZ" sz="16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/>
              </a:rPr>
              <a:t>relevantní pozici Ostravy oslabují nepříznivé rozvojové tendence (</a:t>
            </a:r>
            <a:r>
              <a:rPr lang="cs-CZ" sz="16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/>
              </a:rPr>
              <a:t>vzhledem k </a:t>
            </a:r>
            <a:r>
              <a:rPr lang="cs-CZ" sz="16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/>
              </a:rPr>
              <a:t>ekonomické není adekvátním způsobem napojena na rozvojové </a:t>
            </a:r>
            <a:r>
              <a:rPr lang="cs-CZ" sz="16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/>
              </a:rPr>
              <a:t>osy národního významu).</a:t>
            </a:r>
            <a:endParaRPr lang="cs-CZ" sz="1600" dirty="0" smtClean="0">
              <a:solidFill>
                <a:srgbClr val="FF3300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3707" y="1764937"/>
            <a:ext cx="8407893" cy="4407408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cs-CZ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Závislost </a:t>
            </a:r>
            <a:r>
              <a:rPr lang="cs-CZ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kvality podnikatelského prostředí (KPP) na </a:t>
            </a:r>
            <a:r>
              <a:rPr lang="cs-CZ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velikosti </a:t>
            </a:r>
            <a:r>
              <a:rPr lang="cs-CZ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regionů</a:t>
            </a: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33CC33"/>
          </a:solidFill>
        </p:spPr>
        <p:txBody>
          <a:bodyPr/>
          <a:lstStyle/>
          <a:p>
            <a:r>
              <a:rPr lang="cs-CZ" sz="2400" b="1" cap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Ekonomické zákonitosti regionálního rozvoje</a:t>
            </a:r>
            <a:endParaRPr lang="cs-CZ" sz="2400" b="1" cap="non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835" y="2062399"/>
            <a:ext cx="4806569" cy="259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042" y="4747372"/>
            <a:ext cx="5089221" cy="1332000"/>
          </a:xfrm>
          <a:prstGeom prst="rect">
            <a:avLst/>
          </a:prstGeom>
          <a:solidFill>
            <a:srgbClr val="92D050"/>
          </a:solidFill>
          <a:ln w="19050" algn="ctr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74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72797219"/>
              </p:ext>
            </p:extLst>
          </p:nvPr>
        </p:nvGraphicFramePr>
        <p:xfrm>
          <a:off x="467543" y="908717"/>
          <a:ext cx="8208912" cy="5603939"/>
        </p:xfrm>
        <a:graphic>
          <a:graphicData uri="http://schemas.openxmlformats.org/drawingml/2006/table">
            <a:tbl>
              <a:tblPr/>
              <a:tblGrid>
                <a:gridCol w="3777764">
                  <a:extLst>
                    <a:ext uri="{9D8B030D-6E8A-4147-A177-3AD203B41FA5}">
                      <a16:colId xmlns:a16="http://schemas.microsoft.com/office/drawing/2014/main" val="671612198"/>
                    </a:ext>
                  </a:extLst>
                </a:gridCol>
                <a:gridCol w="2740041">
                  <a:extLst>
                    <a:ext uri="{9D8B030D-6E8A-4147-A177-3AD203B41FA5}">
                      <a16:colId xmlns:a16="http://schemas.microsoft.com/office/drawing/2014/main" val="1016831575"/>
                    </a:ext>
                  </a:extLst>
                </a:gridCol>
                <a:gridCol w="819931">
                  <a:extLst>
                    <a:ext uri="{9D8B030D-6E8A-4147-A177-3AD203B41FA5}">
                      <a16:colId xmlns:a16="http://schemas.microsoft.com/office/drawing/2014/main" val="3903895267"/>
                    </a:ext>
                  </a:extLst>
                </a:gridCol>
                <a:gridCol w="871176">
                  <a:extLst>
                    <a:ext uri="{9D8B030D-6E8A-4147-A177-3AD203B41FA5}">
                      <a16:colId xmlns:a16="http://schemas.microsoft.com/office/drawing/2014/main" val="4187856064"/>
                    </a:ext>
                  </a:extLst>
                </a:gridCol>
              </a:tblGrid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faktory 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typologické skupiny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váhy A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váhy B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82647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nejvíce významné faktory:    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44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48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51256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podnikatelská a znalostní báze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lokální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5023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dostupnost pracovních sil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578522"/>
                  </a:ext>
                </a:extLst>
              </a:tr>
              <a:tr h="2629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blízkost trhů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45140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blízkost hlavních zákazníků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</a:t>
                      </a:r>
                      <a:r>
                        <a:rPr kumimoji="0" lang="cs-CZ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faktory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459140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kvalita pracovních sil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42579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středně významné faktory: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55211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cena nemovitostí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cenové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823207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kvalita silnic a železnic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75750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cena práce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cenové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694679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informační a komunikační technologie</a:t>
                      </a:r>
                      <a:endParaRPr kumimoji="0" lang="de-DE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118263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podpůrné služby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484266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urbanistická a přírodní atraktivita území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844113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méně významné faktory: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19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17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03961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přítomnost zahraničních firem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675909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kvalita území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130834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asistence veřejné správy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lokální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520369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blízkost mezinárodních letišť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02001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flexibilita pracovních sil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58179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2051720" y="260648"/>
            <a:ext cx="4753417" cy="400110"/>
          </a:xfrm>
          <a:prstGeom prst="rect">
            <a:avLst/>
          </a:prstGeom>
          <a:solidFill>
            <a:srgbClr val="FFCC66"/>
          </a:solidFill>
        </p:spPr>
        <p:txBody>
          <a:bodyPr wrap="none">
            <a:spAutoFit/>
          </a:bodyPr>
          <a:lstStyle/>
          <a:p>
            <a:r>
              <a:rPr lang="cs-CZ" alt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KPP a jejich významové váhy</a:t>
            </a:r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637697"/>
              </p:ext>
            </p:extLst>
          </p:nvPr>
        </p:nvGraphicFramePr>
        <p:xfrm>
          <a:off x="539552" y="692696"/>
          <a:ext cx="8064896" cy="5782024"/>
        </p:xfrm>
        <a:graphic>
          <a:graphicData uri="http://schemas.openxmlformats.org/drawingml/2006/table">
            <a:tbl>
              <a:tblPr/>
              <a:tblGrid>
                <a:gridCol w="3333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5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5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22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faktory 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16" marR="90016" marT="46801" marB="4680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typologické skupiny</a:t>
                      </a:r>
                    </a:p>
                  </a:txBody>
                  <a:tcPr marL="90016" marR="90016" marT="46801" marB="4680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vazby na KSP</a:t>
                      </a:r>
                    </a:p>
                  </a:txBody>
                  <a:tcPr marL="90016" marR="90016" marT="46801" marB="4680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nezaměstnanost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vzdělanost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naděje dožití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potratovost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rozvodovost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sociální faktory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kriminalita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sociální faktory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přirozený pohyb obyvatelstva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demografické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5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mechanický pohyb obyvatelstva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demografické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věková struktura obyvatelstva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demografické faktory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urbanistický rozvoj</a:t>
                      </a:r>
                      <a:endParaRPr kumimoji="0" lang="de-DE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prostředí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 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úroveň urbanizace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zdravotnická infrastruktura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 infrastruktura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krajinná struktura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kvalita ovzduší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80580" y="188640"/>
            <a:ext cx="8315097" cy="400110"/>
          </a:xfrm>
          <a:prstGeom prst="rect">
            <a:avLst/>
          </a:prstGeom>
          <a:solidFill>
            <a:srgbClr val="FFCC66"/>
          </a:solidFill>
        </p:spPr>
        <p:txBody>
          <a:bodyPr wrap="none">
            <a:spAutoFit/>
          </a:bodyPr>
          <a:lstStyle/>
          <a:p>
            <a:pPr algn="ctr"/>
            <a:r>
              <a:rPr lang="cs-CZ" alt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kvality sociálního prostředí (KSP) a </a:t>
            </a:r>
            <a:r>
              <a:rPr lang="cs-CZ" altLang="en-US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jejich významové váhy</a:t>
            </a:r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81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395535" y="620688"/>
            <a:ext cx="8280919" cy="707886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Základní</a:t>
            </a:r>
            <a:r>
              <a:rPr lang="en-GB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determinanty</a:t>
            </a:r>
            <a:r>
              <a:rPr lang="en-GB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GB" altLang="cs-C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prostorového </a:t>
            </a:r>
            <a:r>
              <a:rPr lang="cs-CZ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uspořá</a:t>
            </a:r>
            <a:r>
              <a:rPr lang="en-GB" altLang="cs-C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dání </a:t>
            </a:r>
            <a:r>
              <a:rPr lang="cs-CZ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společenských systémů</a:t>
            </a:r>
            <a:endParaRPr lang="cs-CZ" altLang="cs-CZ" sz="2000" b="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9575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135202"/>
              </p:ext>
            </p:extLst>
          </p:nvPr>
        </p:nvGraphicFramePr>
        <p:xfrm>
          <a:off x="395535" y="1772816"/>
          <a:ext cx="8352930" cy="4248474"/>
        </p:xfrm>
        <a:graphic>
          <a:graphicData uri="http://schemas.openxmlformats.org/drawingml/2006/table">
            <a:tbl>
              <a:tblPr/>
              <a:tblGrid>
                <a:gridCol w="1670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hierarchická úroveň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polarizace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integrace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klíčové struktury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hlavní typy interakcí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globální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</a:t>
                      </a: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lokálního  významu (metropole) 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nadnárodního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mezinárodní společenství, TNC 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</a:t>
                      </a: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nadnárodního významu (metropole)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národního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státní správa, ústředí velkých firem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řídící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regionálního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územní správa,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velké firmy resp. závody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produkční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rozvojová (nodální) centra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nodální regiony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zaměstnavatelé,  zaměstnanci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lokální</a:t>
                      </a: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pozemková renta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funkční urbanistické areály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nemovitosti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realitní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9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33CC33"/>
          </a:solidFill>
        </p:spPr>
        <p:txBody>
          <a:bodyPr/>
          <a:lstStyle/>
          <a:p>
            <a:r>
              <a:rPr lang="cs-CZ" sz="24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Formování prostorových sítí</a:t>
            </a:r>
            <a:endParaRPr lang="cs-CZ" sz="24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731647"/>
            <a:ext cx="6395767" cy="423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2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Metropolizaci lze chápat jako vyšší stadium urbanizace resp. přechod od prosté koncentrace jevů ke koncentrace významů v linii informace – znalosti – řízení (adaptace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postindustriální stadium vývoj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ekonomiky = nástup integračního stadia aglomerační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ekonomiky).</a:t>
            </a:r>
            <a:endParaRPr lang="cs-CZ" sz="2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Rozvolňování horizontálních a prohlubování vertikálních forem společenské organizace. 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uvedenými skutečnostmi koresponduje postavení metropolí jako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dominantních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součástí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urbanistických systémů, propojených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nejen operativními interakcemi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technickou infrastrukturou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 i tvůrčími interakcemi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znalostní infrastrukturou.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Celkově je ovšem třeba konstatovat, že  koncept metropolizace stále zůstává teoreticky neujasněný – ze starších teorií lze v tomto kontextu považovat za inspirativní zejména teorii centrálních míst, teorii polarizovaného rozvoje a teorii kumulativní kauzality. Z novějších teorií připomínám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 teorii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integrovaného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udržitelného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rozvoje, která za podstatu společenského pohybu/evoluce považuje holistickou integraci společenských systémů prostřednictvím územní dělby práce a sociopolitických vztahů.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Dále prezentované konkrétní poznatky byly získány v rámci případové studie Střední Evropy (Německo, Polsko, Česká republika, Maďarsko, Rakousko,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Švýcarsko s  Lichtenštejnskem, S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lovensko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Slovinsko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a).</a:t>
            </a:r>
            <a:endParaRPr lang="cs-CZ" sz="2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sz="2400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Pojem metropolizace</a:t>
            </a:r>
            <a:endParaRPr lang="cs-CZ" sz="2400" b="1" cap="non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0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Identifikace a hodnocení metropolí </a:t>
            </a:r>
            <a:endParaRPr lang="cs-CZ" sz="20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3957" y="1988840"/>
            <a:ext cx="8334507" cy="4062651"/>
          </a:xfrm>
          <a:prstGeom prst="rect">
            <a:avLst/>
          </a:prstGeom>
          <a:solidFill>
            <a:srgbClr val="33CC33"/>
          </a:solidFill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000"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Populační velikost metropolí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resp. metropolitních regionů, jejíž dostatečná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úroveň  je  obecně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považována za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předpoklad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nastartování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procesů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metropolizace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Ekonomický profil zdůrazňující progresivitu odvětvové struktury, odvíjející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od zastoupení znalostně založených odvětví s nadprůměrným potenciálem tvorby přidané hodnoty a s pozitivními dopady na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konkurenceschopnost.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Všeobecná atraktivita spojená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především s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vysokou investiční a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rovněž residenční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přitažlivostí metropolí vytvářející dobré předpoklady perspektivního socioekonomického rozvoje. </a:t>
            </a: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3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606</TotalTime>
  <Words>2589</Words>
  <Application>Microsoft Office PowerPoint</Application>
  <PresentationFormat>Předvádění na obrazovce (4:3)</PresentationFormat>
  <Paragraphs>1059</Paragraphs>
  <Slides>20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30" baseType="lpstr">
      <vt:lpstr>Arial</vt:lpstr>
      <vt:lpstr>Calibri</vt:lpstr>
      <vt:lpstr>Courier New</vt:lpstr>
      <vt:lpstr>Franklin Gothic Medium</vt:lpstr>
      <vt:lpstr>Symbol</vt:lpstr>
      <vt:lpstr>Tahoma</vt:lpstr>
      <vt:lpstr>Times New Roman</vt:lpstr>
      <vt:lpstr>Wingdings</vt:lpstr>
      <vt:lpstr>Wingdings 2</vt:lpstr>
      <vt:lpstr>Mřížka</vt:lpstr>
      <vt:lpstr>Zákonitosti tvorby prostorových sítí </vt:lpstr>
      <vt:lpstr>Teoretické ukotvení  regionálního rozvoje</vt:lpstr>
      <vt:lpstr>Ekonomické zákonitosti regionálního rozvoje</vt:lpstr>
      <vt:lpstr>Prezentace aplikace PowerPoint</vt:lpstr>
      <vt:lpstr>Prezentace aplikace PowerPoint</vt:lpstr>
      <vt:lpstr>Prezentace aplikace PowerPoint</vt:lpstr>
      <vt:lpstr>Formování prostorových sítí</vt:lpstr>
      <vt:lpstr>Pojem metropolizace</vt:lpstr>
      <vt:lpstr>Identifikace a hodnocení metropolí </vt:lpstr>
      <vt:lpstr>Populační velikost</vt:lpstr>
      <vt:lpstr>Prezentace aplikace PowerPoint</vt:lpstr>
      <vt:lpstr>Ekonomický profil</vt:lpstr>
      <vt:lpstr>Prezentace aplikace PowerPoint</vt:lpstr>
      <vt:lpstr>Podnikatelská a residenční atraktivita</vt:lpstr>
      <vt:lpstr>Prezentace aplikace PowerPoint</vt:lpstr>
      <vt:lpstr>Komplexní výsledky hodnocení</vt:lpstr>
      <vt:lpstr>Prezentace aplikace PowerPoint</vt:lpstr>
      <vt:lpstr>Příklad praktické konceptualizace výsledků – posouzení intenzity vazeb českých metropolí s ostatními středoevropskými metropolemi</vt:lpstr>
      <vt:lpstr>Metropolitní systém Střední Evropy z pohledu České republiky</vt:lpstr>
      <vt:lpstr>Klíčové závěry pro plánování územního rozvoje  v rámci mezinárodní spolupráce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user_viturka</cp:lastModifiedBy>
  <cp:revision>162</cp:revision>
  <dcterms:created xsi:type="dcterms:W3CDTF">2016-02-27T17:26:19Z</dcterms:created>
  <dcterms:modified xsi:type="dcterms:W3CDTF">2018-12-01T19:57:44Z</dcterms:modified>
</cp:coreProperties>
</file>