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6" r:id="rId5"/>
    <p:sldId id="260" r:id="rId6"/>
    <p:sldId id="261" r:id="rId7"/>
    <p:sldId id="267" r:id="rId8"/>
    <p:sldId id="262" r:id="rId9"/>
    <p:sldId id="263" r:id="rId10"/>
    <p:sldId id="264" r:id="rId11"/>
    <p:sldId id="272" r:id="rId12"/>
    <p:sldId id="270" r:id="rId13"/>
    <p:sldId id="269" r:id="rId14"/>
    <p:sldId id="271" r:id="rId15"/>
    <p:sldId id="273" r:id="rId16"/>
    <p:sldId id="274" r:id="rId17"/>
    <p:sldId id="275" r:id="rId18"/>
    <p:sldId id="276" r:id="rId19"/>
    <p:sldId id="25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32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39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452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859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0477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433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835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8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68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21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6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13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59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28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66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9FAC8-65FB-4C45-AB5E-632F7AED63FF}" type="datetimeFigureOut">
              <a:rPr lang="cs-CZ" smtClean="0"/>
              <a:pPr/>
              <a:t>16.10.2018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59AF79-A3BB-4EA9-9F95-6E134345EC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1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rativ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2960" cy="69025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47330" y="4138864"/>
            <a:ext cx="6344670" cy="245313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ÚVOD DO KOORDINOVANÝCH POLITIK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5565" y="6391730"/>
            <a:ext cx="2578100" cy="510772"/>
          </a:xfrm>
        </p:spPr>
        <p:txBody>
          <a:bodyPr>
            <a:normAutofit fontScale="70000" lnSpcReduction="20000"/>
          </a:bodyPr>
          <a:lstStyle/>
          <a:p>
            <a:r>
              <a:rPr lang="cs-CZ" sz="1600" dirty="0" smtClean="0">
                <a:solidFill>
                  <a:schemeClr val="tx1"/>
                </a:solidFill>
              </a:rPr>
              <a:t>16. 10. </a:t>
            </a:r>
            <a:r>
              <a:rPr lang="cs-CZ" sz="1600" dirty="0" smtClean="0">
                <a:solidFill>
                  <a:schemeClr val="tx1"/>
                </a:solidFill>
              </a:rPr>
              <a:t>2018</a:t>
            </a:r>
          </a:p>
          <a:p>
            <a:r>
              <a:rPr lang="cs-CZ" sz="1600" dirty="0" smtClean="0">
                <a:solidFill>
                  <a:schemeClr val="tx1"/>
                </a:solidFill>
              </a:rPr>
              <a:t>Markéta Chaloupková</a:t>
            </a:r>
            <a:endParaRPr lang="cs-CZ" sz="1600" dirty="0" smtClean="0">
              <a:solidFill>
                <a:schemeClr val="tx1"/>
              </a:solidFill>
            </a:endParaRPr>
          </a:p>
          <a:p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4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3989" y="705853"/>
            <a:ext cx="8980013" cy="834189"/>
          </a:xfrm>
        </p:spPr>
        <p:txBody>
          <a:bodyPr/>
          <a:lstStyle/>
          <a:p>
            <a:r>
              <a:rPr lang="cs-CZ" b="1" dirty="0"/>
              <a:t>Doplňkové – koordinační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400" dirty="0" smtClean="0"/>
              <a:t>d</a:t>
            </a:r>
            <a:r>
              <a:rPr lang="cs-CZ" sz="2400" dirty="0" smtClean="0"/>
              <a:t>efinovány </a:t>
            </a:r>
            <a:r>
              <a:rPr lang="cs-CZ" sz="2400" dirty="0" smtClean="0"/>
              <a:t>ve třetím a pátém odstavci článku 2 Smlouvy o fungování EU:</a:t>
            </a:r>
          </a:p>
          <a:p>
            <a:pPr algn="just"/>
            <a:endParaRPr lang="cs-CZ" sz="2400" i="1" dirty="0"/>
          </a:p>
          <a:p>
            <a:pPr marL="0" indent="0" algn="just">
              <a:buNone/>
            </a:pPr>
            <a:r>
              <a:rPr lang="cs-CZ" sz="2400" i="1" dirty="0" smtClean="0"/>
              <a:t>„Členské státy koordinují své hospodářské politiky a politiky zaměstnanosti v souladu s úpravou uvedenou v této smlouvě, k jejímuž stanovení má pravomoc Unie. V některých oblastech a za podmínek stanovených Smlouvami má Unie pravomoc provádět činnosti, jimiž podporuje, koordinuje nebo doplňuje činnosti členských států, aniž by přitom v těchto oblastech </a:t>
            </a:r>
            <a:r>
              <a:rPr lang="cs-CZ" sz="2400" i="1" dirty="0"/>
              <a:t>n</a:t>
            </a:r>
            <a:r>
              <a:rPr lang="cs-CZ" sz="2400" i="1" dirty="0" smtClean="0"/>
              <a:t>ahrazovala jejich pravomoc. Právně závazné akty Unie přijaté na základě ustanovení Smluv, která se týkají těchto oblastí, nesmějí harmonizovat právní předpisy členských států.“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5376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870" y="2775285"/>
            <a:ext cx="10006708" cy="786062"/>
          </a:xfrm>
        </p:spPr>
        <p:txBody>
          <a:bodyPr>
            <a:noAutofit/>
          </a:bodyPr>
          <a:lstStyle/>
          <a:p>
            <a:r>
              <a:rPr lang="cs-CZ" sz="4800" dirty="0" smtClean="0"/>
              <a:t>Doplňkové – koordinační politiky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352758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28800"/>
          </a:xfrm>
        </p:spPr>
        <p:txBody>
          <a:bodyPr>
            <a:normAutofit/>
          </a:bodyPr>
          <a:lstStyle/>
          <a:p>
            <a:r>
              <a:rPr lang="cs-CZ" dirty="0"/>
              <a:t>Dle Lisabonské smlouvy provádí EU koordinaci a doplňkové </a:t>
            </a:r>
            <a:r>
              <a:rPr lang="cs-CZ" dirty="0" smtClean="0"/>
              <a:t>činnosti, </a:t>
            </a:r>
            <a:r>
              <a:rPr lang="cs-CZ" dirty="0"/>
              <a:t>jimiž podporuje provádění politik v oblastech: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66168" y="2833497"/>
            <a:ext cx="4666276" cy="3304117"/>
          </a:xfrm>
        </p:spPr>
        <p:txBody>
          <a:bodyPr/>
          <a:lstStyle/>
          <a:p>
            <a:r>
              <a:rPr lang="cs-CZ" sz="2400" dirty="0"/>
              <a:t>Ochrana a zlepšování lidského zdraví</a:t>
            </a:r>
          </a:p>
          <a:p>
            <a:r>
              <a:rPr lang="cs-CZ" sz="2400" dirty="0"/>
              <a:t>Průmysl</a:t>
            </a:r>
          </a:p>
          <a:p>
            <a:r>
              <a:rPr lang="cs-CZ" sz="2400" dirty="0"/>
              <a:t>Kultura</a:t>
            </a:r>
          </a:p>
          <a:p>
            <a:r>
              <a:rPr lang="cs-CZ" sz="2400" dirty="0"/>
              <a:t>Cestovní ruch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7096" y="2833496"/>
            <a:ext cx="4185617" cy="3304117"/>
          </a:xfrm>
        </p:spPr>
        <p:txBody>
          <a:bodyPr/>
          <a:lstStyle/>
          <a:p>
            <a:r>
              <a:rPr lang="cs-CZ" sz="2400" dirty="0" smtClean="0"/>
              <a:t>Všeobecné vzdělávání</a:t>
            </a:r>
          </a:p>
          <a:p>
            <a:r>
              <a:rPr lang="cs-CZ" sz="2400" dirty="0" smtClean="0"/>
              <a:t>Odborné </a:t>
            </a:r>
            <a:r>
              <a:rPr lang="cs-CZ" sz="2400" dirty="0"/>
              <a:t>vzdělávání</a:t>
            </a:r>
          </a:p>
          <a:p>
            <a:r>
              <a:rPr lang="cs-CZ" sz="2400" dirty="0"/>
              <a:t>Civilní ochrana</a:t>
            </a:r>
          </a:p>
          <a:p>
            <a:r>
              <a:rPr lang="cs-CZ" sz="2400" dirty="0"/>
              <a:t>Správní spolupráce</a:t>
            </a:r>
          </a:p>
          <a:p>
            <a:r>
              <a:rPr lang="cs-CZ" sz="2400" dirty="0" smtClean="0"/>
              <a:t>Mládež </a:t>
            </a:r>
            <a:r>
              <a:rPr lang="cs-CZ" sz="2400" dirty="0"/>
              <a:t>a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13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711116"/>
          </a:xfrm>
        </p:spPr>
        <p:txBody>
          <a:bodyPr>
            <a:normAutofit/>
          </a:bodyPr>
          <a:lstStyle/>
          <a:p>
            <a:r>
              <a:rPr lang="cs-CZ" dirty="0" smtClean="0"/>
              <a:t>Dá se očekávat, že z iniciativy EU dojde ke sjednocení národních vzdělávacích systémů a vytvoření společného evropského vzdělávacího systému?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5221" y="3689685"/>
            <a:ext cx="9049412" cy="2261936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Ne</a:t>
            </a:r>
            <a:r>
              <a:rPr lang="cs-CZ" sz="2800" dirty="0" smtClean="0"/>
              <a:t>, vzdělávací politika má status doplňkové – koordinované politiky.</a:t>
            </a:r>
          </a:p>
          <a:p>
            <a:endParaRPr lang="cs-CZ" sz="2800" dirty="0" smtClean="0"/>
          </a:p>
          <a:p>
            <a:r>
              <a:rPr lang="cs-CZ" sz="2800" dirty="0"/>
              <a:t>V primární legislativě je celá oblast vzdělávání vymezena články 165 a 166 SFEU.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430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60884"/>
          </a:xfrm>
        </p:spPr>
        <p:txBody>
          <a:bodyPr>
            <a:normAutofit/>
          </a:bodyPr>
          <a:lstStyle/>
          <a:p>
            <a:r>
              <a:rPr lang="cs-CZ" dirty="0" smtClean="0"/>
              <a:t>Příklad doplňkové - koordinované politiky: všeobecné vzdělávání, odborné vzdělávání, mládež a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5221" y="2679032"/>
            <a:ext cx="9097539" cy="3625516"/>
          </a:xfrm>
        </p:spPr>
        <p:txBody>
          <a:bodyPr>
            <a:noAutofit/>
          </a:bodyPr>
          <a:lstStyle/>
          <a:p>
            <a:pPr algn="just"/>
            <a:r>
              <a:rPr lang="cs-CZ" sz="2400" dirty="0"/>
              <a:t>Koordinace EU v oblasti všeobecného a odborného vzdělávání se týká jen velmi úzce vymezených aktivit. </a:t>
            </a:r>
            <a:endParaRPr lang="cs-CZ" sz="2400" dirty="0" smtClean="0"/>
          </a:p>
          <a:p>
            <a:pPr algn="just"/>
            <a:r>
              <a:rPr lang="cs-CZ" sz="2400" dirty="0"/>
              <a:t>Unie pouze přispívá k rozvoji kvalitního vzdělávání podporou spolupráce mezi </a:t>
            </a:r>
            <a:r>
              <a:rPr lang="cs-CZ" sz="2400" dirty="0" smtClean="0"/>
              <a:t>členskými státy.</a:t>
            </a:r>
          </a:p>
          <a:p>
            <a:pPr algn="just"/>
            <a:r>
              <a:rPr lang="cs-CZ" sz="2400" dirty="0"/>
              <a:t>Ve smlouvě je zdůvodněno, že Unie plně respektuje odpovědnost členských států za obsah výuky a za organizaci vzdělávacích systémů a jejich kulturní a jazykovou rozmanitost. </a:t>
            </a:r>
            <a:endParaRPr lang="cs-CZ" sz="2400" dirty="0" smtClean="0"/>
          </a:p>
          <a:p>
            <a:pPr algn="just"/>
            <a:r>
              <a:rPr lang="cs-CZ" sz="2400" dirty="0"/>
              <a:t> </a:t>
            </a:r>
            <a:r>
              <a:rPr lang="cs-CZ" sz="2400" dirty="0" smtClean="0"/>
              <a:t>V této </a:t>
            </a:r>
            <a:r>
              <a:rPr lang="cs-CZ" sz="2400" dirty="0"/>
              <a:t>oblasti je tak plně respektována zásada subsidiarity. </a:t>
            </a:r>
          </a:p>
        </p:txBody>
      </p:sp>
    </p:spTree>
    <p:extLst>
      <p:ext uri="{BB962C8B-B14F-4D97-AF65-F5344CB8AC3E}">
        <p14:creationId xmlns:p14="http://schemas.microsoft.com/office/powerpoint/2010/main" val="360269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979"/>
          </a:xfrm>
        </p:spPr>
        <p:txBody>
          <a:bodyPr/>
          <a:lstStyle/>
          <a:p>
            <a:r>
              <a:rPr lang="cs-CZ" dirty="0" smtClean="0"/>
              <a:t>Program Erasmus+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723340" cy="388077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3800" dirty="0" smtClean="0"/>
              <a:t>Podporuje modernizaci evropských systémů vzdělávání, odborné přípravy a práce s mládeží. </a:t>
            </a:r>
          </a:p>
          <a:p>
            <a:pPr algn="just"/>
            <a:r>
              <a:rPr lang="cs-CZ" sz="3800" dirty="0"/>
              <a:t>C</a:t>
            </a:r>
            <a:r>
              <a:rPr lang="cs-CZ" sz="3800" dirty="0" smtClean="0"/>
              <a:t>ílem je zlepšit dovednosti účastníků, jejich vyhlídky na získání zaměstnání a zvýšit mobilitu pracovní síly mezi členskými zeměmi EU.</a:t>
            </a:r>
          </a:p>
          <a:p>
            <a:pPr algn="just"/>
            <a:r>
              <a:rPr lang="cs-CZ" sz="3800" dirty="0" smtClean="0"/>
              <a:t>Sedmiletý program (2014-2020) má rozpočet ve výši 14,7 miliard eur, což v porovnání s výdaji za předchozí období představuje nárůst o 40 %.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sz="45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Vlastní zkušenost s tímto programem? </a:t>
            </a:r>
          </a:p>
        </p:txBody>
      </p:sp>
    </p:spTree>
    <p:extLst>
      <p:ext uri="{BB962C8B-B14F-4D97-AF65-F5344CB8AC3E}">
        <p14:creationId xmlns:p14="http://schemas.microsoft.com/office/powerpoint/2010/main" val="348192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2955" y="753979"/>
            <a:ext cx="8596668" cy="1090863"/>
          </a:xfrm>
        </p:spPr>
        <p:txBody>
          <a:bodyPr/>
          <a:lstStyle/>
          <a:p>
            <a:r>
              <a:rPr lang="cs-CZ" dirty="0" smtClean="0"/>
              <a:t>Dokumenty EU v oblasti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Příkladem </a:t>
            </a:r>
            <a:r>
              <a:rPr lang="cs-CZ" sz="2800" dirty="0" smtClean="0"/>
              <a:t>může být </a:t>
            </a:r>
            <a:r>
              <a:rPr lang="cs-CZ" sz="2800" i="1" dirty="0"/>
              <a:t>Bílá kniha o mládeži </a:t>
            </a:r>
            <a:r>
              <a:rPr lang="cs-CZ" sz="2800" dirty="0"/>
              <a:t>nebo </a:t>
            </a:r>
            <a:r>
              <a:rPr lang="cs-CZ" sz="2800" i="1" dirty="0"/>
              <a:t>Zpráva o celoživotním vzdělávání</a:t>
            </a:r>
            <a:r>
              <a:rPr lang="cs-CZ" sz="2800" dirty="0"/>
              <a:t>, jež byly přijaty Evropskou komisí v listopadu 2001. </a:t>
            </a:r>
            <a:endParaRPr lang="cs-CZ" sz="2800" dirty="0" smtClean="0"/>
          </a:p>
          <a:p>
            <a:pPr algn="just"/>
            <a:r>
              <a:rPr lang="cs-CZ" sz="2800" dirty="0" smtClean="0"/>
              <a:t>Klíčovým </a:t>
            </a:r>
            <a:r>
              <a:rPr lang="cs-CZ" sz="2800" dirty="0"/>
              <a:t>dokumentem stanovujícím priority a cíle pro období 2007-2013 bylo </a:t>
            </a:r>
            <a:r>
              <a:rPr lang="cs-CZ" sz="2800" i="1" dirty="0"/>
              <a:t>Doporučení Evropského parlamentu a Rady EU (2006/962/ES) o klíčových schopnostech pro celoživotní učení</a:t>
            </a:r>
            <a:r>
              <a:rPr lang="cs-CZ" sz="2800" dirty="0"/>
              <a:t> a navazující program </a:t>
            </a:r>
            <a:r>
              <a:rPr lang="cs-CZ" sz="2800" i="1" dirty="0"/>
              <a:t>Vzdělávání a odborná příprava 2020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20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4189"/>
          </a:xfrm>
        </p:spPr>
        <p:txBody>
          <a:bodyPr/>
          <a:lstStyle/>
          <a:p>
            <a:r>
              <a:rPr lang="cs-CZ" dirty="0" smtClean="0"/>
              <a:t>Celoživotní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800" dirty="0" smtClean="0"/>
              <a:t>Celoživotní vzdělávání je </a:t>
            </a:r>
            <a:r>
              <a:rPr lang="cs-CZ" sz="2800" dirty="0"/>
              <a:t>chápáno jako investice do lidských zdrojů, podpora získávání nově se objevujících znalostí v průběhu života (např. počítačová gramotnost</a:t>
            </a:r>
            <a:r>
              <a:rPr lang="cs-CZ" sz="2800" dirty="0" smtClean="0"/>
              <a:t>), podpora </a:t>
            </a:r>
            <a:r>
              <a:rPr lang="cs-CZ" sz="2800" dirty="0"/>
              <a:t>inovačních procesů a nových pružných forem vzdělávání. </a:t>
            </a:r>
            <a:endParaRPr lang="cs-CZ" sz="2800" dirty="0" smtClean="0"/>
          </a:p>
          <a:p>
            <a:pPr algn="just"/>
            <a:r>
              <a:rPr lang="cs-CZ" sz="2800" dirty="0" smtClean="0"/>
              <a:t>Cílem </a:t>
            </a:r>
            <a:r>
              <a:rPr lang="cs-CZ" sz="2800" dirty="0"/>
              <a:t>je poskytnout přístup ke vzdělávání všem občanům bez ohledu na </a:t>
            </a:r>
            <a:r>
              <a:rPr lang="cs-CZ" sz="2800" dirty="0" smtClean="0"/>
              <a:t>věk.</a:t>
            </a:r>
          </a:p>
          <a:p>
            <a:pPr algn="just"/>
            <a:r>
              <a:rPr lang="cs-CZ" sz="2800" dirty="0" smtClean="0"/>
              <a:t> </a:t>
            </a:r>
            <a:r>
              <a:rPr lang="cs-CZ" sz="2800" dirty="0"/>
              <a:t>Systém by měl přispět k vytvoření evropské komunity založené na </a:t>
            </a:r>
            <a:r>
              <a:rPr lang="cs-CZ" sz="2800" dirty="0" smtClean="0"/>
              <a:t>znalostech.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092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577516"/>
            <a:ext cx="8596668" cy="1219200"/>
          </a:xfrm>
        </p:spPr>
        <p:txBody>
          <a:bodyPr>
            <a:normAutofit/>
          </a:bodyPr>
          <a:lstStyle/>
          <a:p>
            <a:r>
              <a:rPr lang="cs-CZ" dirty="0" smtClean="0"/>
              <a:t>Příklady toho, co EU podporuje v oblasti kultury: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92085"/>
          </a:xfrm>
        </p:spPr>
        <p:txBody>
          <a:bodyPr>
            <a:normAutofit/>
          </a:bodyPr>
          <a:lstStyle/>
          <a:p>
            <a:pPr algn="just"/>
            <a:r>
              <a:rPr lang="cs-CZ" sz="2000" dirty="0" smtClean="0"/>
              <a:t>Projekty mezioborové spolupráce mezi kulturními a kreativními organizacemi v rámci EU i mimo ní</a:t>
            </a:r>
          </a:p>
          <a:p>
            <a:pPr algn="just"/>
            <a:r>
              <a:rPr lang="cs-CZ" sz="2000" dirty="0" smtClean="0"/>
              <a:t>Sítě, které kulturním a kreativním odvětvím pomáhají v nadnárodní činnosti a posilují jejich konkurenceschopnost</a:t>
            </a:r>
          </a:p>
          <a:p>
            <a:pPr algn="just"/>
            <a:r>
              <a:rPr lang="cs-CZ" sz="2000" dirty="0" smtClean="0"/>
              <a:t>Překlady a propagaci literárních děl v členských zemích EU</a:t>
            </a:r>
          </a:p>
          <a:p>
            <a:pPr algn="just"/>
            <a:r>
              <a:rPr lang="cs-CZ" sz="2000" dirty="0" smtClean="0"/>
              <a:t>Platformy pro kulturní subjekty, které podporují začínající umělce</a:t>
            </a:r>
          </a:p>
          <a:p>
            <a:pPr algn="just"/>
            <a:r>
              <a:rPr lang="cs-CZ" sz="2000" dirty="0" smtClean="0"/>
              <a:t>Budování kapacit a odborné vzdělávání profesionálů z oblasti audiovize</a:t>
            </a:r>
          </a:p>
          <a:p>
            <a:pPr algn="just"/>
            <a:r>
              <a:rPr lang="cs-CZ" sz="2000" dirty="0" smtClean="0"/>
              <a:t>Evropská hlavní města kultury a značku Evropské kulturní dědictví</a:t>
            </a:r>
          </a:p>
          <a:p>
            <a:pPr algn="just"/>
            <a:r>
              <a:rPr lang="cs-CZ" sz="2000" dirty="0" smtClean="0"/>
              <a:t>Evropské ceny za literaturu, architekturu, filmovou tvorbu.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58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0160" y="1930401"/>
            <a:ext cx="7110984" cy="3034792"/>
          </a:xfrm>
        </p:spPr>
        <p:txBody>
          <a:bodyPr>
            <a:noAutofit/>
          </a:bodyPr>
          <a:lstStyle/>
          <a:p>
            <a:r>
              <a:rPr lang="cs-CZ" sz="5400" dirty="0" smtClean="0">
                <a:hlinkClick r:id="rId2"/>
              </a:rPr>
              <a:t> </a:t>
            </a:r>
            <a:r>
              <a:rPr lang="cs-CZ" sz="5400" dirty="0">
                <a:hlinkClick r:id="rId2"/>
              </a:rPr>
              <a:t>www.socrative.com</a:t>
            </a:r>
            <a:endParaRPr lang="cs-CZ" sz="5400" dirty="0"/>
          </a:p>
          <a:p>
            <a:r>
              <a:rPr lang="cs-CZ" sz="5400" dirty="0"/>
              <a:t> </a:t>
            </a:r>
            <a:r>
              <a:rPr lang="cs-CZ" sz="5400" dirty="0" err="1"/>
              <a:t>Room</a:t>
            </a:r>
            <a:r>
              <a:rPr lang="cs-CZ" sz="5400" dirty="0"/>
              <a:t> </a:t>
            </a:r>
            <a:r>
              <a:rPr lang="cs-CZ" sz="5400" dirty="0" err="1"/>
              <a:t>name</a:t>
            </a:r>
            <a:r>
              <a:rPr lang="cs-CZ" sz="5400" dirty="0"/>
              <a:t>: MFTAP</a:t>
            </a:r>
          </a:p>
        </p:txBody>
      </p:sp>
    </p:spTree>
    <p:extLst>
      <p:ext uri="{BB962C8B-B14F-4D97-AF65-F5344CB8AC3E}">
        <p14:creationId xmlns:p14="http://schemas.microsoft.com/office/powerpoint/2010/main" val="11919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764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Dokázali byste na základě svých dosavadních znalostí identifikovat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10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oblastí spolupráce mezi členskými zeměmi EU? 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90" y="2513218"/>
            <a:ext cx="8596312" cy="3015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89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2862" y="1386840"/>
            <a:ext cx="3720930" cy="46024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OTÁZKA 1 - KÓD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678" y="1154406"/>
            <a:ext cx="7369386" cy="3880773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cs-CZ" sz="6000" dirty="0" smtClean="0"/>
              <a:t>558541</a:t>
            </a:r>
            <a:endParaRPr lang="cs-CZ" sz="6000" dirty="0" smtClean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Nápověda: </a:t>
            </a:r>
            <a:r>
              <a:rPr lang="cs-CZ" dirty="0"/>
              <a:t>Může ČR v současné době zcela autonomně rozhodovat například o omezení dovozu čínských textilních výrobků?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A co třeba ministerstvo kultury? </a:t>
            </a:r>
            <a:r>
              <a:rPr lang="cs-CZ" dirty="0" smtClean="0"/>
              <a:t>Pocítili </a:t>
            </a:r>
            <a:r>
              <a:rPr lang="cs-CZ" dirty="0"/>
              <a:t>jste po vstupu ČR do EU nějaké výrazné změny v oblasti </a:t>
            </a:r>
            <a:r>
              <a:rPr lang="cs-CZ" dirty="0" smtClean="0"/>
              <a:t>jeho </a:t>
            </a:r>
            <a:r>
              <a:rPr lang="cs-CZ" dirty="0"/>
              <a:t>působení a rozhodování? 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47" y="4342496"/>
            <a:ext cx="3362445" cy="179540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371" y="4781474"/>
            <a:ext cx="3925824" cy="91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9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5672" y="2037348"/>
            <a:ext cx="8596668" cy="2454442"/>
          </a:xfrm>
        </p:spPr>
        <p:txBody>
          <a:bodyPr>
            <a:noAutofit/>
          </a:bodyPr>
          <a:lstStyle/>
          <a:p>
            <a:r>
              <a:rPr lang="cs-CZ" sz="7200" dirty="0" smtClean="0"/>
              <a:t>Zásada subsidiarity a politická vůle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37254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238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Zásada subsidiarity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518557"/>
            <a:ext cx="9348410" cy="452280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Popis oblastí společného zájmu a konkrétních forem spolupráce je nedílnou součástí tzv. primární legislativy EU - tedy ve znění </a:t>
            </a:r>
            <a:r>
              <a:rPr lang="cs-CZ" b="1" dirty="0" smtClean="0"/>
              <a:t>Lisabonské smlouvy.</a:t>
            </a:r>
          </a:p>
          <a:p>
            <a:r>
              <a:rPr lang="cs-CZ" dirty="0" smtClean="0"/>
              <a:t>Kritériem pro řešení politik na národní či nadnárodní úrovni je </a:t>
            </a:r>
            <a:r>
              <a:rPr lang="cs-CZ" b="1" dirty="0" smtClean="0"/>
              <a:t>zásada subsidiarity a politická vůle členských států.</a:t>
            </a:r>
          </a:p>
          <a:p>
            <a:r>
              <a:rPr lang="cs-CZ" dirty="0" smtClean="0"/>
              <a:t>Zásadu subsidiarity do práva EU oficiálně zavedla </a:t>
            </a:r>
            <a:r>
              <a:rPr lang="cs-CZ" b="1" dirty="0" smtClean="0"/>
              <a:t>Maastrichtská smlouva.</a:t>
            </a:r>
          </a:p>
          <a:p>
            <a:r>
              <a:rPr lang="cs-CZ" dirty="0" smtClean="0"/>
              <a:t>Lisabonská smlouva upravuje princip subsidiarity tak, že k němu přidává výslovnou zmínku o </a:t>
            </a:r>
            <a:r>
              <a:rPr lang="cs-CZ" b="1" dirty="0" smtClean="0"/>
              <a:t>regionálním a místním rozměru </a:t>
            </a:r>
            <a:r>
              <a:rPr lang="cs-CZ" dirty="0" smtClean="0"/>
              <a:t>a zdůrazňuje </a:t>
            </a:r>
            <a:r>
              <a:rPr lang="cs-CZ" b="1" dirty="0" smtClean="0"/>
              <a:t>úlohu vnitrostátních parlamentů v procesu kontroly dodržování pravidel zásady subsidiarity.</a:t>
            </a:r>
          </a:p>
          <a:p>
            <a:r>
              <a:rPr lang="cs-CZ" dirty="0" smtClean="0"/>
              <a:t>Zásada subsidiarity se vztahuje </a:t>
            </a:r>
            <a:r>
              <a:rPr lang="cs-CZ" b="1" dirty="0" smtClean="0"/>
              <a:t>pouze na oblasti, na kterých se podílí jak EU, tak členské státy</a:t>
            </a:r>
            <a:r>
              <a:rPr lang="cs-CZ" dirty="0" smtClean="0"/>
              <a:t>. Přesnou hranici rozdělení pravomocí určit nelze.</a:t>
            </a:r>
          </a:p>
          <a:p>
            <a:r>
              <a:rPr lang="cs-CZ" dirty="0" smtClean="0"/>
              <a:t>Vymezení výlučných pravomocí EU </a:t>
            </a:r>
            <a:r>
              <a:rPr lang="cs-CZ" b="1" dirty="0" smtClean="0"/>
              <a:t>ve Smlouvách není zakotveno ve formě výčtu konkrétních oblastí</a:t>
            </a:r>
            <a:r>
              <a:rPr lang="cs-CZ" dirty="0" smtClean="0"/>
              <a:t>, ale prostřednictví popisu činnosti EU v jednotlivých oblastech.</a:t>
            </a:r>
          </a:p>
          <a:p>
            <a:r>
              <a:rPr lang="cs-CZ" dirty="0" smtClean="0"/>
              <a:t>Členské státy zásadu subsidiarity uplatňují při každém přenesení rozhodovacích pravomocí z národní na nadnárodní úroveň a rozhodují se o objemu přenesených pravomocí v konkrétní oblasti.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Politická vůle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0253"/>
            <a:ext cx="8596668" cy="4421109"/>
          </a:xfrm>
        </p:spPr>
        <p:txBody>
          <a:bodyPr>
            <a:noAutofit/>
          </a:bodyPr>
          <a:lstStyle/>
          <a:p>
            <a:r>
              <a:rPr lang="cs-CZ" sz="2400" dirty="0" smtClean="0"/>
              <a:t>Velkou roli hraje politická ochota na národní úrovni dělit se o rozhodovací pravomoci s institucemi EU a dalšími členskými státy.</a:t>
            </a:r>
          </a:p>
          <a:p>
            <a:r>
              <a:rPr lang="cs-CZ" sz="2400" dirty="0" smtClean="0"/>
              <a:t>Například v oblasti zahraniční, obranné a bezpečností politiky převládají národní zájmy a preference nad celoevropským prospěchem.</a:t>
            </a:r>
          </a:p>
          <a:p>
            <a:r>
              <a:rPr lang="cs-CZ" sz="2400" dirty="0" smtClean="0"/>
              <a:t>Tyto politiky jsou natolik citlivé z pohledu hájení národního zájmu, že jejich zařazení do výlučných nebo sdílených politik není v nejbližší době reálné, ačkoliv by to dávalo z pohledu principu subsidiarity smysl.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7754" y="2245894"/>
            <a:ext cx="8596668" cy="1860885"/>
          </a:xfrm>
        </p:spPr>
        <p:txBody>
          <a:bodyPr>
            <a:noAutofit/>
          </a:bodyPr>
          <a:lstStyle/>
          <a:p>
            <a:r>
              <a:rPr lang="cs-CZ" sz="4800" b="1" dirty="0"/>
              <a:t>Dělba pravomocí mezi EU a členské státy </a:t>
            </a:r>
            <a:r>
              <a:rPr lang="cs-CZ" sz="4800" b="1" dirty="0" smtClean="0"/>
              <a:t>– typy politik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03847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577" y="818147"/>
            <a:ext cx="6027434" cy="866274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Výlučné </a:t>
            </a:r>
            <a:r>
              <a:rPr lang="cs-CZ" b="1" dirty="0" smtClean="0"/>
              <a:t>politiky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19958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definovány v článku 2 Smlouvy o fungování EU definovány:</a:t>
            </a:r>
            <a:r>
              <a:rPr lang="cs-CZ" sz="2800" i="1" dirty="0" smtClean="0"/>
              <a:t> </a:t>
            </a:r>
          </a:p>
          <a:p>
            <a:pPr marL="0" indent="0" algn="just">
              <a:buNone/>
            </a:pPr>
            <a:endParaRPr lang="cs-CZ" sz="2800" i="1" dirty="0" smtClean="0"/>
          </a:p>
          <a:p>
            <a:pPr marL="0" indent="0" algn="just">
              <a:buNone/>
            </a:pPr>
            <a:r>
              <a:rPr lang="cs-CZ" sz="2800" i="1" dirty="0" smtClean="0"/>
              <a:t>„Svěřují-li v určité oblasti Smlouvy Unii výlučnou pravomoc, může pouze Unie vytvářet a přijímat právně závazné akty a členské státy tak mohou činit pouze tehdy, jsou-li k tomu Unií zmocněny nebo provádějí-li akty Unie.“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7190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172520" cy="994611"/>
          </a:xfrm>
        </p:spPr>
        <p:txBody>
          <a:bodyPr/>
          <a:lstStyle/>
          <a:p>
            <a:r>
              <a:rPr lang="cs-CZ" b="1" dirty="0"/>
              <a:t>Sdílené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604211"/>
            <a:ext cx="8596668" cy="4817727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800" dirty="0" smtClean="0"/>
              <a:t>definovány</a:t>
            </a:r>
            <a:r>
              <a:rPr lang="cs-CZ" sz="2800" b="1" dirty="0" smtClean="0"/>
              <a:t> </a:t>
            </a:r>
            <a:r>
              <a:rPr lang="cs-CZ" sz="2800" dirty="0" smtClean="0"/>
              <a:t>v třetím odstavci </a:t>
            </a:r>
            <a:r>
              <a:rPr lang="cs-CZ" sz="2800" dirty="0"/>
              <a:t>článku 2 Smlouvy o fungování EU definovány:</a:t>
            </a:r>
            <a:r>
              <a:rPr lang="cs-CZ" sz="2800" i="1" dirty="0"/>
              <a:t> </a:t>
            </a:r>
          </a:p>
          <a:p>
            <a:pPr marL="0" indent="0" algn="just">
              <a:buNone/>
            </a:pPr>
            <a:endParaRPr lang="cs-CZ" sz="2400" i="1" dirty="0" smtClean="0"/>
          </a:p>
          <a:p>
            <a:pPr marL="0" indent="0" algn="just">
              <a:buNone/>
            </a:pPr>
            <a:r>
              <a:rPr lang="cs-CZ" sz="2800" i="1" dirty="0" smtClean="0"/>
              <a:t>„Svěřují-li v určité oblasti Smlouvy Unii pravomoc sdílenou s členskými státy, mohou v této oblasti vytvářet a přijímat právně závazné akty Unie i členské státy. Členské státy vykonávají svou pravomoc v rozsahu, v jakém ji Unie nevykonala. Členské státy opět vykonávají svou pravomoc v rozsahu, v jakém se Unie rozhodla svou pravomoc přestat vykonávat.“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88915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683</Words>
  <Application>Microsoft Office PowerPoint</Application>
  <PresentationFormat>Širokoúhlá obrazovka</PresentationFormat>
  <Paragraphs>80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Fazeta</vt:lpstr>
      <vt:lpstr>ÚVOD DO KOORDINOVANÝCH POLITIK</vt:lpstr>
      <vt:lpstr>Dokázali byste na základě svých dosavadních znalostí identifikovat 10 oblastí spolupráce mezi členskými zeměmi EU? </vt:lpstr>
      <vt:lpstr>OTÁZKA 1 - KÓD </vt:lpstr>
      <vt:lpstr>Zásada subsidiarity a politická vůle</vt:lpstr>
      <vt:lpstr>Zásada subsidiarity</vt:lpstr>
      <vt:lpstr>Politická vůle</vt:lpstr>
      <vt:lpstr>Dělba pravomocí mezi EU a členské státy – typy politik</vt:lpstr>
      <vt:lpstr>Výlučné politiky</vt:lpstr>
      <vt:lpstr>Sdílené politiky</vt:lpstr>
      <vt:lpstr>Doplňkové – koordinační politiky</vt:lpstr>
      <vt:lpstr>Doplňkové – koordinační politiky</vt:lpstr>
      <vt:lpstr>Dle Lisabonské smlouvy provádí EU koordinaci a doplňkové činnosti, jimiž podporuje provádění politik v oblastech:</vt:lpstr>
      <vt:lpstr>Dá se očekávat, že z iniciativy EU dojde ke sjednocení národních vzdělávacích systémů a vytvoření společného evropského vzdělávacího systému?</vt:lpstr>
      <vt:lpstr>Příklad doplňkové - koordinované politiky: všeobecné vzdělávání, odborné vzdělávání, mládež a sport</vt:lpstr>
      <vt:lpstr>Program Erasmus+</vt:lpstr>
      <vt:lpstr>Dokumenty EU v oblasti vzdělávání</vt:lpstr>
      <vt:lpstr>Celoživotní vzdělávání</vt:lpstr>
      <vt:lpstr>Příklady toho, co EU podporuje v oblasti kultury:</vt:lpstr>
      <vt:lpstr>SHRNUTÍ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Chaloupková Markéta</dc:creator>
  <cp:lastModifiedBy>Chaloupková Markéta</cp:lastModifiedBy>
  <cp:revision>76</cp:revision>
  <dcterms:created xsi:type="dcterms:W3CDTF">2018-10-12T10:02:44Z</dcterms:created>
  <dcterms:modified xsi:type="dcterms:W3CDTF">2018-10-16T07:58:46Z</dcterms:modified>
</cp:coreProperties>
</file>