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7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7" r:id="rId14"/>
    <p:sldId id="275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168984"/>
          </a:xfrm>
        </p:spPr>
        <p:txBody>
          <a:bodyPr/>
          <a:lstStyle/>
          <a:p>
            <a:pPr algn="ctr"/>
            <a:r>
              <a:rPr lang="cs-CZ" dirty="0" smtClean="0"/>
              <a:t>Kalkulace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4955" y="3415862"/>
            <a:ext cx="8825658" cy="2222938"/>
          </a:xfrm>
        </p:spPr>
        <p:txBody>
          <a:bodyPr/>
          <a:lstStyle/>
          <a:p>
            <a:pPr algn="ctr"/>
            <a:r>
              <a:rPr lang="cs-CZ" dirty="0" smtClean="0"/>
              <a:t>3. 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788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Kalkulace prostým dělením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stejnorodé výrobě – všechny N se vztahují k jednomu druhu výkonů</a:t>
            </a:r>
          </a:p>
          <a:p>
            <a:r>
              <a:rPr lang="cs-CZ" dirty="0" smtClean="0"/>
              <a:t>Přímé N – podle norem, Nepřímé N – dělí se objemem výroby</a:t>
            </a:r>
          </a:p>
          <a:p>
            <a:r>
              <a:rPr lang="cs-CZ" dirty="0" smtClean="0"/>
              <a:t>Pokud </a:t>
            </a:r>
            <a:r>
              <a:rPr lang="cs-CZ" dirty="0"/>
              <a:t>jsou </a:t>
            </a:r>
            <a:r>
              <a:rPr lang="cs-CZ" dirty="0" smtClean="0"/>
              <a:t>jednotlivé </a:t>
            </a:r>
            <a:r>
              <a:rPr lang="cs-CZ" dirty="0"/>
              <a:t>výkony různě nákladově náročné, dochází při použití této metody ke značnému zkreslení výsledné kalkulace jednotlivých výkonů. </a:t>
            </a:r>
          </a:p>
        </p:txBody>
      </p:sp>
    </p:spTree>
    <p:extLst>
      <p:ext uri="{BB962C8B-B14F-4D97-AF65-F5344CB8AC3E}">
        <p14:creationId xmlns:p14="http://schemas.microsoft.com/office/powerpoint/2010/main" val="3094956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Kalkulace dělení s poměrovými čísly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výrobě podobných výrobků, vyráběných stejnou technologií, lišících se rozměrem, tvarem…</a:t>
            </a:r>
          </a:p>
          <a:p>
            <a:r>
              <a:rPr lang="cs-CZ" dirty="0" smtClean="0"/>
              <a:t>Společné náklady se rozdělují podle poměrových čísel, která vyjadřují vztah k základnímu výrobku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811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Kalkulace přirážková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112610"/>
          </a:xfrm>
        </p:spPr>
        <p:txBody>
          <a:bodyPr>
            <a:normAutofit/>
          </a:bodyPr>
          <a:lstStyle/>
          <a:p>
            <a:r>
              <a:rPr lang="cs-CZ" dirty="0" smtClean="0"/>
              <a:t>Při různorodé výrobě.</a:t>
            </a:r>
          </a:p>
          <a:p>
            <a:r>
              <a:rPr lang="cs-CZ" dirty="0" smtClean="0"/>
              <a:t>Společné N – rozvrhujeme podle zdůvodněné rozvrhové základny, která vyjadřuje přímou úměru mezi růstem RN a zvolenou veličinou.</a:t>
            </a:r>
          </a:p>
          <a:p>
            <a:r>
              <a:rPr lang="cs-CZ" dirty="0" smtClean="0"/>
              <a:t>Složité </a:t>
            </a:r>
            <a:r>
              <a:rPr lang="cs-CZ" dirty="0"/>
              <a:t>vybrat vhodnou </a:t>
            </a:r>
            <a:r>
              <a:rPr lang="cs-CZ" dirty="0" smtClean="0"/>
              <a:t>základnu..</a:t>
            </a:r>
          </a:p>
          <a:p>
            <a:r>
              <a:rPr lang="cs-CZ" dirty="0"/>
              <a:t>Rozvrhová základna může být:</a:t>
            </a:r>
          </a:p>
          <a:p>
            <a:pPr lvl="1"/>
            <a:r>
              <a:rPr lang="cs-CZ" b="1" dirty="0"/>
              <a:t>Peněžní </a:t>
            </a:r>
            <a:r>
              <a:rPr lang="cs-CZ" dirty="0"/>
              <a:t>(přímé mzdy, přímý materiál,..). Počítáme vždy režijní přirážku v </a:t>
            </a:r>
            <a:r>
              <a:rPr lang="cs-CZ" b="1" dirty="0"/>
              <a:t>%</a:t>
            </a:r>
            <a:r>
              <a:rPr lang="cs-CZ" dirty="0"/>
              <a:t> z této základny</a:t>
            </a:r>
          </a:p>
          <a:p>
            <a:pPr lvl="1"/>
            <a:r>
              <a:rPr lang="cs-CZ" b="1" dirty="0"/>
              <a:t>Naturální </a:t>
            </a:r>
            <a:r>
              <a:rPr lang="cs-CZ" dirty="0"/>
              <a:t>(strojové hodiny, normohodiny práce </a:t>
            </a:r>
            <a:r>
              <a:rPr lang="cs-CZ" dirty="0" smtClean="0"/>
              <a:t>dělníků). </a:t>
            </a:r>
            <a:r>
              <a:rPr lang="cs-CZ" dirty="0"/>
              <a:t>Režijní </a:t>
            </a:r>
            <a:r>
              <a:rPr lang="cs-CZ" b="1" dirty="0"/>
              <a:t>sazba</a:t>
            </a:r>
            <a:r>
              <a:rPr lang="cs-CZ" dirty="0"/>
              <a:t> v Kč na jednotku rozvrhované základny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4812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Kalkulace přirážková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Přirážka je stanovena buď </a:t>
            </a:r>
            <a:r>
              <a:rPr lang="cs-CZ" b="1" dirty="0"/>
              <a:t>procentem</a:t>
            </a:r>
            <a:r>
              <a:rPr lang="cs-CZ" dirty="0"/>
              <a:t>, které zjistíme jako podíl režijních nákladů na nákladový druh zvolený za rozvrhovou základnu, nebo </a:t>
            </a:r>
            <a:r>
              <a:rPr lang="cs-CZ" b="1" dirty="0"/>
              <a:t>sazbou</a:t>
            </a:r>
            <a:r>
              <a:rPr lang="cs-CZ" dirty="0"/>
              <a:t>, kterou vypočteme jako podíl režijních nákladů na jednotku naturální rozvrhové základny. Snahou by mělo být vykazovat co nejvíce nákladů ve formě přímých nákladů.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Výhoda peněžních základen </a:t>
            </a:r>
            <a:r>
              <a:rPr lang="cs-CZ" dirty="0"/>
              <a:t>je ve snadném a přesném zjišťování, </a:t>
            </a:r>
            <a:r>
              <a:rPr lang="cs-CZ" b="1" dirty="0"/>
              <a:t>nevýhodou </a:t>
            </a:r>
            <a:r>
              <a:rPr lang="cs-CZ" dirty="0"/>
              <a:t>je jejich nestabilita – podléhají častým změnám. </a:t>
            </a:r>
            <a:endParaRPr lang="cs-CZ" dirty="0" smtClean="0"/>
          </a:p>
          <a:p>
            <a:r>
              <a:rPr lang="cs-CZ" dirty="0" smtClean="0"/>
              <a:t>Tento </a:t>
            </a:r>
            <a:r>
              <a:rPr lang="cs-CZ" dirty="0"/>
              <a:t>nedostatek nemají </a:t>
            </a:r>
            <a:r>
              <a:rPr lang="cs-CZ" b="1" dirty="0"/>
              <a:t>naturální základny</a:t>
            </a:r>
            <a:r>
              <a:rPr lang="cs-CZ" dirty="0"/>
              <a:t>. Jejich zjišťování je však náročnější. Vybírají se buď na základě zkušeností, nebo pomocí </a:t>
            </a:r>
            <a:r>
              <a:rPr lang="cs-CZ" dirty="0" err="1"/>
              <a:t>technicko-ekonomických</a:t>
            </a:r>
            <a:r>
              <a:rPr lang="cs-CZ" dirty="0"/>
              <a:t> rozborů.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910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a význam kalkulací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Zásada úměrnosti </a:t>
            </a:r>
            <a:r>
              <a:rPr lang="cs-CZ" dirty="0" smtClean="0"/>
              <a:t>(rozvrhování společných</a:t>
            </a:r>
            <a:r>
              <a:rPr lang="cs-CZ" dirty="0"/>
              <a:t> </a:t>
            </a:r>
            <a:r>
              <a:rPr lang="cs-CZ" dirty="0" smtClean="0"/>
              <a:t>nákladů</a:t>
            </a:r>
            <a:r>
              <a:rPr lang="cs-CZ" dirty="0"/>
              <a:t> </a:t>
            </a:r>
            <a:r>
              <a:rPr lang="cs-CZ" dirty="0" smtClean="0"/>
              <a:t>úměrně</a:t>
            </a:r>
            <a:r>
              <a:rPr lang="cs-CZ" dirty="0"/>
              <a:t> </a:t>
            </a:r>
            <a:r>
              <a:rPr lang="cs-CZ" dirty="0" smtClean="0"/>
              <a:t>jednotlivým</a:t>
            </a:r>
            <a:r>
              <a:rPr lang="cs-CZ" dirty="0"/>
              <a:t> </a:t>
            </a:r>
            <a:r>
              <a:rPr lang="cs-CZ" dirty="0" smtClean="0"/>
              <a:t>výkonům)</a:t>
            </a:r>
          </a:p>
          <a:p>
            <a:r>
              <a:rPr lang="cs-CZ" b="1" dirty="0" smtClean="0"/>
              <a:t>Zásada příčinnosti </a:t>
            </a:r>
            <a:r>
              <a:rPr lang="cs-CZ" dirty="0" smtClean="0"/>
              <a:t>(brát v</a:t>
            </a:r>
            <a:r>
              <a:rPr lang="cs-CZ" dirty="0"/>
              <a:t> </a:t>
            </a:r>
            <a:r>
              <a:rPr lang="cs-CZ" dirty="0" smtClean="0"/>
              <a:t>úvahu</a:t>
            </a:r>
            <a:r>
              <a:rPr lang="cs-CZ" dirty="0"/>
              <a:t> </a:t>
            </a:r>
            <a:r>
              <a:rPr lang="cs-CZ" dirty="0" smtClean="0"/>
              <a:t>pouze</a:t>
            </a:r>
            <a:r>
              <a:rPr lang="cs-CZ" dirty="0"/>
              <a:t> </a:t>
            </a:r>
            <a:r>
              <a:rPr lang="cs-CZ" dirty="0" smtClean="0"/>
              <a:t>náklady</a:t>
            </a:r>
            <a:r>
              <a:rPr lang="cs-CZ" dirty="0"/>
              <a:t> </a:t>
            </a:r>
            <a:r>
              <a:rPr lang="cs-CZ" dirty="0" smtClean="0"/>
              <a:t>vyvolané</a:t>
            </a:r>
            <a:r>
              <a:rPr lang="cs-CZ" dirty="0"/>
              <a:t> </a:t>
            </a:r>
            <a:r>
              <a:rPr lang="cs-CZ" dirty="0" smtClean="0"/>
              <a:t>určitým</a:t>
            </a:r>
            <a:r>
              <a:rPr lang="cs-CZ" dirty="0"/>
              <a:t> </a:t>
            </a:r>
            <a:r>
              <a:rPr lang="cs-CZ" dirty="0" smtClean="0"/>
              <a:t>výkonem)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Význam:</a:t>
            </a:r>
          </a:p>
          <a:p>
            <a:pPr marL="0" indent="0">
              <a:buNone/>
            </a:pPr>
            <a:r>
              <a:rPr lang="cs-CZ" dirty="0" smtClean="0"/>
              <a:t>- stanovení nabídkové</a:t>
            </a:r>
            <a:r>
              <a:rPr lang="cs-CZ" dirty="0"/>
              <a:t> </a:t>
            </a:r>
            <a:r>
              <a:rPr lang="cs-CZ" dirty="0" smtClean="0"/>
              <a:t>ceny,</a:t>
            </a:r>
          </a:p>
          <a:p>
            <a:pPr marL="0" indent="0">
              <a:buNone/>
            </a:pPr>
            <a:r>
              <a:rPr lang="cs-CZ" dirty="0" smtClean="0"/>
              <a:t>- stanovení limitu</a:t>
            </a:r>
            <a:r>
              <a:rPr lang="cs-CZ" dirty="0"/>
              <a:t> </a:t>
            </a:r>
            <a:r>
              <a:rPr lang="cs-CZ" dirty="0" smtClean="0"/>
              <a:t>nákladů,</a:t>
            </a:r>
          </a:p>
          <a:p>
            <a:pPr marL="0" indent="0">
              <a:buNone/>
            </a:pPr>
            <a:r>
              <a:rPr lang="cs-CZ" dirty="0" smtClean="0"/>
              <a:t>- sledování efektivnosti</a:t>
            </a:r>
            <a:r>
              <a:rPr lang="cs-CZ" dirty="0"/>
              <a:t> </a:t>
            </a:r>
            <a:r>
              <a:rPr lang="cs-CZ" dirty="0" smtClean="0"/>
              <a:t>(rentability) jednotlivých</a:t>
            </a:r>
            <a:r>
              <a:rPr lang="cs-CZ" dirty="0"/>
              <a:t> </a:t>
            </a:r>
            <a:r>
              <a:rPr lang="cs-CZ" dirty="0" smtClean="0"/>
              <a:t>produktů</a:t>
            </a:r>
            <a:r>
              <a:rPr lang="cs-CZ" dirty="0"/>
              <a:t> </a:t>
            </a:r>
            <a:r>
              <a:rPr lang="cs-CZ" dirty="0" smtClean="0"/>
              <a:t>v</a:t>
            </a:r>
            <a:r>
              <a:rPr lang="cs-CZ" dirty="0"/>
              <a:t> </a:t>
            </a:r>
            <a:r>
              <a:rPr lang="cs-CZ" dirty="0" smtClean="0"/>
              <a:t>rámci</a:t>
            </a:r>
            <a:r>
              <a:rPr lang="cs-CZ" dirty="0"/>
              <a:t> </a:t>
            </a:r>
            <a:r>
              <a:rPr lang="cs-CZ" dirty="0" smtClean="0"/>
              <a:t>vyráběného</a:t>
            </a:r>
            <a:r>
              <a:rPr lang="cs-CZ" dirty="0"/>
              <a:t> </a:t>
            </a:r>
            <a:r>
              <a:rPr lang="cs-CZ" dirty="0" smtClean="0"/>
              <a:t>sortimentu, </a:t>
            </a:r>
          </a:p>
          <a:p>
            <a:pPr marL="0" indent="0">
              <a:buNone/>
            </a:pPr>
            <a:r>
              <a:rPr lang="cs-CZ" dirty="0" smtClean="0"/>
              <a:t>- význam při</a:t>
            </a:r>
            <a:r>
              <a:rPr lang="cs-CZ" dirty="0"/>
              <a:t> </a:t>
            </a:r>
            <a:r>
              <a:rPr lang="cs-CZ" dirty="0" smtClean="0"/>
              <a:t>sestavování</a:t>
            </a:r>
            <a:r>
              <a:rPr lang="cs-CZ" dirty="0"/>
              <a:t> </a:t>
            </a:r>
            <a:r>
              <a:rPr lang="cs-CZ" dirty="0" smtClean="0"/>
              <a:t>rozpočtů</a:t>
            </a:r>
            <a:r>
              <a:rPr lang="cs-CZ" dirty="0"/>
              <a:t> </a:t>
            </a:r>
            <a:r>
              <a:rPr lang="cs-CZ" dirty="0" smtClean="0"/>
              <a:t>pro</a:t>
            </a:r>
            <a:r>
              <a:rPr lang="cs-CZ" dirty="0"/>
              <a:t> </a:t>
            </a:r>
            <a:r>
              <a:rPr lang="cs-CZ" dirty="0" smtClean="0"/>
              <a:t>nákladová</a:t>
            </a:r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cs-CZ" dirty="0"/>
              <a:t> </a:t>
            </a:r>
            <a:r>
              <a:rPr lang="cs-CZ" dirty="0" smtClean="0"/>
              <a:t>hospodářská</a:t>
            </a:r>
            <a:r>
              <a:rPr lang="cs-CZ" dirty="0"/>
              <a:t> </a:t>
            </a:r>
            <a:r>
              <a:rPr lang="cs-CZ" dirty="0" smtClean="0"/>
              <a:t>střediska</a:t>
            </a:r>
            <a:r>
              <a:rPr lang="cs-CZ" dirty="0"/>
              <a:t> </a:t>
            </a:r>
            <a:r>
              <a:rPr lang="cs-CZ" dirty="0" smtClean="0"/>
              <a:t>podniku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386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zpracování úkolu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322786"/>
            <a:ext cx="10206729" cy="4535214"/>
          </a:xfrm>
        </p:spPr>
        <p:txBody>
          <a:bodyPr>
            <a:normAutofit/>
          </a:bodyPr>
          <a:lstStyle/>
          <a:p>
            <a:r>
              <a:rPr lang="cs-CZ" dirty="0" smtClean="0"/>
              <a:t>Stanovte hodinou cenu pracovníka sociální služby</a:t>
            </a:r>
          </a:p>
          <a:p>
            <a:pPr lvl="1"/>
            <a:r>
              <a:rPr lang="cs-CZ" dirty="0" smtClean="0"/>
              <a:t>Chceme zjistit, kolik si takový pracovník řekne za hodinu své práce, když za ním někdo přijde.</a:t>
            </a:r>
          </a:p>
          <a:p>
            <a:pPr lvl="1"/>
            <a:r>
              <a:rPr lang="cs-CZ" dirty="0" smtClean="0"/>
              <a:t>Nejprve stanovíme jeho měsíční přímé a nepřímé náklady (které N uvažujeme a které nikoliv…)</a:t>
            </a:r>
          </a:p>
          <a:p>
            <a:pPr lvl="1"/>
            <a:r>
              <a:rPr lang="cs-CZ" dirty="0" smtClean="0"/>
              <a:t>Dané náklady rozdělíme podle počtu odpracovaných hodin měsíčně, přičteme samotný výdělek…</a:t>
            </a:r>
          </a:p>
          <a:p>
            <a:pPr lvl="1"/>
            <a:r>
              <a:rPr lang="cs-CZ" dirty="0" smtClean="0"/>
              <a:t>POZOR! Procvičujeme kalkulace nikoli hodnoty lidí v NS – nepracujeme jen pro dobrý pocit</a:t>
            </a:r>
          </a:p>
          <a:p>
            <a:pPr lvl="1"/>
            <a:r>
              <a:rPr lang="cs-CZ" dirty="0" smtClean="0"/>
              <a:t>U každé nákladové položky uveďte, jakým typem kalkulace, jakým způsobem to propočítali..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i="1" dirty="0" smtClean="0"/>
              <a:t>Zamyslete se nad výpočtem ceny hodiny dalších funkcí/rolí v NNO (fundraiser, projektový manažer,…)</a:t>
            </a:r>
          </a:p>
          <a:p>
            <a:pPr marL="457200" lvl="1" indent="0">
              <a:buNone/>
            </a:pPr>
            <a:r>
              <a:rPr lang="cs-CZ" i="1" dirty="0" smtClean="0"/>
              <a:t>Zamyslete se nad výpočtem ceny jednoho produktu NNO (divadelní představení, sportovní utkání,…)</a:t>
            </a:r>
          </a:p>
        </p:txBody>
      </p:sp>
    </p:spTree>
    <p:extLst>
      <p:ext uri="{BB962C8B-B14F-4D97-AF65-F5344CB8AC3E}">
        <p14:creationId xmlns:p14="http://schemas.microsoft.com/office/powerpoint/2010/main" val="124262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KALKULACE = Stanovení a zjištění nákladů a ceny na kalkulační jednici.</a:t>
            </a:r>
          </a:p>
          <a:p>
            <a:r>
              <a:rPr lang="cs-CZ" dirty="0" smtClean="0"/>
              <a:t>KALKULAČNÍ JEDNICE = jakýkoliv výkon, který je </a:t>
            </a:r>
            <a:r>
              <a:rPr lang="cs-CZ" b="1" dirty="0" smtClean="0"/>
              <a:t>jednoznačně vymezen množstvím, časem nebo jiným způsobem.</a:t>
            </a:r>
          </a:p>
          <a:p>
            <a:pPr lvl="1"/>
            <a:r>
              <a:rPr lang="cs-CZ" i="1" dirty="0" smtClean="0"/>
              <a:t>Uveďte příklady – každý alespoň 6 různorodých kalkulačních jednic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i="1" dirty="0" smtClean="0"/>
              <a:t>Proč má smysl vytvářet kalkulační jednici a v čem to organizaci pomůže?</a:t>
            </a:r>
          </a:p>
        </p:txBody>
      </p:sp>
    </p:spTree>
    <p:extLst>
      <p:ext uri="{BB962C8B-B14F-4D97-AF65-F5344CB8AC3E}">
        <p14:creationId xmlns:p14="http://schemas.microsoft.com/office/powerpoint/2010/main" val="2698904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Kalkulační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8276" y="2291255"/>
            <a:ext cx="9192337" cy="467710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Význam a využití kalkulací je velmi mnohostranné, projevuje se v celé řadě úloh, pro které manažerské účetnictví poskytuje podklady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Kalkulace se využívají </a:t>
            </a:r>
            <a:r>
              <a:rPr lang="cs-CZ" dirty="0" smtClean="0"/>
              <a:t>zejména: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b="1" dirty="0"/>
              <a:t>při řízení hospodárnosti </a:t>
            </a:r>
            <a:r>
              <a:rPr lang="cs-CZ" dirty="0"/>
              <a:t>– umožňují porovnávat skutečné a předem stanovené náklady;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při </a:t>
            </a:r>
            <a:r>
              <a:rPr lang="cs-CZ" b="1" dirty="0"/>
              <a:t>tvorbě </a:t>
            </a:r>
            <a:r>
              <a:rPr lang="cs-CZ" b="1" dirty="0" smtClean="0"/>
              <a:t>vnitro organizačních </a:t>
            </a:r>
            <a:r>
              <a:rPr lang="cs-CZ" b="1" dirty="0"/>
              <a:t>cen </a:t>
            </a:r>
            <a:r>
              <a:rPr lang="cs-CZ" dirty="0"/>
              <a:t>– na jejich základě se oceňují druhotné náklady a výnosy středisek;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při </a:t>
            </a:r>
            <a:r>
              <a:rPr lang="cs-CZ" b="1" dirty="0"/>
              <a:t>návrhu cen externím odběratelům </a:t>
            </a:r>
            <a:r>
              <a:rPr lang="cs-CZ" dirty="0"/>
              <a:t>– je významným podkladem pro posouzení tržní ceny;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při </a:t>
            </a:r>
            <a:r>
              <a:rPr lang="cs-CZ" b="1" dirty="0"/>
              <a:t>sestavování plánů a rozpočtů </a:t>
            </a:r>
            <a:r>
              <a:rPr lang="cs-CZ" dirty="0"/>
              <a:t>– kalkulace poskytují základní vstupní informace pro jejich sestavení;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při </a:t>
            </a:r>
            <a:r>
              <a:rPr lang="cs-CZ" b="1" dirty="0"/>
              <a:t>rozhodování o objemu a struktuře výkonů</a:t>
            </a:r>
            <a:r>
              <a:rPr lang="cs-CZ" dirty="0"/>
              <a:t>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při </a:t>
            </a:r>
            <a:r>
              <a:rPr lang="cs-CZ" b="1" dirty="0"/>
              <a:t>rozhodování o způsobu provádění výkonů </a:t>
            </a:r>
            <a:r>
              <a:rPr lang="cs-CZ" dirty="0"/>
              <a:t>– podnik může výkony provádět různými způsoby – v rámci vlastní činnosti nebo nákupem od externích dodavatelů; významným kritériem při rozhodování mezi těmito variantami jsou právě náklady;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47309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Kalkulační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Všechny uvedené způsoby využití kalkulací a s nimi spojené úlohy samozřejmě nemůže plnit jedna kalkulace. Proto existuje celý systém druhů kalkulací a vztahů mezi nimi, které vytváří tzv. </a:t>
            </a:r>
            <a:r>
              <a:rPr lang="cs-CZ" b="1" dirty="0"/>
              <a:t>kalkulační systém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/>
              <a:t>Jednotlivé prvky kalkulačního systému se od sebe liší nejen </a:t>
            </a:r>
            <a:r>
              <a:rPr lang="cs-CZ" b="1" dirty="0"/>
              <a:t>obsahem</a:t>
            </a:r>
            <a:r>
              <a:rPr lang="cs-CZ" dirty="0"/>
              <a:t> a </a:t>
            </a:r>
            <a:r>
              <a:rPr lang="cs-CZ" b="1" dirty="0"/>
              <a:t>strukturou</a:t>
            </a:r>
            <a:r>
              <a:rPr lang="cs-CZ" dirty="0"/>
              <a:t>, ale také </a:t>
            </a:r>
            <a:r>
              <a:rPr lang="cs-CZ" b="1" dirty="0"/>
              <a:t>časovým horizontem</a:t>
            </a:r>
            <a:r>
              <a:rPr lang="cs-CZ" dirty="0"/>
              <a:t>, ke kterému se vztahují. 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6" name="Zástupný symbol pro obsah 3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33425" t="31470" r="32656" b="36534"/>
          <a:stretch/>
        </p:blipFill>
        <p:spPr>
          <a:xfrm>
            <a:off x="6208713" y="2459422"/>
            <a:ext cx="5902962" cy="313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674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Časové členění kalkulací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2055" y="2154621"/>
            <a:ext cx="10436773" cy="4703379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Předběžné </a:t>
            </a:r>
            <a:r>
              <a:rPr lang="cs-CZ" b="1" dirty="0" smtClean="0"/>
              <a:t>kalkulace (ex ante)</a:t>
            </a:r>
            <a:endParaRPr lang="cs-CZ" b="1" dirty="0" smtClean="0"/>
          </a:p>
          <a:p>
            <a:pPr lvl="1"/>
            <a:r>
              <a:rPr lang="cs-CZ" dirty="0" smtClean="0"/>
              <a:t>Před započetím služby, zahájením činnosti</a:t>
            </a:r>
          </a:p>
          <a:p>
            <a:pPr lvl="1"/>
            <a:r>
              <a:rPr lang="cs-CZ" dirty="0" smtClean="0"/>
              <a:t>Vychází se z technických podkladů, organizačních směrnic, vývoje N za předešlé období…</a:t>
            </a:r>
          </a:p>
          <a:p>
            <a:pPr lvl="2"/>
            <a:r>
              <a:rPr lang="cs-CZ" dirty="0" smtClean="0"/>
              <a:t>Normové kalkulace (vycházíme z technických a </a:t>
            </a:r>
            <a:r>
              <a:rPr lang="cs-CZ" dirty="0" err="1" smtClean="0"/>
              <a:t>technicko-hospodářských</a:t>
            </a:r>
            <a:r>
              <a:rPr lang="cs-CZ" dirty="0" smtClean="0"/>
              <a:t> norem</a:t>
            </a:r>
            <a:r>
              <a:rPr lang="cs-CZ" dirty="0" smtClean="0"/>
              <a:t>)</a:t>
            </a:r>
          </a:p>
          <a:p>
            <a:pPr lvl="3"/>
            <a:r>
              <a:rPr lang="cs-CZ" dirty="0" smtClean="0"/>
              <a:t>K plánová (rok, čtvrtletí,..) = bere v úvahu množství </a:t>
            </a:r>
            <a:r>
              <a:rPr lang="en-US" dirty="0" smtClean="0"/>
              <a:t>+ </a:t>
            </a:r>
            <a:r>
              <a:rPr lang="cs-CZ" dirty="0" smtClean="0"/>
              <a:t>očekávané změny</a:t>
            </a:r>
          </a:p>
          <a:p>
            <a:pPr lvl="3"/>
            <a:r>
              <a:rPr lang="cs-CZ" dirty="0" smtClean="0"/>
              <a:t>K operativní, = bere v úvahu aktuální stav podmínek</a:t>
            </a:r>
          </a:p>
          <a:p>
            <a:pPr lvl="3"/>
            <a:r>
              <a:rPr lang="cs-CZ" dirty="0" smtClean="0"/>
              <a:t>K základní = platná na začátku a po celé období, nebere v úvahu změny</a:t>
            </a:r>
            <a:endParaRPr lang="cs-CZ" dirty="0" smtClean="0"/>
          </a:p>
          <a:p>
            <a:pPr lvl="2"/>
            <a:r>
              <a:rPr lang="cs-CZ" dirty="0" smtClean="0"/>
              <a:t>Propočtové kalkulace (míra přesnosti mnohem menší, odhadujeme na základě N z minulosti</a:t>
            </a:r>
            <a:r>
              <a:rPr lang="cs-CZ" dirty="0" smtClean="0"/>
              <a:t>)</a:t>
            </a:r>
          </a:p>
          <a:p>
            <a:pPr lvl="3"/>
            <a:r>
              <a:rPr lang="cs-CZ" dirty="0" smtClean="0"/>
              <a:t>Stanovení  nabídkové ceny (pro externí partnery)</a:t>
            </a:r>
          </a:p>
          <a:p>
            <a:pPr lvl="3"/>
            <a:r>
              <a:rPr lang="cs-CZ" dirty="0" smtClean="0"/>
              <a:t>Stanovení očekávaných nákladů (pro řízení podniku)</a:t>
            </a:r>
            <a:endParaRPr lang="cs-CZ" dirty="0" smtClean="0"/>
          </a:p>
          <a:p>
            <a:r>
              <a:rPr lang="cs-CZ" b="1" dirty="0" smtClean="0"/>
              <a:t>Výsledné </a:t>
            </a:r>
            <a:r>
              <a:rPr lang="cs-CZ" b="1" dirty="0" smtClean="0"/>
              <a:t>kalkulace (ex post)</a:t>
            </a:r>
            <a:endParaRPr lang="cs-CZ" b="1" dirty="0" smtClean="0"/>
          </a:p>
          <a:p>
            <a:pPr lvl="1"/>
            <a:r>
              <a:rPr lang="cs-CZ" dirty="0" smtClean="0"/>
              <a:t>Po skončení výroby, ukončení činnosti.</a:t>
            </a:r>
          </a:p>
          <a:p>
            <a:pPr lvl="1"/>
            <a:r>
              <a:rPr lang="cs-CZ" dirty="0" smtClean="0"/>
              <a:t>Vychází se z údajů z účetnictví, zjišťují se skutečné náklady na KJ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i="1" dirty="0" smtClean="0"/>
              <a:t> 						K </a:t>
            </a:r>
            <a:r>
              <a:rPr lang="cs-CZ" i="1" dirty="0" smtClean="0"/>
              <a:t>ČEMU MŮŽE SLOUŽIT SROVNÁNÍ PŘEDBĚŽNÉ A VÝSLEDNÉ KALKULACE?</a:t>
            </a:r>
          </a:p>
        </p:txBody>
      </p:sp>
    </p:spTree>
    <p:extLst>
      <p:ext uri="{BB962C8B-B14F-4D97-AF65-F5344CB8AC3E}">
        <p14:creationId xmlns:p14="http://schemas.microsoft.com/office/powerpoint/2010/main" val="150160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Kalkulační vzorec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1256544" y="3179762"/>
            <a:ext cx="3141878" cy="914400"/>
          </a:xfrm>
        </p:spPr>
        <p:txBody>
          <a:bodyPr/>
          <a:lstStyle/>
          <a:p>
            <a:r>
              <a:rPr lang="cs-CZ" dirty="0" smtClean="0"/>
              <a:t>Struktura nákladů pro potřeby kalkulace</a:t>
            </a:r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15"/>
          </p:nvPr>
        </p:nvSpPr>
        <p:spPr>
          <a:xfrm>
            <a:off x="1154954" y="3626070"/>
            <a:ext cx="3141879" cy="2527112"/>
          </a:xfrm>
        </p:spPr>
        <p:txBody>
          <a:bodyPr>
            <a:normAutofit/>
          </a:bodyPr>
          <a:lstStyle/>
          <a:p>
            <a:r>
              <a:rPr lang="cs-CZ" dirty="0" smtClean="0"/>
              <a:t>Neexistuje celostátně závazný KV</a:t>
            </a:r>
          </a:p>
          <a:p>
            <a:r>
              <a:rPr lang="cs-CZ" dirty="0" smtClean="0"/>
              <a:t>N přímé a N režijní</a:t>
            </a:r>
          </a:p>
          <a:p>
            <a:r>
              <a:rPr lang="cs-CZ" dirty="0" smtClean="0"/>
              <a:t>Rozdílný pro hlavní a vedlejší činnost organizace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(</a:t>
            </a:r>
            <a:r>
              <a:rPr lang="cs-CZ" dirty="0"/>
              <a:t>Upravuje </a:t>
            </a:r>
            <a:r>
              <a:rPr lang="cs-CZ" dirty="0" smtClean="0"/>
              <a:t>§28</a:t>
            </a:r>
            <a:r>
              <a:rPr lang="cs-CZ" dirty="0"/>
              <a:t>, vyhlášky 504/2002 Sb</a:t>
            </a:r>
            <a:r>
              <a:rPr lang="cs-CZ" dirty="0" smtClean="0"/>
              <a:t>.)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Hlavní činnost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cs-CZ" dirty="0" smtClean="0"/>
              <a:t>Poslání organizace vymezené statutem, stanovami, zřizovací listinou atp. </a:t>
            </a:r>
          </a:p>
          <a:p>
            <a:r>
              <a:rPr lang="cs-CZ" dirty="0" smtClean="0"/>
              <a:t>Veškeré činnosti, pro které byla NO zřízena.</a:t>
            </a:r>
          </a:p>
          <a:p>
            <a:r>
              <a:rPr lang="cs-CZ" dirty="0" smtClean="0"/>
              <a:t>Jedná se zpravidla o neziskové aktivity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Vedlejší činnost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cs-CZ" dirty="0" smtClean="0"/>
              <a:t>= doplňková, podnikatelská, hospodářská</a:t>
            </a:r>
          </a:p>
          <a:p>
            <a:r>
              <a:rPr lang="cs-CZ" dirty="0" smtClean="0"/>
              <a:t>Činnosti vykonávané za účelem dosažení zisku.</a:t>
            </a:r>
          </a:p>
          <a:p>
            <a:r>
              <a:rPr lang="cs-CZ" dirty="0" smtClean="0"/>
              <a:t>Nesmí ohrozit kvalitu a dostupnost hlavní činnosti</a:t>
            </a:r>
          </a:p>
          <a:p>
            <a:r>
              <a:rPr lang="cs-CZ" dirty="0" smtClean="0"/>
              <a:t>Rovněž uvedeno v zakládacích listinách.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398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Kalkulační vzorec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Vedlejší činnost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 Přímé (jednicové) náklady</a:t>
            </a:r>
          </a:p>
          <a:p>
            <a:pPr marL="0" indent="0">
              <a:buNone/>
            </a:pPr>
            <a:r>
              <a:rPr lang="cs-CZ" dirty="0" smtClean="0"/>
              <a:t>2. Režijní náklady</a:t>
            </a:r>
          </a:p>
          <a:p>
            <a:pPr marL="0" indent="0">
              <a:buNone/>
            </a:pPr>
            <a:r>
              <a:rPr lang="cs-CZ" dirty="0" smtClean="0"/>
              <a:t>-------------------------------------------</a:t>
            </a:r>
          </a:p>
          <a:p>
            <a:pPr marL="0" indent="0">
              <a:buNone/>
            </a:pPr>
            <a:r>
              <a:rPr lang="cs-CZ" dirty="0" smtClean="0"/>
              <a:t>Vlastní náklady výkonu/služby</a:t>
            </a:r>
          </a:p>
          <a:p>
            <a:pPr marL="0" indent="0">
              <a:buNone/>
            </a:pPr>
            <a:r>
              <a:rPr lang="cs-CZ" dirty="0" smtClean="0"/>
              <a:t>3. Zisk (je-li) kalkulován</a:t>
            </a:r>
          </a:p>
          <a:p>
            <a:pPr marL="0" indent="0">
              <a:buNone/>
            </a:pPr>
            <a:r>
              <a:rPr lang="cs-CZ" dirty="0" smtClean="0"/>
              <a:t>-------------------------------------------</a:t>
            </a:r>
          </a:p>
          <a:p>
            <a:pPr marL="0" indent="0">
              <a:buNone/>
            </a:pPr>
            <a:r>
              <a:rPr lang="cs-CZ" dirty="0" smtClean="0"/>
              <a:t>Cena (bez DPH)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Hlavní činnost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1. Přímé (jednicové) náklady</a:t>
            </a:r>
          </a:p>
          <a:p>
            <a:pPr marL="0" indent="0">
              <a:buNone/>
            </a:pPr>
            <a:r>
              <a:rPr lang="cs-CZ" dirty="0"/>
              <a:t>2. Režijní náklady</a:t>
            </a:r>
          </a:p>
          <a:p>
            <a:pPr marL="0" indent="0">
              <a:buNone/>
            </a:pPr>
            <a:r>
              <a:rPr lang="cs-CZ" dirty="0" smtClean="0"/>
              <a:t>-------------------------------------------------</a:t>
            </a:r>
          </a:p>
          <a:p>
            <a:pPr marL="0" indent="0">
              <a:buNone/>
            </a:pPr>
            <a:r>
              <a:rPr lang="cs-CZ" dirty="0" smtClean="0"/>
              <a:t>Vlastní náklady výkonu/služby</a:t>
            </a:r>
          </a:p>
          <a:p>
            <a:pPr marL="0" indent="0">
              <a:buNone/>
            </a:pPr>
            <a:r>
              <a:rPr lang="cs-CZ" dirty="0" smtClean="0"/>
              <a:t>Ztráta….(dotace)</a:t>
            </a:r>
          </a:p>
          <a:p>
            <a:pPr marL="0" indent="0">
              <a:buNone/>
            </a:pPr>
            <a:r>
              <a:rPr lang="cs-CZ" dirty="0" smtClean="0"/>
              <a:t>------------------------------------------------</a:t>
            </a:r>
          </a:p>
          <a:p>
            <a:pPr marL="0" indent="0">
              <a:buNone/>
            </a:pPr>
            <a:r>
              <a:rPr lang="cs-CZ" dirty="0" smtClean="0"/>
              <a:t>Cena (bez DPH)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968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nám kalkulační vzorec říká..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Základy cenové politiky v nestátním neziskovém sektoru….</a:t>
            </a:r>
          </a:p>
          <a:p>
            <a:r>
              <a:rPr lang="cs-CZ" dirty="0" smtClean="0"/>
              <a:t>Jak se cena tvoří v ziskovém sektoru…</a:t>
            </a:r>
          </a:p>
          <a:p>
            <a:r>
              <a:rPr lang="cs-CZ" dirty="0" smtClean="0"/>
              <a:t>Zohlednění zisku/ztráty </a:t>
            </a:r>
          </a:p>
          <a:p>
            <a:endParaRPr lang="cs-CZ" dirty="0"/>
          </a:p>
          <a:p>
            <a:r>
              <a:rPr lang="cs-CZ" dirty="0" smtClean="0"/>
              <a:t>Hospodářská činnost – zisk se kalkuluje především proto, aby se pokryla míra rizika, nepodaří-lis e realizovat všechny záměry vycházející z poslání.</a:t>
            </a:r>
          </a:p>
          <a:p>
            <a:r>
              <a:rPr lang="cs-CZ" dirty="0" smtClean="0"/>
              <a:t>Hospodářská činnost nemůže být ztrátová (případná ztráta se hradí z rezervního fondu)</a:t>
            </a:r>
          </a:p>
          <a:p>
            <a:r>
              <a:rPr lang="cs-CZ" dirty="0" smtClean="0"/>
              <a:t>Není-li trvale dosahován zisk, musí se tato činnost ukončit.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148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kalkulování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Řeší způsob výpočtu jednotlivých položek v kalkulaci podle toho, jak je výroba organizována, jaké jsou k dispozici podklady.</a:t>
            </a:r>
          </a:p>
          <a:p>
            <a:r>
              <a:rPr lang="cs-CZ" dirty="0" smtClean="0"/>
              <a:t>Nejčastější metody používané v praxi</a:t>
            </a:r>
          </a:p>
          <a:p>
            <a:pPr lvl="1"/>
            <a:r>
              <a:rPr lang="cs-CZ" dirty="0" smtClean="0"/>
              <a:t>Kalkulace prostým dělením</a:t>
            </a:r>
          </a:p>
          <a:p>
            <a:pPr lvl="1"/>
            <a:r>
              <a:rPr lang="cs-CZ" dirty="0" smtClean="0"/>
              <a:t>Kalkulace dělení s poměrovými čísly</a:t>
            </a:r>
          </a:p>
          <a:p>
            <a:pPr lvl="1"/>
            <a:r>
              <a:rPr lang="cs-CZ" dirty="0" smtClean="0"/>
              <a:t>Kalkulace přirážková</a:t>
            </a:r>
          </a:p>
          <a:p>
            <a:pPr lvl="1"/>
            <a:r>
              <a:rPr lang="cs-CZ" dirty="0" smtClean="0"/>
              <a:t>Kalkulace postupná a průběžná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318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567</TotalTime>
  <Words>1078</Words>
  <Application>Microsoft Office PowerPoint</Application>
  <PresentationFormat>Vlastní</PresentationFormat>
  <Paragraphs>120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Zasedací místnost Ion</vt:lpstr>
      <vt:lpstr>Kalkulace</vt:lpstr>
      <vt:lpstr>KALKULACE</vt:lpstr>
      <vt:lpstr>Kalkulační systém</vt:lpstr>
      <vt:lpstr>Kalkulační systém</vt:lpstr>
      <vt:lpstr>Časové členění kalkulací</vt:lpstr>
      <vt:lpstr>Kalkulační vzorec</vt:lpstr>
      <vt:lpstr>Kalkulační vzorec</vt:lpstr>
      <vt:lpstr>CO nám kalkulační vzorec říká..</vt:lpstr>
      <vt:lpstr>Metody kalkulování</vt:lpstr>
      <vt:lpstr>Kalkulace prostým dělením</vt:lpstr>
      <vt:lpstr>Kalkulace dělení s poměrovými čísly</vt:lpstr>
      <vt:lpstr>Kalkulace přirážková</vt:lpstr>
      <vt:lpstr>Kalkulace přirážková</vt:lpstr>
      <vt:lpstr>Zásady a význam kalkulací</vt:lpstr>
      <vt:lpstr>Vlastní zpracování úkolu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Kalkulace</dc:title>
  <dc:creator>Marie Hladká</dc:creator>
  <cp:lastModifiedBy>Hladká Marie</cp:lastModifiedBy>
  <cp:revision>21</cp:revision>
  <dcterms:created xsi:type="dcterms:W3CDTF">2018-10-13T11:55:22Z</dcterms:created>
  <dcterms:modified xsi:type="dcterms:W3CDTF">2018-10-15T11:10:50Z</dcterms:modified>
</cp:coreProperties>
</file>