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4" r:id="rId3"/>
    <p:sldId id="275" r:id="rId4"/>
    <p:sldId id="276" r:id="rId5"/>
    <p:sldId id="277" r:id="rId6"/>
    <p:sldId id="258" r:id="rId7"/>
    <p:sldId id="259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7" d="100"/>
          <a:sy n="67" d="100"/>
        </p:scale>
        <p:origin x="688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a budoucí hodnota anuity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/>
              <a:t>Anuita</a:t>
            </a:r>
            <a:r>
              <a:rPr lang="cs-CZ" sz="2000" dirty="0"/>
              <a:t> – konstantní platba po smluvené období. Obvykle se jedná o pravidelnou splátku úvěru nebo pravidelnou úložku na spoření.</a:t>
            </a:r>
          </a:p>
          <a:p>
            <a:r>
              <a:rPr lang="cs-CZ" sz="2000" b="1" dirty="0"/>
              <a:t>Předlhůtní anuita</a:t>
            </a:r>
          </a:p>
          <a:p>
            <a:r>
              <a:rPr lang="cs-CZ" sz="2000" b="1" dirty="0"/>
              <a:t>Polhůtní anuita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9705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Umořování dluhu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Princip</a:t>
            </a:r>
          </a:p>
          <a:p>
            <a:pPr lvl="1" algn="just"/>
            <a:r>
              <a:rPr lang="cs-CZ" altLang="cs-CZ" dirty="0"/>
              <a:t>Proces splácení úvěru dlužníkem věřiteli podle předem sjednaného umořovacího plánu.</a:t>
            </a:r>
          </a:p>
          <a:p>
            <a:r>
              <a:rPr lang="cs-CZ" altLang="cs-CZ" sz="2000" b="1" dirty="0"/>
              <a:t>Pojmy:</a:t>
            </a:r>
          </a:p>
          <a:p>
            <a:pPr lvl="1"/>
            <a:r>
              <a:rPr lang="cs-CZ" altLang="cs-CZ" dirty="0"/>
              <a:t>Úmor</a:t>
            </a:r>
          </a:p>
          <a:p>
            <a:pPr lvl="1"/>
            <a:r>
              <a:rPr lang="cs-CZ" altLang="cs-CZ" dirty="0"/>
              <a:t>Úrok</a:t>
            </a:r>
          </a:p>
          <a:p>
            <a:pPr lvl="1"/>
            <a:r>
              <a:rPr lang="cs-CZ" altLang="cs-CZ" dirty="0"/>
              <a:t>Anuita (splátka)</a:t>
            </a:r>
          </a:p>
          <a:p>
            <a:r>
              <a:rPr lang="cs-CZ" altLang="cs-CZ" sz="2000" b="1" dirty="0"/>
              <a:t>Formy</a:t>
            </a:r>
          </a:p>
          <a:p>
            <a:pPr lvl="1"/>
            <a:r>
              <a:rPr lang="cs-CZ" altLang="cs-CZ" dirty="0"/>
              <a:t>Umořování dluhu nestejnými splátkami</a:t>
            </a:r>
          </a:p>
          <a:p>
            <a:pPr lvl="1"/>
            <a:r>
              <a:rPr lang="cs-CZ" altLang="cs-CZ" dirty="0"/>
              <a:t>Umořování dluhu stejnými splátkami (typické)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6995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nestejnými splátkami - příklad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C7F2457-EBEE-4BDD-8E40-E29A2C59BE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944" y="1928812"/>
            <a:ext cx="6952456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63E500FD-B99F-42EF-8766-B3E3007FC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29200" y="2886404"/>
            <a:ext cx="5421117" cy="327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5">
            <a:extLst>
              <a:ext uri="{FF2B5EF4-FFF2-40B4-BE49-F238E27FC236}">
                <a16:creationId xmlns:a16="http://schemas.microsoft.com/office/drawing/2014/main" id="{457E502D-6BD3-4974-8106-743E08AB4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2304" y="6256831"/>
            <a:ext cx="74168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500" dirty="0"/>
              <a:t>Zdroj: František ČÁMSKÝ, Finanční matematika (DSO), Brno, MU, 2005</a:t>
            </a:r>
          </a:p>
        </p:txBody>
      </p:sp>
    </p:spTree>
    <p:extLst>
      <p:ext uri="{BB962C8B-B14F-4D97-AF65-F5344CB8AC3E}">
        <p14:creationId xmlns:p14="http://schemas.microsoft.com/office/powerpoint/2010/main" val="1327003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stejnými splátkami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Jak určit výši splátky?</a:t>
            </a:r>
          </a:p>
          <a:p>
            <a:pPr lvl="1"/>
            <a:r>
              <a:rPr lang="cs-CZ" altLang="cs-CZ" dirty="0"/>
              <a:t>Vzorec pro výpočet důchodu – to již známe </a:t>
            </a:r>
            <a:r>
              <a:rPr lang="cs-CZ" altLang="cs-CZ" dirty="0">
                <a:sym typeface="Wingdings" pitchFamily="2" charset="2"/>
              </a:rPr>
              <a:t>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r>
              <a:rPr lang="cs-CZ" altLang="cs-CZ" dirty="0"/>
              <a:t>Další postup? Obdobně jako v minulém příkladu.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/>
              <a:t>Nejprve vyplníme splátky (jsou stejné).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/>
              <a:t>Potom pro každé období spočítáme výši úroku ze stávající hodnoty dluhu.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/>
              <a:t>Úmor potom získáme odečtením úroku od anuity.</a:t>
            </a:r>
          </a:p>
          <a:p>
            <a:pPr marL="1371600" lvl="2" indent="-457200">
              <a:buFont typeface="+mj-lt"/>
              <a:buAutoNum type="arabicPeriod"/>
            </a:pPr>
            <a:r>
              <a:rPr lang="cs-CZ" altLang="cs-CZ" sz="2000" dirty="0"/>
              <a:t>„Novou“ výši stávajícího dluhu získáme odečtením úmoru od předchozího stavu dluhu.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graphicFrame>
        <p:nvGraphicFramePr>
          <p:cNvPr id="6" name="Objekt 6">
            <a:extLst>
              <a:ext uri="{FF2B5EF4-FFF2-40B4-BE49-F238E27FC236}">
                <a16:creationId xmlns:a16="http://schemas.microsoft.com/office/drawing/2014/main" id="{3F0EA22B-E2DC-4023-9951-38043D7587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893769"/>
              </p:ext>
            </p:extLst>
          </p:nvPr>
        </p:nvGraphicFramePr>
        <p:xfrm>
          <a:off x="2085100" y="2656983"/>
          <a:ext cx="3510674" cy="839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Rovnice" r:id="rId3" imgW="1790700" imgH="431800" progId="Equation.3">
                  <p:embed/>
                </p:oleObj>
              </mc:Choice>
              <mc:Fallback>
                <p:oleObj name="Rovnice" r:id="rId3" imgW="1790700" imgH="431800" progId="Equation.3">
                  <p:embed/>
                  <p:pic>
                    <p:nvPicPr>
                      <p:cNvPr id="47108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5100" y="2656983"/>
                        <a:ext cx="3510674" cy="8394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7">
            <a:extLst>
              <a:ext uri="{FF2B5EF4-FFF2-40B4-BE49-F238E27FC236}">
                <a16:creationId xmlns:a16="http://schemas.microsoft.com/office/drawing/2014/main" id="{13B137BB-66FA-4F93-9EFE-6AAFFC6AF6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601988"/>
              </p:ext>
            </p:extLst>
          </p:nvPr>
        </p:nvGraphicFramePr>
        <p:xfrm>
          <a:off x="6702920" y="2564524"/>
          <a:ext cx="2876275" cy="91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Rovnice" r:id="rId5" imgW="1346200" imgH="431800" progId="Equation.3">
                  <p:embed/>
                </p:oleObj>
              </mc:Choice>
              <mc:Fallback>
                <p:oleObj name="Rovnice" r:id="rId5" imgW="1346200" imgH="431800" progId="Equation.3">
                  <p:embed/>
                  <p:pic>
                    <p:nvPicPr>
                      <p:cNvPr id="47109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2920" y="2564524"/>
                        <a:ext cx="2876275" cy="918762"/>
                      </a:xfrm>
                      <a:prstGeom prst="rect">
                        <a:avLst/>
                      </a:prstGeom>
                      <a:noFill/>
                      <a:ln w="63500">
                        <a:solidFill>
                          <a:srgbClr val="00008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2AD4F018-7466-4F45-8217-3DC6138D68C0}"/>
              </a:ext>
            </a:extLst>
          </p:cNvPr>
          <p:cNvSpPr txBox="1"/>
          <p:nvPr/>
        </p:nvSpPr>
        <p:spPr>
          <a:xfrm>
            <a:off x="5711387" y="2684080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686015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stejnými splátkami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C2D6190D-AFEC-4286-940A-DC9677403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8271" y="2039008"/>
            <a:ext cx="7927588" cy="3920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212BB291-4785-41FB-ACFF-1E5B4169A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736820" y="1290309"/>
            <a:ext cx="8297863" cy="576262"/>
          </a:xfrm>
          <a:prstGeom prst="rect">
            <a:avLst/>
          </a:prstGeom>
          <a:noFill/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087300B0-3596-4F8D-A13E-FEE3B66C4B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92915" y="6079634"/>
            <a:ext cx="69850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5391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stejnými splátkami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dirty="0"/>
          </a:p>
          <a:p>
            <a:pPr marL="0" lvl="1" indent="0" algn="just">
              <a:buNone/>
            </a:pPr>
            <a:r>
              <a:rPr lang="cs-CZ" dirty="0"/>
              <a:t>Úvěr 40 000 Kč má být umořen polhůtními ročními anuitami </a:t>
            </a:r>
            <a:br>
              <a:rPr lang="cs-CZ" dirty="0"/>
            </a:br>
            <a:r>
              <a:rPr lang="cs-CZ" dirty="0"/>
              <a:t>za šest let při fixní úrokové sazbě 5 % p. a. Určete výši anuity </a:t>
            </a:r>
            <a:br>
              <a:rPr lang="cs-CZ" dirty="0"/>
            </a:br>
            <a:r>
              <a:rPr lang="cs-CZ" dirty="0"/>
              <a:t>a sestavte umořovací plán.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B92188E-051F-41A5-8FCA-53A68C214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092814"/>
              </p:ext>
            </p:extLst>
          </p:nvPr>
        </p:nvGraphicFramePr>
        <p:xfrm>
          <a:off x="2255867" y="3198196"/>
          <a:ext cx="7632850" cy="3247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Období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Anuita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Úrok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Úmor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Zůstatek úvěru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34 119,3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6 174,7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27 944,6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735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1 397,23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6 483,47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21 461,13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  <a:r>
                        <a:rPr lang="cs-CZ" baseline="0" dirty="0"/>
                        <a:t> 073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6 807,7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14 653,43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732,67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7 148,03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7 505,4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32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7 880,7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375,27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7 505,4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56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Zajímavé příklady: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 algn="just">
              <a:buAutoNum type="arabicPeriod"/>
            </a:pPr>
            <a:r>
              <a:rPr lang="cs-CZ" dirty="0"/>
              <a:t>Čemu dáte přednost v případě, že byste si měli vybrat mezi </a:t>
            </a:r>
            <a:br>
              <a:rPr lang="cs-CZ" dirty="0"/>
            </a:br>
            <a:r>
              <a:rPr lang="cs-CZ" dirty="0"/>
              <a:t>100 000 Kč dnes či 150 000 Kč za pět let? Uvažujete roční nominální úrokovou míru 12 % a 15 % daň z úroků. Rozhodnutí zdůvodněte. </a:t>
            </a:r>
            <a:r>
              <a:rPr lang="en-US" b="1" dirty="0"/>
              <a:t>[</a:t>
            </a:r>
            <a:r>
              <a:rPr lang="cs-CZ" b="1" dirty="0"/>
              <a:t>162 520,43 Kč </a:t>
            </a:r>
            <a:r>
              <a:rPr lang="cs-CZ" b="1" dirty="0">
                <a:cs typeface="Times New Roman"/>
              </a:rPr>
              <a:t>→ 100 000 Kč dnes je výhodnější</a:t>
            </a:r>
            <a:r>
              <a:rPr lang="en-US" b="1" dirty="0"/>
              <a:t>]</a:t>
            </a:r>
            <a:endParaRPr lang="cs-CZ" b="1" dirty="0"/>
          </a:p>
          <a:p>
            <a:pPr marL="457200" lvl="1" indent="-457200" algn="just">
              <a:buAutoNum type="arabicPeriod"/>
            </a:pPr>
            <a:r>
              <a:rPr lang="cs-CZ" dirty="0"/>
              <a:t>Při jaké roční nominální úrokové míře před zdaněním a ročním skládáním úroků jste lhostejní mezi tím, zda dnes dostanete 100 000 Kč nebo za pět let 150 000 Kč. </a:t>
            </a:r>
            <a:r>
              <a:rPr lang="en-US" b="1" dirty="0"/>
              <a:t>[</a:t>
            </a:r>
            <a:r>
              <a:rPr lang="cs-CZ" b="1" dirty="0"/>
              <a:t>8,45 %</a:t>
            </a:r>
            <a:r>
              <a:rPr lang="en-US" b="1" dirty="0"/>
              <a:t>]</a:t>
            </a:r>
            <a:endParaRPr lang="cs-CZ" b="1" dirty="0"/>
          </a:p>
          <a:p>
            <a:pPr marL="457200" lvl="1" indent="-457200" algn="just">
              <a:buAutoNum type="arabicPeriod"/>
            </a:pPr>
            <a:r>
              <a:rPr lang="cs-CZ" dirty="0"/>
              <a:t>Máte možnost koupit si za 9 200 Kč diskontovanou obligaci, která Vám umožní získat za dva roky částku 10 000 Kč. Jedná se o výhodnou investici, uvažujete-li úrokovou sazbu 3 % p. a. a roční připisování úroků? </a:t>
            </a:r>
            <a:r>
              <a:rPr lang="en-US" b="1" dirty="0"/>
              <a:t>[</a:t>
            </a:r>
            <a:r>
              <a:rPr lang="cs-CZ" b="1" dirty="0"/>
              <a:t>9 426 Kč: PV </a:t>
            </a:r>
            <a:r>
              <a:rPr lang="en-US" b="1" dirty="0"/>
              <a:t>&gt; </a:t>
            </a:r>
            <a:r>
              <a:rPr lang="cs-CZ" b="1" dirty="0"/>
              <a:t>současná cena </a:t>
            </a:r>
            <a:r>
              <a:rPr lang="cs-CZ" b="1" dirty="0">
                <a:cs typeface="Times New Roman"/>
              </a:rPr>
              <a:t>→ nákup se vyplatí</a:t>
            </a:r>
            <a:r>
              <a:rPr lang="en-US" b="1" dirty="0"/>
              <a:t>]</a:t>
            </a:r>
            <a:endParaRPr lang="cs-CZ" b="1" dirty="0"/>
          </a:p>
          <a:p>
            <a:pPr marL="457200" lvl="1" indent="-457200" algn="just">
              <a:buAutoNum type="arabicPeriod"/>
            </a:pPr>
            <a:r>
              <a:rPr lang="cs-CZ" dirty="0">
                <a:solidFill>
                  <a:srgbClr val="000000"/>
                </a:solidFill>
              </a:rPr>
              <a:t>Uvažujete o koupi ojetého automobilu. Je pro vás výhodnější zaplatit 240 000 Kč v hotovosti nyní, nebo dát zálohu 120 000 Kč a za tři roky doplatit 140 000 Kč? Máte možnost uložit peníze při 4% úrokové sazbě p. a., přičemž úroky jsou připisovány pololetně, ponechány na účtu a dále úročeny. </a:t>
            </a:r>
            <a:r>
              <a:rPr lang="en-US" b="1" dirty="0"/>
              <a:t>[</a:t>
            </a:r>
            <a:r>
              <a:rPr lang="cs-CZ" b="1" dirty="0"/>
              <a:t>135 139,5 Kč </a:t>
            </a:r>
            <a:r>
              <a:rPr lang="en-US" b="1" dirty="0"/>
              <a:t>&lt;</a:t>
            </a:r>
            <a:r>
              <a:rPr lang="cs-CZ" b="1" dirty="0"/>
              <a:t> 140 000 </a:t>
            </a:r>
            <a:r>
              <a:rPr lang="cs-CZ" b="1" dirty="0">
                <a:cs typeface="Times New Roman"/>
              </a:rPr>
              <a:t>→ raději koupit hned</a:t>
            </a:r>
            <a:r>
              <a:rPr lang="en-US" b="1" dirty="0"/>
              <a:t>]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8039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Budoucí hodnota anuity (= spoření)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Princip ?</a:t>
            </a:r>
          </a:p>
          <a:p>
            <a:r>
              <a:rPr lang="cs-CZ" altLang="cs-CZ" sz="2000" dirty="0"/>
              <a:t>Pravidelné úložky (spoření) v pravidelných intervalech po určitou dobu.</a:t>
            </a:r>
          </a:p>
          <a:p>
            <a:pPr marL="342900" lvl="1" indent="-342900"/>
            <a:r>
              <a:rPr lang="cs-CZ" altLang="cs-CZ" b="1" dirty="0"/>
              <a:t>Předlhůtní spoření:</a:t>
            </a:r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b="1" dirty="0"/>
          </a:p>
          <a:p>
            <a:pPr marL="342900" lvl="1" indent="-342900"/>
            <a:r>
              <a:rPr lang="cs-CZ" altLang="cs-CZ" b="1" dirty="0"/>
              <a:t>Polhůtní spoření: </a:t>
            </a:r>
          </a:p>
          <a:p>
            <a:endParaRPr lang="cs-CZ" alt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92515" y="5610764"/>
            <a:ext cx="7750480" cy="60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+mj-lt"/>
              </a:rPr>
              <a:t>Kde </a:t>
            </a:r>
            <a:r>
              <a:rPr lang="cs-CZ" sz="1600" b="1" dirty="0">
                <a:latin typeface="+mj-lt"/>
              </a:rPr>
              <a:t>FVA</a:t>
            </a:r>
            <a:r>
              <a:rPr lang="cs-CZ" sz="1600" dirty="0">
                <a:latin typeface="+mj-lt"/>
              </a:rPr>
              <a:t> je budoucí hodnota anuity, </a:t>
            </a:r>
            <a:r>
              <a:rPr lang="cs-CZ" sz="1600" b="1" i="1" dirty="0">
                <a:latin typeface="+mj-lt"/>
              </a:rPr>
              <a:t>P</a:t>
            </a:r>
            <a:r>
              <a:rPr lang="cs-CZ" sz="1600" dirty="0">
                <a:latin typeface="+mj-lt"/>
              </a:rPr>
              <a:t> je výše anuitní platby, </a:t>
            </a:r>
            <a:r>
              <a:rPr lang="cs-CZ" sz="1600" b="1" i="1" dirty="0">
                <a:latin typeface="+mj-lt"/>
              </a:rPr>
              <a:t>I</a:t>
            </a:r>
            <a:r>
              <a:rPr lang="cs-CZ" sz="1600" dirty="0">
                <a:latin typeface="+mj-lt"/>
              </a:rPr>
              <a:t> je úroková míra, </a:t>
            </a:r>
            <a:r>
              <a:rPr lang="cs-CZ" sz="1600" b="1" i="1" dirty="0">
                <a:latin typeface="+mj-lt"/>
              </a:rPr>
              <a:t>n</a:t>
            </a:r>
            <a:r>
              <a:rPr lang="cs-CZ" sz="1600" dirty="0">
                <a:latin typeface="+mj-lt"/>
              </a:rPr>
              <a:t> je počet období.</a:t>
            </a:r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5DAE828A-6805-4A98-B7F1-619EB1436B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4039" y="4663966"/>
          <a:ext cx="2625397" cy="839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Rovnice" r:id="rId3" imgW="1308100" imgH="419100" progId="Equation.3">
                  <p:embed/>
                </p:oleObj>
              </mc:Choice>
              <mc:Fallback>
                <p:oleObj name="Rovnice" r:id="rId3" imgW="1308100" imgH="419100" progId="Equation.3">
                  <p:embed/>
                  <p:pic>
                    <p:nvPicPr>
                      <p:cNvPr id="450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039" y="4663966"/>
                        <a:ext cx="2625397" cy="8393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4615C23F-F365-4B07-AF59-EF6BAF2EBB6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42929" y="4719144"/>
          <a:ext cx="2508279" cy="855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Rovnice" r:id="rId5" imgW="1295400" imgH="431800" progId="Equation.3">
                  <p:embed/>
                </p:oleObj>
              </mc:Choice>
              <mc:Fallback>
                <p:oleObj name="Rovnice" r:id="rId5" imgW="1295400" imgH="431800" progId="Equation.3">
                  <p:embed/>
                  <p:pic>
                    <p:nvPicPr>
                      <p:cNvPr id="450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2929" y="4719144"/>
                        <a:ext cx="2508279" cy="8554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>
            <a:extLst>
              <a:ext uri="{FF2B5EF4-FFF2-40B4-BE49-F238E27FC236}">
                <a16:creationId xmlns:a16="http://schemas.microsoft.com/office/drawing/2014/main" id="{3DCAA87A-CB23-484B-BEA0-B009A492F709}"/>
              </a:ext>
            </a:extLst>
          </p:cNvPr>
          <p:cNvSpPr txBox="1"/>
          <p:nvPr/>
        </p:nvSpPr>
        <p:spPr>
          <a:xfrm>
            <a:off x="3820510" y="4703379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031CF4A3-5ED4-4BC4-9280-1CD042F762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881710"/>
              </p:ext>
            </p:extLst>
          </p:nvPr>
        </p:nvGraphicFramePr>
        <p:xfrm>
          <a:off x="873125" y="3067050"/>
          <a:ext cx="3089275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Rovnice" r:id="rId7" imgW="1739900" imgH="419100" progId="Equation.3">
                  <p:embed/>
                </p:oleObj>
              </mc:Choice>
              <mc:Fallback>
                <p:oleObj name="Rovnice" r:id="rId7" imgW="1739900" imgH="419100" progId="Equation.3">
                  <p:embed/>
                  <p:pic>
                    <p:nvPicPr>
                      <p:cNvPr id="8" name="Object 2">
                        <a:extLst>
                          <a:ext uri="{FF2B5EF4-FFF2-40B4-BE49-F238E27FC236}">
                            <a16:creationId xmlns:a16="http://schemas.microsoft.com/office/drawing/2014/main" id="{CDD5865C-DE32-4DD8-ABF3-56F509815A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3067050"/>
                        <a:ext cx="3089275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B9FED11B-EB1E-4281-9D28-123628D151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1712579"/>
              </p:ext>
            </p:extLst>
          </p:nvPr>
        </p:nvGraphicFramePr>
        <p:xfrm>
          <a:off x="5150946" y="3115057"/>
          <a:ext cx="3489897" cy="880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Rovnice" r:id="rId9" imgW="1651000" imgH="431800" progId="Equation.3">
                  <p:embed/>
                </p:oleObj>
              </mc:Choice>
              <mc:Fallback>
                <p:oleObj name="Rovnice" r:id="rId9" imgW="1651000" imgH="431800" progId="Equation.3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086AB95A-9455-450A-991D-964D93963BA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0946" y="3115057"/>
                        <a:ext cx="3489897" cy="8802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>
            <a:extLst>
              <a:ext uri="{FF2B5EF4-FFF2-40B4-BE49-F238E27FC236}">
                <a16:creationId xmlns:a16="http://schemas.microsoft.com/office/drawing/2014/main" id="{8DA8EA8F-0AE8-4173-A126-40036A0787E0}"/>
              </a:ext>
            </a:extLst>
          </p:cNvPr>
          <p:cNvSpPr txBox="1"/>
          <p:nvPr/>
        </p:nvSpPr>
        <p:spPr>
          <a:xfrm>
            <a:off x="4162097" y="3229281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09334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Budoucí hodnota anuity (= spoření) - příklady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cs-CZ" sz="1800" dirty="0"/>
              <a:t>Jaká bude hodnota na spořícím účtu, pokud koncem každého roku ukládáme částku 16 000 Kč po dobu 20 let při úrokové sazbě 4%. </a:t>
            </a:r>
            <a:r>
              <a:rPr lang="en-US" sz="1800" dirty="0"/>
              <a:t>[476 449,23 </a:t>
            </a:r>
            <a:r>
              <a:rPr lang="en-US" sz="1800" dirty="0" err="1"/>
              <a:t>Kč</a:t>
            </a:r>
            <a:r>
              <a:rPr lang="en-US" sz="1800" dirty="0"/>
              <a:t>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en-US" sz="1800" dirty="0"/>
              <a:t>Po </a:t>
            </a:r>
            <a:r>
              <a:rPr lang="en-US" sz="1800" dirty="0" err="1"/>
              <a:t>jaké</a:t>
            </a:r>
            <a:r>
              <a:rPr lang="en-US" sz="1800" dirty="0"/>
              <a:t> </a:t>
            </a:r>
            <a:r>
              <a:rPr lang="en-US" sz="1800" dirty="0" err="1"/>
              <a:t>době</a:t>
            </a:r>
            <a:r>
              <a:rPr lang="en-US" sz="1800" dirty="0"/>
              <a:t> </a:t>
            </a:r>
            <a:r>
              <a:rPr lang="en-US" sz="1800" dirty="0" err="1"/>
              <a:t>bude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spořícím</a:t>
            </a:r>
            <a:r>
              <a:rPr lang="en-US" sz="1800" dirty="0"/>
              <a:t> </a:t>
            </a:r>
            <a:r>
              <a:rPr lang="en-US" sz="1800" dirty="0" err="1"/>
              <a:t>účtu</a:t>
            </a:r>
            <a:r>
              <a:rPr lang="en-US" sz="1800" dirty="0"/>
              <a:t> </a:t>
            </a:r>
            <a:r>
              <a:rPr lang="en-US" sz="1800" dirty="0" err="1"/>
              <a:t>částka</a:t>
            </a:r>
            <a:r>
              <a:rPr lang="en-US" sz="1800" dirty="0"/>
              <a:t> 500 000 </a:t>
            </a:r>
            <a:r>
              <a:rPr lang="en-US" sz="1800" dirty="0" err="1"/>
              <a:t>Kč</a:t>
            </a:r>
            <a:r>
              <a:rPr lang="en-US" sz="1800" dirty="0"/>
              <a:t>, </a:t>
            </a:r>
            <a:r>
              <a:rPr lang="en-US" sz="1800" dirty="0" err="1"/>
              <a:t>pokud</a:t>
            </a:r>
            <a:r>
              <a:rPr lang="en-US" sz="1800" dirty="0"/>
              <a:t> </a:t>
            </a:r>
            <a:r>
              <a:rPr lang="en-US" sz="1800" dirty="0" err="1"/>
              <a:t>klient</a:t>
            </a:r>
            <a:r>
              <a:rPr lang="en-US" sz="1800" dirty="0"/>
              <a:t> </a:t>
            </a:r>
            <a:r>
              <a:rPr lang="en-US" sz="1800" dirty="0" err="1"/>
              <a:t>koncem</a:t>
            </a:r>
            <a:r>
              <a:rPr lang="en-US" sz="1800" dirty="0"/>
              <a:t> </a:t>
            </a:r>
            <a:r>
              <a:rPr lang="en-US" sz="1800" dirty="0" err="1"/>
              <a:t>každého</a:t>
            </a:r>
            <a:r>
              <a:rPr lang="en-US" sz="1800" dirty="0"/>
              <a:t> </a:t>
            </a:r>
            <a:r>
              <a:rPr lang="en-US" sz="1800" dirty="0" err="1"/>
              <a:t>roku</a:t>
            </a:r>
            <a:r>
              <a:rPr lang="en-US" sz="1800" dirty="0"/>
              <a:t> </a:t>
            </a:r>
            <a:r>
              <a:rPr lang="en-US" sz="1800" dirty="0" err="1"/>
              <a:t>uloží</a:t>
            </a:r>
            <a:r>
              <a:rPr lang="en-US" sz="1800" dirty="0"/>
              <a:t> 20 000 </a:t>
            </a:r>
            <a:r>
              <a:rPr lang="en-US" sz="1800" dirty="0" err="1"/>
              <a:t>Kč</a:t>
            </a:r>
            <a:r>
              <a:rPr lang="en-US" sz="1800" dirty="0"/>
              <a:t>. </a:t>
            </a:r>
            <a:r>
              <a:rPr lang="en-US" sz="1800" dirty="0" err="1"/>
              <a:t>Úroková</a:t>
            </a:r>
            <a:r>
              <a:rPr lang="en-US" sz="1800" dirty="0"/>
              <a:t> </a:t>
            </a:r>
            <a:r>
              <a:rPr lang="cs-CZ" sz="1800" dirty="0"/>
              <a:t>sazba</a:t>
            </a:r>
            <a:r>
              <a:rPr lang="en-US" sz="1800" dirty="0"/>
              <a:t> je 3,5% p.a. [18,3 let]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kolik</a:t>
            </a:r>
            <a:r>
              <a:rPr lang="en-US" sz="1800" dirty="0"/>
              <a:t> let </a:t>
            </a:r>
            <a:r>
              <a:rPr lang="en-US" sz="1800" dirty="0" err="1"/>
              <a:t>budeme</a:t>
            </a:r>
            <a:r>
              <a:rPr lang="en-US" sz="1800" dirty="0"/>
              <a:t> </a:t>
            </a:r>
            <a:r>
              <a:rPr lang="en-US" sz="1800" dirty="0" err="1"/>
              <a:t>mít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spořícím</a:t>
            </a:r>
            <a:r>
              <a:rPr lang="en-US" sz="1800" dirty="0"/>
              <a:t> </a:t>
            </a:r>
            <a:r>
              <a:rPr lang="en-US" sz="1800" dirty="0" err="1"/>
              <a:t>účtu</a:t>
            </a:r>
            <a:r>
              <a:rPr lang="en-US" sz="1800" dirty="0"/>
              <a:t> </a:t>
            </a:r>
            <a:r>
              <a:rPr lang="en-US" sz="1800" dirty="0" err="1"/>
              <a:t>částku</a:t>
            </a:r>
            <a:r>
              <a:rPr lang="en-US" sz="1800" dirty="0"/>
              <a:t> 4 000 000 </a:t>
            </a:r>
            <a:r>
              <a:rPr lang="en-US" sz="1800" dirty="0" err="1"/>
              <a:t>Kč</a:t>
            </a:r>
            <a:r>
              <a:rPr lang="en-US" sz="1800" dirty="0"/>
              <a:t>, </a:t>
            </a:r>
            <a:r>
              <a:rPr lang="en-US" sz="1800" dirty="0" err="1"/>
              <a:t>pokud</a:t>
            </a:r>
            <a:r>
              <a:rPr lang="en-US" sz="1800" dirty="0"/>
              <a:t> </a:t>
            </a:r>
            <a:r>
              <a:rPr lang="en-US" sz="1800" dirty="0" err="1"/>
              <a:t>počátkem</a:t>
            </a:r>
            <a:r>
              <a:rPr lang="en-US" sz="1800" dirty="0"/>
              <a:t> </a:t>
            </a:r>
            <a:r>
              <a:rPr lang="en-US" sz="1800" dirty="0" err="1"/>
              <a:t>každého</a:t>
            </a:r>
            <a:r>
              <a:rPr lang="en-US" sz="1800" dirty="0"/>
              <a:t> </a:t>
            </a:r>
            <a:r>
              <a:rPr lang="en-US" sz="1800" dirty="0" err="1"/>
              <a:t>roku</a:t>
            </a:r>
            <a:r>
              <a:rPr lang="en-US" sz="1800" dirty="0"/>
              <a:t> </a:t>
            </a:r>
            <a:r>
              <a:rPr lang="en-US" sz="1800" dirty="0" err="1"/>
              <a:t>ukládáme</a:t>
            </a:r>
            <a:r>
              <a:rPr lang="en-US" sz="1800" dirty="0"/>
              <a:t> 120 000 </a:t>
            </a:r>
            <a:r>
              <a:rPr lang="en-US" sz="1800" dirty="0" err="1"/>
              <a:t>Kč</a:t>
            </a:r>
            <a:r>
              <a:rPr lang="en-US" sz="1800" dirty="0"/>
              <a:t> a </a:t>
            </a:r>
            <a:r>
              <a:rPr lang="en-US" sz="1800" dirty="0" err="1"/>
              <a:t>úroková</a:t>
            </a:r>
            <a:r>
              <a:rPr lang="en-US" sz="1800" dirty="0"/>
              <a:t> </a:t>
            </a:r>
            <a:r>
              <a:rPr lang="en-US" sz="1800" dirty="0" err="1"/>
              <a:t>sazba</a:t>
            </a:r>
            <a:r>
              <a:rPr lang="en-US" sz="1800" dirty="0"/>
              <a:t> </a:t>
            </a:r>
            <a:r>
              <a:rPr lang="en-US" sz="1800" dirty="0" err="1"/>
              <a:t>činí</a:t>
            </a:r>
            <a:r>
              <a:rPr lang="en-US" sz="1800" dirty="0"/>
              <a:t> 3,8%. [21 let]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cs-CZ" sz="1800" dirty="0"/>
              <a:t>Kolik budeme mít na účtu za 25 let, pokud si vždy na konci roku uložíme 10 000 Kč při úrokové sazbě 3,5 % </a:t>
            </a:r>
            <a:r>
              <a:rPr lang="cs-CZ" sz="1800" dirty="0" err="1"/>
              <a:t>p.a</a:t>
            </a:r>
            <a:r>
              <a:rPr lang="cs-CZ" sz="1800" dirty="0"/>
              <a:t>? </a:t>
            </a:r>
            <a:r>
              <a:rPr lang="en-US" sz="1800" dirty="0"/>
              <a:t>[</a:t>
            </a:r>
            <a:r>
              <a:rPr lang="cs-CZ" sz="1800" dirty="0"/>
              <a:t>389 498,6 Kč</a:t>
            </a:r>
            <a:r>
              <a:rPr lang="en-US" sz="1800" dirty="0"/>
              <a:t>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cs-CZ" sz="1800" dirty="0"/>
              <a:t>Kolik budeme mít na účtu za 25 let, pokud si vždy 1. ledna uložíme na tento účet 10 000 Kč při úrokové sazbě 3,5 % </a:t>
            </a:r>
            <a:r>
              <a:rPr lang="cs-CZ" sz="1800" dirty="0" err="1"/>
              <a:t>p.a</a:t>
            </a:r>
            <a:r>
              <a:rPr lang="cs-CZ" sz="1800" dirty="0"/>
              <a:t>? </a:t>
            </a:r>
            <a:r>
              <a:rPr lang="en-US" sz="1800" dirty="0"/>
              <a:t>[403 131 </a:t>
            </a:r>
            <a:r>
              <a:rPr lang="en-US" sz="1800" dirty="0" err="1"/>
              <a:t>Kč</a:t>
            </a:r>
            <a:r>
              <a:rPr lang="en-US" sz="1800" dirty="0"/>
              <a:t>]</a:t>
            </a:r>
            <a:endParaRPr lang="cs-CZ" sz="1800" dirty="0"/>
          </a:p>
          <a:p>
            <a:pPr algn="just">
              <a:lnSpc>
                <a:spcPct val="100000"/>
              </a:lnSpc>
              <a:spcAft>
                <a:spcPts val="1200"/>
              </a:spcAft>
              <a:buAutoNum type="arabicPeriod"/>
              <a:defRPr/>
            </a:pPr>
            <a:r>
              <a:rPr lang="cs-CZ" sz="1800" dirty="0"/>
              <a:t>Jak velká musela být úložka, která byla ukládána počátkem každého roku na účet, který byl úročen 10% při ročním připisování úroků, pokud je na konci 5letého období na účtu 480 000 Kč. </a:t>
            </a:r>
            <a:r>
              <a:rPr lang="en-US" sz="1800" dirty="0"/>
              <a:t>[</a:t>
            </a:r>
            <a:r>
              <a:rPr lang="cs-CZ" sz="1800" dirty="0"/>
              <a:t>71 475,26 Kč</a:t>
            </a:r>
            <a:r>
              <a:rPr lang="en-US" sz="1800" dirty="0"/>
              <a:t>]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442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Současná hodnota anuity (=důchody)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Princip?</a:t>
            </a:r>
          </a:p>
          <a:p>
            <a:r>
              <a:rPr lang="cs-CZ" altLang="cs-CZ" sz="2000" dirty="0"/>
              <a:t>Pravidelné výplaty (anuity) v pravidelných intervalech po určitou dobu.</a:t>
            </a:r>
          </a:p>
          <a:p>
            <a:pPr marL="342900" lvl="1" indent="-342900"/>
            <a:r>
              <a:rPr lang="cs-CZ" altLang="cs-CZ" b="1" dirty="0"/>
              <a:t>Předlhůtní důchod:</a:t>
            </a:r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dirty="0"/>
          </a:p>
          <a:p>
            <a:pPr marL="342900" lvl="1" indent="-342900"/>
            <a:endParaRPr lang="cs-CZ" altLang="cs-CZ" b="1" dirty="0"/>
          </a:p>
          <a:p>
            <a:pPr marL="342900" lvl="1" indent="-342900"/>
            <a:r>
              <a:rPr lang="cs-CZ" altLang="cs-CZ" b="1" dirty="0"/>
              <a:t>Polhůtní důchod: </a:t>
            </a:r>
          </a:p>
          <a:p>
            <a:endParaRPr lang="cs-CZ" alt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92515" y="5610764"/>
            <a:ext cx="7750480" cy="60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+mj-lt"/>
              </a:rPr>
              <a:t>Kde </a:t>
            </a:r>
            <a:r>
              <a:rPr lang="cs-CZ" sz="1600" b="1" i="1" dirty="0">
                <a:latin typeface="+mj-lt"/>
              </a:rPr>
              <a:t>PVA </a:t>
            </a:r>
            <a:r>
              <a:rPr lang="cs-CZ" sz="1600" dirty="0">
                <a:latin typeface="+mj-lt"/>
              </a:rPr>
              <a:t>je současná hodnota anuity, </a:t>
            </a:r>
            <a:r>
              <a:rPr lang="cs-CZ" sz="1600" b="1" i="1" dirty="0">
                <a:latin typeface="+mj-lt"/>
              </a:rPr>
              <a:t>P</a:t>
            </a:r>
            <a:r>
              <a:rPr lang="cs-CZ" sz="1600" dirty="0">
                <a:latin typeface="+mj-lt"/>
              </a:rPr>
              <a:t> je výše anuitní platby, </a:t>
            </a:r>
            <a:r>
              <a:rPr lang="cs-CZ" sz="1600" b="1" i="1" dirty="0">
                <a:latin typeface="+mj-lt"/>
              </a:rPr>
              <a:t>I</a:t>
            </a:r>
            <a:r>
              <a:rPr lang="cs-CZ" sz="1600" dirty="0">
                <a:latin typeface="+mj-lt"/>
              </a:rPr>
              <a:t> je úroková míra, </a:t>
            </a:r>
            <a:r>
              <a:rPr lang="cs-CZ" sz="1600" b="1" i="1" dirty="0">
                <a:latin typeface="+mj-lt"/>
              </a:rPr>
              <a:t>n</a:t>
            </a:r>
            <a:r>
              <a:rPr lang="cs-CZ" sz="1600" dirty="0">
                <a:latin typeface="+mj-lt"/>
              </a:rPr>
              <a:t> je počet období.</a:t>
            </a:r>
          </a:p>
        </p:txBody>
      </p:sp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4506A3F8-92AD-42C6-94F3-BAC6D780B3C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069" y="2988004"/>
          <a:ext cx="3530600" cy="8186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Rovnice" r:id="rId3" imgW="1803400" imgH="419100" progId="Equation.3">
                  <p:embed/>
                </p:oleObj>
              </mc:Choice>
              <mc:Fallback>
                <p:oleObj name="Rovnice" r:id="rId3" imgW="1803400" imgH="419100" progId="Equation.3">
                  <p:embed/>
                  <p:pic>
                    <p:nvPicPr>
                      <p:cNvPr id="460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69" y="2988004"/>
                        <a:ext cx="3530600" cy="8186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>
            <a:extLst>
              <a:ext uri="{FF2B5EF4-FFF2-40B4-BE49-F238E27FC236}">
                <a16:creationId xmlns:a16="http://schemas.microsoft.com/office/drawing/2014/main" id="{71E43808-C524-4B2E-AB95-BB6B8C4706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139762"/>
              </p:ext>
            </p:extLst>
          </p:nvPr>
        </p:nvGraphicFramePr>
        <p:xfrm>
          <a:off x="5327144" y="2972676"/>
          <a:ext cx="3467539" cy="820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Rovnice" r:id="rId5" imgW="1790700" imgH="431800" progId="Equation.3">
                  <p:embed/>
                </p:oleObj>
              </mc:Choice>
              <mc:Fallback>
                <p:oleObj name="Rovnice" r:id="rId5" imgW="1790700" imgH="431800" progId="Equation.3">
                  <p:embed/>
                  <p:pic>
                    <p:nvPicPr>
                      <p:cNvPr id="460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7144" y="2972676"/>
                        <a:ext cx="3467539" cy="8201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ovéPole 18">
            <a:extLst>
              <a:ext uri="{FF2B5EF4-FFF2-40B4-BE49-F238E27FC236}">
                <a16:creationId xmlns:a16="http://schemas.microsoft.com/office/drawing/2014/main" id="{DC870569-EE63-46B9-9B61-B83B888376CF}"/>
              </a:ext>
            </a:extLst>
          </p:cNvPr>
          <p:cNvSpPr txBox="1"/>
          <p:nvPr/>
        </p:nvSpPr>
        <p:spPr>
          <a:xfrm>
            <a:off x="4340771" y="3026979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791515DE-E651-4D3F-A56E-82657882D9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88124" y="4684548"/>
          <a:ext cx="2832538" cy="86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Rovnice" r:id="rId7" imgW="1371600" imgH="419100" progId="Equation.3">
                  <p:embed/>
                </p:oleObj>
              </mc:Choice>
              <mc:Fallback>
                <p:oleObj name="Rovnice" r:id="rId7" imgW="1371600" imgH="419100" progId="Equation.3">
                  <p:embed/>
                  <p:pic>
                    <p:nvPicPr>
                      <p:cNvPr id="4608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8124" y="4684548"/>
                        <a:ext cx="2832538" cy="8603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5">
            <a:extLst>
              <a:ext uri="{FF2B5EF4-FFF2-40B4-BE49-F238E27FC236}">
                <a16:creationId xmlns:a16="http://schemas.microsoft.com/office/drawing/2014/main" id="{CEBBA960-61D2-4C0D-AEC8-ADC88F5523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730550"/>
              </p:ext>
            </p:extLst>
          </p:nvPr>
        </p:nvGraphicFramePr>
        <p:xfrm>
          <a:off x="5258677" y="4717036"/>
          <a:ext cx="2792248" cy="917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Rovnice" r:id="rId9" imgW="1307532" imgH="431613" progId="Equation.3">
                  <p:embed/>
                </p:oleObj>
              </mc:Choice>
              <mc:Fallback>
                <p:oleObj name="Rovnice" r:id="rId9" imgW="1307532" imgH="431613" progId="Equation.3">
                  <p:embed/>
                  <p:pic>
                    <p:nvPicPr>
                      <p:cNvPr id="460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677" y="4717036"/>
                        <a:ext cx="2792248" cy="917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ovéPole 21">
            <a:extLst>
              <a:ext uri="{FF2B5EF4-FFF2-40B4-BE49-F238E27FC236}">
                <a16:creationId xmlns:a16="http://schemas.microsoft.com/office/drawing/2014/main" id="{559E5325-D3AD-41DE-9E14-832657D4DCF4}"/>
              </a:ext>
            </a:extLst>
          </p:cNvPr>
          <p:cNvSpPr txBox="1"/>
          <p:nvPr/>
        </p:nvSpPr>
        <p:spPr>
          <a:xfrm>
            <a:off x="3978164" y="4798278"/>
            <a:ext cx="935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latin typeface="Times New Roman"/>
                <a:cs typeface="Times New Roman"/>
              </a:rPr>
              <a:t>→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55447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Současná hodnota anuity (=důchody) – příklady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cs-CZ" altLang="cs-CZ" sz="1800" dirty="0"/>
              <a:t>Jaká je současná hodnota důchodu, která nám zajistí polhůtní důchod 16 000 Kč ročně po dobu 20 let při úrokové sazbě 4% </a:t>
            </a:r>
            <a:r>
              <a:rPr lang="cs-CZ" altLang="cs-CZ" sz="1800" dirty="0" err="1"/>
              <a:t>p.a</a:t>
            </a:r>
            <a:r>
              <a:rPr lang="cs-CZ" altLang="cs-CZ" sz="1800" dirty="0"/>
              <a:t>. s ročním připisování důchodů. </a:t>
            </a:r>
            <a:r>
              <a:rPr lang="en-US" altLang="cs-CZ" sz="1800" dirty="0"/>
              <a:t>[217 445,22 </a:t>
            </a:r>
            <a:r>
              <a:rPr lang="cs-CZ" altLang="cs-CZ" sz="1800" dirty="0"/>
              <a:t>Kč</a:t>
            </a:r>
            <a:r>
              <a:rPr lang="en-US" altLang="cs-CZ" sz="1800" dirty="0"/>
              <a:t>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 err="1"/>
              <a:t>Kolik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budeme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ochotni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zaplatit</a:t>
            </a:r>
            <a:r>
              <a:rPr lang="en-US" altLang="cs-CZ" sz="1800" dirty="0"/>
              <a:t> za </a:t>
            </a:r>
            <a:r>
              <a:rPr lang="en-US" altLang="cs-CZ" sz="1800" dirty="0" err="1"/>
              <a:t>investici</a:t>
            </a:r>
            <a:r>
              <a:rPr lang="en-US" altLang="cs-CZ" sz="1800" dirty="0"/>
              <a:t> s </a:t>
            </a:r>
            <a:r>
              <a:rPr lang="en-US" altLang="cs-CZ" sz="1800" dirty="0" err="1"/>
              <a:t>životností</a:t>
            </a:r>
            <a:r>
              <a:rPr lang="en-US" altLang="cs-CZ" sz="1800" dirty="0"/>
              <a:t> 50 let, z </a:t>
            </a:r>
            <a:r>
              <a:rPr lang="en-US" altLang="cs-CZ" sz="1800" dirty="0" err="1"/>
              <a:t>které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nám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vždy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počátkem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roku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bude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plynout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důchod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výši</a:t>
            </a:r>
            <a:r>
              <a:rPr lang="en-US" altLang="cs-CZ" sz="1800" dirty="0"/>
              <a:t> 80 000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. </a:t>
            </a:r>
            <a:r>
              <a:rPr lang="en-US" altLang="cs-CZ" sz="1800" dirty="0" err="1"/>
              <a:t>Úroková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sazba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činí</a:t>
            </a:r>
            <a:r>
              <a:rPr lang="en-US" altLang="cs-CZ" sz="1800" dirty="0"/>
              <a:t> 5%. [1 533 497,7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/>
              <a:t>Po </a:t>
            </a:r>
            <a:r>
              <a:rPr lang="en-US" altLang="cs-CZ" sz="1800" dirty="0" err="1"/>
              <a:t>kolik</a:t>
            </a:r>
            <a:r>
              <a:rPr lang="en-US" altLang="cs-CZ" sz="1800" dirty="0"/>
              <a:t> let </a:t>
            </a:r>
            <a:r>
              <a:rPr lang="en-US" altLang="cs-CZ" sz="1800" dirty="0" err="1"/>
              <a:t>vynášela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počáteční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investice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výši</a:t>
            </a:r>
            <a:r>
              <a:rPr lang="en-US" altLang="cs-CZ" sz="1800" dirty="0"/>
              <a:t> 1 250 000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roční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výnos</a:t>
            </a:r>
            <a:r>
              <a:rPr lang="en-US" altLang="cs-CZ" sz="1800" dirty="0"/>
              <a:t> 80 000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, </a:t>
            </a:r>
            <a:r>
              <a:rPr lang="en-US" altLang="cs-CZ" sz="1800" dirty="0" err="1"/>
              <a:t>který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byl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vyplácen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počátkem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každého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roku</a:t>
            </a:r>
            <a:r>
              <a:rPr lang="en-US" altLang="cs-CZ" sz="1800" dirty="0"/>
              <a:t>. </a:t>
            </a:r>
            <a:r>
              <a:rPr lang="cs-CZ" altLang="cs-CZ" sz="1800" dirty="0"/>
              <a:t>Ú</a:t>
            </a:r>
            <a:r>
              <a:rPr lang="en-US" altLang="cs-CZ" sz="1800" dirty="0" err="1"/>
              <a:t>roková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sazba</a:t>
            </a:r>
            <a:r>
              <a:rPr lang="en-US" altLang="cs-CZ" sz="1800" dirty="0"/>
              <a:t> </a:t>
            </a:r>
            <a:r>
              <a:rPr lang="en-US" altLang="cs-CZ" sz="1800" dirty="0" err="1"/>
              <a:t>činí</a:t>
            </a:r>
            <a:r>
              <a:rPr lang="en-US" altLang="cs-CZ" sz="1800" dirty="0"/>
              <a:t> 4,5%. [25,4 let]</a:t>
            </a:r>
            <a:endParaRPr lang="cs-CZ" altLang="cs-CZ" sz="1800" dirty="0"/>
          </a:p>
          <a:p>
            <a:pPr algn="just">
              <a:spcAft>
                <a:spcPts val="1200"/>
              </a:spcAft>
              <a:buFont typeface="+mj-lt"/>
              <a:buAutoNum type="arabicPeriod"/>
            </a:pPr>
            <a:r>
              <a:rPr lang="en-US" altLang="cs-CZ" sz="1800" dirty="0" err="1"/>
              <a:t>Jak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velký</a:t>
            </a:r>
            <a:r>
              <a:rPr lang="en-US" altLang="cs-CZ" sz="1800" dirty="0"/>
              <a:t> </a:t>
            </a:r>
            <a:r>
              <a:rPr lang="en-US" altLang="cs-CZ" sz="1800" dirty="0" err="1"/>
              <a:t>důchod</a:t>
            </a:r>
            <a:r>
              <a:rPr lang="en-US" altLang="cs-CZ" sz="1800" dirty="0"/>
              <a:t> </a:t>
            </a:r>
            <a:r>
              <a:rPr lang="en-US" altLang="cs-CZ" sz="1800" dirty="0" err="1"/>
              <a:t>splatný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vždy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počátkem</a:t>
            </a:r>
            <a:r>
              <a:rPr lang="en-US" altLang="cs-CZ" sz="1800" dirty="0"/>
              <a:t> </a:t>
            </a:r>
            <a:r>
              <a:rPr lang="en-US" altLang="cs-CZ" sz="1800" dirty="0" err="1"/>
              <a:t>roku</a:t>
            </a:r>
            <a:r>
              <a:rPr lang="en-US" altLang="cs-CZ" sz="1800" dirty="0"/>
              <a:t> </a:t>
            </a:r>
            <a:r>
              <a:rPr lang="en-US" altLang="cs-CZ" sz="1800" dirty="0" err="1"/>
              <a:t>bude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plynout</a:t>
            </a:r>
            <a:r>
              <a:rPr lang="en-US" altLang="cs-CZ" sz="1800" dirty="0"/>
              <a:t> po </a:t>
            </a:r>
            <a:r>
              <a:rPr lang="en-US" altLang="cs-CZ" sz="1800" dirty="0" err="1"/>
              <a:t>dobu</a:t>
            </a:r>
            <a:r>
              <a:rPr lang="en-US" altLang="cs-CZ" sz="1800" dirty="0"/>
              <a:t> 16 let z </a:t>
            </a:r>
            <a:r>
              <a:rPr lang="en-US" altLang="cs-CZ" sz="1800" dirty="0" err="1"/>
              <a:t>investice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ve</a:t>
            </a:r>
            <a:r>
              <a:rPr lang="en-US" altLang="cs-CZ" sz="1800" dirty="0"/>
              <a:t> </a:t>
            </a:r>
            <a:r>
              <a:rPr lang="en-US" altLang="cs-CZ" sz="1800" dirty="0" err="1"/>
              <a:t>výši</a:t>
            </a:r>
            <a:r>
              <a:rPr lang="en-US" altLang="cs-CZ" sz="1800" dirty="0"/>
              <a:t> 2 000 000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 </a:t>
            </a:r>
            <a:r>
              <a:rPr lang="en-US" altLang="cs-CZ" sz="1800" dirty="0" err="1"/>
              <a:t>při</a:t>
            </a:r>
            <a:r>
              <a:rPr lang="en-US" altLang="cs-CZ" sz="1800" dirty="0"/>
              <a:t> </a:t>
            </a:r>
            <a:r>
              <a:rPr lang="en-US" altLang="cs-CZ" sz="1800" dirty="0" err="1"/>
              <a:t>úrokové</a:t>
            </a:r>
            <a:r>
              <a:rPr lang="en-US" altLang="cs-CZ" sz="1800" dirty="0"/>
              <a:t> </a:t>
            </a:r>
            <a:r>
              <a:rPr lang="en-US" altLang="cs-CZ" sz="1800" dirty="0" err="1"/>
              <a:t>míře</a:t>
            </a:r>
            <a:r>
              <a:rPr lang="en-US" altLang="cs-CZ" sz="1800" dirty="0"/>
              <a:t> 4%. [</a:t>
            </a:r>
            <a:r>
              <a:rPr lang="cs-CZ" altLang="cs-CZ" sz="1800" dirty="0"/>
              <a:t>165 038 ,5 Kč</a:t>
            </a:r>
            <a:r>
              <a:rPr lang="en-US" altLang="cs-CZ" sz="1800" dirty="0"/>
              <a:t>]</a:t>
            </a:r>
            <a:endParaRPr lang="cs-CZ" alt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08255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+mn-lt"/>
              </a:rPr>
              <a:t>Současná hodnota anuity (=důchody) – příklady (2)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 algn="just">
              <a:buFont typeface="+mj-lt"/>
              <a:buAutoNum type="arabicPeriod" startAt="5"/>
            </a:pPr>
            <a:r>
              <a:rPr lang="cs-CZ" altLang="cs-CZ" sz="1800" dirty="0"/>
              <a:t>Podnik plánuje pronájem haly na 5 let.</a:t>
            </a:r>
            <a:r>
              <a:rPr lang="cs-CZ" altLang="cs-CZ" sz="1800" i="1" dirty="0"/>
              <a:t> </a:t>
            </a:r>
            <a:r>
              <a:rPr lang="cs-CZ" altLang="cs-CZ" sz="1800" dirty="0"/>
              <a:t>Nájemné ve výši 100 000 Kč bude placeno nájemcem vždy na konci pololetí. Jaká je současná hodnota těchto příjmů pro podnik, pokud víme, že roční úroková míra je 5 %? </a:t>
            </a:r>
            <a:r>
              <a:rPr lang="en-US" altLang="cs-CZ" sz="1800" dirty="0"/>
              <a:t>[875 206,39 </a:t>
            </a:r>
            <a:r>
              <a:rPr lang="en-US" altLang="cs-CZ" sz="1800" dirty="0" err="1"/>
              <a:t>Kč</a:t>
            </a:r>
            <a:r>
              <a:rPr lang="en-US" altLang="cs-CZ" sz="1800" dirty="0"/>
              <a:t>]</a:t>
            </a:r>
            <a:endParaRPr lang="cs-CZ" altLang="cs-CZ" sz="1800" dirty="0"/>
          </a:p>
          <a:p>
            <a:pPr marL="529200" indent="-457200" algn="just">
              <a:buFont typeface="+mj-lt"/>
              <a:buAutoNum type="arabicPeriod" startAt="5"/>
            </a:pPr>
            <a:endParaRPr lang="cs-CZ" altLang="cs-CZ" sz="2000" dirty="0"/>
          </a:p>
          <a:p>
            <a:pPr marL="529200" indent="-457200" algn="just">
              <a:buFont typeface="+mj-lt"/>
              <a:buAutoNum type="arabicPeriod" startAt="5"/>
            </a:pPr>
            <a:r>
              <a:rPr lang="cs-CZ" altLang="cs-CZ" sz="1800" dirty="0"/>
              <a:t>V restituci Vám byl vrácen činžovní dům v hodnotě 14 500 000,- Kč. Protože nemáte prostředky na jeho rekonstrukci a údržbu, rozhodli jste se ho prodat. O koupi domu se ucházejí dva zájemci. Pan Karel Vám nabízí 4 splátky po 4 750 000.- Kč na konci každého roku. Pan Antonín Vám nabízí 6 splátek po 3 155 000,- Kč na začátku každého roku. Oba zájemci jsou solidní partneři, proto nemáte důvod nevěřit, že Vám nezaplatí. Otázka je, který z nich Vám nabízí více a zda nabízí dost nebo málo? Uvažovaná roční úroková míra je 12%. </a:t>
            </a:r>
            <a:r>
              <a:rPr lang="en-US" sz="1800" dirty="0"/>
              <a:t>[</a:t>
            </a:r>
            <a:r>
              <a:rPr lang="cs-CZ" sz="1800" dirty="0"/>
              <a:t>Karel: 14 427 409,4 Kč, Antonín: 14 528 068,9 Kč</a:t>
            </a:r>
            <a:r>
              <a:rPr lang="en-US" sz="1800" dirty="0"/>
              <a:t>]</a:t>
            </a:r>
            <a:endParaRPr lang="cs-CZ" altLang="cs-CZ" sz="1800" b="1" dirty="0"/>
          </a:p>
          <a:p>
            <a:pPr algn="just"/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117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efektivnosti investic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Posuzování celkové efektivnosti investičních projektů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Statické metody 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endParaRPr lang="cs-CZ" sz="1800" b="1" dirty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cs-CZ" sz="1800" b="1" dirty="0"/>
              <a:t>Doba návratnosti </a:t>
            </a:r>
            <a:r>
              <a:rPr lang="cs-CZ" sz="1800" dirty="0"/>
              <a:t>(</a:t>
            </a:r>
            <a:r>
              <a:rPr lang="cs-CZ" sz="1800" dirty="0" err="1"/>
              <a:t>Pay</a:t>
            </a:r>
            <a:r>
              <a:rPr lang="cs-CZ" sz="1800" dirty="0"/>
              <a:t> </a:t>
            </a:r>
            <a:r>
              <a:rPr lang="cs-CZ" sz="1800" dirty="0" err="1"/>
              <a:t>Back</a:t>
            </a:r>
            <a:r>
              <a:rPr lang="cs-CZ" sz="1800" dirty="0"/>
              <a:t>) - počet měsíců nebo let, za kterou postupně kumulované příjmy z investice uhradí celkové výdaje na investici.</a:t>
            </a:r>
          </a:p>
          <a:p>
            <a:pPr lvl="1"/>
            <a:endParaRPr lang="cs-CZ" b="1" dirty="0"/>
          </a:p>
          <a:p>
            <a:pPr lvl="1"/>
            <a:r>
              <a:rPr lang="cs-CZ" b="1" dirty="0"/>
              <a:t>Dynamické metody 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endParaRPr lang="cs-CZ" sz="1800" b="1" dirty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cs-CZ" sz="1800" b="1" dirty="0"/>
              <a:t>Čistá současná hodnota </a:t>
            </a:r>
            <a:r>
              <a:rPr lang="cs-CZ" sz="1800" dirty="0"/>
              <a:t>(Net </a:t>
            </a:r>
            <a:r>
              <a:rPr lang="cs-CZ" sz="1800" dirty="0" err="1"/>
              <a:t>Present</a:t>
            </a:r>
            <a:r>
              <a:rPr lang="cs-CZ" sz="1800" dirty="0"/>
              <a:t> </a:t>
            </a:r>
            <a:r>
              <a:rPr lang="cs-CZ" sz="1800" dirty="0" err="1"/>
              <a:t>Value</a:t>
            </a:r>
            <a:r>
              <a:rPr lang="cs-CZ" sz="1800" dirty="0"/>
              <a:t>) - reálný výnos z investice po N letech životnosti. Rozdíl mezi diskontovanými peněžními příjmy z investice a kapitálovým výdajem.</a:t>
            </a:r>
            <a:endParaRPr lang="cs-CZ" sz="2000" dirty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endParaRPr lang="cs-CZ" sz="1800" b="1" dirty="0"/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cs-CZ" sz="1800" b="1" dirty="0"/>
              <a:t>Vnitřní výnosové procento </a:t>
            </a:r>
            <a:r>
              <a:rPr lang="cs-CZ" sz="1800" dirty="0"/>
              <a:t>(</a:t>
            </a:r>
            <a:r>
              <a:rPr lang="cs-CZ" sz="1800" dirty="0" err="1"/>
              <a:t>Internal</a:t>
            </a:r>
            <a:r>
              <a:rPr lang="cs-CZ" sz="1800" dirty="0"/>
              <a:t> </a:t>
            </a:r>
            <a:r>
              <a:rPr lang="cs-CZ" sz="1800" dirty="0" err="1"/>
              <a:t>Rate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Return) – úroková míra, při které se současná hodnota peněžních příjmů z investice rovná kapitálovým výdajům tzn. kdy je NPV = 0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34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Hodnocení efektivnosti investic - NPV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/>
              <a:t>Čistá současná hodnota nebo také </a:t>
            </a:r>
            <a:r>
              <a:rPr lang="cs-CZ" sz="2000" b="1" dirty="0"/>
              <a:t>Net </a:t>
            </a:r>
            <a:r>
              <a:rPr lang="cs-CZ" sz="2000" b="1" dirty="0" err="1"/>
              <a:t>Present</a:t>
            </a:r>
            <a:r>
              <a:rPr lang="cs-CZ" sz="2000" b="1" dirty="0"/>
              <a:t> </a:t>
            </a:r>
            <a:r>
              <a:rPr lang="cs-CZ" sz="2000" b="1" dirty="0" err="1"/>
              <a:t>Value</a:t>
            </a:r>
            <a:endParaRPr lang="cs-CZ" sz="2000" b="1" dirty="0"/>
          </a:p>
          <a:p>
            <a:pPr lvl="1" algn="just"/>
            <a:r>
              <a:rPr lang="cs-CZ" dirty="0"/>
              <a:t>reálný výnos z investice po N letech životnosti, </a:t>
            </a:r>
          </a:p>
          <a:p>
            <a:pPr lvl="1" algn="just"/>
            <a:r>
              <a:rPr lang="cs-CZ" dirty="0"/>
              <a:t>Rozdíl mezi diskontovanými peněžními příjmy z investice a kapitálovým výdajem.</a:t>
            </a:r>
          </a:p>
          <a:p>
            <a:pPr lvl="1" algn="just">
              <a:defRPr/>
            </a:pPr>
            <a:r>
              <a:rPr lang="cs-CZ" dirty="0"/>
              <a:t>Podobnost s problematikou důchodů, čím vyšší NPV, tím je investice výhodnější.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B0F051F-6FD7-4637-A46D-4EB57F6251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664" y="3462792"/>
            <a:ext cx="4176122" cy="269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494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Hodnocení efektivnosti investic (NPV)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algn="just">
              <a:buNone/>
            </a:pPr>
            <a:endParaRPr lang="cs-CZ" b="1" dirty="0"/>
          </a:p>
          <a:p>
            <a:pPr marL="0" lvl="1" indent="0" algn="just">
              <a:buNone/>
            </a:pPr>
            <a:r>
              <a:rPr lang="cs-CZ" b="1" dirty="0"/>
              <a:t>Příklad</a:t>
            </a:r>
          </a:p>
          <a:p>
            <a:pPr marL="0" lvl="1" indent="0" algn="just">
              <a:buNone/>
            </a:pPr>
            <a:r>
              <a:rPr lang="cs-CZ" dirty="0"/>
              <a:t>Společnost se rozhoduje mezi dvěma investicemi na dobu šesti let. Očekávané peněžní toky, které jsou z investicemi spojené, jsou následující:</a:t>
            </a:r>
          </a:p>
          <a:p>
            <a:pPr marL="0" lvl="1" indent="0" algn="just">
              <a:buNone/>
            </a:pPr>
            <a:endParaRPr lang="cs-CZ" sz="3600" dirty="0"/>
          </a:p>
          <a:p>
            <a:pPr marL="0" lvl="1" indent="0" algn="just">
              <a:buNone/>
            </a:pPr>
            <a:endParaRPr lang="cs-CZ" dirty="0"/>
          </a:p>
          <a:p>
            <a:pPr marL="0" lvl="1" indent="0" algn="just">
              <a:buNone/>
            </a:pPr>
            <a:endParaRPr lang="cs-CZ" dirty="0"/>
          </a:p>
          <a:p>
            <a:pPr marL="0" lvl="1" indent="0" algn="just">
              <a:buNone/>
            </a:pPr>
            <a:endParaRPr lang="cs-CZ" dirty="0"/>
          </a:p>
          <a:p>
            <a:pPr marL="0" lvl="1" indent="0" algn="just">
              <a:buNone/>
            </a:pPr>
            <a:endParaRPr lang="cs-CZ" sz="1100" dirty="0"/>
          </a:p>
          <a:p>
            <a:pPr marL="0" lvl="1" indent="0" algn="just">
              <a:buNone/>
            </a:pPr>
            <a:r>
              <a:rPr lang="cs-CZ" dirty="0"/>
              <a:t>Která z investic je výhodnější, pokud uvažujte úrokovou sazbu (výnosnost) 3 %?</a:t>
            </a:r>
          </a:p>
          <a:p>
            <a:pPr marL="0" lvl="1" indent="0" algn="just">
              <a:buNone/>
            </a:pPr>
            <a:endParaRPr lang="cs-CZ" dirty="0"/>
          </a:p>
          <a:p>
            <a:pPr marL="0" lvl="1" indent="0" algn="just">
              <a:buNone/>
            </a:pPr>
            <a:r>
              <a:rPr lang="en-US" dirty="0"/>
              <a:t>[</a:t>
            </a:r>
            <a:r>
              <a:rPr lang="cs-CZ" dirty="0"/>
              <a:t>NPV</a:t>
            </a:r>
            <a:r>
              <a:rPr lang="cs-CZ" baseline="-25000" dirty="0"/>
              <a:t>A </a:t>
            </a:r>
            <a:r>
              <a:rPr lang="cs-CZ" dirty="0"/>
              <a:t>= 135 430 Kč, NPV</a:t>
            </a:r>
            <a:r>
              <a:rPr lang="cs-CZ" baseline="-25000" dirty="0"/>
              <a:t>B</a:t>
            </a:r>
            <a:r>
              <a:rPr lang="cs-CZ" dirty="0"/>
              <a:t> = 136 417 Kč  </a:t>
            </a:r>
            <a:r>
              <a:rPr lang="cs-CZ" b="1" dirty="0">
                <a:latin typeface="Times New Roman"/>
                <a:cs typeface="Times New Roman"/>
              </a:rPr>
              <a:t>→ investice B je výhodnější</a:t>
            </a:r>
            <a:r>
              <a:rPr lang="en-US" dirty="0"/>
              <a:t>]</a:t>
            </a: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A6E7B3A-D1DE-48BE-A501-DA80B9D0C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6457" y="3010601"/>
            <a:ext cx="8279086" cy="140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48471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67</TotalTime>
  <Words>645</Words>
  <Application>Microsoft Office PowerPoint</Application>
  <PresentationFormat>Širokoúhlá obrazovka</PresentationFormat>
  <Paragraphs>159</Paragraphs>
  <Slides>15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Tahoma</vt:lpstr>
      <vt:lpstr>Times New Roman</vt:lpstr>
      <vt:lpstr>Wingdings</vt:lpstr>
      <vt:lpstr>Prezentace_MU_CZ</vt:lpstr>
      <vt:lpstr>Rovnice</vt:lpstr>
      <vt:lpstr>Současná a budoucí hodnota anuity</vt:lpstr>
      <vt:lpstr>Budoucí hodnota anuity (= spoření)</vt:lpstr>
      <vt:lpstr>Budoucí hodnota anuity (= spoření) - příklady</vt:lpstr>
      <vt:lpstr>Současná hodnota anuity (=důchody)</vt:lpstr>
      <vt:lpstr>Současná hodnota anuity (=důchody) – příklady (1)</vt:lpstr>
      <vt:lpstr>Současná hodnota anuity (=důchody) – příklady (2)</vt:lpstr>
      <vt:lpstr>Hodnocení efektivnosti investic</vt:lpstr>
      <vt:lpstr>Hodnocení efektivnosti investic - NPV</vt:lpstr>
      <vt:lpstr>Hodnocení efektivnosti investic (NPV) - příklad</vt:lpstr>
      <vt:lpstr>Umořování dluhu</vt:lpstr>
      <vt:lpstr>Umořování dluhu nestejnými splátkami - příklad </vt:lpstr>
      <vt:lpstr>Umořování dluhu stejnými splátkami</vt:lpstr>
      <vt:lpstr>Umořování dluhu stejnými splátkami</vt:lpstr>
      <vt:lpstr>Umořování dluhu stejnými splátkami - příklad</vt:lpstr>
      <vt:lpstr>Zajímavé příklady: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Admin</cp:lastModifiedBy>
  <cp:revision>10</cp:revision>
  <cp:lastPrinted>1601-01-01T00:00:00Z</cp:lastPrinted>
  <dcterms:created xsi:type="dcterms:W3CDTF">2019-01-23T10:10:39Z</dcterms:created>
  <dcterms:modified xsi:type="dcterms:W3CDTF">2019-09-20T10:02:07Z</dcterms:modified>
</cp:coreProperties>
</file>