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9"/>
  </p:notesMasterIdLst>
  <p:handoutMasterIdLst>
    <p:handoutMasterId r:id="rId30"/>
  </p:handoutMasterIdLst>
  <p:sldIdLst>
    <p:sldId id="260" r:id="rId2"/>
    <p:sldId id="261" r:id="rId3"/>
    <p:sldId id="262" r:id="rId4"/>
    <p:sldId id="317" r:id="rId5"/>
    <p:sldId id="316" r:id="rId6"/>
    <p:sldId id="265" r:id="rId7"/>
    <p:sldId id="268" r:id="rId8"/>
    <p:sldId id="269" r:id="rId9"/>
    <p:sldId id="320" r:id="rId10"/>
    <p:sldId id="313" r:id="rId11"/>
    <p:sldId id="314" r:id="rId12"/>
    <p:sldId id="304" r:id="rId13"/>
    <p:sldId id="274" r:id="rId14"/>
    <p:sldId id="327" r:id="rId15"/>
    <p:sldId id="280" r:id="rId16"/>
    <p:sldId id="281" r:id="rId17"/>
    <p:sldId id="282" r:id="rId18"/>
    <p:sldId id="283" r:id="rId19"/>
    <p:sldId id="284" r:id="rId20"/>
    <p:sldId id="285" r:id="rId21"/>
    <p:sldId id="306" r:id="rId22"/>
    <p:sldId id="323" r:id="rId23"/>
    <p:sldId id="324" r:id="rId24"/>
    <p:sldId id="325" r:id="rId25"/>
    <p:sldId id="311" r:id="rId26"/>
    <p:sldId id="312" r:id="rId27"/>
    <p:sldId id="301" r:id="rId28"/>
  </p:sldIdLst>
  <p:sldSz cx="9144000" cy="6858000" type="screen4x3"/>
  <p:notesSz cx="6662738"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1315" autoAdjust="0"/>
  </p:normalViewPr>
  <p:slideViewPr>
    <p:cSldViewPr snapToGrid="0">
      <p:cViewPr varScale="1">
        <p:scale>
          <a:sx n="95" d="100"/>
          <a:sy n="95" d="100"/>
        </p:scale>
        <p:origin x="390" y="66"/>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887187"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775551" y="0"/>
            <a:ext cx="2887187"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887187"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775551" y="9430306"/>
            <a:ext cx="2887187"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887187"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774009" y="0"/>
            <a:ext cx="2887187"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850900" y="744538"/>
            <a:ext cx="4960938"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66274" y="4715153"/>
            <a:ext cx="533019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9428583"/>
            <a:ext cx="2887187"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774009" y="9428583"/>
            <a:ext cx="2887187"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Zástupný symbol pro obrázek snímku 1"/>
          <p:cNvSpPr>
            <a:spLocks noGrp="1" noRot="1" noChangeAspect="1" noTextEdit="1"/>
          </p:cNvSpPr>
          <p:nvPr>
            <p:ph type="sldImg"/>
          </p:nvPr>
        </p:nvSpPr>
        <p:spPr>
          <a:ln/>
        </p:spPr>
      </p:sp>
      <p:sp>
        <p:nvSpPr>
          <p:cNvPr id="51203"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smtClean="0">
              <a:latin typeface="Arial" panose="020B0604020202020204" pitchFamily="34" charset="0"/>
            </a:endParaRPr>
          </a:p>
        </p:txBody>
      </p:sp>
      <p:sp>
        <p:nvSpPr>
          <p:cNvPr id="38916" name="Zástupný symbol pro číslo snímku 3"/>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1545BFC0-7725-4489-9F08-099BF81DE18B}" type="slidenum">
              <a:rPr lang="cs-CZ" altLang="cs-CZ" sz="1200"/>
              <a:pPr eaLnBrk="1" hangingPunct="1"/>
              <a:t>1</a:t>
            </a:fld>
            <a:endParaRPr lang="cs-CZ" altLang="cs-CZ" sz="1200"/>
          </a:p>
        </p:txBody>
      </p:sp>
      <p:sp>
        <p:nvSpPr>
          <p:cNvPr id="38917" name="Zástupný symbol pro zápatí 4"/>
          <p:cNvSpPr>
            <a:spLocks noGrp="1"/>
          </p:cNvSpPr>
          <p:nvPr>
            <p:ph type="ftr" sz="quarter" idx="4"/>
          </p:nvPr>
        </p:nvSpPr>
        <p:spPr/>
        <p:txBody>
          <a:bodyPr/>
          <a:lstStyle/>
          <a:p>
            <a:pPr>
              <a:defRPr/>
            </a:pPr>
            <a:r>
              <a:rPr lang="cs-CZ" smtClean="0"/>
              <a:t>Projekt OP VK: CZ.1.07/2.2.00/15.0189</a:t>
            </a:r>
          </a:p>
        </p:txBody>
      </p:sp>
    </p:spTree>
    <p:extLst>
      <p:ext uri="{BB962C8B-B14F-4D97-AF65-F5344CB8AC3E}">
        <p14:creationId xmlns:p14="http://schemas.microsoft.com/office/powerpoint/2010/main" val="2846237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Zástupný symbol pro obrázek snímku 1"/>
          <p:cNvSpPr>
            <a:spLocks noGrp="1" noRot="1" noChangeAspect="1" noTextEdit="1"/>
          </p:cNvSpPr>
          <p:nvPr>
            <p:ph type="sldImg"/>
          </p:nvPr>
        </p:nvSpPr>
        <p:spPr>
          <a:ln/>
        </p:spPr>
      </p:sp>
      <p:sp>
        <p:nvSpPr>
          <p:cNvPr id="6349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latin typeface="Arial" panose="020B0604020202020204" pitchFamily="34" charset="0"/>
              </a:rPr>
              <a:t>Na tomto příkladu jsme si demonstrovali výše uvedenou skutečnost, že průměrné náklady kapitálu v souvislosti s využitím cizího kapitálu nejdříve klesají a následně při vyšší zadluženosti stoupají. Růst průměrných nákladů kapitálu od určité úrovně zadlužení je způsoben vyšším rizikem pro akcionáře i věřitele, kteří proto požadují za svůj poskytnutý kapitál vyšší cenu.</a:t>
            </a: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6F7EEEF4-B90C-4438-B349-DE538CF76D79}" type="slidenum">
              <a:rPr lang="cs-CZ" altLang="cs-CZ" sz="1200"/>
              <a:pPr eaLnBrk="1" hangingPunct="1"/>
              <a:t>19</a:t>
            </a:fld>
            <a:endParaRPr lang="cs-CZ" altLang="cs-CZ" sz="1200"/>
          </a:p>
        </p:txBody>
      </p:sp>
    </p:spTree>
    <p:extLst>
      <p:ext uri="{BB962C8B-B14F-4D97-AF65-F5344CB8AC3E}">
        <p14:creationId xmlns:p14="http://schemas.microsoft.com/office/powerpoint/2010/main" val="4010154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Zástupný symbol pro obrázek snímku 1"/>
          <p:cNvSpPr>
            <a:spLocks noGrp="1" noRot="1" noChangeAspect="1" noTextEdit="1"/>
          </p:cNvSpPr>
          <p:nvPr>
            <p:ph type="sldImg"/>
          </p:nvPr>
        </p:nvSpPr>
        <p:spPr>
          <a:ln/>
        </p:spPr>
      </p:sp>
      <p:sp>
        <p:nvSpPr>
          <p:cNvPr id="64515"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A4760F6D-5619-4609-85F5-771F3A2D2A95}" type="slidenum">
              <a:rPr lang="cs-CZ" altLang="cs-CZ" sz="1200"/>
              <a:pPr eaLnBrk="1" hangingPunct="1"/>
              <a:t>22</a:t>
            </a:fld>
            <a:endParaRPr lang="cs-CZ" altLang="cs-CZ" sz="1200"/>
          </a:p>
        </p:txBody>
      </p:sp>
    </p:spTree>
    <p:extLst>
      <p:ext uri="{BB962C8B-B14F-4D97-AF65-F5344CB8AC3E}">
        <p14:creationId xmlns:p14="http://schemas.microsoft.com/office/powerpoint/2010/main" val="2240067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zápatí 3"/>
          <p:cNvSpPr>
            <a:spLocks noGrp="1"/>
          </p:cNvSpPr>
          <p:nvPr>
            <p:ph type="ftr" sz="quarter" idx="10"/>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11"/>
          </p:nvPr>
        </p:nvSpPr>
        <p:spPr/>
        <p:txBody>
          <a:bodyPr/>
          <a:lstStyle/>
          <a:p>
            <a:fld id="{9BC9760A-F5EF-4BB1-86F1-9DBBF7738F0A}" type="slidenum">
              <a:rPr lang="cs-CZ" altLang="cs-CZ" smtClean="0"/>
              <a:pPr/>
              <a:t>27</a:t>
            </a:fld>
            <a:endParaRPr lang="cs-CZ" altLang="cs-CZ"/>
          </a:p>
        </p:txBody>
      </p:sp>
    </p:spTree>
    <p:extLst>
      <p:ext uri="{BB962C8B-B14F-4D97-AF65-F5344CB8AC3E}">
        <p14:creationId xmlns:p14="http://schemas.microsoft.com/office/powerpoint/2010/main" val="2748497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Zástupný symbol pro obrázek snímku 1"/>
          <p:cNvSpPr>
            <a:spLocks noGrp="1" noRot="1" noChangeAspect="1" noTextEdit="1"/>
          </p:cNvSpPr>
          <p:nvPr>
            <p:ph type="sldImg"/>
          </p:nvPr>
        </p:nvSpPr>
        <p:spPr>
          <a:ln/>
        </p:spPr>
      </p:sp>
      <p:sp>
        <p:nvSpPr>
          <p:cNvPr id="3" name="Zástupný symbol pro poznámky 2"/>
          <p:cNvSpPr>
            <a:spLocks noGrp="1"/>
          </p:cNvSpPr>
          <p:nvPr>
            <p:ph type="body" idx="1"/>
          </p:nvPr>
        </p:nvSpPr>
        <p:spPr/>
        <p:txBody>
          <a:bodyPr>
            <a:normAutofit/>
          </a:bodyPr>
          <a:lstStyle/>
          <a:p>
            <a:pPr>
              <a:defRPr/>
            </a:pPr>
            <a:r>
              <a:rPr lang="cs-CZ" b="1" u="sng" dirty="0" smtClean="0"/>
              <a:t>Podnikové finance</a:t>
            </a:r>
            <a:r>
              <a:rPr lang="cs-CZ" dirty="0" smtClean="0"/>
              <a:t> zobrazují pohyby peněžních prostředků, podnikového kapitálu a finančních zdrojů, při nichž se podnik dostává do různorodých kvantitativních i kvalitativních peněžních vztahů s ostatními podnikatelskými subjekty, zaměstnanci a státem.</a:t>
            </a: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810F7E6D-818E-4EEB-B9A8-225047D9E7C8}" type="slidenum">
              <a:rPr lang="cs-CZ" altLang="cs-CZ" sz="1200"/>
              <a:pPr eaLnBrk="1" hangingPunct="1"/>
              <a:t>3</a:t>
            </a:fld>
            <a:endParaRPr lang="cs-CZ" altLang="cs-CZ" sz="1200"/>
          </a:p>
        </p:txBody>
      </p:sp>
    </p:spTree>
    <p:extLst>
      <p:ext uri="{BB962C8B-B14F-4D97-AF65-F5344CB8AC3E}">
        <p14:creationId xmlns:p14="http://schemas.microsoft.com/office/powerpoint/2010/main" val="660470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defRPr/>
            </a:pPr>
            <a:r>
              <a:rPr lang="cs-CZ" b="1" dirty="0" smtClean="0"/>
              <a:t>Peněžní prostředky </a:t>
            </a:r>
            <a:r>
              <a:rPr lang="cs-CZ" dirty="0" smtClean="0"/>
              <a:t>podniku představují vysoce likvidní finanční aktiva podniku: hotovost a vklady na bankovních účtech. Jejich hlavní funkcí je zabezpečit likviditu neboli platební schopnost podniku.</a:t>
            </a:r>
          </a:p>
          <a:p>
            <a:pPr>
              <a:defRPr/>
            </a:pPr>
            <a:r>
              <a:rPr lang="cs-CZ" b="1" dirty="0" smtClean="0"/>
              <a:t>Podnikový kapitál </a:t>
            </a:r>
            <a:r>
              <a:rPr lang="cs-CZ" dirty="0" smtClean="0"/>
              <a:t>představuje souhrn všech peněz vázaných v celkovém majetku </a:t>
            </a:r>
            <a:r>
              <a:rPr lang="pl-PL" dirty="0" smtClean="0"/>
              <a:t>podniku k určitému okamžiku. Jeho struktura zachycuje způsob financování podniku </a:t>
            </a:r>
            <a:r>
              <a:rPr lang="cs-CZ" dirty="0" smtClean="0"/>
              <a:t>(„nabytí majetku podniku z finančního hlediska“). Hlavní úlohou podnikového kapitálu </a:t>
            </a:r>
            <a:r>
              <a:rPr lang="pl-PL" dirty="0" smtClean="0"/>
              <a:t>je zajišťovat obnovu a přírůstek majetku podniku s co nejnižšími průměrnými náklady na </a:t>
            </a:r>
            <a:r>
              <a:rPr lang="cs-CZ" dirty="0" smtClean="0"/>
              <a:t>pořízení kapitálu. Tím se vytváří optimální finanční struktura podniku.</a:t>
            </a:r>
          </a:p>
          <a:p>
            <a:pPr>
              <a:defRPr/>
            </a:pPr>
            <a:r>
              <a:rPr lang="cs-CZ" b="1" dirty="0" smtClean="0"/>
              <a:t>Finanční zdroje </a:t>
            </a:r>
            <a:r>
              <a:rPr lang="cs-CZ" dirty="0" smtClean="0"/>
              <a:t>jsou zdroje pro tvorbu peněžních prostředků a podnikového kapitálu. Finanční zdroje jsou souhrnem peněz, které podnik získá během určitého období prodejem svých výrobků, služeb, svého nepeněžního majetku, růstem různých forem vlastního kapitálu, dluhů, příp. formou dotací. Za specifický finanční zdroj je možné považovat i leasing a různé formy záloh od odběratelů. Finanční zdroje jsou východiskem pro hodnocení finanční situace podniku. Při finanční analýze podniku (při hodnocení jeho finanční rovnováhy) se porovnává výše finančních zdrojů, jejich struktura a jejich poměr k finančním potřebám.</a:t>
            </a:r>
          </a:p>
          <a:p>
            <a:pPr>
              <a:defRPr/>
            </a:pPr>
            <a:r>
              <a:rPr lang="cs-CZ" b="1" dirty="0" smtClean="0"/>
              <a:t>Podnikový majetek </a:t>
            </a:r>
            <a:r>
              <a:rPr lang="cs-CZ" dirty="0" smtClean="0"/>
              <a:t>představuje soubor hmotných i nehmotných statků (aktiv), které podnik vlastní za účelem jejich zhodnocování, podnikání a organizace své činnosti. Dělíme ho na dlouhodobý majetek (hmotný, nehmotný, finanční) a krátkodobý majetek.</a:t>
            </a:r>
          </a:p>
          <a:p>
            <a:pPr>
              <a:defRPr/>
            </a:pP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4</a:t>
            </a:fld>
            <a:endParaRPr lang="cs-CZ" altLang="cs-CZ"/>
          </a:p>
        </p:txBody>
      </p:sp>
    </p:spTree>
    <p:extLst>
      <p:ext uri="{BB962C8B-B14F-4D97-AF65-F5344CB8AC3E}">
        <p14:creationId xmlns:p14="http://schemas.microsoft.com/office/powerpoint/2010/main" val="343294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a:ln/>
        </p:spPr>
      </p:sp>
      <p:sp>
        <p:nvSpPr>
          <p:cNvPr id="3" name="Zástupný symbol pro poznámky 2"/>
          <p:cNvSpPr>
            <a:spLocks noGrp="1"/>
          </p:cNvSpPr>
          <p:nvPr>
            <p:ph type="body" idx="1"/>
          </p:nvPr>
        </p:nvSpPr>
        <p:spPr/>
        <p:txBody>
          <a:bodyPr>
            <a:normAutofit fontScale="55000" lnSpcReduction="20000"/>
          </a:bodyPr>
          <a:lstStyle/>
          <a:p>
            <a:pPr>
              <a:defRPr/>
            </a:pPr>
            <a:r>
              <a:rPr lang="cs-CZ" b="1" dirty="0" smtClean="0"/>
              <a:t>Úkolem finančního řízení podniku</a:t>
            </a:r>
            <a:r>
              <a:rPr lang="cs-CZ" dirty="0" smtClean="0"/>
              <a:t> je řídit finanční hospodaření podniku. </a:t>
            </a:r>
            <a:r>
              <a:rPr lang="cs-CZ" b="1" dirty="0" smtClean="0"/>
              <a:t>Finanční řízení</a:t>
            </a:r>
            <a:r>
              <a:rPr lang="cs-CZ" dirty="0" smtClean="0"/>
              <a:t> se zabývá těmito</a:t>
            </a:r>
            <a:r>
              <a:rPr lang="cs-CZ" b="1" dirty="0" smtClean="0"/>
              <a:t> činnostmi:</a:t>
            </a:r>
            <a:endParaRPr lang="cs-CZ" dirty="0" smtClean="0"/>
          </a:p>
          <a:p>
            <a:pPr>
              <a:buFont typeface="Arial" pitchFamily="34" charset="0"/>
              <a:buChar char="•"/>
              <a:defRPr/>
            </a:pPr>
            <a:r>
              <a:rPr lang="cs-CZ" b="1" dirty="0" smtClean="0"/>
              <a:t>získáváním finančních zdrojů podniku</a:t>
            </a:r>
            <a:r>
              <a:rPr lang="cs-CZ" dirty="0" smtClean="0"/>
              <a:t> – vlastního kapitálu upisováním (emisí) akcií, rozdělováním zisku, cizí zdroje formou čerpání bankovních úvěrů, emisí podnikových obligací apod.,</a:t>
            </a:r>
          </a:p>
          <a:p>
            <a:pPr>
              <a:buFont typeface="Arial" pitchFamily="34" charset="0"/>
              <a:buChar char="•"/>
              <a:defRPr/>
            </a:pPr>
            <a:r>
              <a:rPr lang="cs-CZ" b="1" dirty="0" smtClean="0"/>
              <a:t>řízením finanční struktury podniku</a:t>
            </a:r>
            <a:r>
              <a:rPr lang="cs-CZ" dirty="0" smtClean="0"/>
              <a:t> – tj. volbou takové struktury zdrojů podniku, které nejlépe vyhovují struktuře podnikového majetku, a současně jsou optimální z hlediska nákladů na finanční zdroje, doby splatnosti a finančního rizika,</a:t>
            </a:r>
          </a:p>
          <a:p>
            <a:pPr>
              <a:buFont typeface="Arial" pitchFamily="34" charset="0"/>
              <a:buChar char="•"/>
              <a:defRPr/>
            </a:pPr>
            <a:r>
              <a:rPr lang="cs-CZ" b="1" dirty="0" smtClean="0"/>
              <a:t>řízením aktiv podniku</a:t>
            </a:r>
            <a:r>
              <a:rPr lang="cs-CZ" dirty="0" smtClean="0"/>
              <a:t> – tj. řízením oběžných i dlouhodobých aktiv tak, aby bylo dosaženo co nejvyšší efektivity podnikání,</a:t>
            </a:r>
          </a:p>
          <a:p>
            <a:pPr>
              <a:buFont typeface="Arial" pitchFamily="34" charset="0"/>
              <a:buChar char="•"/>
              <a:defRPr/>
            </a:pPr>
            <a:r>
              <a:rPr lang="cs-CZ" b="1" dirty="0" smtClean="0"/>
              <a:t>investováním finančních zdrojů</a:t>
            </a:r>
            <a:r>
              <a:rPr lang="cs-CZ" dirty="0" smtClean="0"/>
              <a:t> – do podnikatelských aktivit, dlouhodobého majetku, případně investováním volných finančních prostředků na kapitálových trzích s cílem dosáhnout co nejvyšší výnosnosti,</a:t>
            </a:r>
          </a:p>
          <a:p>
            <a:pPr>
              <a:buFont typeface="Arial" pitchFamily="34" charset="0"/>
              <a:buChar char="•"/>
              <a:defRPr/>
            </a:pPr>
            <a:r>
              <a:rPr lang="cs-CZ" b="1" dirty="0" smtClean="0"/>
              <a:t>vedením účetnictví a controllingem</a:t>
            </a:r>
            <a:r>
              <a:rPr lang="cs-CZ" dirty="0" smtClean="0"/>
              <a:t> – každé řízení potřebuje informace. Účetnictví poskytuje informace o podnikových financích, majetku a je východiskem pro kontrolu procesů v podniku, finanční analýzu a měření výkonnosti podniku. Fungující controlling podporuje dosahování podnikových cílů a umožňuje odhalování slabých míst v činnosti podniku,</a:t>
            </a:r>
          </a:p>
          <a:p>
            <a:pPr>
              <a:buFont typeface="Arial" pitchFamily="34" charset="0"/>
              <a:buChar char="•"/>
              <a:defRPr/>
            </a:pPr>
            <a:r>
              <a:rPr lang="cs-CZ" b="1" dirty="0" smtClean="0"/>
              <a:t>finanční analýzou a měřením výkonnosti podniku</a:t>
            </a:r>
            <a:r>
              <a:rPr lang="cs-CZ" dirty="0" smtClean="0"/>
              <a:t> – úspěšně se mohou rozvíjet jen ty podniky, které flexibilně reagují na změněné podmínky podnikání a které sledují a pravidelně vyhodnocují úroveň podnikové výkonnosti a investují do jejího zvyšování,</a:t>
            </a:r>
          </a:p>
          <a:p>
            <a:pPr>
              <a:buFont typeface="Arial" pitchFamily="34" charset="0"/>
              <a:buChar char="•"/>
              <a:defRPr/>
            </a:pPr>
            <a:r>
              <a:rPr lang="cs-CZ" b="1" dirty="0" smtClean="0"/>
              <a:t>finančním plánováním</a:t>
            </a:r>
            <a:r>
              <a:rPr lang="cs-CZ" dirty="0" smtClean="0"/>
              <a:t> – plánování budoucího vývoje pomáhá odhalit rizika, která souvisejí s vývojem podniku,</a:t>
            </a:r>
          </a:p>
          <a:p>
            <a:pPr>
              <a:buFont typeface="Arial" pitchFamily="34" charset="0"/>
              <a:buChar char="•"/>
              <a:defRPr/>
            </a:pPr>
            <a:r>
              <a:rPr lang="cs-CZ" b="1" dirty="0" smtClean="0"/>
              <a:t>rozdělováním zisku</a:t>
            </a:r>
            <a:r>
              <a:rPr lang="cs-CZ" dirty="0" smtClean="0"/>
              <a:t> – v neposlední řadě je potřeba vytvořený zisk podniku použít k odměňování vlastníků (dividendy, podíly na zisku), k tvorbě fondů ze zisku a k dalšímu rozvoji podniku.</a:t>
            </a:r>
          </a:p>
          <a:p>
            <a:pPr>
              <a:defRPr/>
            </a:pPr>
            <a:endParaRPr lang="cs-CZ" dirty="0" smtClean="0"/>
          </a:p>
          <a:p>
            <a:pPr>
              <a:defRPr/>
            </a:pPr>
            <a:r>
              <a:rPr lang="cs-CZ" b="1" u="sng" dirty="0" smtClean="0"/>
              <a:t>Principy finančního řízení podniku</a:t>
            </a:r>
            <a:endParaRPr lang="cs-CZ" dirty="0" smtClean="0"/>
          </a:p>
          <a:p>
            <a:pPr>
              <a:defRPr/>
            </a:pPr>
            <a:r>
              <a:rPr lang="cs-CZ" b="1" dirty="0" smtClean="0"/>
              <a:t>Optimalizace finanční struktury</a:t>
            </a:r>
            <a:r>
              <a:rPr lang="cs-CZ" dirty="0" smtClean="0"/>
              <a:t> – optimální finanční struktura je taková, při které jsou průměrné náklady na kapitál minimální, a tudíž tržní hodnota firmy bude maximální. </a:t>
            </a:r>
          </a:p>
          <a:p>
            <a:pPr>
              <a:defRPr/>
            </a:pPr>
            <a:r>
              <a:rPr lang="cs-CZ" b="1" dirty="0" smtClean="0"/>
              <a:t>Princip cash </a:t>
            </a:r>
            <a:r>
              <a:rPr lang="cs-CZ" b="1" dirty="0" err="1" smtClean="0"/>
              <a:t>flow</a:t>
            </a:r>
            <a:r>
              <a:rPr lang="cs-CZ" b="1" dirty="0" smtClean="0"/>
              <a:t> </a:t>
            </a:r>
            <a:r>
              <a:rPr lang="cs-CZ" dirty="0" smtClean="0"/>
              <a:t>neboli</a:t>
            </a:r>
            <a:r>
              <a:rPr lang="cs-CZ" b="1" dirty="0" smtClean="0"/>
              <a:t> princip peněžních toků</a:t>
            </a:r>
            <a:r>
              <a:rPr lang="cs-CZ" dirty="0" smtClean="0"/>
              <a:t> – při finančním řízení jsou rozhodující konkrétní finanční toky peněžních prostředků (jejich příjmy a výdaje), nikoliv účetně vykazované výnosy a náklady. Finanční zdraví firmy závisí na její platební schopnosti. Podnik, který sice vykazuje zisk, ale nemá pohotové peněžní prostředky na úhradu svých závazků, se okamžitě dostává do problémů. </a:t>
            </a:r>
          </a:p>
          <a:p>
            <a:pPr>
              <a:defRPr/>
            </a:pPr>
            <a:r>
              <a:rPr lang="cs-CZ" b="1" dirty="0" smtClean="0"/>
              <a:t>Princip čisté současné hodnoty (Net </a:t>
            </a:r>
            <a:r>
              <a:rPr lang="cs-CZ" b="1" dirty="0" err="1" smtClean="0"/>
              <a:t>Present</a:t>
            </a:r>
            <a:r>
              <a:rPr lang="cs-CZ" b="1" dirty="0" smtClean="0"/>
              <a:t> </a:t>
            </a:r>
            <a:r>
              <a:rPr lang="cs-CZ" b="1" dirty="0" err="1" smtClean="0"/>
              <a:t>Value</a:t>
            </a:r>
            <a:r>
              <a:rPr lang="cs-CZ" b="1" dirty="0" smtClean="0"/>
              <a:t>)</a:t>
            </a:r>
            <a:r>
              <a:rPr lang="cs-CZ" dirty="0" smtClean="0"/>
              <a:t> – znamená, že podnik užije své finanční zdroje jenom k takovým investicím, jejichž čistá současná hodnota bude pozitivní. Čistá současná hodnota je rozdíl mezi diskontovanými peněžními příjmy z investice a diskontovanými kapitálovými výdaji na investici (tudíž respektuje faktor času). </a:t>
            </a:r>
          </a:p>
          <a:p>
            <a:pPr>
              <a:defRPr/>
            </a:pPr>
            <a:r>
              <a:rPr lang="cs-CZ" b="1" dirty="0" smtClean="0"/>
              <a:t>Respektování faktoru času</a:t>
            </a:r>
            <a:r>
              <a:rPr lang="cs-CZ" dirty="0" smtClean="0"/>
              <a:t> – znamená respektovat a brát v potaz časovou hodnotu peněz.</a:t>
            </a:r>
          </a:p>
          <a:p>
            <a:pPr>
              <a:defRPr/>
            </a:pPr>
            <a:r>
              <a:rPr lang="cs-CZ" b="1" dirty="0" smtClean="0"/>
              <a:t>Zohledňování rizika podnikání (risk management)</a:t>
            </a:r>
            <a:r>
              <a:rPr lang="cs-CZ" i="1" dirty="0" smtClean="0"/>
              <a:t> </a:t>
            </a:r>
            <a:r>
              <a:rPr lang="cs-CZ" dirty="0" smtClean="0"/>
              <a:t>– dosahování zisků je spojené vždy s určitou mírou rizika. Pro výrobní podnik to např. znamená, že pokud méně riskantní investice do rozšíření produkce přinese stejný očekávaný zisk jako riskantnější investice do výroby nového produktu, rozhodne se podnik pro méně riskantní investici. Řízení rizika je v současné době při řízení společností nezbytné. </a:t>
            </a:r>
          </a:p>
          <a:p>
            <a:pPr>
              <a:defRPr/>
            </a:pPr>
            <a:r>
              <a:rPr lang="cs-CZ" dirty="0" smtClean="0"/>
              <a:t> </a:t>
            </a:r>
          </a:p>
          <a:p>
            <a:pPr>
              <a:defRPr/>
            </a:pPr>
            <a:endParaRPr lang="cs-CZ" dirty="0"/>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4F5BB05F-B7A6-4399-98F8-03B9E6F3C732}" type="slidenum">
              <a:rPr lang="cs-CZ" altLang="cs-CZ" sz="1200"/>
              <a:pPr eaLnBrk="1" hangingPunct="1"/>
              <a:t>6</a:t>
            </a:fld>
            <a:endParaRPr lang="cs-CZ" altLang="cs-CZ" sz="1200"/>
          </a:p>
        </p:txBody>
      </p:sp>
    </p:spTree>
    <p:extLst>
      <p:ext uri="{BB962C8B-B14F-4D97-AF65-F5344CB8AC3E}">
        <p14:creationId xmlns:p14="http://schemas.microsoft.com/office/powerpoint/2010/main" val="872469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Zástupný symbol pro obrázek snímku 1"/>
          <p:cNvSpPr>
            <a:spLocks noGrp="1" noRot="1" noChangeAspect="1" noTextEdit="1"/>
          </p:cNvSpPr>
          <p:nvPr>
            <p:ph type="sldImg"/>
          </p:nvPr>
        </p:nvSpPr>
        <p:spPr>
          <a:ln/>
        </p:spPr>
      </p:sp>
      <p:sp>
        <p:nvSpPr>
          <p:cNvPr id="3" name="Zástupný symbol pro poznámky 2"/>
          <p:cNvSpPr>
            <a:spLocks noGrp="1"/>
          </p:cNvSpPr>
          <p:nvPr>
            <p:ph type="body" idx="1"/>
          </p:nvPr>
        </p:nvSpPr>
        <p:spPr/>
        <p:txBody>
          <a:bodyPr>
            <a:normAutofit fontScale="55000" lnSpcReduction="20000"/>
          </a:bodyPr>
          <a:lstStyle/>
          <a:p>
            <a:r>
              <a:rPr kumimoji="1" lang="cs-CZ" sz="1200" b="1" kern="1200" dirty="0" smtClean="0">
                <a:solidFill>
                  <a:schemeClr val="tx1"/>
                </a:solidFill>
                <a:effectLst/>
                <a:latin typeface="Arial" charset="0"/>
                <a:ea typeface="+mn-ea"/>
                <a:cs typeface="+mn-cs"/>
              </a:rPr>
              <a:t>Zlaté pravidlo financování</a:t>
            </a:r>
            <a:endParaRPr kumimoji="1" lang="cs-CZ" sz="1200" kern="1200" dirty="0" smtClean="0">
              <a:solidFill>
                <a:schemeClr val="tx1"/>
              </a:solidFill>
              <a:effectLst/>
              <a:latin typeface="Arial" charset="0"/>
              <a:ea typeface="+mn-ea"/>
              <a:cs typeface="+mn-cs"/>
            </a:endParaRPr>
          </a:p>
          <a:p>
            <a:r>
              <a:rPr kumimoji="1" lang="cs-CZ" sz="1200" kern="1200" dirty="0" smtClean="0">
                <a:solidFill>
                  <a:schemeClr val="tx1"/>
                </a:solidFill>
                <a:effectLst/>
                <a:latin typeface="Arial" charset="0"/>
                <a:ea typeface="+mn-ea"/>
                <a:cs typeface="+mn-cs"/>
              </a:rPr>
              <a:t>První bilanční pravidlo se nazývá Zlaté pravidlo financování a říká velice jednoduchou a na první pohled zřejmou věc – že struktura aktiva a pasiv by měla být časově sladěná. To znamená, že dlouhodobá aktiva (např. budovy, výrobní linky apod.) by měla být kryta dlouhodobými pasivy (tj. základním jměním, nerozděleným ziskem z minulých let a/nebo dlouhodobými cizími zdroji). Totéž platí samozřejmě i pro aktiva a pasiva krátkodobá. Ptáte se proč? Důvod je poměrně jednoduchý, krátkodobé zdroje jsou poměrně drahé a jsou dostupné po omezenou dobu. Jejich klíčovým úkolem je tedy poskytnout firmě krátkodobé užití, ze kterého bude mít větší zisk, než jsou náklady na tyto zdroje. Oproti tomu dlouhodobé zdroje má firma k dispozici na delší dobu (formálně vzato na dobu delší než 1 rok) a díky tomu je může vynaložit na dlouhodobé aktivity – tj. obvykle investice do výroby, budov, výzkumu a vývoje apod. Za dlouhodobými zdroji tedy není třeba hledat rychlou či okamžitou návratnost. Tak by to mělo fungovat v ideálním případě.</a:t>
            </a:r>
          </a:p>
          <a:p>
            <a:r>
              <a:rPr kumimoji="1" lang="cs-CZ" sz="1200" kern="1200" dirty="0" smtClean="0">
                <a:solidFill>
                  <a:schemeClr val="tx1"/>
                </a:solidFill>
                <a:effectLst/>
                <a:latin typeface="Arial" charset="0"/>
                <a:ea typeface="+mn-ea"/>
                <a:cs typeface="+mn-cs"/>
              </a:rPr>
              <a:t>Pokud pravidlo porušíme, pak se dostáváme do stavu, kdy dlouhodobé investice musíme financovat z krátkodobých zdrojů – tj. snažíme se zachránit firmu tím, že investujeme téměř veškeré dostupné prostředky s tím, že doufáme, že krátkodobé úvěry „nějak“ splatíme ze stávajícího provozu, do kterého se dlouhodobé investice nemusí třeba ani promítnout. Anebo se můžeme dostat do druhého extrému, kdy krátkodobé výdaje pokrýváme dlouhodobými zdroji. To znamená, že de facto „projídáme“ své úspory s dlouhodobé půjčky, což se děje obvykle v případě, kdy nám došli peníze na účtech a nikdo nám nechce krátkodobě půjčit. Oba dva stavy jsou přitom z dlouhodobého pohledu zjevně neudržitelné.</a:t>
            </a:r>
          </a:p>
          <a:p>
            <a:r>
              <a:rPr kumimoji="1" lang="cs-CZ" sz="1200" b="1" kern="1200" dirty="0" smtClean="0">
                <a:solidFill>
                  <a:schemeClr val="tx1"/>
                </a:solidFill>
                <a:effectLst/>
                <a:latin typeface="Arial" charset="0"/>
                <a:ea typeface="+mn-ea"/>
                <a:cs typeface="+mn-cs"/>
              </a:rPr>
              <a:t>Pravidlo vyrovnání rizika</a:t>
            </a:r>
            <a:endParaRPr kumimoji="1" lang="cs-CZ" sz="1200" kern="1200" dirty="0" smtClean="0">
              <a:solidFill>
                <a:schemeClr val="tx1"/>
              </a:solidFill>
              <a:effectLst/>
              <a:latin typeface="Arial" charset="0"/>
              <a:ea typeface="+mn-ea"/>
              <a:cs typeface="+mn-cs"/>
            </a:endParaRPr>
          </a:p>
          <a:p>
            <a:r>
              <a:rPr kumimoji="1" lang="cs-CZ" sz="1200" kern="1200" dirty="0" smtClean="0">
                <a:solidFill>
                  <a:schemeClr val="tx1"/>
                </a:solidFill>
                <a:effectLst/>
                <a:latin typeface="Arial" charset="0"/>
                <a:ea typeface="+mn-ea"/>
                <a:cs typeface="+mn-cs"/>
              </a:rPr>
              <a:t>Druhé pravidlo je podstatné zejména pro získávání úvěrů a dalších cizích zdrojů, firmu jako takovou až tak ovlivňovat nemusí. Pravidlo přitom hovoří o tom, že vlastního kapitálu by mělo být alespoň stejně jako cizího. To zní z pohledu toho, kdo firmě půjčuje peníze, celkem logicky, zejména pak v ČR. Těžko si lze totiž představit, že majitel do firmy vloží 200 000 korun, a když získá stomilionový úvěr, že bude s penězi nakládat stejně citlivě a rozvážně jako kdyby byly jeho. Více cizího kapitálu zkrátka snímá z majitele část rizika a podnik tak může mít větší sklon k riskování a menší motivaci ke zvyšování výkonů.</a:t>
            </a:r>
          </a:p>
          <a:p>
            <a:r>
              <a:rPr kumimoji="1" lang="cs-CZ" sz="1200" b="1" kern="1200" dirty="0" smtClean="0">
                <a:solidFill>
                  <a:schemeClr val="tx1"/>
                </a:solidFill>
                <a:effectLst/>
                <a:latin typeface="Arial" charset="0"/>
                <a:ea typeface="+mn-ea"/>
                <a:cs typeface="+mn-cs"/>
              </a:rPr>
              <a:t>Pari pravidlo</a:t>
            </a:r>
            <a:endParaRPr kumimoji="1" lang="cs-CZ" sz="1200" kern="1200" dirty="0" smtClean="0">
              <a:solidFill>
                <a:schemeClr val="tx1"/>
              </a:solidFill>
              <a:effectLst/>
              <a:latin typeface="Arial" charset="0"/>
              <a:ea typeface="+mn-ea"/>
              <a:cs typeface="+mn-cs"/>
            </a:endParaRPr>
          </a:p>
          <a:p>
            <a:r>
              <a:rPr kumimoji="1" lang="cs-CZ" sz="1200" kern="1200" dirty="0" smtClean="0">
                <a:solidFill>
                  <a:schemeClr val="tx1"/>
                </a:solidFill>
                <a:effectLst/>
                <a:latin typeface="Arial" charset="0"/>
                <a:ea typeface="+mn-ea"/>
                <a:cs typeface="+mn-cs"/>
              </a:rPr>
              <a:t>Třetí pravidlo říká, že vlastní kapitál by měl být nanejvýš roven stálým aktivům, a to jen tehdy, když podnik nevyužívá dlouhodobý cizí kapitál. To svým způsobem částečně opakuje zlaté bilanční pravidlo, neboť zamezuje situaci, kdy jsou krátkodobá aktiva financována dlouhodobým majetkem. Je tu však ještě jeden význam, a to ten, že vlastním kapitálem by se nemělo plýtvat. Vlastní kapitál je pro firmu v podstatě ten nejdražší možný. Vlastník firmy totiž nese největší riziko. V případě konkursu je totiž uspokojen až jako poslední v pořadí. Nejprve je uspokojen stát, pak banky, pak věřitelé a teprve co zbude, získá zpět majitel. Vlastní kapitál by tak v té nejhorší situaci měl financovat jen dlouhodobý majetek. V lepší situaci by měl financovat jen část dlouhodobého majetku, přičemž zbytek by měly pokrývat cizí dlouhodobé zdroje. V praxi však řada i zavedených a prosperujících firem kumuluje nerozdělený zisk z minulých let, kterým svůj provoz financují. Majitelé tak zbytečně nesou velké riziko, za které nemusí být vždy odměněni adekvátním výnosem z vloženého kapitálu.</a:t>
            </a:r>
          </a:p>
          <a:p>
            <a:r>
              <a:rPr kumimoji="1" lang="cs-CZ" sz="1200" b="1" kern="1200" dirty="0" smtClean="0">
                <a:solidFill>
                  <a:schemeClr val="tx1"/>
                </a:solidFill>
                <a:effectLst/>
                <a:latin typeface="Arial" charset="0"/>
                <a:ea typeface="+mn-ea"/>
                <a:cs typeface="+mn-cs"/>
              </a:rPr>
              <a:t>Růstové pravidlo</a:t>
            </a:r>
            <a:endParaRPr kumimoji="1" lang="cs-CZ" sz="1200" kern="1200" dirty="0" smtClean="0">
              <a:solidFill>
                <a:schemeClr val="tx1"/>
              </a:solidFill>
              <a:effectLst/>
              <a:latin typeface="Arial" charset="0"/>
              <a:ea typeface="+mn-ea"/>
              <a:cs typeface="+mn-cs"/>
            </a:endParaRPr>
          </a:p>
          <a:p>
            <a:r>
              <a:rPr kumimoji="1" lang="cs-CZ" sz="1200" kern="1200" dirty="0" smtClean="0">
                <a:solidFill>
                  <a:schemeClr val="tx1"/>
                </a:solidFill>
                <a:effectLst/>
                <a:latin typeface="Arial" charset="0"/>
                <a:ea typeface="+mn-ea"/>
                <a:cs typeface="+mn-cs"/>
              </a:rPr>
              <a:t>Poslední z bilančních pravidel říká, že v podniku nemá být tempo růstu investic vyšší než tempo růstu tržeb. Naprosto logické pravidlo, které český státní rozpočet dlouhodobě ignoruje, má své logické odůvodnění - na nové investice musejí nejprve ty stávající vydělat. Dodržení tohoto pravidla zároveň znamená, že špatné investice, které se nepromítly do nárůstu tržeb, zbrzdí tempo dalších investic, což má přispět ke stabilizaci podniku a případné nápravě vzniklých „škod.“ Dodržování tohoto pravidla zároveň přispěje k tomu, že firma neudělá více špatných investic za sebou. </a:t>
            </a:r>
            <a:endParaRPr kumimoji="1" lang="cs-CZ" sz="1200" kern="1200" dirty="0">
              <a:solidFill>
                <a:schemeClr val="tx1"/>
              </a:solidFill>
              <a:effectLst/>
              <a:latin typeface="Arial" charset="0"/>
              <a:ea typeface="+mn-ea"/>
              <a:cs typeface="+mn-cs"/>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F728D549-DEB0-4E70-9FF8-E34807A51AEA}" type="slidenum">
              <a:rPr lang="cs-CZ" altLang="cs-CZ" sz="1200"/>
              <a:pPr eaLnBrk="1" hangingPunct="1"/>
              <a:t>7</a:t>
            </a:fld>
            <a:endParaRPr lang="cs-CZ" altLang="cs-CZ" sz="1200"/>
          </a:p>
        </p:txBody>
      </p:sp>
    </p:spTree>
    <p:extLst>
      <p:ext uri="{BB962C8B-B14F-4D97-AF65-F5344CB8AC3E}">
        <p14:creationId xmlns:p14="http://schemas.microsoft.com/office/powerpoint/2010/main" val="277692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Zástupný symbol pro obrázek snímku 1"/>
          <p:cNvSpPr>
            <a:spLocks noGrp="1" noRot="1" noChangeAspect="1" noTextEdit="1"/>
          </p:cNvSpPr>
          <p:nvPr>
            <p:ph type="sldImg"/>
          </p:nvPr>
        </p:nvSpPr>
        <p:spPr>
          <a:ln/>
        </p:spPr>
      </p:sp>
      <p:sp>
        <p:nvSpPr>
          <p:cNvPr id="5837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cs-CZ" altLang="cs-CZ" smtClean="0">
                <a:latin typeface="Arial" panose="020B0604020202020204" pitchFamily="34" charset="0"/>
              </a:rPr>
              <a:t>rychle převoditelná aktiva (oběžný majetek) je možné krýt krátkodobými závazky,</a:t>
            </a:r>
          </a:p>
          <a:p>
            <a:pPr>
              <a:buFontTx/>
              <a:buChar char="•"/>
            </a:pPr>
            <a:r>
              <a:rPr lang="cs-CZ" altLang="cs-CZ" smtClean="0">
                <a:latin typeface="Arial" panose="020B0604020202020204" pitchFamily="34" charset="0"/>
              </a:rPr>
              <a:t>dlouhodobá aktiva (fixní majetek a trvalá část oběžného majetku) je účelné financovat dlouhodobým kapitálem (vlastním i cizím),</a:t>
            </a:r>
          </a:p>
          <a:p>
            <a:pPr>
              <a:buFontTx/>
              <a:buChar char="•"/>
            </a:pPr>
            <a:r>
              <a:rPr lang="cs-CZ" altLang="cs-CZ" smtClean="0">
                <a:latin typeface="Arial" panose="020B0604020202020204" pitchFamily="34" charset="0"/>
              </a:rPr>
              <a:t>vyšší podíl dlouhodobého kapitálu, než odpovídá dlouhodobým aktivům, snižuje celkovou efektivnost činnosti podniku (dlouhodobý kapitál je dražší),</a:t>
            </a:r>
          </a:p>
          <a:p>
            <a:pPr>
              <a:buFontTx/>
              <a:buChar char="•"/>
            </a:pPr>
            <a:r>
              <a:rPr lang="cs-CZ" altLang="cs-CZ" smtClean="0">
                <a:latin typeface="Arial" panose="020B0604020202020204" pitchFamily="34" charset="0"/>
              </a:rPr>
              <a:t>nižší podíl dlouhodobého kapitálu (tj. používání krátkodobého kapitálu i na krytí dlouhodobého majetku) je značně riskantní, protože může vyvolat trvalé platební potíže podniku,</a:t>
            </a:r>
          </a:p>
          <a:p>
            <a:pPr>
              <a:buFontTx/>
              <a:buChar char="•"/>
            </a:pPr>
            <a:r>
              <a:rPr lang="cs-CZ" altLang="cs-CZ" smtClean="0">
                <a:latin typeface="Arial" panose="020B0604020202020204" pitchFamily="34" charset="0"/>
              </a:rPr>
              <a:t>oběžný majetek by měl být podstatně vyšší, než krátkodobý cizí kapitál.</a:t>
            </a: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B4F2A612-F189-424B-B98C-F713EFAC0B7A}" type="slidenum">
              <a:rPr lang="cs-CZ" altLang="cs-CZ" sz="1200"/>
              <a:pPr eaLnBrk="1" hangingPunct="1"/>
              <a:t>8</a:t>
            </a:fld>
            <a:endParaRPr lang="cs-CZ" altLang="cs-CZ" sz="1200"/>
          </a:p>
        </p:txBody>
      </p:sp>
    </p:spTree>
    <p:extLst>
      <p:ext uri="{BB962C8B-B14F-4D97-AF65-F5344CB8AC3E}">
        <p14:creationId xmlns:p14="http://schemas.microsoft.com/office/powerpoint/2010/main" val="3138536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Zástupný symbol pro obrázek snímku 1"/>
          <p:cNvSpPr>
            <a:spLocks noGrp="1" noRot="1" noChangeAspect="1" noTextEdit="1"/>
          </p:cNvSpPr>
          <p:nvPr>
            <p:ph type="sldImg"/>
          </p:nvPr>
        </p:nvSpPr>
        <p:spPr>
          <a:ln/>
        </p:spPr>
      </p:sp>
      <p:sp>
        <p:nvSpPr>
          <p:cNvPr id="59395"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b="1" dirty="0" smtClean="0">
                <a:latin typeface="Arial" panose="020B0604020202020204" pitchFamily="34" charset="0"/>
              </a:rPr>
              <a:t>Optimalizace finanční struktury podniku</a:t>
            </a:r>
          </a:p>
          <a:p>
            <a:r>
              <a:rPr lang="cs-CZ" altLang="cs-CZ" dirty="0" smtClean="0">
                <a:latin typeface="Arial" panose="020B0604020202020204" pitchFamily="34" charset="0"/>
              </a:rPr>
              <a:t>V rámci finanční struktury podniku se posuzuje zejména relace mezi vlastním a cizím kapitálem. K tomu slouží ukazatel zadluženosti, který vyjadřuje podíl celkových dluhů (dlouhodobých i krátkodobých) k celkovému majetku (kapitálu). Ukazatel zadluženosti poskytuje orientaci o míře zajištění pohledávek. Čím vyšší zadluženost existuje, tím větší je riziko věřitelů. Proto je také tento ukazatel využíván k měření finančního rizika. Posuzování relace vlastního a cizího kapitálu je významným faktorem formování finanční struktury podniku. Tato relace je závislá především na nákladech spojených se získáním příslušného</a:t>
            </a:r>
          </a:p>
          <a:p>
            <a:r>
              <a:rPr lang="cs-CZ" altLang="cs-CZ" dirty="0" smtClean="0">
                <a:latin typeface="Arial" panose="020B0604020202020204" pitchFamily="34" charset="0"/>
              </a:rPr>
              <a:t>druhu kapitálu (používá se také termín </a:t>
            </a:r>
            <a:r>
              <a:rPr lang="cs-CZ" altLang="cs-CZ" i="1" dirty="0" smtClean="0">
                <a:latin typeface="Arial" panose="020B0604020202020204" pitchFamily="34" charset="0"/>
              </a:rPr>
              <a:t>cena kapitálu).</a:t>
            </a:r>
          </a:p>
          <a:p>
            <a:endParaRPr lang="cs-CZ" altLang="cs-CZ" i="1" dirty="0" smtClean="0">
              <a:latin typeface="Arial" panose="020B0604020202020204" pitchFamily="34" charset="0"/>
            </a:endParaRPr>
          </a:p>
          <a:p>
            <a:r>
              <a:rPr lang="cs-CZ" altLang="cs-CZ" b="1" dirty="0" smtClean="0">
                <a:latin typeface="Arial" panose="020B0604020202020204" pitchFamily="34" charset="0"/>
              </a:rPr>
              <a:t>Cenou</a:t>
            </a:r>
            <a:r>
              <a:rPr lang="cs-CZ" altLang="cs-CZ" dirty="0" smtClean="0">
                <a:latin typeface="Arial" panose="020B0604020202020204" pitchFamily="34" charset="0"/>
              </a:rPr>
              <a:t> za získání </a:t>
            </a:r>
            <a:r>
              <a:rPr lang="cs-CZ" altLang="cs-CZ" b="1" dirty="0" smtClean="0">
                <a:latin typeface="Arial" panose="020B0604020202020204" pitchFamily="34" charset="0"/>
              </a:rPr>
              <a:t>cizího kapitálu</a:t>
            </a:r>
            <a:r>
              <a:rPr lang="cs-CZ" altLang="cs-CZ" dirty="0" smtClean="0">
                <a:latin typeface="Arial" panose="020B0604020202020204" pitchFamily="34" charset="0"/>
              </a:rPr>
              <a:t> se rozumí </a:t>
            </a:r>
            <a:r>
              <a:rPr lang="cs-CZ" altLang="cs-CZ" b="1" dirty="0" smtClean="0">
                <a:latin typeface="Arial" panose="020B0604020202020204" pitchFamily="34" charset="0"/>
              </a:rPr>
              <a:t>úrok</a:t>
            </a:r>
            <a:r>
              <a:rPr lang="cs-CZ" altLang="cs-CZ" dirty="0" smtClean="0">
                <a:latin typeface="Arial" panose="020B0604020202020204" pitchFamily="34" charset="0"/>
              </a:rPr>
              <a:t>, který musí uživatel zaplatit. </a:t>
            </a:r>
          </a:p>
          <a:p>
            <a:r>
              <a:rPr lang="cs-CZ" altLang="cs-CZ" b="1" dirty="0" smtClean="0">
                <a:latin typeface="Arial" panose="020B0604020202020204" pitchFamily="34" charset="0"/>
              </a:rPr>
              <a:t>Cenou</a:t>
            </a:r>
            <a:r>
              <a:rPr lang="cs-CZ" altLang="cs-CZ" dirty="0" smtClean="0">
                <a:latin typeface="Arial" panose="020B0604020202020204" pitchFamily="34" charset="0"/>
              </a:rPr>
              <a:t> za získání </a:t>
            </a:r>
            <a:r>
              <a:rPr lang="cs-CZ" altLang="cs-CZ" b="1" dirty="0" smtClean="0">
                <a:latin typeface="Arial" panose="020B0604020202020204" pitchFamily="34" charset="0"/>
              </a:rPr>
              <a:t>vlastního kapitálu</a:t>
            </a:r>
            <a:r>
              <a:rPr lang="cs-CZ" altLang="cs-CZ" dirty="0" smtClean="0">
                <a:latin typeface="Arial" panose="020B0604020202020204" pitchFamily="34" charset="0"/>
              </a:rPr>
              <a:t> se rozumí </a:t>
            </a:r>
            <a:r>
              <a:rPr lang="cs-CZ" altLang="cs-CZ" b="1" dirty="0" smtClean="0">
                <a:latin typeface="Arial" panose="020B0604020202020204" pitchFamily="34" charset="0"/>
              </a:rPr>
              <a:t>výše dividendy</a:t>
            </a:r>
            <a:r>
              <a:rPr lang="cs-CZ" altLang="cs-CZ" dirty="0" smtClean="0">
                <a:latin typeface="Arial" panose="020B0604020202020204" pitchFamily="34" charset="0"/>
              </a:rPr>
              <a:t>, kterou podnik zajišťuje svým akcionářům.). </a:t>
            </a:r>
          </a:p>
          <a:p>
            <a:endParaRPr lang="cs-CZ" altLang="cs-CZ" dirty="0"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A64E2D5D-7413-4FEA-8BAE-3CFC1AC8182D}" type="slidenum">
              <a:rPr lang="cs-CZ" altLang="cs-CZ" sz="1200"/>
              <a:pPr eaLnBrk="1" hangingPunct="1"/>
              <a:t>9</a:t>
            </a:fld>
            <a:endParaRPr lang="cs-CZ" altLang="cs-CZ" sz="1200"/>
          </a:p>
        </p:txBody>
      </p:sp>
    </p:spTree>
    <p:extLst>
      <p:ext uri="{BB962C8B-B14F-4D97-AF65-F5344CB8AC3E}">
        <p14:creationId xmlns:p14="http://schemas.microsoft.com/office/powerpoint/2010/main" val="3156900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Zástupný symbol pro obrázek snímku 1"/>
          <p:cNvSpPr>
            <a:spLocks noGrp="1" noRot="1" noChangeAspect="1" noTextEdit="1"/>
          </p:cNvSpPr>
          <p:nvPr>
            <p:ph type="sldImg"/>
          </p:nvPr>
        </p:nvSpPr>
        <p:spPr>
          <a:ln/>
        </p:spPr>
      </p:sp>
      <p:sp>
        <p:nvSpPr>
          <p:cNvPr id="6246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buFontTx/>
              <a:buAutoNum type="arabicParenR"/>
            </a:pPr>
            <a:r>
              <a:rPr lang="cs-CZ" altLang="cs-CZ" smtClean="0">
                <a:latin typeface="Arial" panose="020B0604020202020204" pitchFamily="34" charset="0"/>
              </a:rPr>
              <a:t>Náklady cizího kapitálu jsou 6 %, to znamená, že firma ušetří 1,5 % díky tomu, že může uplatnit zaplacené úroky do nákladů, a tím se jí sníží základ daně. V absolutním vyjádření představuje tato úspora 30 000,- Kč.</a:t>
            </a:r>
          </a:p>
          <a:p>
            <a:pPr marL="228600" indent="-228600">
              <a:buFontTx/>
              <a:buAutoNum type="arabicParenR"/>
            </a:pPr>
            <a:r>
              <a:rPr lang="cs-CZ" altLang="cs-CZ" smtClean="0">
                <a:latin typeface="Arial" panose="020B0604020202020204" pitchFamily="34" charset="0"/>
              </a:rPr>
              <a:t>úrok, který musí zaplatit, je 240 000 Kč. Půjčka se jeví nerentabilní, avšak při zohlednění vlivu daňového efektu vychází při sazbě daně 19 % skutečný náklad na úvěr jen 9,72 % (194 400 Kč), neboť 2,28 % ušetří společnost na daních.</a:t>
            </a:r>
          </a:p>
          <a:p>
            <a:pPr marL="228600" indent="-228600">
              <a:buFontTx/>
              <a:buAutoNum type="arabicParenR"/>
            </a:pPr>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2D0755A2-EC4D-40F2-8F75-5C9D6F2FA9B6}" type="slidenum">
              <a:rPr lang="cs-CZ" altLang="cs-CZ" sz="1200"/>
              <a:pPr eaLnBrk="1" hangingPunct="1"/>
              <a:t>17</a:t>
            </a:fld>
            <a:endParaRPr lang="cs-CZ" altLang="cs-CZ" sz="1200"/>
          </a:p>
        </p:txBody>
      </p:sp>
    </p:spTree>
    <p:extLst>
      <p:ext uri="{BB962C8B-B14F-4D97-AF65-F5344CB8AC3E}">
        <p14:creationId xmlns:p14="http://schemas.microsoft.com/office/powerpoint/2010/main" val="1037575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18</a:t>
            </a:fld>
            <a:endParaRPr lang="cs-CZ" altLang="cs-CZ"/>
          </a:p>
        </p:txBody>
      </p:sp>
    </p:spTree>
    <p:extLst>
      <p:ext uri="{BB962C8B-B14F-4D97-AF65-F5344CB8AC3E}">
        <p14:creationId xmlns:p14="http://schemas.microsoft.com/office/powerpoint/2010/main" val="38721276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cs-CZ" altLang="cs-CZ" noProof="0" dirty="0" smtClean="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Definujte zápatí - název prezentace / pracoviště</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smtClean="0"/>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Upravte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Upravte styly předlohy textu.</a:t>
            </a:r>
          </a:p>
          <a:p>
            <a:pPr lvl="1"/>
            <a:r>
              <a:rPr lang="cs-CZ"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Upravte styly předlohy textu.</a:t>
            </a:r>
          </a:p>
          <a:p>
            <a:pPr lvl="1"/>
            <a:r>
              <a:rPr lang="cs-CZ" smtClean="0"/>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Upravte styly předlohy textu.</a:t>
            </a:r>
          </a:p>
          <a:p>
            <a:pPr lvl="1"/>
            <a:r>
              <a:rPr lang="cs-CZ"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Upravte styly předlohy textu.</a:t>
            </a:r>
          </a:p>
          <a:p>
            <a:pPr lvl="1"/>
            <a:r>
              <a:rPr lang="cs-CZ" smtClean="0"/>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smtClean="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smtClean="0"/>
              <a:t>Klepnutím lze upravit styly předlohy textu.</a:t>
            </a:r>
          </a:p>
          <a:p>
            <a:pPr lvl="1"/>
            <a:r>
              <a:rPr lang="cs-CZ" altLang="cs-CZ" dirty="0" smtClean="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smtClean="0"/>
              <a:t>Definujte zápatí - název prezentace / pracoviště</a:t>
            </a:r>
            <a:endParaRPr lang="cs-CZ" altLang="cs-CZ"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anagementmania.com/cs/aktiva" TargetMode="External"/><Relationship Id="rId2" Type="http://schemas.openxmlformats.org/officeDocument/2006/relationships/hyperlink" Target="https://managementmania.com/cs/cisty-zisk" TargetMode="External"/><Relationship Id="rId1" Type="http://schemas.openxmlformats.org/officeDocument/2006/relationships/slideLayout" Target="../slideLayouts/slideLayout2.xml"/><Relationship Id="rId4" Type="http://schemas.openxmlformats.org/officeDocument/2006/relationships/hyperlink" Target="https://managementmania.com/cs/podnikani"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anagementmania.com/cs/cizi-zdroje-kapital" TargetMode="External"/><Relationship Id="rId2" Type="http://schemas.openxmlformats.org/officeDocument/2006/relationships/hyperlink" Target="https://managementmania.com/cs/sazba-dane-z-prijmu" TargetMode="Externa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hyperlink" Target="https://managementmania.com/cs/vlastni-kapital-jmeni"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a:xfrm>
            <a:off x="7740650" y="6594475"/>
            <a:ext cx="585788" cy="263525"/>
          </a:xfrm>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algn="l" eaLnBrk="1" hangingPunct="1"/>
            <a:fld id="{8F209930-B099-43D1-8AF9-85113C3353CD}" type="slidenum">
              <a:rPr lang="cs-CZ" altLang="cs-CZ" sz="1000">
                <a:solidFill>
                  <a:srgbClr val="7D1E1E"/>
                </a:solidFill>
                <a:latin typeface="Trebuchet MS" panose="020B0603020202020204" pitchFamily="34" charset="0"/>
              </a:rPr>
              <a:pPr algn="l" eaLnBrk="1" hangingPunct="1"/>
              <a:t>1</a:t>
            </a:fld>
            <a:endParaRPr lang="cs-CZ" altLang="cs-CZ" sz="1000">
              <a:solidFill>
                <a:srgbClr val="7D1E1E"/>
              </a:solidFill>
              <a:latin typeface="Trebuchet MS" panose="020B0603020202020204" pitchFamily="34" charset="0"/>
            </a:endParaRPr>
          </a:p>
        </p:txBody>
      </p:sp>
      <p:sp>
        <p:nvSpPr>
          <p:cNvPr id="7171" name="TextovéPole 1"/>
          <p:cNvSpPr txBox="1">
            <a:spLocks noChangeArrowheads="1"/>
          </p:cNvSpPr>
          <p:nvPr/>
        </p:nvSpPr>
        <p:spPr bwMode="auto">
          <a:xfrm>
            <a:off x="539750" y="3068638"/>
            <a:ext cx="81359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7D1E1E"/>
              </a:buClr>
              <a:buFont typeface="Wingdings" panose="05000000000000000000" pitchFamily="2" charset="2"/>
              <a:buChar char="n"/>
              <a:defRPr sz="2800">
                <a:solidFill>
                  <a:schemeClr val="tx1"/>
                </a:solidFill>
                <a:latin typeface="Trebuchet MS" panose="020B0603020202020204" pitchFamily="34" charset="0"/>
              </a:defRPr>
            </a:lvl1pPr>
            <a:lvl2pPr marL="742950" indent="-285750" eaLnBrk="0" hangingPunct="0">
              <a:spcBef>
                <a:spcPct val="20000"/>
              </a:spcBef>
              <a:buClr>
                <a:srgbClr val="7D1E1E"/>
              </a:buClr>
              <a:buFont typeface="Wingdings" panose="05000000000000000000" pitchFamily="2" charset="2"/>
              <a:buChar char="n"/>
              <a:defRPr sz="2600">
                <a:solidFill>
                  <a:schemeClr val="tx1"/>
                </a:solidFill>
                <a:latin typeface="Trebuchet MS" panose="020B0603020202020204" pitchFamily="34" charset="0"/>
              </a:defRPr>
            </a:lvl2pPr>
            <a:lvl3pPr marL="1143000" indent="-228600" eaLnBrk="0" hangingPunct="0">
              <a:spcBef>
                <a:spcPct val="20000"/>
              </a:spcBef>
              <a:buClr>
                <a:srgbClr val="7D1E1E"/>
              </a:buClr>
              <a:buFont typeface="Wingdings" panose="05000000000000000000" pitchFamily="2" charset="2"/>
              <a:buChar char="n"/>
              <a:defRPr sz="2300">
                <a:solidFill>
                  <a:schemeClr val="tx1"/>
                </a:solidFill>
                <a:latin typeface="Trebuchet MS" panose="020B0603020202020204" pitchFamily="34" charset="0"/>
              </a:defRPr>
            </a:lvl3pPr>
            <a:lvl4pPr marL="1600200" indent="-228600" eaLnBrk="0" hangingPunct="0">
              <a:spcBef>
                <a:spcPct val="20000"/>
              </a:spcBef>
              <a:buClr>
                <a:srgbClr val="7D1E1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eaLnBrk="0" hangingPunct="0">
              <a:spcBef>
                <a:spcPct val="20000"/>
              </a:spcBef>
              <a:buClr>
                <a:srgbClr val="7D1E1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9pPr>
          </a:lstStyle>
          <a:p>
            <a:pPr algn="ctr" eaLnBrk="1" hangingPunct="1">
              <a:spcBef>
                <a:spcPct val="0"/>
              </a:spcBef>
              <a:buClrTx/>
              <a:buFontTx/>
              <a:buNone/>
            </a:pPr>
            <a:r>
              <a:rPr lang="cs-CZ" altLang="cs-CZ" sz="4000" b="1">
                <a:latin typeface="Arial" panose="020B0604020202020204" pitchFamily="34" charset="0"/>
              </a:rPr>
              <a:t>PODNIKOVÉ FINANCE</a:t>
            </a:r>
          </a:p>
        </p:txBody>
      </p:sp>
      <p:sp>
        <p:nvSpPr>
          <p:cNvPr id="7173" name="TextovéPole 1"/>
          <p:cNvSpPr txBox="1">
            <a:spLocks noChangeArrowheads="1"/>
          </p:cNvSpPr>
          <p:nvPr/>
        </p:nvSpPr>
        <p:spPr bwMode="auto">
          <a:xfrm>
            <a:off x="5364163" y="5999163"/>
            <a:ext cx="35290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7D1E1E"/>
              </a:buClr>
              <a:buFont typeface="Wingdings" panose="05000000000000000000" pitchFamily="2" charset="2"/>
              <a:buChar char="n"/>
              <a:defRPr sz="2800">
                <a:solidFill>
                  <a:schemeClr val="tx1"/>
                </a:solidFill>
                <a:latin typeface="Trebuchet MS" panose="020B0603020202020204" pitchFamily="34" charset="0"/>
              </a:defRPr>
            </a:lvl1pPr>
            <a:lvl2pPr marL="742950" indent="-285750" eaLnBrk="0" hangingPunct="0">
              <a:spcBef>
                <a:spcPct val="20000"/>
              </a:spcBef>
              <a:buClr>
                <a:srgbClr val="7D1E1E"/>
              </a:buClr>
              <a:buFont typeface="Wingdings" panose="05000000000000000000" pitchFamily="2" charset="2"/>
              <a:buChar char="n"/>
              <a:defRPr sz="2600">
                <a:solidFill>
                  <a:schemeClr val="tx1"/>
                </a:solidFill>
                <a:latin typeface="Trebuchet MS" panose="020B0603020202020204" pitchFamily="34" charset="0"/>
              </a:defRPr>
            </a:lvl2pPr>
            <a:lvl3pPr marL="1143000" indent="-228600" eaLnBrk="0" hangingPunct="0">
              <a:spcBef>
                <a:spcPct val="20000"/>
              </a:spcBef>
              <a:buClr>
                <a:srgbClr val="7D1E1E"/>
              </a:buClr>
              <a:buFont typeface="Wingdings" panose="05000000000000000000" pitchFamily="2" charset="2"/>
              <a:buChar char="n"/>
              <a:defRPr sz="2300">
                <a:solidFill>
                  <a:schemeClr val="tx1"/>
                </a:solidFill>
                <a:latin typeface="Trebuchet MS" panose="020B0603020202020204" pitchFamily="34" charset="0"/>
              </a:defRPr>
            </a:lvl3pPr>
            <a:lvl4pPr marL="1600200" indent="-228600" eaLnBrk="0" hangingPunct="0">
              <a:spcBef>
                <a:spcPct val="20000"/>
              </a:spcBef>
              <a:buClr>
                <a:srgbClr val="7D1E1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eaLnBrk="0" hangingPunct="0">
              <a:spcBef>
                <a:spcPct val="20000"/>
              </a:spcBef>
              <a:buClr>
                <a:srgbClr val="7D1E1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9pPr>
          </a:lstStyle>
          <a:p>
            <a:pPr eaLnBrk="1" hangingPunct="1">
              <a:spcBef>
                <a:spcPct val="0"/>
              </a:spcBef>
              <a:buClrTx/>
              <a:buFontTx/>
              <a:buNone/>
            </a:pPr>
            <a:r>
              <a:rPr lang="cs-CZ" altLang="cs-CZ" sz="2400" dirty="0" smtClean="0">
                <a:latin typeface="Arial" panose="020B0604020202020204" pitchFamily="34" charset="0"/>
              </a:rPr>
              <a:t>Martina </a:t>
            </a:r>
            <a:r>
              <a:rPr lang="cs-CZ" altLang="cs-CZ" sz="2400" dirty="0" err="1" smtClean="0">
                <a:latin typeface="Arial" panose="020B0604020202020204" pitchFamily="34" charset="0"/>
              </a:rPr>
              <a:t>Sponerová</a:t>
            </a:r>
            <a:endParaRPr lang="cs-CZ" altLang="cs-CZ" sz="2400" dirty="0">
              <a:latin typeface="Arial" panose="020B0604020202020204" pitchFamily="34" charset="0"/>
            </a:endParaRPr>
          </a:p>
        </p:txBody>
      </p:sp>
    </p:spTree>
    <p:extLst>
      <p:ext uri="{BB962C8B-B14F-4D97-AF65-F5344CB8AC3E}">
        <p14:creationId xmlns:p14="http://schemas.microsoft.com/office/powerpoint/2010/main" val="2183618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4149725"/>
            <a:ext cx="294163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4" name="Nadpis 1"/>
          <p:cNvSpPr>
            <a:spLocks noGrp="1"/>
          </p:cNvSpPr>
          <p:nvPr>
            <p:ph type="title"/>
          </p:nvPr>
        </p:nvSpPr>
        <p:spPr>
          <a:xfrm>
            <a:off x="250825" y="836613"/>
            <a:ext cx="8364538" cy="503237"/>
          </a:xfrm>
        </p:spPr>
        <p:txBody>
          <a:bodyPr/>
          <a:lstStyle/>
          <a:p>
            <a:r>
              <a:rPr lang="cs-CZ" altLang="cs-CZ" dirty="0" smtClean="0"/>
              <a:t>Strategie financování</a:t>
            </a: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59B37F17-B9C5-4B83-8713-96EED552BABB}" type="slidenum">
              <a:rPr lang="cs-CZ" altLang="cs-CZ" sz="1000">
                <a:solidFill>
                  <a:srgbClr val="7D1E1E"/>
                </a:solidFill>
                <a:latin typeface="Trebuchet MS" panose="020B0603020202020204" pitchFamily="34" charset="0"/>
              </a:rPr>
              <a:pPr eaLnBrk="1" hangingPunct="1"/>
              <a:t>10</a:t>
            </a:fld>
            <a:endParaRPr lang="cs-CZ" altLang="cs-CZ" sz="1000">
              <a:solidFill>
                <a:srgbClr val="7D1E1E"/>
              </a:solidFill>
              <a:latin typeface="Trebuchet MS" panose="020B0603020202020204" pitchFamily="34" charset="0"/>
            </a:endParaRPr>
          </a:p>
        </p:txBody>
      </p:sp>
      <p:pic>
        <p:nvPicPr>
          <p:cNvPr id="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95288" y="1557338"/>
            <a:ext cx="2881312" cy="2395537"/>
          </a:xfrm>
          <a:noFill/>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275" y="1557338"/>
            <a:ext cx="2873375" cy="233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4940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sah 2"/>
          <p:cNvSpPr>
            <a:spLocks noGrp="1"/>
          </p:cNvSpPr>
          <p:nvPr>
            <p:ph idx="1"/>
          </p:nvPr>
        </p:nvSpPr>
        <p:spPr>
          <a:xfrm>
            <a:off x="509589" y="2017712"/>
            <a:ext cx="8082321" cy="4687887"/>
          </a:xfrm>
        </p:spPr>
        <p:txBody>
          <a:bodyPr/>
          <a:lstStyle/>
          <a:p>
            <a:pPr algn="just"/>
            <a:r>
              <a:rPr lang="cs-CZ" altLang="cs-CZ" sz="2000" b="1" dirty="0"/>
              <a:t>Čistý pracovní kapitál (Net </a:t>
            </a:r>
            <a:r>
              <a:rPr lang="cs-CZ" altLang="cs-CZ" sz="2000" b="1" dirty="0" err="1"/>
              <a:t>Working</a:t>
            </a:r>
            <a:r>
              <a:rPr lang="cs-CZ" altLang="cs-CZ" sz="2000" b="1" dirty="0"/>
              <a:t> </a:t>
            </a:r>
            <a:r>
              <a:rPr lang="cs-CZ" altLang="cs-CZ" sz="2000" b="1" dirty="0" err="1"/>
              <a:t>Capital</a:t>
            </a:r>
            <a:r>
              <a:rPr lang="cs-CZ" altLang="cs-CZ" sz="2000" b="1" dirty="0"/>
              <a:t>)</a:t>
            </a:r>
            <a:endParaRPr lang="cs-CZ" sz="2000" b="1" dirty="0" smtClean="0"/>
          </a:p>
          <a:p>
            <a:pPr algn="just"/>
            <a:endParaRPr lang="cs-CZ" sz="2000" b="1" dirty="0" smtClean="0"/>
          </a:p>
          <a:p>
            <a:pPr algn="just"/>
            <a:r>
              <a:rPr lang="cs-CZ" sz="2000" b="1" dirty="0" smtClean="0"/>
              <a:t>ČPK (NWC</a:t>
            </a:r>
            <a:r>
              <a:rPr lang="cs-CZ" sz="2000" b="1" dirty="0"/>
              <a:t>) = oběžný majetek – KTD cizí zdroje</a:t>
            </a:r>
          </a:p>
          <a:p>
            <a:pPr algn="just"/>
            <a:endParaRPr lang="cs-CZ" altLang="cs-CZ" sz="2000" dirty="0" smtClean="0"/>
          </a:p>
          <a:p>
            <a:pPr algn="just"/>
            <a:r>
              <a:rPr lang="cs-CZ" altLang="cs-CZ" sz="2000" dirty="0" smtClean="0"/>
              <a:t>ČPK je definován jako rozdíl mezi oběžným majetkem a krátkodobými cizími zdroji a má významný vliv na platební schopnost podniku. Konstrukce ČPK je založena na rozlišení oběžného a dlouhodobého majetku a dále na rozlišení dlouhodobě a krátkodobě vázaného kapitálu.</a:t>
            </a: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0AC5FD16-DA15-4B61-8D2C-D77AF4A7AC10}" type="slidenum">
              <a:rPr lang="cs-CZ" altLang="cs-CZ" sz="1000">
                <a:solidFill>
                  <a:srgbClr val="7D1E1E"/>
                </a:solidFill>
                <a:latin typeface="Trebuchet MS" panose="020B0603020202020204" pitchFamily="34" charset="0"/>
              </a:rPr>
              <a:pPr eaLnBrk="1" hangingPunct="1"/>
              <a:t>11</a:t>
            </a:fld>
            <a:endParaRPr lang="cs-CZ" altLang="cs-CZ" sz="1000">
              <a:solidFill>
                <a:srgbClr val="7D1E1E"/>
              </a:solidFill>
              <a:latin typeface="Trebuchet MS" panose="020B0603020202020204" pitchFamily="34" charset="0"/>
            </a:endParaRPr>
          </a:p>
        </p:txBody>
      </p:sp>
      <p:sp>
        <p:nvSpPr>
          <p:cNvPr id="17413" name="Nadpis 1"/>
          <p:cNvSpPr>
            <a:spLocks noGrp="1"/>
          </p:cNvSpPr>
          <p:nvPr>
            <p:ph type="title"/>
          </p:nvPr>
        </p:nvSpPr>
        <p:spPr>
          <a:xfrm>
            <a:off x="468313" y="1125538"/>
            <a:ext cx="8218487" cy="503237"/>
          </a:xfrm>
        </p:spPr>
        <p:txBody>
          <a:bodyPr/>
          <a:lstStyle/>
          <a:p>
            <a:r>
              <a:rPr lang="cs-CZ" altLang="cs-CZ" dirty="0" smtClean="0"/>
              <a:t>Základní finanční ukazatele (I)</a:t>
            </a:r>
          </a:p>
        </p:txBody>
      </p:sp>
    </p:spTree>
    <p:extLst>
      <p:ext uri="{BB962C8B-B14F-4D97-AF65-F5344CB8AC3E}">
        <p14:creationId xmlns:p14="http://schemas.microsoft.com/office/powerpoint/2010/main" val="2907927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Základní finanční ukazatele (II)</a:t>
            </a:r>
            <a:endParaRPr lang="cs-CZ" b="1" dirty="0"/>
          </a:p>
        </p:txBody>
      </p:sp>
      <p:sp>
        <p:nvSpPr>
          <p:cNvPr id="3" name="Zástupný symbol pro obsah 2"/>
          <p:cNvSpPr>
            <a:spLocks noGrp="1"/>
          </p:cNvSpPr>
          <p:nvPr>
            <p:ph idx="1"/>
          </p:nvPr>
        </p:nvSpPr>
        <p:spPr>
          <a:xfrm>
            <a:off x="509589" y="1853767"/>
            <a:ext cx="8229600" cy="4824536"/>
          </a:xfrm>
        </p:spPr>
        <p:txBody>
          <a:bodyPr/>
          <a:lstStyle/>
          <a:p>
            <a:r>
              <a:rPr lang="cs-CZ" sz="2000" dirty="0" smtClean="0"/>
              <a:t>Finanční páka</a:t>
            </a:r>
          </a:p>
          <a:p>
            <a:endParaRPr lang="cs-CZ" sz="2000" dirty="0"/>
          </a:p>
          <a:p>
            <a:pPr marL="0" indent="0">
              <a:buNone/>
            </a:pPr>
            <a:endParaRPr lang="cs-CZ" sz="2000" dirty="0" smtClean="0"/>
          </a:p>
          <a:p>
            <a:r>
              <a:rPr lang="cs-CZ" sz="2000" dirty="0" smtClean="0"/>
              <a:t>Celková zadluženost</a:t>
            </a:r>
          </a:p>
          <a:p>
            <a:endParaRPr lang="cs-CZ" sz="2000" dirty="0"/>
          </a:p>
          <a:p>
            <a:pPr marL="0" indent="0">
              <a:buNone/>
            </a:pPr>
            <a:endParaRPr lang="cs-CZ" sz="2000" dirty="0"/>
          </a:p>
          <a:p>
            <a:pPr marL="0" indent="0">
              <a:buNone/>
            </a:pPr>
            <a:endParaRPr lang="cs-CZ" sz="2000" dirty="0" smtClean="0"/>
          </a:p>
          <a:p>
            <a:r>
              <a:rPr lang="cs-CZ" sz="2000" dirty="0"/>
              <a:t>Provozní páka</a:t>
            </a:r>
          </a:p>
          <a:p>
            <a:endParaRPr lang="cs-CZ" sz="2000" dirty="0"/>
          </a:p>
          <a:p>
            <a:endParaRPr lang="cs-CZ" sz="2000" dirty="0" smtClean="0"/>
          </a:p>
          <a:p>
            <a:endParaRPr lang="cs-CZ" sz="2000" dirty="0"/>
          </a:p>
          <a:p>
            <a:r>
              <a:rPr lang="cs-CZ" sz="2000" dirty="0"/>
              <a:t>Kapitálově těžká firma – „vysoké“ hodnoty provozní páky</a:t>
            </a:r>
          </a:p>
          <a:p>
            <a:r>
              <a:rPr lang="cs-CZ" sz="2000" dirty="0"/>
              <a:t>Kapitálově lehká firma – „nízké“ hodnoty provozní páky</a:t>
            </a:r>
          </a:p>
          <a:p>
            <a:pPr marL="0" indent="0">
              <a:buNone/>
            </a:pPr>
            <a:endParaRPr lang="cs-CZ" sz="2000" dirty="0"/>
          </a:p>
        </p:txBody>
      </p:sp>
      <p:graphicFrame>
        <p:nvGraphicFramePr>
          <p:cNvPr id="4" name="Tabulka 3"/>
          <p:cNvGraphicFramePr>
            <a:graphicFrameLocks noGrp="1"/>
          </p:cNvGraphicFramePr>
          <p:nvPr>
            <p:extLst>
              <p:ext uri="{D42A27DB-BD31-4B8C-83A1-F6EECF244321}">
                <p14:modId xmlns:p14="http://schemas.microsoft.com/office/powerpoint/2010/main" val="4052178750"/>
              </p:ext>
            </p:extLst>
          </p:nvPr>
        </p:nvGraphicFramePr>
        <p:xfrm>
          <a:off x="956692" y="2158565"/>
          <a:ext cx="4191372" cy="713232"/>
        </p:xfrm>
        <a:graphic>
          <a:graphicData uri="http://schemas.openxmlformats.org/drawingml/2006/table">
            <a:tbl>
              <a:tblPr firstRow="1" firstCol="1" lastRow="1" lastCol="1" bandRow="1" bandCol="1">
                <a:tableStyleId>{5C22544A-7EE6-4342-B048-85BDC9FD1C3A}</a:tableStyleId>
              </a:tblPr>
              <a:tblGrid>
                <a:gridCol w="2441211">
                  <a:extLst>
                    <a:ext uri="{9D8B030D-6E8A-4147-A177-3AD203B41FA5}">
                      <a16:colId xmlns:a16="http://schemas.microsoft.com/office/drawing/2014/main" val="20000"/>
                    </a:ext>
                  </a:extLst>
                </a:gridCol>
                <a:gridCol w="264402">
                  <a:extLst>
                    <a:ext uri="{9D8B030D-6E8A-4147-A177-3AD203B41FA5}">
                      <a16:colId xmlns:a16="http://schemas.microsoft.com/office/drawing/2014/main" val="20001"/>
                    </a:ext>
                  </a:extLst>
                </a:gridCol>
                <a:gridCol w="1485759">
                  <a:extLst>
                    <a:ext uri="{9D8B030D-6E8A-4147-A177-3AD203B41FA5}">
                      <a16:colId xmlns:a16="http://schemas.microsoft.com/office/drawing/2014/main" val="20002"/>
                    </a:ext>
                  </a:extLst>
                </a:gridCol>
              </a:tblGrid>
              <a:tr h="0">
                <a:tc>
                  <a:txBody>
                    <a:bodyPr/>
                    <a:lstStyle/>
                    <a:p>
                      <a:pPr algn="just" hangingPunct="0">
                        <a:lnSpc>
                          <a:spcPct val="130000"/>
                        </a:lnSpc>
                        <a:spcAft>
                          <a:spcPts val="0"/>
                        </a:spcAft>
                      </a:pPr>
                      <a:r>
                        <a:rPr lang="cs-CZ" sz="1200" dirty="0">
                          <a:solidFill>
                            <a:schemeClr val="tx1"/>
                          </a:solidFill>
                          <a:effectLst/>
                        </a:rPr>
                        <a:t> </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tc>
                  <a:txBody>
                    <a:bodyPr/>
                    <a:lstStyle/>
                    <a:p>
                      <a:pPr algn="just" hangingPunct="0">
                        <a:lnSpc>
                          <a:spcPct val="130000"/>
                        </a:lnSpc>
                        <a:spcAft>
                          <a:spcPts val="0"/>
                        </a:spcAft>
                      </a:pPr>
                      <a:r>
                        <a:rPr lang="cs-CZ" sz="1200" dirty="0">
                          <a:solidFill>
                            <a:schemeClr val="tx1"/>
                          </a:solidFill>
                          <a:effectLst/>
                        </a:rPr>
                        <a:t> </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tc>
                  <a:txBody>
                    <a:bodyPr/>
                    <a:lstStyle/>
                    <a:p>
                      <a:pPr algn="just" hangingPunct="0">
                        <a:lnSpc>
                          <a:spcPct val="130000"/>
                        </a:lnSpc>
                        <a:spcAft>
                          <a:spcPts val="0"/>
                        </a:spcAft>
                      </a:pPr>
                      <a:r>
                        <a:rPr lang="cs-CZ" sz="1200" dirty="0">
                          <a:solidFill>
                            <a:schemeClr val="tx1"/>
                          </a:solidFill>
                          <a:effectLst/>
                        </a:rPr>
                        <a:t>    Cizí zdroje</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extLst>
                  <a:ext uri="{0D108BD9-81ED-4DB2-BD59-A6C34878D82A}">
                    <a16:rowId xmlns:a16="http://schemas.microsoft.com/office/drawing/2014/main" val="10000"/>
                  </a:ext>
                </a:extLst>
              </a:tr>
              <a:tr h="0">
                <a:tc>
                  <a:txBody>
                    <a:bodyPr/>
                    <a:lstStyle/>
                    <a:p>
                      <a:pPr algn="just" hangingPunct="0">
                        <a:lnSpc>
                          <a:spcPct val="130000"/>
                        </a:lnSpc>
                        <a:spcAft>
                          <a:spcPts val="0"/>
                        </a:spcAft>
                      </a:pPr>
                      <a:r>
                        <a:rPr lang="cs-CZ" sz="1200" dirty="0">
                          <a:solidFill>
                            <a:schemeClr val="tx1"/>
                          </a:solidFill>
                          <a:effectLst/>
                        </a:rPr>
                        <a:t>                     Míra zadluženosti</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tc>
                  <a:txBody>
                    <a:bodyPr/>
                    <a:lstStyle/>
                    <a:p>
                      <a:pPr algn="just" hangingPunct="0">
                        <a:lnSpc>
                          <a:spcPct val="130000"/>
                        </a:lnSpc>
                        <a:spcAft>
                          <a:spcPts val="0"/>
                        </a:spcAft>
                      </a:pPr>
                      <a:r>
                        <a:rPr lang="cs-CZ" sz="1200" dirty="0">
                          <a:solidFill>
                            <a:schemeClr val="tx1"/>
                          </a:solidFill>
                          <a:effectLst/>
                        </a:rPr>
                        <a:t>=</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tc>
                  <a:txBody>
                    <a:bodyPr/>
                    <a:lstStyle/>
                    <a:p>
                      <a:pPr algn="just" hangingPunct="0">
                        <a:lnSpc>
                          <a:spcPct val="130000"/>
                        </a:lnSpc>
                        <a:spcAft>
                          <a:spcPts val="0"/>
                        </a:spcAft>
                      </a:pPr>
                      <a:r>
                        <a:rPr lang="cs-CZ" sz="1200" dirty="0">
                          <a:solidFill>
                            <a:schemeClr val="tx1"/>
                          </a:solidFill>
                          <a:effectLst/>
                        </a:rPr>
                        <a:t>--------------------</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extLst>
                  <a:ext uri="{0D108BD9-81ED-4DB2-BD59-A6C34878D82A}">
                    <a16:rowId xmlns:a16="http://schemas.microsoft.com/office/drawing/2014/main" val="10001"/>
                  </a:ext>
                </a:extLst>
              </a:tr>
              <a:tr h="0">
                <a:tc>
                  <a:txBody>
                    <a:bodyPr/>
                    <a:lstStyle/>
                    <a:p>
                      <a:pPr algn="just" hangingPunct="0">
                        <a:lnSpc>
                          <a:spcPct val="130000"/>
                        </a:lnSpc>
                        <a:spcAft>
                          <a:spcPts val="0"/>
                        </a:spcAft>
                      </a:pPr>
                      <a:r>
                        <a:rPr lang="cs-CZ" sz="1200" dirty="0">
                          <a:solidFill>
                            <a:schemeClr val="tx1"/>
                          </a:solidFill>
                          <a:effectLst/>
                        </a:rPr>
                        <a:t> </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tc>
                  <a:txBody>
                    <a:bodyPr/>
                    <a:lstStyle/>
                    <a:p>
                      <a:pPr algn="just" hangingPunct="0">
                        <a:lnSpc>
                          <a:spcPct val="130000"/>
                        </a:lnSpc>
                        <a:spcAft>
                          <a:spcPts val="0"/>
                        </a:spcAft>
                      </a:pPr>
                      <a:r>
                        <a:rPr lang="cs-CZ" sz="1200">
                          <a:solidFill>
                            <a:schemeClr val="tx1"/>
                          </a:solidFill>
                          <a:effectLst/>
                        </a:rPr>
                        <a:t> </a:t>
                      </a:r>
                      <a:endParaRPr lang="cs-CZ" sz="900">
                        <a:solidFill>
                          <a:schemeClr val="tx1"/>
                        </a:solidFill>
                        <a:effectLst/>
                        <a:latin typeface="Arial"/>
                        <a:ea typeface="Times New Roman"/>
                        <a:cs typeface="Times New Roman"/>
                      </a:endParaRPr>
                    </a:p>
                  </a:txBody>
                  <a:tcPr marL="68580" marR="68580" marT="0" marB="0">
                    <a:solidFill>
                      <a:schemeClr val="bg1"/>
                    </a:solidFill>
                  </a:tcPr>
                </a:tc>
                <a:tc>
                  <a:txBody>
                    <a:bodyPr/>
                    <a:lstStyle/>
                    <a:p>
                      <a:pPr algn="just" hangingPunct="0">
                        <a:lnSpc>
                          <a:spcPct val="130000"/>
                        </a:lnSpc>
                        <a:spcAft>
                          <a:spcPts val="0"/>
                        </a:spcAft>
                      </a:pPr>
                      <a:r>
                        <a:rPr lang="cs-CZ" sz="1200" dirty="0">
                          <a:solidFill>
                            <a:schemeClr val="tx1"/>
                          </a:solidFill>
                          <a:effectLst/>
                        </a:rPr>
                        <a:t>  Vlastní kapitál</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extLst>
                  <a:ext uri="{0D108BD9-81ED-4DB2-BD59-A6C34878D82A}">
                    <a16:rowId xmlns:a16="http://schemas.microsoft.com/office/drawing/2014/main" val="10002"/>
                  </a:ext>
                </a:extLst>
              </a:tr>
            </a:tbl>
          </a:graphicData>
        </a:graphic>
      </p:graphicFrame>
      <p:graphicFrame>
        <p:nvGraphicFramePr>
          <p:cNvPr id="5" name="Tabulka 4"/>
          <p:cNvGraphicFramePr>
            <a:graphicFrameLocks noGrp="1"/>
          </p:cNvGraphicFramePr>
          <p:nvPr>
            <p:extLst>
              <p:ext uri="{D42A27DB-BD31-4B8C-83A1-F6EECF244321}">
                <p14:modId xmlns:p14="http://schemas.microsoft.com/office/powerpoint/2010/main" val="3612102900"/>
              </p:ext>
            </p:extLst>
          </p:nvPr>
        </p:nvGraphicFramePr>
        <p:xfrm>
          <a:off x="956692" y="3448161"/>
          <a:ext cx="4191372" cy="713232"/>
        </p:xfrm>
        <a:graphic>
          <a:graphicData uri="http://schemas.openxmlformats.org/drawingml/2006/table">
            <a:tbl>
              <a:tblPr firstRow="1" firstCol="1" lastRow="1" lastCol="1" bandRow="1" bandCol="1">
                <a:tableStyleId>{5C22544A-7EE6-4342-B048-85BDC9FD1C3A}</a:tableStyleId>
              </a:tblPr>
              <a:tblGrid>
                <a:gridCol w="2441211">
                  <a:extLst>
                    <a:ext uri="{9D8B030D-6E8A-4147-A177-3AD203B41FA5}">
                      <a16:colId xmlns:a16="http://schemas.microsoft.com/office/drawing/2014/main" val="20000"/>
                    </a:ext>
                  </a:extLst>
                </a:gridCol>
                <a:gridCol w="264402">
                  <a:extLst>
                    <a:ext uri="{9D8B030D-6E8A-4147-A177-3AD203B41FA5}">
                      <a16:colId xmlns:a16="http://schemas.microsoft.com/office/drawing/2014/main" val="20001"/>
                    </a:ext>
                  </a:extLst>
                </a:gridCol>
                <a:gridCol w="1485759">
                  <a:extLst>
                    <a:ext uri="{9D8B030D-6E8A-4147-A177-3AD203B41FA5}">
                      <a16:colId xmlns:a16="http://schemas.microsoft.com/office/drawing/2014/main" val="20002"/>
                    </a:ext>
                  </a:extLst>
                </a:gridCol>
              </a:tblGrid>
              <a:tr h="0">
                <a:tc>
                  <a:txBody>
                    <a:bodyPr/>
                    <a:lstStyle/>
                    <a:p>
                      <a:pPr algn="just" hangingPunct="0">
                        <a:lnSpc>
                          <a:spcPct val="130000"/>
                        </a:lnSpc>
                        <a:spcAft>
                          <a:spcPts val="0"/>
                        </a:spcAft>
                      </a:pPr>
                      <a:r>
                        <a:rPr lang="cs-CZ" sz="1200" dirty="0">
                          <a:solidFill>
                            <a:schemeClr val="tx1"/>
                          </a:solidFill>
                          <a:effectLst/>
                        </a:rPr>
                        <a:t> </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tc>
                  <a:txBody>
                    <a:bodyPr/>
                    <a:lstStyle/>
                    <a:p>
                      <a:pPr algn="just" hangingPunct="0">
                        <a:lnSpc>
                          <a:spcPct val="130000"/>
                        </a:lnSpc>
                        <a:spcAft>
                          <a:spcPts val="0"/>
                        </a:spcAft>
                      </a:pPr>
                      <a:r>
                        <a:rPr lang="cs-CZ" sz="1200" dirty="0">
                          <a:solidFill>
                            <a:schemeClr val="tx1"/>
                          </a:solidFill>
                          <a:effectLst/>
                        </a:rPr>
                        <a:t> </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tc>
                  <a:txBody>
                    <a:bodyPr/>
                    <a:lstStyle/>
                    <a:p>
                      <a:pPr algn="just" hangingPunct="0">
                        <a:lnSpc>
                          <a:spcPct val="130000"/>
                        </a:lnSpc>
                        <a:spcAft>
                          <a:spcPts val="0"/>
                        </a:spcAft>
                      </a:pPr>
                      <a:r>
                        <a:rPr lang="cs-CZ" sz="1200">
                          <a:solidFill>
                            <a:schemeClr val="tx1"/>
                          </a:solidFill>
                          <a:effectLst/>
                        </a:rPr>
                        <a:t>    Cizí zdroje</a:t>
                      </a:r>
                      <a:endParaRPr lang="cs-CZ" sz="900">
                        <a:solidFill>
                          <a:schemeClr val="tx1"/>
                        </a:solidFill>
                        <a:effectLst/>
                        <a:latin typeface="Arial"/>
                        <a:ea typeface="Times New Roman"/>
                        <a:cs typeface="Times New Roman"/>
                      </a:endParaRPr>
                    </a:p>
                  </a:txBody>
                  <a:tcPr marL="68580" marR="68580" marT="0" marB="0">
                    <a:solidFill>
                      <a:schemeClr val="bg1"/>
                    </a:solidFill>
                  </a:tcPr>
                </a:tc>
                <a:extLst>
                  <a:ext uri="{0D108BD9-81ED-4DB2-BD59-A6C34878D82A}">
                    <a16:rowId xmlns:a16="http://schemas.microsoft.com/office/drawing/2014/main" val="10000"/>
                  </a:ext>
                </a:extLst>
              </a:tr>
              <a:tr h="0">
                <a:tc>
                  <a:txBody>
                    <a:bodyPr/>
                    <a:lstStyle/>
                    <a:p>
                      <a:pPr algn="just" hangingPunct="0">
                        <a:lnSpc>
                          <a:spcPct val="130000"/>
                        </a:lnSpc>
                        <a:spcAft>
                          <a:spcPts val="0"/>
                        </a:spcAft>
                      </a:pPr>
                      <a:r>
                        <a:rPr lang="cs-CZ" sz="1200" dirty="0">
                          <a:solidFill>
                            <a:schemeClr val="tx1"/>
                          </a:solidFill>
                          <a:effectLst/>
                        </a:rPr>
                        <a:t>                 Celková zadluženost</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tc>
                  <a:txBody>
                    <a:bodyPr/>
                    <a:lstStyle/>
                    <a:p>
                      <a:pPr algn="just" hangingPunct="0">
                        <a:lnSpc>
                          <a:spcPct val="130000"/>
                        </a:lnSpc>
                        <a:spcAft>
                          <a:spcPts val="0"/>
                        </a:spcAft>
                      </a:pPr>
                      <a:r>
                        <a:rPr lang="cs-CZ" sz="1200">
                          <a:solidFill>
                            <a:schemeClr val="tx1"/>
                          </a:solidFill>
                          <a:effectLst/>
                        </a:rPr>
                        <a:t>=</a:t>
                      </a:r>
                      <a:endParaRPr lang="cs-CZ" sz="900">
                        <a:solidFill>
                          <a:schemeClr val="tx1"/>
                        </a:solidFill>
                        <a:effectLst/>
                        <a:latin typeface="Arial"/>
                        <a:ea typeface="Times New Roman"/>
                        <a:cs typeface="Times New Roman"/>
                      </a:endParaRPr>
                    </a:p>
                  </a:txBody>
                  <a:tcPr marL="68580" marR="68580" marT="0" marB="0">
                    <a:solidFill>
                      <a:schemeClr val="bg1"/>
                    </a:solidFill>
                  </a:tcPr>
                </a:tc>
                <a:tc>
                  <a:txBody>
                    <a:bodyPr/>
                    <a:lstStyle/>
                    <a:p>
                      <a:pPr algn="just" hangingPunct="0">
                        <a:lnSpc>
                          <a:spcPct val="130000"/>
                        </a:lnSpc>
                        <a:spcAft>
                          <a:spcPts val="0"/>
                        </a:spcAft>
                      </a:pPr>
                      <a:r>
                        <a:rPr lang="cs-CZ" sz="1200" dirty="0">
                          <a:solidFill>
                            <a:schemeClr val="tx1"/>
                          </a:solidFill>
                          <a:effectLst/>
                        </a:rPr>
                        <a:t>--------------------</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extLst>
                  <a:ext uri="{0D108BD9-81ED-4DB2-BD59-A6C34878D82A}">
                    <a16:rowId xmlns:a16="http://schemas.microsoft.com/office/drawing/2014/main" val="10001"/>
                  </a:ext>
                </a:extLst>
              </a:tr>
              <a:tr h="0">
                <a:tc>
                  <a:txBody>
                    <a:bodyPr/>
                    <a:lstStyle/>
                    <a:p>
                      <a:pPr algn="just" hangingPunct="0">
                        <a:lnSpc>
                          <a:spcPct val="130000"/>
                        </a:lnSpc>
                        <a:spcAft>
                          <a:spcPts val="0"/>
                        </a:spcAft>
                      </a:pPr>
                      <a:r>
                        <a:rPr lang="cs-CZ" sz="1200" dirty="0">
                          <a:solidFill>
                            <a:schemeClr val="tx1"/>
                          </a:solidFill>
                          <a:effectLst/>
                        </a:rPr>
                        <a:t> </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tc>
                  <a:txBody>
                    <a:bodyPr/>
                    <a:lstStyle/>
                    <a:p>
                      <a:pPr algn="just" hangingPunct="0">
                        <a:lnSpc>
                          <a:spcPct val="130000"/>
                        </a:lnSpc>
                        <a:spcAft>
                          <a:spcPts val="0"/>
                        </a:spcAft>
                      </a:pPr>
                      <a:r>
                        <a:rPr lang="cs-CZ" sz="1200" dirty="0">
                          <a:solidFill>
                            <a:schemeClr val="tx1"/>
                          </a:solidFill>
                          <a:effectLst/>
                        </a:rPr>
                        <a:t> </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tc>
                  <a:txBody>
                    <a:bodyPr/>
                    <a:lstStyle/>
                    <a:p>
                      <a:pPr algn="just" hangingPunct="0">
                        <a:lnSpc>
                          <a:spcPct val="130000"/>
                        </a:lnSpc>
                        <a:spcAft>
                          <a:spcPts val="0"/>
                        </a:spcAft>
                      </a:pPr>
                      <a:r>
                        <a:rPr lang="cs-CZ" sz="1200" dirty="0">
                          <a:solidFill>
                            <a:schemeClr val="tx1"/>
                          </a:solidFill>
                          <a:effectLst/>
                        </a:rPr>
                        <a:t>  Aktiva celkem</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extLst>
                  <a:ext uri="{0D108BD9-81ED-4DB2-BD59-A6C34878D82A}">
                    <a16:rowId xmlns:a16="http://schemas.microsoft.com/office/drawing/2014/main" val="10002"/>
                  </a:ext>
                </a:extLst>
              </a:tr>
            </a:tbl>
          </a:graphicData>
        </a:graphic>
      </p:graphicFrame>
      <p:pic>
        <p:nvPicPr>
          <p:cNvPr id="7" name="Obrázek 6"/>
          <p:cNvPicPr>
            <a:picLocks noChangeAspect="1"/>
          </p:cNvPicPr>
          <p:nvPr/>
        </p:nvPicPr>
        <p:blipFill>
          <a:blip r:embed="rId2"/>
          <a:stretch>
            <a:fillRect/>
          </a:stretch>
        </p:blipFill>
        <p:spPr>
          <a:xfrm>
            <a:off x="929620" y="4888334"/>
            <a:ext cx="5762512" cy="818606"/>
          </a:xfrm>
          <a:prstGeom prst="rect">
            <a:avLst/>
          </a:prstGeom>
        </p:spPr>
      </p:pic>
    </p:spTree>
    <p:extLst>
      <p:ext uri="{BB962C8B-B14F-4D97-AF65-F5344CB8AC3E}">
        <p14:creationId xmlns:p14="http://schemas.microsoft.com/office/powerpoint/2010/main" val="20140801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a:xfrm>
            <a:off x="323850" y="981075"/>
            <a:ext cx="8362950" cy="503238"/>
          </a:xfrm>
        </p:spPr>
        <p:txBody>
          <a:bodyPr/>
          <a:lstStyle/>
          <a:p>
            <a:r>
              <a:rPr lang="cs-CZ" altLang="cs-CZ" dirty="0" smtClean="0"/>
              <a:t>Některé další finanční ukazatele (I)</a:t>
            </a:r>
          </a:p>
        </p:txBody>
      </p:sp>
      <p:sp>
        <p:nvSpPr>
          <p:cNvPr id="21507" name="Zástupný symbol pro obsah 2"/>
          <p:cNvSpPr>
            <a:spLocks noGrp="1"/>
          </p:cNvSpPr>
          <p:nvPr>
            <p:ph idx="1"/>
          </p:nvPr>
        </p:nvSpPr>
        <p:spPr>
          <a:xfrm>
            <a:off x="395288" y="1484313"/>
            <a:ext cx="8277225" cy="5257800"/>
          </a:xfrm>
        </p:spPr>
        <p:txBody>
          <a:bodyPr/>
          <a:lstStyle/>
          <a:p>
            <a:r>
              <a:rPr lang="cs-CZ" altLang="cs-CZ" sz="2000" b="1" dirty="0" smtClean="0">
                <a:cs typeface="Times New Roman" panose="02020603050405020304" pitchFamily="18" charset="0"/>
              </a:rPr>
              <a:t>ROE</a:t>
            </a:r>
          </a:p>
          <a:p>
            <a:pPr lvl="1"/>
            <a:r>
              <a:rPr lang="cs-CZ" altLang="cs-CZ" sz="2000" b="1" dirty="0" smtClean="0"/>
              <a:t>Return on </a:t>
            </a:r>
            <a:r>
              <a:rPr lang="cs-CZ" altLang="cs-CZ" sz="2000" b="1" dirty="0" err="1"/>
              <a:t>E</a:t>
            </a:r>
            <a:r>
              <a:rPr lang="cs-CZ" altLang="cs-CZ" sz="2000" b="1" dirty="0" err="1" smtClean="0"/>
              <a:t>quity</a:t>
            </a:r>
            <a:r>
              <a:rPr lang="cs-CZ" altLang="cs-CZ" sz="2000" dirty="0" smtClean="0"/>
              <a:t> = rentabilita vlastního kapitálu</a:t>
            </a:r>
          </a:p>
          <a:p>
            <a:pPr lvl="1"/>
            <a:r>
              <a:rPr lang="cs-CZ" altLang="cs-CZ" sz="2000" dirty="0" smtClean="0">
                <a:cs typeface="Times New Roman" panose="02020603050405020304" pitchFamily="18" charset="0"/>
              </a:rPr>
              <a:t>ROE = EAT/vlastní kapitál</a:t>
            </a:r>
          </a:p>
          <a:p>
            <a:pPr lvl="1"/>
            <a:r>
              <a:rPr lang="cs-CZ" sz="2000" dirty="0"/>
              <a:t>označuje kolik čistého zisku připadá na jednu korunu investovaného kapitálu. </a:t>
            </a:r>
          </a:p>
          <a:p>
            <a:endParaRPr lang="cs-CZ" altLang="cs-CZ" sz="2000" b="1" dirty="0" smtClean="0">
              <a:cs typeface="Times New Roman" panose="02020603050405020304" pitchFamily="18" charset="0"/>
            </a:endParaRPr>
          </a:p>
          <a:p>
            <a:r>
              <a:rPr lang="cs-CZ" altLang="cs-CZ" sz="2000" b="1" dirty="0" smtClean="0">
                <a:cs typeface="Times New Roman" panose="02020603050405020304" pitchFamily="18" charset="0"/>
              </a:rPr>
              <a:t>ROA</a:t>
            </a:r>
          </a:p>
          <a:p>
            <a:pPr lvl="1"/>
            <a:r>
              <a:rPr lang="cs-CZ" altLang="cs-CZ" sz="2000" b="1" dirty="0" smtClean="0">
                <a:cs typeface="Times New Roman" panose="02020603050405020304" pitchFamily="18" charset="0"/>
              </a:rPr>
              <a:t>Return on </a:t>
            </a:r>
            <a:r>
              <a:rPr lang="cs-CZ" altLang="cs-CZ" sz="2000" b="1" dirty="0" err="1" smtClean="0">
                <a:cs typeface="Times New Roman" panose="02020603050405020304" pitchFamily="18" charset="0"/>
              </a:rPr>
              <a:t>Assets</a:t>
            </a:r>
            <a:r>
              <a:rPr lang="cs-CZ" altLang="cs-CZ" sz="2000" b="1" dirty="0" smtClean="0">
                <a:cs typeface="Times New Roman" panose="02020603050405020304" pitchFamily="18" charset="0"/>
              </a:rPr>
              <a:t> </a:t>
            </a:r>
            <a:r>
              <a:rPr lang="cs-CZ" altLang="cs-CZ" sz="2000" dirty="0" smtClean="0">
                <a:cs typeface="Times New Roman" panose="02020603050405020304" pitchFamily="18" charset="0"/>
              </a:rPr>
              <a:t>= rentabilita aktiv</a:t>
            </a:r>
          </a:p>
          <a:p>
            <a:pPr lvl="1"/>
            <a:r>
              <a:rPr lang="cs-CZ" altLang="cs-CZ" sz="2000" dirty="0" smtClean="0">
                <a:cs typeface="Times New Roman" panose="02020603050405020304" pitchFamily="18" charset="0"/>
              </a:rPr>
              <a:t>ROA = EBIT/aktiva</a:t>
            </a:r>
          </a:p>
          <a:p>
            <a:pPr lvl="1"/>
            <a:r>
              <a:rPr lang="cs-CZ" sz="2000" dirty="0"/>
              <a:t>označuje </a:t>
            </a:r>
            <a:r>
              <a:rPr lang="cs-CZ" sz="2000" b="1" dirty="0"/>
              <a:t>produkční sílu</a:t>
            </a:r>
            <a:r>
              <a:rPr lang="cs-CZ" sz="2000" dirty="0"/>
              <a:t> a poměřuje </a:t>
            </a:r>
            <a:r>
              <a:rPr lang="cs-CZ" sz="2000" dirty="0">
                <a:hlinkClick r:id="rId2" tooltip="EAT (Earnings after Taxes) - Čistý zisk"/>
              </a:rPr>
              <a:t>zisk</a:t>
            </a:r>
            <a:r>
              <a:rPr lang="cs-CZ" sz="2000" dirty="0"/>
              <a:t> s celkovými </a:t>
            </a:r>
            <a:r>
              <a:rPr lang="cs-CZ" sz="2000" b="1" dirty="0">
                <a:hlinkClick r:id="rId3" tooltip="Aktiva, majetek (Assets)"/>
              </a:rPr>
              <a:t>aktivy</a:t>
            </a:r>
            <a:r>
              <a:rPr lang="cs-CZ" sz="2000" dirty="0"/>
              <a:t> investovanými do </a:t>
            </a:r>
            <a:r>
              <a:rPr lang="cs-CZ" sz="2000" dirty="0">
                <a:hlinkClick r:id="rId4" tooltip="Podnikání (Entrepreneurship)"/>
              </a:rPr>
              <a:t>podnikání</a:t>
            </a:r>
            <a:r>
              <a:rPr lang="cs-CZ" sz="2000" dirty="0"/>
              <a:t> bez ohledu na způsob financování. Důležité je tedy to, zda podnik dokáže efektivně využít svoji majetkovou bázi.</a:t>
            </a:r>
            <a:endParaRPr lang="cs-CZ" altLang="cs-CZ" sz="2000" dirty="0" smtClean="0">
              <a:cs typeface="Times New Roman" panose="02020603050405020304" pitchFamily="18" charset="0"/>
            </a:endParaRP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A8EEBF0E-EE73-4F96-B511-E3E9372C2BBF}" type="slidenum">
              <a:rPr lang="cs-CZ" altLang="cs-CZ" sz="1000">
                <a:solidFill>
                  <a:srgbClr val="7D1E1E"/>
                </a:solidFill>
                <a:latin typeface="Trebuchet MS" panose="020B0603020202020204" pitchFamily="34" charset="0"/>
              </a:rPr>
              <a:pPr eaLnBrk="1" hangingPunct="1"/>
              <a:t>13</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2574750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a:t>
            </a:r>
            <a:endParaRPr lang="cs-CZ" dirty="0"/>
          </a:p>
        </p:txBody>
      </p:sp>
      <p:sp>
        <p:nvSpPr>
          <p:cNvPr id="3" name="Zástupný symbol pro obsah 2"/>
          <p:cNvSpPr>
            <a:spLocks noGrp="1"/>
          </p:cNvSpPr>
          <p:nvPr>
            <p:ph idx="1"/>
          </p:nvPr>
        </p:nvSpPr>
        <p:spPr/>
        <p:txBody>
          <a:bodyPr/>
          <a:lstStyle/>
          <a:p>
            <a:pPr marL="0" indent="0">
              <a:spcBef>
                <a:spcPct val="0"/>
              </a:spcBef>
              <a:buClrTx/>
              <a:buNone/>
            </a:pPr>
            <a:r>
              <a:rPr lang="cs-CZ" altLang="cs-CZ" sz="1800" dirty="0" smtClean="0">
                <a:cs typeface="Times New Roman" panose="02020603050405020304" pitchFamily="18" charset="0"/>
              </a:rPr>
              <a:t>Na základě rozvahy společností spočítejte:</a:t>
            </a:r>
          </a:p>
          <a:p>
            <a:pPr marL="0" indent="0">
              <a:spcBef>
                <a:spcPct val="0"/>
              </a:spcBef>
              <a:buClrTx/>
              <a:buNone/>
            </a:pPr>
            <a:r>
              <a:rPr lang="cs-CZ" altLang="cs-CZ" sz="1800" dirty="0" smtClean="0">
                <a:cs typeface="Times New Roman" panose="02020603050405020304" pitchFamily="18" charset="0"/>
              </a:rPr>
              <a:t>1. NWC</a:t>
            </a:r>
          </a:p>
          <a:p>
            <a:pPr marL="0" indent="0">
              <a:spcBef>
                <a:spcPct val="0"/>
              </a:spcBef>
              <a:buClrTx/>
              <a:buNone/>
            </a:pPr>
            <a:r>
              <a:rPr lang="cs-CZ" altLang="cs-CZ" sz="1800" dirty="0" smtClean="0">
                <a:cs typeface="Times New Roman" panose="02020603050405020304" pitchFamily="18" charset="0"/>
              </a:rPr>
              <a:t>2. Finanční páku</a:t>
            </a:r>
          </a:p>
          <a:p>
            <a:pPr marL="0" indent="0">
              <a:spcBef>
                <a:spcPct val="0"/>
              </a:spcBef>
              <a:buClrTx/>
              <a:buNone/>
            </a:pPr>
            <a:r>
              <a:rPr lang="cs-CZ" altLang="cs-CZ" sz="1800" dirty="0" smtClean="0">
                <a:cs typeface="Times New Roman" panose="02020603050405020304" pitchFamily="18" charset="0"/>
              </a:rPr>
              <a:t>3. Celkovou zadluženost</a:t>
            </a:r>
          </a:p>
          <a:p>
            <a:pPr marL="0" indent="0">
              <a:spcBef>
                <a:spcPct val="0"/>
              </a:spcBef>
              <a:buClrTx/>
              <a:buNone/>
            </a:pPr>
            <a:r>
              <a:rPr lang="cs-CZ" altLang="cs-CZ" sz="1800" dirty="0" smtClean="0">
                <a:cs typeface="Times New Roman" panose="02020603050405020304" pitchFamily="18" charset="0"/>
              </a:rPr>
              <a:t>4. Provozní páku a určete, zda se jedná o společnost kapitálově lehkou a kapitálově těžkou.</a:t>
            </a:r>
          </a:p>
          <a:p>
            <a:pPr marL="0" indent="0">
              <a:spcBef>
                <a:spcPct val="0"/>
              </a:spcBef>
              <a:buClrTx/>
              <a:buNone/>
            </a:pPr>
            <a:r>
              <a:rPr lang="cs-CZ" altLang="cs-CZ" sz="1800" dirty="0" smtClean="0"/>
              <a:t>5. ROE</a:t>
            </a:r>
            <a:r>
              <a:rPr lang="cs-CZ" altLang="cs-CZ" sz="1800" dirty="0"/>
              <a:t>, </a:t>
            </a:r>
            <a:r>
              <a:rPr lang="cs-CZ" altLang="cs-CZ" sz="1800" dirty="0" smtClean="0"/>
              <a:t>ROA</a:t>
            </a:r>
            <a:endParaRPr lang="cs-CZ" altLang="cs-CZ" sz="1800" dirty="0"/>
          </a:p>
          <a:p>
            <a:pPr marL="0" indent="0">
              <a:spcBef>
                <a:spcPct val="0"/>
              </a:spcBef>
              <a:buClrTx/>
              <a:buNone/>
            </a:pPr>
            <a:r>
              <a:rPr lang="cs-CZ" altLang="cs-CZ" sz="1800" dirty="0" smtClean="0">
                <a:cs typeface="Times New Roman" panose="02020603050405020304" pitchFamily="18" charset="0"/>
              </a:rPr>
              <a:t>6. Zlaté </a:t>
            </a:r>
            <a:r>
              <a:rPr lang="cs-CZ" altLang="cs-CZ" sz="1800" dirty="0">
                <a:cs typeface="Times New Roman" panose="02020603050405020304" pitchFamily="18" charset="0"/>
              </a:rPr>
              <a:t>pravidlo financování</a:t>
            </a:r>
          </a:p>
          <a:p>
            <a:pPr marL="0" indent="0">
              <a:spcBef>
                <a:spcPct val="0"/>
              </a:spcBef>
              <a:buClrTx/>
              <a:buNone/>
            </a:pPr>
            <a:r>
              <a:rPr lang="cs-CZ" altLang="cs-CZ" sz="1800" dirty="0" smtClean="0">
                <a:cs typeface="Times New Roman" panose="02020603050405020304" pitchFamily="18" charset="0"/>
              </a:rPr>
              <a:t>7. Jakou </a:t>
            </a:r>
            <a:r>
              <a:rPr lang="cs-CZ" altLang="cs-CZ" sz="1800" dirty="0">
                <a:cs typeface="Times New Roman" panose="02020603050405020304" pitchFamily="18" charset="0"/>
              </a:rPr>
              <a:t>strategii podnik využívá</a:t>
            </a:r>
            <a:r>
              <a:rPr lang="cs-CZ" altLang="cs-CZ" sz="1800" dirty="0" smtClean="0">
                <a:cs typeface="Times New Roman" panose="02020603050405020304" pitchFamily="18" charset="0"/>
              </a:rPr>
              <a:t>?</a:t>
            </a:r>
            <a:endParaRPr lang="cs-CZ" altLang="cs-CZ" sz="1800" dirty="0">
              <a:cs typeface="Times New Roman" panose="02020603050405020304" pitchFamily="18" charset="0"/>
            </a:endParaRPr>
          </a:p>
          <a:p>
            <a:pPr marL="0" lvl="2">
              <a:spcBef>
                <a:spcPct val="0"/>
              </a:spcBef>
              <a:buClrTx/>
            </a:pPr>
            <a:endParaRPr lang="cs-CZ" altLang="cs-CZ" sz="1800" dirty="0">
              <a:latin typeface="Times New Roman" panose="02020603050405020304" pitchFamily="18" charset="0"/>
              <a:cs typeface="Times New Roman" panose="02020603050405020304" pitchFamily="18" charset="0"/>
            </a:endParaRPr>
          </a:p>
          <a:p>
            <a:endParaRPr 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extLst>
      <p:ext uri="{BB962C8B-B14F-4D97-AF65-F5344CB8AC3E}">
        <p14:creationId xmlns:p14="http://schemas.microsoft.com/office/powerpoint/2010/main" val="33993861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r>
              <a:rPr lang="cs-CZ" altLang="cs-CZ" dirty="0" smtClean="0"/>
              <a:t>Náklady na cizí a vlastní kapitál</a:t>
            </a:r>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468313" y="1773238"/>
                <a:ext cx="8204200" cy="4357687"/>
              </a:xfrm>
            </p:spPr>
            <p:txBody>
              <a:bodyPr/>
              <a:lstStyle/>
              <a:p>
                <a:pPr>
                  <a:defRPr/>
                </a:pPr>
                <a:r>
                  <a:rPr lang="cs-CZ" sz="2000" dirty="0" smtClean="0"/>
                  <a:t>Náklady na cizí kapitál</a:t>
                </a:r>
              </a:p>
              <a:p>
                <a:pPr>
                  <a:buFont typeface="Wingdings" panose="05000000000000000000" pitchFamily="2" charset="2"/>
                  <a:buNone/>
                  <a:defRPr/>
                </a:pPr>
                <a:endParaRPr lang="cs-CZ" sz="2000" dirty="0" smtClean="0"/>
              </a:p>
              <a:p>
                <a:pPr lvl="1">
                  <a:buNone/>
                  <a:defRPr/>
                </a:pPr>
                <a:r>
                  <a:rPr lang="cs-CZ" sz="1800" b="1" dirty="0" err="1" smtClean="0">
                    <a:ea typeface="+mn-ea"/>
                    <a:cs typeface="+mn-cs"/>
                  </a:rPr>
                  <a:t>n</a:t>
                </a:r>
                <a:r>
                  <a:rPr lang="cs-CZ" sz="1800" b="1" baseline="-25000" dirty="0" err="1" smtClean="0">
                    <a:ea typeface="+mn-ea"/>
                    <a:cs typeface="+mn-cs"/>
                  </a:rPr>
                  <a:t>ck</a:t>
                </a:r>
                <a:r>
                  <a:rPr lang="cs-CZ" sz="1800" b="1" dirty="0" smtClean="0">
                    <a:ea typeface="+mn-ea"/>
                    <a:cs typeface="+mn-cs"/>
                  </a:rPr>
                  <a:t> =  ( 1 – t ) * </a:t>
                </a:r>
                <a14:m>
                  <m:oMath xmlns:m="http://schemas.openxmlformats.org/officeDocument/2006/math">
                    <m:sSub>
                      <m:sSubPr>
                        <m:ctrlPr>
                          <a:rPr lang="cs-CZ" sz="1800" b="1" i="1">
                            <a:latin typeface="Cambria Math" panose="02040503050406030204" pitchFamily="18" charset="0"/>
                          </a:rPr>
                        </m:ctrlPr>
                      </m:sSubPr>
                      <m:e>
                        <m:r>
                          <a:rPr lang="cs-CZ" sz="1800" b="1" i="1">
                            <a:latin typeface="Cambria Math"/>
                          </a:rPr>
                          <m:t>𝒓</m:t>
                        </m:r>
                      </m:e>
                      <m:sub>
                        <m:r>
                          <a:rPr lang="cs-CZ" sz="1800" b="1" i="1">
                            <a:latin typeface="Cambria Math"/>
                          </a:rPr>
                          <m:t>𝒅</m:t>
                        </m:r>
                      </m:sub>
                    </m:sSub>
                  </m:oMath>
                </a14:m>
                <a:endParaRPr lang="cs-CZ" sz="1800" b="1" dirty="0" smtClean="0">
                  <a:ea typeface="+mn-ea"/>
                  <a:cs typeface="+mn-cs"/>
                </a:endParaRPr>
              </a:p>
              <a:p>
                <a:pPr lvl="1">
                  <a:buFont typeface="Wingdings" panose="05000000000000000000" pitchFamily="2" charset="2"/>
                  <a:buNone/>
                  <a:defRPr/>
                </a:pPr>
                <a:endParaRPr lang="cs-CZ" sz="1800" b="1" dirty="0" smtClean="0">
                  <a:ea typeface="+mn-ea"/>
                  <a:cs typeface="+mn-cs"/>
                </a:endParaRPr>
              </a:p>
              <a:p>
                <a:pPr lvl="1">
                  <a:defRPr/>
                </a:pPr>
                <a:r>
                  <a:rPr lang="cs-CZ" sz="1800" dirty="0" err="1" smtClean="0">
                    <a:ea typeface="+mn-ea"/>
                    <a:cs typeface="+mn-cs"/>
                  </a:rPr>
                  <a:t>n</a:t>
                </a:r>
                <a:r>
                  <a:rPr lang="cs-CZ" sz="1800" baseline="-25000" dirty="0" err="1" smtClean="0">
                    <a:ea typeface="+mn-ea"/>
                    <a:cs typeface="+mn-cs"/>
                  </a:rPr>
                  <a:t>ck</a:t>
                </a:r>
                <a:r>
                  <a:rPr lang="cs-CZ" sz="1800" dirty="0" smtClean="0">
                    <a:ea typeface="+mn-ea"/>
                    <a:cs typeface="+mn-cs"/>
                  </a:rPr>
                  <a:t> … náklady na cizí kapitál</a:t>
                </a:r>
              </a:p>
              <a:p>
                <a:pPr lvl="1">
                  <a:defRPr/>
                </a:pPr>
                <a:r>
                  <a:rPr lang="cs-CZ" sz="1800" dirty="0" smtClean="0">
                    <a:ea typeface="+mn-ea"/>
                    <a:cs typeface="+mn-cs"/>
                  </a:rPr>
                  <a:t>t … daňová sazba</a:t>
                </a:r>
              </a:p>
              <a:p>
                <a:pPr lvl="1">
                  <a:defRPr/>
                </a:pPr>
                <a14:m>
                  <m:oMath xmlns:m="http://schemas.openxmlformats.org/officeDocument/2006/math">
                    <m:sSub>
                      <m:sSubPr>
                        <m:ctrlPr>
                          <a:rPr lang="cs-CZ" sz="1800" b="1" i="1">
                            <a:latin typeface="Cambria Math" panose="02040503050406030204" pitchFamily="18" charset="0"/>
                          </a:rPr>
                        </m:ctrlPr>
                      </m:sSubPr>
                      <m:e>
                        <m:r>
                          <a:rPr lang="cs-CZ" sz="1800" b="1" i="1">
                            <a:latin typeface="Cambria Math"/>
                          </a:rPr>
                          <m:t>𝒓</m:t>
                        </m:r>
                      </m:e>
                      <m:sub>
                        <m:r>
                          <a:rPr lang="cs-CZ" sz="1800" b="1" i="1">
                            <a:latin typeface="Cambria Math"/>
                          </a:rPr>
                          <m:t>𝒅</m:t>
                        </m:r>
                      </m:sub>
                    </m:sSub>
                  </m:oMath>
                </a14:m>
                <a:r>
                  <a:rPr lang="cs-CZ" sz="1800" dirty="0"/>
                  <a:t> </a:t>
                </a:r>
                <a:r>
                  <a:rPr lang="cs-CZ" sz="1800" dirty="0" smtClean="0">
                    <a:ea typeface="+mn-ea"/>
                    <a:cs typeface="+mn-cs"/>
                  </a:rPr>
                  <a:t>… úroková míra </a:t>
                </a:r>
              </a:p>
              <a:p>
                <a:pPr lvl="1">
                  <a:defRPr/>
                </a:pPr>
                <a:endParaRPr lang="cs-CZ" sz="1800" b="1" dirty="0" smtClean="0">
                  <a:ea typeface="+mn-ea"/>
                  <a:cs typeface="+mn-cs"/>
                </a:endParaRPr>
              </a:p>
              <a:p>
                <a:pPr>
                  <a:defRPr/>
                </a:pPr>
                <a:r>
                  <a:rPr lang="cs-CZ" sz="2000" dirty="0" smtClean="0"/>
                  <a:t>Náklady na vlastní kapitál </a:t>
                </a:r>
              </a:p>
              <a:p>
                <a:pPr>
                  <a:defRPr/>
                </a:pPr>
                <a:endParaRPr lang="cs-CZ" sz="2000" dirty="0" smtClean="0"/>
              </a:p>
              <a:p>
                <a:pPr>
                  <a:buFont typeface="Wingdings" panose="05000000000000000000" pitchFamily="2" charset="2"/>
                  <a:buNone/>
                  <a:defRPr/>
                </a:pPr>
                <a:r>
                  <a:rPr lang="cs-CZ" sz="2000" dirty="0" smtClean="0"/>
                  <a:t>	</a:t>
                </a:r>
                <a:r>
                  <a:rPr lang="cs-CZ" sz="2000" dirty="0" err="1" smtClean="0"/>
                  <a:t>n</a:t>
                </a:r>
                <a:r>
                  <a:rPr lang="cs-CZ" sz="2000" baseline="-25000" dirty="0" err="1" smtClean="0"/>
                  <a:t>vk</a:t>
                </a:r>
                <a:r>
                  <a:rPr lang="cs-CZ" sz="2000" baseline="-25000" dirty="0" smtClean="0"/>
                  <a:t> </a:t>
                </a:r>
                <a:r>
                  <a:rPr lang="cs-CZ" sz="2000" dirty="0" smtClean="0"/>
                  <a:t> =  (dividenda/tržní cena akcie)  +  míra růstu dividend</a:t>
                </a:r>
              </a:p>
              <a:p>
                <a:pPr>
                  <a:buFont typeface="Wingdings" panose="05000000000000000000" pitchFamily="2" charset="2"/>
                  <a:buNone/>
                  <a:defRPr/>
                </a:pPr>
                <a:r>
                  <a:rPr lang="cs-CZ" sz="2000" dirty="0" smtClean="0"/>
                  <a:t>	</a:t>
                </a:r>
              </a:p>
              <a:p>
                <a:pPr>
                  <a:defRPr/>
                </a:pPr>
                <a:endParaRPr lang="cs-CZ" sz="2000" b="1" dirty="0" smtClean="0"/>
              </a:p>
              <a:p>
                <a:pPr lvl="1">
                  <a:defRPr/>
                </a:pPr>
                <a:endParaRPr lang="cs-CZ" sz="1800" b="1" dirty="0" smtClean="0">
                  <a:ea typeface="+mn-ea"/>
                  <a:cs typeface="+mn-cs"/>
                </a:endParaRPr>
              </a:p>
              <a:p>
                <a:pPr lvl="1">
                  <a:defRPr/>
                </a:pPr>
                <a:endParaRPr lang="cs-CZ" sz="1800"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468313" y="1773238"/>
                <a:ext cx="8204200" cy="4357687"/>
              </a:xfrm>
              <a:blipFill rotWithShape="1">
                <a:blip r:embed="rId2"/>
                <a:stretch>
                  <a:fillRect l="-1783" t="-1678"/>
                </a:stretch>
              </a:blipFill>
            </p:spPr>
            <p:txBody>
              <a:bodyPr/>
              <a:lstStyle/>
              <a:p>
                <a:r>
                  <a:rPr lang="cs-CZ">
                    <a:noFill/>
                  </a:rPr>
                  <a:t> </a:t>
                </a:r>
              </a:p>
            </p:txBody>
          </p:sp>
        </mc:Fallback>
      </mc:AlternateContent>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FD370C01-45D8-4717-89A3-82F6AF93D650}" type="slidenum">
              <a:rPr lang="cs-CZ" altLang="cs-CZ" sz="1000">
                <a:solidFill>
                  <a:srgbClr val="7D1E1E"/>
                </a:solidFill>
                <a:latin typeface="Trebuchet MS" panose="020B0603020202020204" pitchFamily="34" charset="0"/>
              </a:rPr>
              <a:pPr eaLnBrk="1" hangingPunct="1"/>
              <a:t>15</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2613668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r>
              <a:rPr lang="cs-CZ" altLang="cs-CZ" dirty="0" smtClean="0"/>
              <a:t>Průměrné náklady kapitálu </a:t>
            </a:r>
            <a:br>
              <a:rPr lang="cs-CZ" altLang="cs-CZ" dirty="0" smtClean="0"/>
            </a:br>
            <a:r>
              <a:rPr lang="cs-CZ" dirty="0" smtClean="0"/>
              <a:t>(</a:t>
            </a:r>
            <a:r>
              <a:rPr lang="cs-CZ" dirty="0" err="1"/>
              <a:t>Weighted</a:t>
            </a:r>
            <a:r>
              <a:rPr lang="cs-CZ" dirty="0"/>
              <a:t> </a:t>
            </a:r>
            <a:r>
              <a:rPr lang="cs-CZ" dirty="0" err="1"/>
              <a:t>Average</a:t>
            </a:r>
            <a:r>
              <a:rPr lang="cs-CZ" dirty="0"/>
              <a:t> </a:t>
            </a:r>
            <a:r>
              <a:rPr lang="cs-CZ" dirty="0" err="1"/>
              <a:t>Cost</a:t>
            </a:r>
            <a:r>
              <a:rPr lang="cs-CZ" dirty="0"/>
              <a:t> </a:t>
            </a:r>
            <a:r>
              <a:rPr lang="cs-CZ" dirty="0" err="1"/>
              <a:t>of</a:t>
            </a:r>
            <a:r>
              <a:rPr lang="cs-CZ" dirty="0"/>
              <a:t> </a:t>
            </a:r>
            <a:r>
              <a:rPr lang="cs-CZ" dirty="0" err="1"/>
              <a:t>Capital</a:t>
            </a:r>
            <a:r>
              <a:rPr lang="cs-CZ" dirty="0"/>
              <a:t> </a:t>
            </a:r>
            <a:r>
              <a:rPr lang="cs-CZ" dirty="0" smtClean="0"/>
              <a:t>– WACC)</a:t>
            </a:r>
            <a:endParaRPr lang="cs-CZ" altLang="cs-CZ" dirty="0" smtClean="0"/>
          </a:p>
        </p:txBody>
      </p:sp>
      <mc:AlternateContent xmlns:mc="http://schemas.openxmlformats.org/markup-compatibility/2006" xmlns:a14="http://schemas.microsoft.com/office/drawing/2010/main">
        <mc:Choice Requires="a14">
          <p:sp>
            <p:nvSpPr>
              <p:cNvPr id="28675" name="Zástupný symbol pro obsah 2"/>
              <p:cNvSpPr>
                <a:spLocks noGrp="1"/>
              </p:cNvSpPr>
              <p:nvPr>
                <p:ph idx="1"/>
              </p:nvPr>
            </p:nvSpPr>
            <p:spPr>
              <a:xfrm>
                <a:off x="468313" y="1773238"/>
                <a:ext cx="8204200" cy="4357687"/>
              </a:xfrm>
            </p:spPr>
            <p:txBody>
              <a:bodyPr/>
              <a:lstStyle/>
              <a:p>
                <a:endParaRPr lang="cs-CZ" altLang="cs-CZ" sz="2000" dirty="0" smtClean="0"/>
              </a:p>
              <a:p>
                <a:endParaRPr lang="cs-CZ" altLang="cs-CZ" sz="2000" dirty="0" smtClean="0"/>
              </a:p>
              <a:p>
                <a:endParaRPr lang="cs-CZ" altLang="cs-CZ" sz="2000" dirty="0" smtClean="0"/>
              </a:p>
              <a:p>
                <a:endParaRPr lang="cs-CZ" altLang="cs-CZ" sz="2000" dirty="0" smtClean="0"/>
              </a:p>
              <a:p>
                <a14:m>
                  <m:oMath xmlns:m="http://schemas.openxmlformats.org/officeDocument/2006/math">
                    <m:sSub>
                      <m:sSubPr>
                        <m:ctrlPr>
                          <a:rPr lang="cs-CZ" sz="2000" i="1" smtClean="0">
                            <a:latin typeface="Cambria Math" panose="02040503050406030204" pitchFamily="18" charset="0"/>
                          </a:rPr>
                        </m:ctrlPr>
                      </m:sSubPr>
                      <m:e>
                        <m:r>
                          <a:rPr lang="cs-CZ" sz="2000" b="0" i="1" smtClean="0">
                            <a:latin typeface="Cambria Math"/>
                          </a:rPr>
                          <m:t>𝑟</m:t>
                        </m:r>
                      </m:e>
                      <m:sub>
                        <m:r>
                          <a:rPr lang="cs-CZ" sz="2000" b="0" i="1" smtClean="0">
                            <a:latin typeface="Cambria Math"/>
                          </a:rPr>
                          <m:t>𝑑</m:t>
                        </m:r>
                      </m:sub>
                    </m:sSub>
                  </m:oMath>
                </a14:m>
                <a:r>
                  <a:rPr lang="cs-CZ" sz="2000" dirty="0" smtClean="0"/>
                  <a:t> </a:t>
                </a:r>
                <a:r>
                  <a:rPr lang="cs-CZ" sz="2000" dirty="0"/>
                  <a:t>jsou náklady na cizí kapitál (úrok)</a:t>
                </a:r>
              </a:p>
              <a:p>
                <a:r>
                  <a:rPr lang="cs-CZ" sz="2000" dirty="0"/>
                  <a:t>t je </a:t>
                </a:r>
                <a:r>
                  <a:rPr lang="cs-CZ" sz="2000" dirty="0">
                    <a:hlinkClick r:id="rId2" tooltip="Sazba daně z příjmů (Income Tax Rate)"/>
                  </a:rPr>
                  <a:t>sazba daně z příjmů právnických osob</a:t>
                </a:r>
                <a:endParaRPr lang="cs-CZ" sz="2000" dirty="0"/>
              </a:p>
              <a:p>
                <a:r>
                  <a:rPr lang="cs-CZ" sz="2000" dirty="0"/>
                  <a:t>D (Debet) je </a:t>
                </a:r>
                <a:r>
                  <a:rPr lang="cs-CZ" sz="2000" dirty="0">
                    <a:hlinkClick r:id="rId3" tooltip="Cizí kapitál, cizí zdroje, závazky (Liabilities, Liability)"/>
                  </a:rPr>
                  <a:t>cizí kapitál</a:t>
                </a:r>
                <a:r>
                  <a:rPr lang="cs-CZ" sz="2000" dirty="0"/>
                  <a:t> (dluhy)</a:t>
                </a:r>
              </a:p>
              <a:p>
                <a:r>
                  <a:rPr lang="cs-CZ" sz="2000" dirty="0"/>
                  <a:t>C je celkový dlouhodobě investovaný kapitál</a:t>
                </a:r>
              </a:p>
              <a:p>
                <a14:m>
                  <m:oMath xmlns:m="http://schemas.openxmlformats.org/officeDocument/2006/math">
                    <m:sSub>
                      <m:sSubPr>
                        <m:ctrlPr>
                          <a:rPr lang="cs-CZ" sz="2000" i="1">
                            <a:latin typeface="Cambria Math" panose="02040503050406030204" pitchFamily="18" charset="0"/>
                          </a:rPr>
                        </m:ctrlPr>
                      </m:sSubPr>
                      <m:e>
                        <m:r>
                          <a:rPr lang="cs-CZ" sz="2000" i="1">
                            <a:latin typeface="Cambria Math"/>
                          </a:rPr>
                          <m:t>𝑟</m:t>
                        </m:r>
                      </m:e>
                      <m:sub>
                        <m:r>
                          <a:rPr lang="cs-CZ" sz="2000" b="0" i="1" smtClean="0">
                            <a:latin typeface="Cambria Math"/>
                          </a:rPr>
                          <m:t>𝑒</m:t>
                        </m:r>
                      </m:sub>
                    </m:sSub>
                  </m:oMath>
                </a14:m>
                <a:r>
                  <a:rPr lang="cs-CZ" sz="2000" dirty="0"/>
                  <a:t> jsou náklady na vlastní (akciový) kapitál (očekávaná výnosnost vlastního kapitálu)</a:t>
                </a:r>
              </a:p>
              <a:p>
                <a:r>
                  <a:rPr lang="cs-CZ" sz="2000" dirty="0"/>
                  <a:t>E (</a:t>
                </a:r>
                <a:r>
                  <a:rPr lang="cs-CZ" sz="2000" dirty="0" err="1"/>
                  <a:t>Equity</a:t>
                </a:r>
                <a:r>
                  <a:rPr lang="cs-CZ" sz="2000" dirty="0"/>
                  <a:t>) je </a:t>
                </a:r>
                <a:r>
                  <a:rPr lang="cs-CZ" sz="2000" dirty="0">
                    <a:hlinkClick r:id="rId4" tooltip="Vlastní kapitál (Equity)"/>
                  </a:rPr>
                  <a:t>vlastní kapitál</a:t>
                </a:r>
                <a:endParaRPr lang="cs-CZ" sz="2000" dirty="0"/>
              </a:p>
              <a:p>
                <a:pPr marL="0" indent="0">
                  <a:buNone/>
                </a:pPr>
                <a:endParaRPr lang="cs-CZ" altLang="cs-CZ" sz="2000" dirty="0" smtClean="0"/>
              </a:p>
            </p:txBody>
          </p:sp>
        </mc:Choice>
        <mc:Fallback xmlns="">
          <p:sp>
            <p:nvSpPr>
              <p:cNvPr id="28675" name="Zástupný symbol pro obsah 2"/>
              <p:cNvSpPr>
                <a:spLocks noGrp="1" noRot="1" noChangeAspect="1" noMove="1" noResize="1" noEditPoints="1" noAdjustHandles="1" noChangeArrowheads="1" noChangeShapeType="1" noTextEdit="1"/>
              </p:cNvSpPr>
              <p:nvPr>
                <p:ph idx="1"/>
              </p:nvPr>
            </p:nvSpPr>
            <p:spPr>
              <a:xfrm>
                <a:off x="468313" y="1773238"/>
                <a:ext cx="8204200" cy="4357687"/>
              </a:xfrm>
              <a:blipFill rotWithShape="1">
                <a:blip r:embed="rId5"/>
                <a:stretch>
                  <a:fillRect l="-1783"/>
                </a:stretch>
              </a:blipFill>
            </p:spPr>
            <p:txBody>
              <a:bodyPr/>
              <a:lstStyle/>
              <a:p>
                <a:r>
                  <a:rPr lang="cs-CZ">
                    <a:noFill/>
                  </a:rPr>
                  <a:t> </a:t>
                </a:r>
              </a:p>
            </p:txBody>
          </p:sp>
        </mc:Fallback>
      </mc:AlternateContent>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61F7FA70-C1A7-4DAD-ADB2-A65D664629B0}" type="slidenum">
              <a:rPr lang="cs-CZ" altLang="cs-CZ" sz="1000">
                <a:solidFill>
                  <a:srgbClr val="7D1E1E"/>
                </a:solidFill>
                <a:latin typeface="Trebuchet MS" panose="020B0603020202020204" pitchFamily="34" charset="0"/>
              </a:rPr>
              <a:pPr eaLnBrk="1" hangingPunct="1"/>
              <a:t>16</a:t>
            </a:fld>
            <a:endParaRPr lang="cs-CZ" altLang="cs-CZ" sz="1000">
              <a:solidFill>
                <a:srgbClr val="7D1E1E"/>
              </a:solidFill>
              <a:latin typeface="Trebuchet MS" panose="020B0603020202020204" pitchFamily="34" charset="0"/>
            </a:endParaRPr>
          </a:p>
        </p:txBody>
      </p:sp>
      <p:pic>
        <p:nvPicPr>
          <p:cNvPr id="2050" name="Picture 2" descr="wac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9029" y="2005781"/>
            <a:ext cx="5868982" cy="811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267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a:xfrm>
            <a:off x="468313" y="1125538"/>
            <a:ext cx="8218487" cy="503237"/>
          </a:xfrm>
        </p:spPr>
        <p:txBody>
          <a:bodyPr/>
          <a:lstStyle/>
          <a:p>
            <a:r>
              <a:rPr lang="cs-CZ" altLang="cs-CZ" smtClean="0"/>
              <a:t>Příklady</a:t>
            </a: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A93E14EA-D093-4369-B0F6-3489E65CEB65}" type="slidenum">
              <a:rPr lang="cs-CZ" altLang="cs-CZ" sz="1000">
                <a:solidFill>
                  <a:srgbClr val="7D1E1E"/>
                </a:solidFill>
                <a:latin typeface="Trebuchet MS" panose="020B0603020202020204" pitchFamily="34" charset="0"/>
              </a:rPr>
              <a:pPr eaLnBrk="1" hangingPunct="1"/>
              <a:t>17</a:t>
            </a:fld>
            <a:endParaRPr lang="cs-CZ" altLang="cs-CZ" sz="1000">
              <a:solidFill>
                <a:srgbClr val="7D1E1E"/>
              </a:solidFill>
              <a:latin typeface="Trebuchet MS" panose="020B0603020202020204" pitchFamily="34" charset="0"/>
            </a:endParaRPr>
          </a:p>
        </p:txBody>
      </p:sp>
      <p:sp>
        <p:nvSpPr>
          <p:cNvPr id="6" name="Zástupný symbol pro obsah 5"/>
          <p:cNvSpPr>
            <a:spLocks noGrp="1"/>
          </p:cNvSpPr>
          <p:nvPr>
            <p:ph idx="1"/>
          </p:nvPr>
        </p:nvSpPr>
        <p:spPr>
          <a:xfrm>
            <a:off x="395288" y="1773238"/>
            <a:ext cx="8277225" cy="4357687"/>
          </a:xfrm>
        </p:spPr>
        <p:txBody>
          <a:bodyPr/>
          <a:lstStyle/>
          <a:p>
            <a:pPr marL="457200" indent="-457200" algn="just">
              <a:buFont typeface="+mj-lt"/>
              <a:buAutoNum type="arabicPeriod"/>
              <a:defRPr/>
            </a:pPr>
            <a:r>
              <a:rPr lang="cs-CZ" sz="2000" dirty="0" smtClean="0"/>
              <a:t>Obchodní společnost si vypůjčí 2 mil. Kč. Úroková míra je 7,5 %, daňová sazba je 19 %. Vypočítejte náklady cizího kapitálu, které na firmu dopadnou při využití tzv. úrokového daňového štítu. (6 %)</a:t>
            </a:r>
          </a:p>
          <a:p>
            <a:pPr marL="457200" indent="-457200" algn="just">
              <a:buFont typeface="+mj-lt"/>
              <a:buAutoNum type="arabicPeriod"/>
              <a:defRPr/>
            </a:pPr>
            <a:r>
              <a:rPr lang="cs-CZ" sz="2000" dirty="0" smtClean="0"/>
              <a:t>Obchodní společnost si vypůjčí 2 mil. Kč, které na konci účetního období vynesou 2,2 mil. Kč. Úroková míra je 12 %, daňová sazba 19%. Vypočítejte náklady cizího kapitálu, které na firmu dopadnou při využití tzv. úrokového daňového štítu. (9,72 %)</a:t>
            </a:r>
          </a:p>
          <a:p>
            <a:pPr marL="457200" indent="-457200" algn="just">
              <a:buFont typeface="+mj-lt"/>
              <a:buAutoNum type="arabicPeriod"/>
              <a:defRPr/>
            </a:pPr>
            <a:r>
              <a:rPr lang="cs-CZ" sz="2000" dirty="0" smtClean="0"/>
              <a:t>Obchodní společnost si vypůjčí 1 mil. Kč. Úroková míra je 8,5%, aktuální daňová sazba je 19%. Vypočítejte náklady cizího kapitálu, které na firmu opravdu dopadnou při využití úrokového daňového štítu, a kolik ušetří společnost na daních? (skutečný náklad na úvěr je 6,9%, společnost na daních ušetří 1,6%, tj. 16 000,- Kč)</a:t>
            </a:r>
          </a:p>
          <a:p>
            <a:pPr marL="457200" indent="-457200" algn="just">
              <a:buFont typeface="+mj-lt"/>
              <a:buAutoNum type="arabicPeriod"/>
              <a:defRPr/>
            </a:pPr>
            <a:endParaRPr lang="cs-CZ" sz="2000" dirty="0" smtClean="0"/>
          </a:p>
          <a:p>
            <a:pPr>
              <a:buFont typeface="Wingdings" panose="05000000000000000000" pitchFamily="2" charset="2"/>
              <a:buNone/>
              <a:defRPr/>
            </a:pPr>
            <a:r>
              <a:rPr lang="cs-CZ" sz="2000" dirty="0" smtClean="0"/>
              <a:t> </a:t>
            </a:r>
          </a:p>
          <a:p>
            <a:pPr marL="457200" indent="-457200" algn="just">
              <a:buFont typeface="+mj-lt"/>
              <a:buAutoNum type="arabicPeriod"/>
              <a:defRPr/>
            </a:pPr>
            <a:endParaRPr lang="cs-CZ" sz="2000" dirty="0"/>
          </a:p>
        </p:txBody>
      </p:sp>
    </p:spTree>
    <p:extLst>
      <p:ext uri="{BB962C8B-B14F-4D97-AF65-F5344CB8AC3E}">
        <p14:creationId xmlns:p14="http://schemas.microsoft.com/office/powerpoint/2010/main" val="38918121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p:txBody>
          <a:bodyPr/>
          <a:lstStyle/>
          <a:p>
            <a:r>
              <a:rPr lang="cs-CZ" altLang="cs-CZ" smtClean="0"/>
              <a:t>Příklady</a:t>
            </a:r>
          </a:p>
        </p:txBody>
      </p:sp>
      <p:sp>
        <p:nvSpPr>
          <p:cNvPr id="30723" name="Zástupný symbol pro obsah 2"/>
          <p:cNvSpPr>
            <a:spLocks noGrp="1"/>
          </p:cNvSpPr>
          <p:nvPr>
            <p:ph idx="1"/>
          </p:nvPr>
        </p:nvSpPr>
        <p:spPr>
          <a:xfrm>
            <a:off x="395288" y="1773238"/>
            <a:ext cx="8277225" cy="4357687"/>
          </a:xfrm>
        </p:spPr>
        <p:txBody>
          <a:bodyPr/>
          <a:lstStyle/>
          <a:p>
            <a:pPr marL="514350" indent="-514350">
              <a:buFont typeface="Trebuchet MS" panose="020B0603020202020204" pitchFamily="34" charset="0"/>
              <a:buAutoNum type="arabicPeriod" startAt="4"/>
            </a:pPr>
            <a:r>
              <a:rPr lang="cs-CZ" altLang="cs-CZ" sz="1800" dirty="0" smtClean="0"/>
              <a:t>Celkový kapitál firmy je 150 mil. Kč. Zadlužení této firmy 50%, úroková míra  8%, aktuální daňová sazba 19%. Tržní cena akcie je 450 Kč, dividenda na akcii činí 52 Kč, počítá se s růstem dividend o 2% ročně. Vypočítejte náklady cizího kapitálu, náklady vlastního kapitálu a WACC tohoto podniku. (náklady cizího kapitálu 6,48% = 4 860 000,- Kč, náklady vlastního kapitálu 13,55% = 10 162 500,- Kč, WACC 10% = 15 000 000,- Kč)</a:t>
            </a:r>
          </a:p>
          <a:p>
            <a:pPr marL="514350" indent="-514350">
              <a:buFont typeface="Trebuchet MS" panose="020B0603020202020204" pitchFamily="34" charset="0"/>
              <a:buAutoNum type="arabicPeriod" startAt="4"/>
            </a:pPr>
            <a:endParaRPr lang="cs-CZ" altLang="cs-CZ" sz="1800" dirty="0"/>
          </a:p>
          <a:p>
            <a:pPr marL="514350" indent="-514350">
              <a:buFont typeface="Trebuchet MS" panose="020B0603020202020204" pitchFamily="34" charset="0"/>
              <a:buAutoNum type="arabicPeriod" startAt="4"/>
            </a:pPr>
            <a:r>
              <a:rPr lang="cs-CZ" altLang="cs-CZ" sz="1800" dirty="0" smtClean="0"/>
              <a:t>Celkový kapitál firmy je 250 mil. Kč. Zadlužení 40%, úroková míra 8%, aktuální daňová sazba 19%, tržní cena akcie 1250,- Kč, dividenda na akcii 130 Kč, počítá se s růstem dividend o 2% ročně. Vypočítejte náklady cizího kapitálu, náklady vlastního kapitálu a WACC tohoto podniku. (Náklady cizího kapitálu 6,48% = 6 480 000 Kč, náklady vlastního kapitálu 12,4% = 18 600 000 Kč, WACC 10,032% = 25 080 000 Kč)</a:t>
            </a: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CB83A1D8-71E5-4ED1-860D-819D9EEA0580}" type="slidenum">
              <a:rPr lang="cs-CZ" altLang="cs-CZ" sz="1000">
                <a:solidFill>
                  <a:srgbClr val="7D1E1E"/>
                </a:solidFill>
                <a:latin typeface="Trebuchet MS" panose="020B0603020202020204" pitchFamily="34" charset="0"/>
              </a:rPr>
              <a:pPr eaLnBrk="1" hangingPunct="1"/>
              <a:t>18</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33915719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lstStyle/>
          <a:p>
            <a:r>
              <a:rPr lang="cs-CZ" altLang="cs-CZ" smtClean="0"/>
              <a:t>Příklady</a:t>
            </a:r>
          </a:p>
        </p:txBody>
      </p:sp>
      <p:sp>
        <p:nvSpPr>
          <p:cNvPr id="31747" name="Zástupný symbol pro obsah 2"/>
          <p:cNvSpPr>
            <a:spLocks noGrp="1"/>
          </p:cNvSpPr>
          <p:nvPr>
            <p:ph idx="1"/>
          </p:nvPr>
        </p:nvSpPr>
        <p:spPr>
          <a:xfrm>
            <a:off x="395288" y="1773238"/>
            <a:ext cx="8277225" cy="4357687"/>
          </a:xfrm>
        </p:spPr>
        <p:txBody>
          <a:bodyPr/>
          <a:lstStyle/>
          <a:p>
            <a:pPr marL="514350" indent="-514350" algn="just">
              <a:buFont typeface="Trebuchet MS" panose="020B0603020202020204" pitchFamily="34" charset="0"/>
              <a:buAutoNum type="arabicPeriod" startAt="6"/>
            </a:pPr>
            <a:r>
              <a:rPr lang="cs-CZ" altLang="cs-CZ" sz="2000" dirty="0" smtClean="0"/>
              <a:t>Celkový kapitál firmy je oceněn na 42 mil. Kč, dluh činí 14 mil. Kč, úroková míra je 10 %, daňová sazba je 19 %. Dividenda na akcii v tržní ceně 100 Kč činí 8 Kč, počítá se s růstem dividend 2 % ročně. Vypočítejte WACC</a:t>
            </a:r>
          </a:p>
          <a:p>
            <a:pPr marL="514350" indent="-514350" algn="just">
              <a:buFont typeface="Trebuchet MS" panose="020B0603020202020204" pitchFamily="34" charset="0"/>
              <a:buAutoNum type="alphaLcParenR"/>
            </a:pPr>
            <a:r>
              <a:rPr lang="cs-CZ" altLang="cs-CZ" sz="2000" dirty="0" smtClean="0"/>
              <a:t>pro zadané hodnoty </a:t>
            </a:r>
            <a:r>
              <a:rPr lang="cs-CZ" altLang="cs-CZ" sz="2000" b="1" dirty="0" smtClean="0"/>
              <a:t>(9,3 %)</a:t>
            </a:r>
          </a:p>
          <a:p>
            <a:pPr marL="514350" indent="-514350" algn="just">
              <a:buFont typeface="Trebuchet MS" panose="020B0603020202020204" pitchFamily="34" charset="0"/>
              <a:buAutoNum type="alphaLcParenR"/>
            </a:pPr>
            <a:r>
              <a:rPr lang="cs-CZ" altLang="cs-CZ" sz="2000" dirty="0" smtClean="0"/>
              <a:t>při zvýšení dluhu na 50 % celkového kapitálu </a:t>
            </a:r>
            <a:r>
              <a:rPr lang="cs-CZ" altLang="cs-CZ" sz="2000" b="1" dirty="0" smtClean="0"/>
              <a:t>(9,05 %)</a:t>
            </a:r>
          </a:p>
          <a:p>
            <a:pPr marL="514350" indent="-514350" algn="just">
              <a:buFont typeface="Trebuchet MS" panose="020B0603020202020204" pitchFamily="34" charset="0"/>
              <a:buAutoNum type="alphaLcParenR"/>
            </a:pPr>
            <a:r>
              <a:rPr lang="cs-CZ" altLang="cs-CZ" sz="2000" dirty="0" smtClean="0"/>
              <a:t>pro zadluženost 60 %, při níž se zvýší úroková míra i požadovaná míra dividend o 2 % </a:t>
            </a:r>
            <a:r>
              <a:rPr lang="cs-CZ" altLang="cs-CZ" sz="2000" b="1" dirty="0" smtClean="0"/>
              <a:t>(10,632 %)</a:t>
            </a:r>
          </a:p>
          <a:p>
            <a:pPr marL="514350" indent="-514350" algn="just">
              <a:buFont typeface="Trebuchet MS" panose="020B0603020202020204" pitchFamily="34" charset="0"/>
              <a:buAutoNum type="arabicPeriod"/>
            </a:pPr>
            <a:endParaRPr lang="cs-CZ" altLang="cs-CZ" sz="2000" dirty="0" smtClean="0"/>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46B2AC01-4F63-4A4A-A192-1F33E25BC6D5}" type="slidenum">
              <a:rPr lang="cs-CZ" altLang="cs-CZ" sz="1000">
                <a:solidFill>
                  <a:srgbClr val="7D1E1E"/>
                </a:solidFill>
                <a:latin typeface="Trebuchet MS" panose="020B0603020202020204" pitchFamily="34" charset="0"/>
              </a:rPr>
              <a:pPr eaLnBrk="1" hangingPunct="1"/>
              <a:t>19</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26064152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a:xfrm>
            <a:off x="395288" y="1125538"/>
            <a:ext cx="8291512" cy="503237"/>
          </a:xfrm>
        </p:spPr>
        <p:txBody>
          <a:bodyPr/>
          <a:lstStyle/>
          <a:p>
            <a:r>
              <a:rPr lang="cs-CZ" altLang="cs-CZ" dirty="0" smtClean="0"/>
              <a:t>Co je dnes na programu</a:t>
            </a:r>
          </a:p>
        </p:txBody>
      </p:sp>
      <p:sp>
        <p:nvSpPr>
          <p:cNvPr id="8195" name="Zástupný symbol pro obsah 2"/>
          <p:cNvSpPr>
            <a:spLocks noGrp="1"/>
          </p:cNvSpPr>
          <p:nvPr>
            <p:ph idx="1"/>
          </p:nvPr>
        </p:nvSpPr>
        <p:spPr>
          <a:xfrm>
            <a:off x="395288" y="1773238"/>
            <a:ext cx="8277225" cy="4535487"/>
          </a:xfrm>
        </p:spPr>
        <p:txBody>
          <a:bodyPr/>
          <a:lstStyle/>
          <a:p>
            <a:r>
              <a:rPr lang="cs-CZ" altLang="cs-CZ" sz="2000" dirty="0" smtClean="0">
                <a:sym typeface="Wingdings" panose="05000000000000000000" pitchFamily="2" charset="2"/>
              </a:rPr>
              <a:t>Úvod do podnikových financí a jejich cíle</a:t>
            </a:r>
          </a:p>
          <a:p>
            <a:r>
              <a:rPr lang="cs-CZ" altLang="cs-CZ" sz="2000" dirty="0" smtClean="0">
                <a:sym typeface="Wingdings" panose="05000000000000000000" pitchFamily="2" charset="2"/>
              </a:rPr>
              <a:t>Finanční řízení</a:t>
            </a:r>
          </a:p>
          <a:p>
            <a:r>
              <a:rPr lang="cs-CZ" altLang="cs-CZ" sz="2000" dirty="0" smtClean="0">
                <a:sym typeface="Wingdings" panose="05000000000000000000" pitchFamily="2" charset="2"/>
              </a:rPr>
              <a:t>Majetková a finanční struktura podniku</a:t>
            </a:r>
            <a:endParaRPr lang="cs-CZ" altLang="cs-CZ" sz="1800" dirty="0" smtClean="0">
              <a:sym typeface="Wingdings" panose="05000000000000000000" pitchFamily="2" charset="2"/>
            </a:endParaRPr>
          </a:p>
          <a:p>
            <a:r>
              <a:rPr lang="cs-CZ" altLang="cs-CZ" sz="2000" dirty="0">
                <a:sym typeface="Wingdings" panose="05000000000000000000" pitchFamily="2" charset="2"/>
              </a:rPr>
              <a:t>Optimalizace finanční struktury</a:t>
            </a:r>
          </a:p>
          <a:p>
            <a:r>
              <a:rPr lang="cs-CZ" altLang="cs-CZ" sz="2000" dirty="0" smtClean="0">
                <a:sym typeface="Wingdings" panose="05000000000000000000" pitchFamily="2" charset="2"/>
              </a:rPr>
              <a:t>Strategie financování</a:t>
            </a:r>
          </a:p>
          <a:p>
            <a:r>
              <a:rPr lang="cs-CZ" altLang="cs-CZ" sz="2000" dirty="0" smtClean="0">
                <a:sym typeface="Wingdings" panose="05000000000000000000" pitchFamily="2" charset="2"/>
              </a:rPr>
              <a:t>Finanční ukazatele</a:t>
            </a:r>
          </a:p>
          <a:p>
            <a:r>
              <a:rPr lang="cs-CZ" altLang="cs-CZ" sz="2000" dirty="0" smtClean="0">
                <a:sym typeface="Wingdings" panose="05000000000000000000" pitchFamily="2" charset="2"/>
              </a:rPr>
              <a:t>Náklady na cizí, vlastní a celkový kapitál</a:t>
            </a:r>
          </a:p>
          <a:p>
            <a:r>
              <a:rPr lang="cs-CZ" altLang="cs-CZ" sz="2000" dirty="0" smtClean="0">
                <a:sym typeface="Wingdings" panose="05000000000000000000" pitchFamily="2" charset="2"/>
              </a:rPr>
              <a:t>Hodnocení efektivnosti investic</a:t>
            </a:r>
          </a:p>
          <a:p>
            <a:endParaRPr lang="cs-CZ" altLang="cs-CZ" sz="2000" dirty="0" smtClean="0">
              <a:sym typeface="Wingdings" panose="05000000000000000000" pitchFamily="2" charset="2"/>
            </a:endParaRPr>
          </a:p>
          <a:p>
            <a:pPr>
              <a:buFont typeface="Wingdings" panose="05000000000000000000" pitchFamily="2" charset="2"/>
              <a:buNone/>
            </a:pPr>
            <a:endParaRPr lang="cs-CZ" altLang="cs-CZ" sz="2000" dirty="0" smtClean="0">
              <a:sym typeface="Wingdings" panose="05000000000000000000" pitchFamily="2" charset="2"/>
            </a:endParaRPr>
          </a:p>
          <a:p>
            <a:endParaRPr lang="cs-CZ" altLang="cs-CZ" sz="2000" dirty="0" smtClean="0">
              <a:sym typeface="Wingdings" panose="05000000000000000000" pitchFamily="2" charset="2"/>
            </a:endParaRPr>
          </a:p>
          <a:p>
            <a:endParaRPr lang="cs-CZ" altLang="cs-CZ" sz="2000" dirty="0" smtClean="0"/>
          </a:p>
          <a:p>
            <a:endParaRPr lang="cs-CZ" altLang="cs-CZ" sz="2000" dirty="0" smtClean="0"/>
          </a:p>
          <a:p>
            <a:endParaRPr lang="cs-CZ" altLang="cs-CZ" sz="2000" dirty="0" smtClean="0"/>
          </a:p>
          <a:p>
            <a:endParaRPr lang="cs-CZ" altLang="cs-CZ" sz="2000" dirty="0" smtClean="0"/>
          </a:p>
          <a:p>
            <a:endParaRPr lang="cs-CZ" altLang="cs-CZ" sz="2000" dirty="0" smtClean="0"/>
          </a:p>
          <a:p>
            <a:endParaRPr lang="cs-CZ" altLang="cs-CZ" sz="2000" dirty="0" smtClean="0"/>
          </a:p>
          <a:p>
            <a:endParaRPr lang="cs-CZ" altLang="cs-CZ" sz="2000" dirty="0" smtClean="0"/>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0B814D43-52E8-4B5D-8263-140663AEFA8A}" type="slidenum">
              <a:rPr lang="cs-CZ" altLang="cs-CZ" sz="1000">
                <a:solidFill>
                  <a:srgbClr val="7D1E1E"/>
                </a:solidFill>
                <a:latin typeface="Trebuchet MS" panose="020B0603020202020204" pitchFamily="34" charset="0"/>
              </a:rPr>
              <a:pPr eaLnBrk="1" hangingPunct="1"/>
              <a:t>2</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5155126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p:txBody>
          <a:bodyPr/>
          <a:lstStyle/>
          <a:p>
            <a:r>
              <a:rPr lang="cs-CZ" altLang="cs-CZ" smtClean="0"/>
              <a:t>Příklady</a:t>
            </a:r>
          </a:p>
        </p:txBody>
      </p:sp>
      <p:sp>
        <p:nvSpPr>
          <p:cNvPr id="32771" name="Zástupný symbol pro obsah 2"/>
          <p:cNvSpPr>
            <a:spLocks noGrp="1"/>
          </p:cNvSpPr>
          <p:nvPr>
            <p:ph idx="1"/>
          </p:nvPr>
        </p:nvSpPr>
        <p:spPr>
          <a:xfrm>
            <a:off x="323850" y="1773238"/>
            <a:ext cx="8348663" cy="4357687"/>
          </a:xfrm>
        </p:spPr>
        <p:txBody>
          <a:bodyPr/>
          <a:lstStyle/>
          <a:p>
            <a:pPr marL="514350" indent="-514350">
              <a:buFont typeface="Trebuchet MS" panose="020B0603020202020204" pitchFamily="34" charset="0"/>
              <a:buAutoNum type="arabicPeriod" startAt="7"/>
            </a:pPr>
            <a:r>
              <a:rPr lang="cs-CZ" altLang="cs-CZ" sz="1800" dirty="0"/>
              <a:t>Celkový kapitál firmy je </a:t>
            </a:r>
            <a:r>
              <a:rPr lang="cs-CZ" altLang="cs-CZ" sz="1800" dirty="0" smtClean="0"/>
              <a:t>50 </a:t>
            </a:r>
            <a:r>
              <a:rPr lang="cs-CZ" altLang="cs-CZ" sz="1800" dirty="0"/>
              <a:t>mil. Kč. Zadlužení této firmy </a:t>
            </a:r>
            <a:r>
              <a:rPr lang="cs-CZ" altLang="cs-CZ" sz="1800" dirty="0" smtClean="0"/>
              <a:t>je 20 mil. Kč, </a:t>
            </a:r>
            <a:r>
              <a:rPr lang="cs-CZ" altLang="cs-CZ" sz="1800" dirty="0"/>
              <a:t>úroková míra  8%, aktuální daňová sazba 19%. Tržní cena akcie je </a:t>
            </a:r>
            <a:r>
              <a:rPr lang="cs-CZ" altLang="cs-CZ" sz="1800" dirty="0" smtClean="0"/>
              <a:t>100 </a:t>
            </a:r>
            <a:r>
              <a:rPr lang="cs-CZ" altLang="cs-CZ" sz="1800" dirty="0"/>
              <a:t>Kč, dividenda na akcii činí 6</a:t>
            </a:r>
            <a:r>
              <a:rPr lang="cs-CZ" altLang="cs-CZ" sz="1800" dirty="0" smtClean="0"/>
              <a:t> </a:t>
            </a:r>
            <a:r>
              <a:rPr lang="cs-CZ" altLang="cs-CZ" sz="1800" dirty="0"/>
              <a:t>Kč, počítá se s růstem dividend o </a:t>
            </a:r>
            <a:r>
              <a:rPr lang="cs-CZ" altLang="cs-CZ" sz="1800" dirty="0" smtClean="0"/>
              <a:t>1,5% </a:t>
            </a:r>
            <a:r>
              <a:rPr lang="cs-CZ" altLang="cs-CZ" sz="1800" dirty="0"/>
              <a:t>ročně. </a:t>
            </a:r>
          </a:p>
          <a:p>
            <a:pPr marL="0" indent="0">
              <a:buNone/>
            </a:pPr>
            <a:r>
              <a:rPr lang="cs-CZ" altLang="cs-CZ" sz="1800" dirty="0" smtClean="0"/>
              <a:t>	Vypočítejte WACC</a:t>
            </a:r>
          </a:p>
          <a:p>
            <a:pPr marL="0" indent="0">
              <a:buNone/>
            </a:pPr>
            <a:endParaRPr lang="cs-CZ" altLang="cs-CZ" sz="1800" dirty="0" smtClean="0"/>
          </a:p>
          <a:p>
            <a:pPr marL="400050" lvl="1" indent="0">
              <a:buNone/>
            </a:pPr>
            <a:r>
              <a:rPr lang="cs-CZ" altLang="cs-CZ" sz="1800" dirty="0"/>
              <a:t>	</a:t>
            </a:r>
            <a:r>
              <a:rPr lang="cs-CZ" altLang="cs-CZ" sz="1800" dirty="0" smtClean="0"/>
              <a:t>a) pro zadané hodnoty, (7,1%)</a:t>
            </a:r>
          </a:p>
          <a:p>
            <a:pPr marL="400050" lvl="1" indent="0">
              <a:buNone/>
            </a:pPr>
            <a:r>
              <a:rPr lang="cs-CZ" altLang="cs-CZ" sz="1800" dirty="0"/>
              <a:t>	</a:t>
            </a:r>
            <a:r>
              <a:rPr lang="cs-CZ" altLang="cs-CZ" sz="1800" dirty="0" smtClean="0"/>
              <a:t>b) při zvýšení dluhu na 50% celkového kapitálu, (6,99%)</a:t>
            </a:r>
          </a:p>
          <a:p>
            <a:pPr marL="400050" lvl="1" indent="0">
              <a:buNone/>
            </a:pPr>
            <a:r>
              <a:rPr lang="cs-CZ" altLang="cs-CZ" sz="1800" dirty="0"/>
              <a:t>	</a:t>
            </a:r>
            <a:r>
              <a:rPr lang="cs-CZ" altLang="cs-CZ" sz="1800" dirty="0" smtClean="0"/>
              <a:t>c) pro zadluženost 60%, při níž se zvýší úroková míra i růst dividend o 	2% (8,66%).</a:t>
            </a: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BFC74403-6616-43AB-805C-B45243354C3E}" type="slidenum">
              <a:rPr lang="cs-CZ" altLang="cs-CZ" sz="1000">
                <a:solidFill>
                  <a:srgbClr val="7D1E1E"/>
                </a:solidFill>
                <a:latin typeface="Trebuchet MS" panose="020B0603020202020204" pitchFamily="34" charset="0"/>
              </a:rPr>
              <a:pPr eaLnBrk="1" hangingPunct="1"/>
              <a:t>20</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11606676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Hodnocení efektivnosti investic</a:t>
            </a:r>
            <a:endParaRPr lang="cs-CZ" dirty="0"/>
          </a:p>
        </p:txBody>
      </p:sp>
      <p:sp>
        <p:nvSpPr>
          <p:cNvPr id="3" name="Zástupný symbol pro obsah 2"/>
          <p:cNvSpPr>
            <a:spLocks noGrp="1"/>
          </p:cNvSpPr>
          <p:nvPr>
            <p:ph idx="1"/>
          </p:nvPr>
        </p:nvSpPr>
        <p:spPr/>
        <p:txBody>
          <a:bodyPr/>
          <a:lstStyle/>
          <a:p>
            <a:r>
              <a:rPr lang="cs-CZ" dirty="0"/>
              <a:t>Posuzování celkové efektivnosti investičních projektů</a:t>
            </a:r>
          </a:p>
          <a:p>
            <a:pPr lvl="1"/>
            <a:r>
              <a:rPr lang="cs-CZ" sz="2000" dirty="0"/>
              <a:t>Podle faktoru </a:t>
            </a:r>
            <a:r>
              <a:rPr lang="cs-CZ" sz="2000" dirty="0" smtClean="0"/>
              <a:t>času můžeme dělit na:</a:t>
            </a:r>
            <a:endParaRPr lang="cs-CZ" sz="2000" dirty="0"/>
          </a:p>
          <a:p>
            <a:pPr marL="1028700" lvl="1">
              <a:buFont typeface="Arial" panose="020B0604020202020204" pitchFamily="34" charset="0"/>
              <a:buChar char="•"/>
            </a:pPr>
            <a:r>
              <a:rPr lang="cs-CZ" sz="2000" dirty="0"/>
              <a:t>Statické metody </a:t>
            </a:r>
            <a:endParaRPr lang="cs-CZ" sz="2000" dirty="0" smtClean="0"/>
          </a:p>
          <a:p>
            <a:pPr marL="1085850" lvl="1" indent="-342900">
              <a:buFontTx/>
              <a:buChar char="-"/>
            </a:pPr>
            <a:r>
              <a:rPr lang="cs-CZ" sz="2000" dirty="0"/>
              <a:t>Doba návratnosti (</a:t>
            </a:r>
            <a:r>
              <a:rPr lang="cs-CZ" sz="2000" dirty="0" err="1"/>
              <a:t>Pay</a:t>
            </a:r>
            <a:r>
              <a:rPr lang="cs-CZ" sz="2000" dirty="0"/>
              <a:t> </a:t>
            </a:r>
            <a:r>
              <a:rPr lang="cs-CZ" sz="2000" dirty="0" err="1"/>
              <a:t>Back</a:t>
            </a:r>
            <a:r>
              <a:rPr lang="cs-CZ" sz="2000" dirty="0"/>
              <a:t>, PB)</a:t>
            </a:r>
          </a:p>
          <a:p>
            <a:pPr marL="1085850" lvl="1" indent="-342900">
              <a:buFontTx/>
              <a:buChar char="-"/>
            </a:pPr>
            <a:r>
              <a:rPr lang="cs-CZ" sz="2000" dirty="0"/>
              <a:t>Průměrná výnosnost investice (</a:t>
            </a:r>
            <a:r>
              <a:rPr lang="cs-CZ" sz="2000" dirty="0" err="1"/>
              <a:t>Average</a:t>
            </a:r>
            <a:r>
              <a:rPr lang="cs-CZ" sz="2000" dirty="0"/>
              <a:t> </a:t>
            </a:r>
            <a:r>
              <a:rPr lang="cs-CZ" sz="2000" dirty="0" err="1"/>
              <a:t>Rate</a:t>
            </a:r>
            <a:r>
              <a:rPr lang="cs-CZ" sz="2000" dirty="0"/>
              <a:t> </a:t>
            </a:r>
            <a:r>
              <a:rPr lang="cs-CZ" sz="2000" dirty="0" err="1"/>
              <a:t>of</a:t>
            </a:r>
            <a:r>
              <a:rPr lang="cs-CZ" sz="2000" dirty="0"/>
              <a:t> Return, ARR)</a:t>
            </a:r>
          </a:p>
          <a:p>
            <a:pPr marL="1028700" lvl="1">
              <a:buFont typeface="Arial" panose="020B0604020202020204" pitchFamily="34" charset="0"/>
              <a:buChar char="•"/>
            </a:pPr>
            <a:endParaRPr lang="cs-CZ" sz="2000" dirty="0" smtClean="0"/>
          </a:p>
          <a:p>
            <a:pPr marL="1028700" lvl="1">
              <a:buFont typeface="Arial" panose="020B0604020202020204" pitchFamily="34" charset="0"/>
              <a:buChar char="•"/>
            </a:pPr>
            <a:r>
              <a:rPr lang="cs-CZ" sz="2000" dirty="0" smtClean="0"/>
              <a:t>Dynamické </a:t>
            </a:r>
            <a:r>
              <a:rPr lang="cs-CZ" sz="2000" dirty="0"/>
              <a:t>metody (NPV, IRR</a:t>
            </a:r>
            <a:r>
              <a:rPr lang="cs-CZ" sz="2000" dirty="0" smtClean="0"/>
              <a:t>)</a:t>
            </a:r>
          </a:p>
          <a:p>
            <a:pPr marL="1085850" lvl="1" indent="-342900">
              <a:buFontTx/>
              <a:buChar char="-"/>
            </a:pPr>
            <a:r>
              <a:rPr lang="cs-CZ" sz="2000" dirty="0" smtClean="0"/>
              <a:t>Čistá současná hodnota (Net </a:t>
            </a:r>
            <a:r>
              <a:rPr lang="cs-CZ" sz="2000" dirty="0" err="1" smtClean="0"/>
              <a:t>Present</a:t>
            </a:r>
            <a:r>
              <a:rPr lang="cs-CZ" sz="2000" dirty="0" smtClean="0"/>
              <a:t> </a:t>
            </a:r>
            <a:r>
              <a:rPr lang="cs-CZ" sz="2000" dirty="0" err="1" smtClean="0"/>
              <a:t>Value</a:t>
            </a:r>
            <a:r>
              <a:rPr lang="cs-CZ" sz="2000" dirty="0" smtClean="0"/>
              <a:t>, NPV)</a:t>
            </a:r>
          </a:p>
          <a:p>
            <a:pPr marL="1085850" lvl="1" indent="-342900">
              <a:buFontTx/>
              <a:buChar char="-"/>
            </a:pPr>
            <a:r>
              <a:rPr lang="cs-CZ" sz="2000" dirty="0" smtClean="0"/>
              <a:t>Vnitřní výnosové procento (</a:t>
            </a:r>
            <a:r>
              <a:rPr lang="cs-CZ" sz="2000" dirty="0" err="1" smtClean="0"/>
              <a:t>Internal</a:t>
            </a:r>
            <a:r>
              <a:rPr lang="cs-CZ" sz="2000" dirty="0" smtClean="0"/>
              <a:t> </a:t>
            </a:r>
            <a:r>
              <a:rPr lang="cs-CZ" sz="2000" dirty="0" err="1" smtClean="0"/>
              <a:t>Rate</a:t>
            </a:r>
            <a:r>
              <a:rPr lang="cs-CZ" sz="2000" dirty="0" smtClean="0"/>
              <a:t> </a:t>
            </a:r>
            <a:r>
              <a:rPr lang="cs-CZ" sz="2000" dirty="0" err="1" smtClean="0"/>
              <a:t>of</a:t>
            </a:r>
            <a:r>
              <a:rPr lang="cs-CZ" sz="2000" dirty="0" smtClean="0"/>
              <a:t> Return, IRR)</a:t>
            </a:r>
            <a:endParaRPr lang="cs-CZ" sz="2000" dirty="0"/>
          </a:p>
          <a:p>
            <a:endParaRPr 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9215478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a:lstStyle/>
          <a:p>
            <a:r>
              <a:rPr lang="cs-CZ" altLang="cs-CZ" dirty="0" smtClean="0"/>
              <a:t>Čistá současná hodnota (NPV)</a:t>
            </a:r>
          </a:p>
        </p:txBody>
      </p:sp>
      <p:sp>
        <p:nvSpPr>
          <p:cNvPr id="33795" name="Zástupný symbol pro obsah 2"/>
          <p:cNvSpPr>
            <a:spLocks noGrp="1"/>
          </p:cNvSpPr>
          <p:nvPr>
            <p:ph idx="1"/>
          </p:nvPr>
        </p:nvSpPr>
        <p:spPr>
          <a:xfrm>
            <a:off x="468313" y="1773238"/>
            <a:ext cx="8204200" cy="4357687"/>
          </a:xfrm>
        </p:spPr>
        <p:txBody>
          <a:bodyPr/>
          <a:lstStyle/>
          <a:p>
            <a:pPr marL="0" indent="0">
              <a:buNone/>
            </a:pPr>
            <a:endParaRPr lang="cs-CZ" altLang="cs-CZ" dirty="0" smtClean="0"/>
          </a:p>
          <a:p>
            <a:endParaRPr lang="cs-CZ" altLang="cs-CZ" dirty="0" smtClean="0"/>
          </a:p>
          <a:p>
            <a:endParaRPr lang="cs-CZ" altLang="cs-CZ" dirty="0" smtClean="0"/>
          </a:p>
          <a:p>
            <a:endParaRPr lang="cs-CZ" altLang="cs-CZ" dirty="0" smtClean="0"/>
          </a:p>
          <a:p>
            <a:endParaRPr lang="cs-CZ" altLang="cs-CZ" dirty="0" smtClean="0"/>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030022B1-F08D-4ED0-9664-D4D59BB77916}" type="slidenum">
              <a:rPr lang="cs-CZ" altLang="cs-CZ" sz="1000">
                <a:solidFill>
                  <a:srgbClr val="7D1E1E"/>
                </a:solidFill>
                <a:latin typeface="Trebuchet MS" panose="020B0603020202020204" pitchFamily="34" charset="0"/>
              </a:rPr>
              <a:pPr eaLnBrk="1" hangingPunct="1"/>
              <a:t>22</a:t>
            </a:fld>
            <a:endParaRPr lang="cs-CZ" altLang="cs-CZ" sz="1000">
              <a:solidFill>
                <a:srgbClr val="7D1E1E"/>
              </a:solidFill>
              <a:latin typeface="Trebuchet MS" panose="020B0603020202020204" pitchFamily="34" charset="0"/>
            </a:endParaRPr>
          </a:p>
        </p:txBody>
      </p:sp>
      <p:pic>
        <p:nvPicPr>
          <p:cNvPr id="3379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9933" y="3522980"/>
            <a:ext cx="267335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8"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5033" y="4652963"/>
            <a:ext cx="7272337"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9"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3408" y="2002155"/>
            <a:ext cx="7921625" cy="128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19247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p:cNvSpPr>
            <a:spLocks noGrp="1"/>
          </p:cNvSpPr>
          <p:nvPr>
            <p:ph type="title"/>
          </p:nvPr>
        </p:nvSpPr>
        <p:spPr>
          <a:xfrm>
            <a:off x="468313" y="1125538"/>
            <a:ext cx="8218487" cy="503237"/>
          </a:xfrm>
        </p:spPr>
        <p:txBody>
          <a:bodyPr/>
          <a:lstStyle/>
          <a:p>
            <a:r>
              <a:rPr lang="cs-CZ" altLang="cs-CZ" smtClean="0"/>
              <a:t>Příklady - NPV</a:t>
            </a:r>
          </a:p>
        </p:txBody>
      </p:sp>
      <p:sp>
        <p:nvSpPr>
          <p:cNvPr id="34819" name="Zástupný symbol pro obsah 2"/>
          <p:cNvSpPr>
            <a:spLocks noGrp="1"/>
          </p:cNvSpPr>
          <p:nvPr>
            <p:ph idx="1"/>
          </p:nvPr>
        </p:nvSpPr>
        <p:spPr>
          <a:xfrm>
            <a:off x="395288" y="1773238"/>
            <a:ext cx="8277225" cy="4824412"/>
          </a:xfrm>
        </p:spPr>
        <p:txBody>
          <a:bodyPr/>
          <a:lstStyle/>
          <a:p>
            <a:pPr marL="457200" indent="-457200" algn="just">
              <a:buFont typeface="+mj-lt"/>
              <a:buAutoNum type="arabicPeriod" startAt="8"/>
            </a:pPr>
            <a:r>
              <a:rPr lang="cs-CZ" altLang="cs-CZ" sz="2000" dirty="0" smtClean="0"/>
              <a:t>Mějme investiční projekt s nímž je spojen jednorázový výdaj ve výši 19 244 000 Kč. S projektem jsou také v následujících pěti letech spojeny příjmy, konkrétně:</a:t>
            </a:r>
          </a:p>
          <a:p>
            <a:pPr marL="914400" lvl="1" indent="-514350" algn="just"/>
            <a:r>
              <a:rPr lang="cs-CZ" altLang="cs-CZ" sz="1800" dirty="0" smtClean="0"/>
              <a:t>1. rok:	6 032 000 Kč</a:t>
            </a:r>
          </a:p>
          <a:p>
            <a:pPr marL="914400" lvl="1" indent="-514350" algn="just"/>
            <a:r>
              <a:rPr lang="cs-CZ" altLang="cs-CZ" sz="1800" dirty="0" smtClean="0"/>
              <a:t>2. rok:	6 032 000 Kč</a:t>
            </a:r>
          </a:p>
          <a:p>
            <a:pPr marL="914400" lvl="1" indent="-514350" algn="just"/>
            <a:r>
              <a:rPr lang="cs-CZ" altLang="cs-CZ" sz="1800" dirty="0" smtClean="0"/>
              <a:t>3. rok:	6 412 000 Kč</a:t>
            </a:r>
          </a:p>
          <a:p>
            <a:pPr marL="914400" lvl="1" indent="-514350" algn="just"/>
            <a:r>
              <a:rPr lang="cs-CZ" altLang="cs-CZ" sz="1800" dirty="0" smtClean="0"/>
              <a:t>4. rok:	6 412 000 Kč</a:t>
            </a:r>
          </a:p>
          <a:p>
            <a:pPr marL="914400" lvl="1" indent="-514350" algn="just"/>
            <a:r>
              <a:rPr lang="cs-CZ" altLang="cs-CZ" sz="1800" dirty="0" smtClean="0"/>
              <a:t>5. rok 	5 576 000 Kč</a:t>
            </a:r>
          </a:p>
          <a:p>
            <a:pPr marL="914400" lvl="1" indent="-514350" algn="just">
              <a:buFont typeface="Wingdings" panose="05000000000000000000" pitchFamily="2" charset="2"/>
              <a:buNone/>
            </a:pPr>
            <a:r>
              <a:rPr lang="cs-CZ" altLang="cs-CZ" sz="1800" dirty="0" smtClean="0"/>
              <a:t>Diskontní míra je 10 %.</a:t>
            </a:r>
          </a:p>
          <a:p>
            <a:pPr marL="514350" indent="-514350" algn="just">
              <a:buFont typeface="Wingdings" panose="05000000000000000000" pitchFamily="2" charset="2"/>
              <a:buNone/>
            </a:pPr>
            <a:endParaRPr lang="cs-CZ" altLang="cs-CZ" sz="2000" b="1" dirty="0" smtClean="0"/>
          </a:p>
          <a:p>
            <a:pPr marL="514350" indent="-514350" algn="just">
              <a:buFont typeface="Wingdings" panose="05000000000000000000" pitchFamily="2" charset="2"/>
              <a:buNone/>
            </a:pPr>
            <a:r>
              <a:rPr lang="cs-CZ" altLang="cs-CZ" sz="2000" b="1" dirty="0" smtClean="0"/>
              <a:t>ÚKOL:</a:t>
            </a:r>
          </a:p>
          <a:p>
            <a:pPr marL="514350" indent="-514350" algn="just">
              <a:buFont typeface="Wingdings" panose="05000000000000000000" pitchFamily="2" charset="2"/>
              <a:buNone/>
            </a:pPr>
            <a:r>
              <a:rPr lang="cs-CZ" altLang="cs-CZ" sz="2000" dirty="0" smtClean="0"/>
              <a:t>Na základě kritéria NPV rozhodněte zda je investice pro podnik výhodná</a:t>
            </a:r>
          </a:p>
          <a:p>
            <a:pPr marL="514350" indent="-514350" algn="just">
              <a:buFont typeface="Wingdings" panose="05000000000000000000" pitchFamily="2" charset="2"/>
              <a:buNone/>
            </a:pPr>
            <a:r>
              <a:rPr lang="cs-CZ" altLang="cs-CZ" sz="2000" dirty="0" smtClean="0"/>
              <a:t>a proč. (suma diskontovaných příjmů je rovna 23 128 000 Kč, NPV</a:t>
            </a:r>
          </a:p>
          <a:p>
            <a:pPr marL="514350" indent="-514350" algn="just">
              <a:buFont typeface="Wingdings" panose="05000000000000000000" pitchFamily="2" charset="2"/>
              <a:buNone/>
            </a:pPr>
            <a:r>
              <a:rPr lang="cs-CZ" altLang="cs-CZ" sz="2000" dirty="0" smtClean="0"/>
              <a:t>potom činí 3 879 000 Kč)</a:t>
            </a: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99317FCC-6B84-4F91-B60C-FDCA4CB77E33}" type="slidenum">
              <a:rPr lang="cs-CZ" altLang="cs-CZ" sz="1000">
                <a:solidFill>
                  <a:srgbClr val="7D1E1E"/>
                </a:solidFill>
                <a:latin typeface="Trebuchet MS" panose="020B0603020202020204" pitchFamily="34" charset="0"/>
              </a:rPr>
              <a:pPr eaLnBrk="1" hangingPunct="1"/>
              <a:t>23</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36169108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a:xfrm>
            <a:off x="539750" y="1125538"/>
            <a:ext cx="8147050" cy="503237"/>
          </a:xfrm>
        </p:spPr>
        <p:txBody>
          <a:bodyPr/>
          <a:lstStyle/>
          <a:p>
            <a:r>
              <a:rPr lang="cs-CZ" altLang="cs-CZ" smtClean="0"/>
              <a:t>Příklady - NPV</a:t>
            </a:r>
          </a:p>
        </p:txBody>
      </p:sp>
      <p:sp>
        <p:nvSpPr>
          <p:cNvPr id="35843" name="Zástupný symbol pro obsah 2"/>
          <p:cNvSpPr>
            <a:spLocks noGrp="1"/>
          </p:cNvSpPr>
          <p:nvPr>
            <p:ph idx="1"/>
          </p:nvPr>
        </p:nvSpPr>
        <p:spPr>
          <a:xfrm>
            <a:off x="395288" y="1773238"/>
            <a:ext cx="8277225" cy="4357687"/>
          </a:xfrm>
        </p:spPr>
        <p:txBody>
          <a:bodyPr/>
          <a:lstStyle/>
          <a:p>
            <a:pPr marL="457200" indent="-457200">
              <a:buFont typeface="+mj-lt"/>
              <a:buAutoNum type="arabicPeriod" startAt="9"/>
            </a:pPr>
            <a:r>
              <a:rPr lang="cs-CZ" altLang="cs-CZ" sz="2000" dirty="0" smtClean="0"/>
              <a:t> </a:t>
            </a:r>
          </a:p>
          <a:p>
            <a:pPr marL="514350" indent="-514350">
              <a:buFont typeface="Trebuchet MS" panose="020B0603020202020204" pitchFamily="34" charset="0"/>
              <a:buAutoNum type="arabicPeriod" startAt="9"/>
            </a:pPr>
            <a:endParaRPr lang="cs-CZ" altLang="cs-CZ" dirty="0" smtClean="0"/>
          </a:p>
          <a:p>
            <a:pPr marL="514350" indent="-514350">
              <a:buFont typeface="Trebuchet MS" panose="020B0603020202020204" pitchFamily="34" charset="0"/>
              <a:buAutoNum type="arabicPeriod" startAt="9"/>
            </a:pPr>
            <a:endParaRPr lang="cs-CZ" altLang="cs-CZ" dirty="0" smtClean="0"/>
          </a:p>
          <a:p>
            <a:pPr marL="514350" indent="-514350">
              <a:buFont typeface="Trebuchet MS" panose="020B0603020202020204" pitchFamily="34" charset="0"/>
              <a:buAutoNum type="arabicPeriod" startAt="9"/>
            </a:pPr>
            <a:endParaRPr lang="cs-CZ" altLang="cs-CZ" dirty="0" smtClean="0"/>
          </a:p>
          <a:p>
            <a:pPr marL="514350" indent="-514350">
              <a:buFont typeface="Trebuchet MS" panose="020B0603020202020204" pitchFamily="34" charset="0"/>
              <a:buAutoNum type="arabicPeriod" startAt="9"/>
            </a:pPr>
            <a:endParaRPr lang="cs-CZ" altLang="cs-CZ" dirty="0"/>
          </a:p>
          <a:p>
            <a:pPr marL="0" indent="0">
              <a:buNone/>
            </a:pPr>
            <a:r>
              <a:rPr lang="cs-CZ" altLang="cs-CZ" dirty="0" smtClean="0"/>
              <a:t> </a:t>
            </a: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2CBA73D9-6313-4D1C-805A-FBC7C8FE21C6}" type="slidenum">
              <a:rPr lang="cs-CZ" altLang="cs-CZ" sz="1000">
                <a:solidFill>
                  <a:srgbClr val="7D1E1E"/>
                </a:solidFill>
                <a:latin typeface="Trebuchet MS" panose="020B0603020202020204" pitchFamily="34" charset="0"/>
              </a:rPr>
              <a:pPr eaLnBrk="1" hangingPunct="1"/>
              <a:t>24</a:t>
            </a:fld>
            <a:endParaRPr lang="cs-CZ" altLang="cs-CZ" sz="1000">
              <a:solidFill>
                <a:srgbClr val="7D1E1E"/>
              </a:solidFill>
              <a:latin typeface="Trebuchet MS" panose="020B0603020202020204" pitchFamily="34" charset="0"/>
            </a:endParaRPr>
          </a:p>
        </p:txBody>
      </p:sp>
      <p:pic>
        <p:nvPicPr>
          <p:cNvPr id="3584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555" y="1814970"/>
            <a:ext cx="796549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63741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5CB88064-D92B-4080-98D4-7E7E30AED8FF}" type="slidenum">
              <a:rPr lang="cs-CZ" altLang="cs-CZ" sz="1000">
                <a:solidFill>
                  <a:srgbClr val="7D1E1E"/>
                </a:solidFill>
                <a:latin typeface="Trebuchet MS" panose="020B0603020202020204" pitchFamily="34" charset="0"/>
              </a:rPr>
              <a:pPr eaLnBrk="1" hangingPunct="1"/>
              <a:t>25</a:t>
            </a:fld>
            <a:endParaRPr lang="cs-CZ" altLang="cs-CZ" sz="1000">
              <a:solidFill>
                <a:srgbClr val="7D1E1E"/>
              </a:solidFill>
              <a:latin typeface="Trebuchet MS" panose="020B0603020202020204" pitchFamily="34" charset="0"/>
            </a:endParaRPr>
          </a:p>
        </p:txBody>
      </p:sp>
      <p:sp>
        <p:nvSpPr>
          <p:cNvPr id="39940" name="Nadpis 1"/>
          <p:cNvSpPr>
            <a:spLocks noGrp="1"/>
          </p:cNvSpPr>
          <p:nvPr>
            <p:ph type="title"/>
          </p:nvPr>
        </p:nvSpPr>
        <p:spPr>
          <a:xfrm>
            <a:off x="468313" y="1125538"/>
            <a:ext cx="8218487" cy="503237"/>
          </a:xfrm>
        </p:spPr>
        <p:txBody>
          <a:bodyPr/>
          <a:lstStyle/>
          <a:p>
            <a:r>
              <a:rPr lang="cs-CZ" altLang="cs-CZ" dirty="0" smtClean="0"/>
              <a:t>Doba návratnosti (</a:t>
            </a:r>
            <a:r>
              <a:rPr lang="cs-CZ" altLang="cs-CZ" dirty="0" err="1" smtClean="0"/>
              <a:t>Pay</a:t>
            </a:r>
            <a:r>
              <a:rPr lang="cs-CZ" altLang="cs-CZ" dirty="0" smtClean="0"/>
              <a:t> </a:t>
            </a:r>
            <a:r>
              <a:rPr lang="cs-CZ" altLang="cs-CZ" dirty="0" err="1" smtClean="0"/>
              <a:t>Back</a:t>
            </a:r>
            <a:r>
              <a:rPr lang="cs-CZ" altLang="cs-CZ" dirty="0" smtClean="0"/>
              <a:t>)</a:t>
            </a:r>
          </a:p>
        </p:txBody>
      </p:sp>
      <p:pic>
        <p:nvPicPr>
          <p:cNvPr id="3994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2205038"/>
            <a:ext cx="7775575"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3789363"/>
            <a:ext cx="7704137" cy="153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31220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a:xfrm>
            <a:off x="323850" y="981075"/>
            <a:ext cx="7772400" cy="503238"/>
          </a:xfrm>
        </p:spPr>
        <p:txBody>
          <a:bodyPr/>
          <a:lstStyle/>
          <a:p>
            <a:r>
              <a:rPr lang="cs-CZ" altLang="cs-CZ" dirty="0" smtClean="0"/>
              <a:t>Doba návratnosti - příklad</a:t>
            </a:r>
          </a:p>
        </p:txBody>
      </p:sp>
      <p:sp>
        <p:nvSpPr>
          <p:cNvPr id="3" name="Zástupný symbol pro obsah 2"/>
          <p:cNvSpPr>
            <a:spLocks noGrp="1"/>
          </p:cNvSpPr>
          <p:nvPr>
            <p:ph idx="1"/>
          </p:nvPr>
        </p:nvSpPr>
        <p:spPr>
          <a:xfrm>
            <a:off x="323850" y="1557338"/>
            <a:ext cx="8496300" cy="4357687"/>
          </a:xfrm>
        </p:spPr>
        <p:txBody>
          <a:bodyPr/>
          <a:lstStyle/>
          <a:p>
            <a:pPr marL="457200" indent="-457200" algn="just">
              <a:buFont typeface="+mj-lt"/>
              <a:buAutoNum type="arabicPeriod" startAt="12"/>
              <a:defRPr/>
            </a:pPr>
            <a:r>
              <a:rPr lang="cs-CZ" sz="2000" dirty="0" smtClean="0"/>
              <a:t>Mějme investiční projekt s nímž je spojen jednorázový výdaj ve výši 19 244 000 Kč. S projektem jsou také v následujících pěti letech spojeny příjmy, konkrétně:</a:t>
            </a:r>
          </a:p>
          <a:p>
            <a:pPr marL="914400" lvl="1" indent="-514350" algn="just">
              <a:defRPr/>
            </a:pPr>
            <a:r>
              <a:rPr lang="cs-CZ" sz="1800" dirty="0" smtClean="0"/>
              <a:t>1. rok:	6 032 000 Kč</a:t>
            </a:r>
          </a:p>
          <a:p>
            <a:pPr marL="914400" lvl="1" indent="-514350" algn="just">
              <a:defRPr/>
            </a:pPr>
            <a:r>
              <a:rPr lang="cs-CZ" sz="1800" dirty="0" smtClean="0"/>
              <a:t>2. rok:	6 032 000 Kč</a:t>
            </a:r>
          </a:p>
          <a:p>
            <a:pPr marL="914400" lvl="1" indent="-514350" algn="just">
              <a:defRPr/>
            </a:pPr>
            <a:r>
              <a:rPr lang="cs-CZ" sz="1800" dirty="0" smtClean="0"/>
              <a:t>3. rok:	6 412 000 Kč</a:t>
            </a:r>
          </a:p>
          <a:p>
            <a:pPr marL="914400" lvl="1" indent="-514350" algn="just">
              <a:defRPr/>
            </a:pPr>
            <a:r>
              <a:rPr lang="cs-CZ" sz="1800" dirty="0" smtClean="0"/>
              <a:t>4. rok:	6 412 000 Kč</a:t>
            </a:r>
          </a:p>
          <a:p>
            <a:pPr marL="914400" lvl="1" indent="-514350" algn="just">
              <a:defRPr/>
            </a:pPr>
            <a:r>
              <a:rPr lang="cs-CZ" sz="1800" dirty="0" smtClean="0"/>
              <a:t>5. rok 	5 576 000 Kč</a:t>
            </a:r>
            <a:endParaRPr lang="cs-CZ" dirty="0" smtClean="0"/>
          </a:p>
          <a:p>
            <a:pPr>
              <a:buFont typeface="Wingdings" panose="05000000000000000000" pitchFamily="2" charset="2"/>
              <a:buNone/>
              <a:defRPr/>
            </a:pPr>
            <a:r>
              <a:rPr lang="cs-CZ" sz="2000" b="1" dirty="0" smtClean="0"/>
              <a:t>ÚKOL: </a:t>
            </a:r>
            <a:r>
              <a:rPr lang="cs-CZ" sz="2000" dirty="0" smtClean="0"/>
              <a:t>Vypočítejte dobu návratnosti investičního projektu.</a:t>
            </a:r>
          </a:p>
          <a:p>
            <a:pPr>
              <a:buFont typeface="Wingdings" panose="05000000000000000000" pitchFamily="2" charset="2"/>
              <a:buNone/>
              <a:defRPr/>
            </a:pPr>
            <a:endParaRPr lang="cs-CZ" sz="2000" dirty="0" smtClean="0"/>
          </a:p>
          <a:p>
            <a:pPr marL="457200" indent="-457200">
              <a:buFont typeface="+mj-lt"/>
              <a:buAutoNum type="arabicPeriod" startAt="13"/>
              <a:defRPr/>
            </a:pPr>
            <a:r>
              <a:rPr lang="cs-CZ" sz="2000" dirty="0" smtClean="0"/>
              <a:t> </a:t>
            </a: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6181CA1E-6B77-469A-A117-E17164C6065E}" type="slidenum">
              <a:rPr lang="cs-CZ" altLang="cs-CZ" sz="1000">
                <a:solidFill>
                  <a:srgbClr val="7D1E1E"/>
                </a:solidFill>
                <a:latin typeface="Trebuchet MS" panose="020B0603020202020204" pitchFamily="34" charset="0"/>
              </a:rPr>
              <a:pPr eaLnBrk="1" hangingPunct="1"/>
              <a:t>26</a:t>
            </a:fld>
            <a:endParaRPr lang="cs-CZ" altLang="cs-CZ" sz="1000">
              <a:solidFill>
                <a:srgbClr val="7D1E1E"/>
              </a:solidFill>
              <a:latin typeface="Trebuchet MS" panose="020B0603020202020204" pitchFamily="34" charset="0"/>
            </a:endParaRPr>
          </a:p>
        </p:txBody>
      </p:sp>
      <p:pic>
        <p:nvPicPr>
          <p:cNvPr id="4096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775" y="4953810"/>
            <a:ext cx="8277225"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9371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Zástupný symbol pro obsah 2"/>
          <p:cNvSpPr>
            <a:spLocks noGrp="1"/>
          </p:cNvSpPr>
          <p:nvPr>
            <p:ph idx="1"/>
          </p:nvPr>
        </p:nvSpPr>
        <p:spPr>
          <a:xfrm>
            <a:off x="635251" y="2247402"/>
            <a:ext cx="7921625" cy="1439863"/>
          </a:xfrm>
        </p:spPr>
        <p:txBody>
          <a:bodyPr/>
          <a:lstStyle/>
          <a:p>
            <a:pPr>
              <a:buFont typeface="Wingdings" panose="05000000000000000000" pitchFamily="2" charset="2"/>
              <a:buNone/>
            </a:pPr>
            <a:r>
              <a:rPr lang="cs-CZ" altLang="cs-CZ" sz="2400" dirty="0" smtClean="0"/>
              <a:t>Na příště si prosím nastudujte kapitolu 8 – Mezinárodní</a:t>
            </a:r>
          </a:p>
          <a:p>
            <a:pPr>
              <a:buFont typeface="Wingdings" panose="05000000000000000000" pitchFamily="2" charset="2"/>
              <a:buNone/>
            </a:pPr>
            <a:r>
              <a:rPr lang="cs-CZ" altLang="cs-CZ" sz="2400" dirty="0" smtClean="0"/>
              <a:t>finance.</a:t>
            </a: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0D7EFCD6-DE90-4EE3-991F-E35967FB0A26}" type="slidenum">
              <a:rPr lang="cs-CZ" altLang="cs-CZ" sz="1000">
                <a:solidFill>
                  <a:srgbClr val="7D1E1E"/>
                </a:solidFill>
                <a:latin typeface="Trebuchet MS" panose="020B0603020202020204" pitchFamily="34" charset="0"/>
              </a:rPr>
              <a:pPr eaLnBrk="1" hangingPunct="1"/>
              <a:t>27</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1261589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a:xfrm>
            <a:off x="395288" y="1125538"/>
            <a:ext cx="8291512" cy="503237"/>
          </a:xfrm>
        </p:spPr>
        <p:txBody>
          <a:bodyPr/>
          <a:lstStyle/>
          <a:p>
            <a:r>
              <a:rPr lang="cs-CZ" altLang="cs-CZ" dirty="0" smtClean="0"/>
              <a:t>Úvod</a:t>
            </a:r>
          </a:p>
        </p:txBody>
      </p:sp>
      <p:sp>
        <p:nvSpPr>
          <p:cNvPr id="9219" name="Zástupný symbol pro obsah 2"/>
          <p:cNvSpPr>
            <a:spLocks noGrp="1"/>
          </p:cNvSpPr>
          <p:nvPr>
            <p:ph idx="1"/>
          </p:nvPr>
        </p:nvSpPr>
        <p:spPr>
          <a:xfrm>
            <a:off x="468313" y="1773238"/>
            <a:ext cx="8204200" cy="4824412"/>
          </a:xfrm>
        </p:spPr>
        <p:txBody>
          <a:bodyPr/>
          <a:lstStyle/>
          <a:p>
            <a:r>
              <a:rPr lang="cs-CZ" altLang="cs-CZ" sz="2000" dirty="0" smtClean="0">
                <a:cs typeface="Times New Roman" panose="02020603050405020304" pitchFamily="18" charset="0"/>
              </a:rPr>
              <a:t>Podnikové finance – zobrazují pohyby peněžních prostředků, podnikového kapitálu a finančních zdrojů.</a:t>
            </a:r>
          </a:p>
          <a:p>
            <a:pPr marL="0" indent="0">
              <a:buNone/>
            </a:pPr>
            <a:endParaRPr lang="cs-CZ" altLang="cs-CZ" sz="2000" dirty="0" smtClean="0"/>
          </a:p>
          <a:p>
            <a:r>
              <a:rPr lang="cs-CZ" altLang="cs-CZ" sz="2000" dirty="0" smtClean="0"/>
              <a:t>Cíl podnikových financí: </a:t>
            </a:r>
            <a:r>
              <a:rPr lang="cs-CZ" altLang="cs-CZ" sz="2000" b="1" dirty="0"/>
              <a:t>maximalizace </a:t>
            </a:r>
            <a:r>
              <a:rPr lang="cs-CZ" altLang="cs-CZ" sz="2000" b="1" dirty="0" smtClean="0"/>
              <a:t>zisku</a:t>
            </a:r>
          </a:p>
          <a:p>
            <a:pPr marL="0" indent="0">
              <a:buNone/>
            </a:pPr>
            <a:endParaRPr lang="cs-CZ" altLang="cs-CZ" sz="2000" dirty="0"/>
          </a:p>
          <a:p>
            <a:r>
              <a:rPr lang="cs-CZ" altLang="cs-CZ" sz="2000" dirty="0"/>
              <a:t>V současnosti jsou cíle spíše následující:</a:t>
            </a:r>
          </a:p>
          <a:p>
            <a:pPr lvl="1"/>
            <a:r>
              <a:rPr lang="cs-CZ" altLang="cs-CZ" sz="2000" dirty="0"/>
              <a:t>Maximalizace tržní hodnoty podniku</a:t>
            </a:r>
          </a:p>
          <a:p>
            <a:pPr lvl="1"/>
            <a:r>
              <a:rPr lang="cs-CZ" altLang="cs-CZ" sz="2000" dirty="0"/>
              <a:t>Platební schopnost (likvidita)</a:t>
            </a:r>
          </a:p>
          <a:p>
            <a:pPr lvl="1"/>
            <a:r>
              <a:rPr lang="cs-CZ" altLang="cs-CZ" sz="2000" dirty="0"/>
              <a:t>Rentabilita podniku</a:t>
            </a:r>
          </a:p>
          <a:p>
            <a:pPr lvl="1"/>
            <a:r>
              <a:rPr lang="cs-CZ" altLang="cs-CZ" sz="2000" dirty="0"/>
              <a:t>Finanční rovnováha</a:t>
            </a:r>
          </a:p>
          <a:p>
            <a:pPr lvl="1"/>
            <a:endParaRPr lang="cs-CZ" altLang="cs-CZ" dirty="0"/>
          </a:p>
          <a:p>
            <a:endParaRPr lang="cs-CZ" altLang="cs-CZ" sz="2000" dirty="0" smtClean="0">
              <a:cs typeface="Times New Roman" panose="02020603050405020304" pitchFamily="18" charset="0"/>
            </a:endParaRP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D86B7B41-FF52-4C60-804E-48E114A91E43}" type="slidenum">
              <a:rPr lang="cs-CZ" altLang="cs-CZ" sz="1000">
                <a:solidFill>
                  <a:srgbClr val="7D1E1E"/>
                </a:solidFill>
                <a:latin typeface="Trebuchet MS" panose="020B0603020202020204" pitchFamily="34" charset="0"/>
              </a:rPr>
              <a:pPr eaLnBrk="1" hangingPunct="1"/>
              <a:t>3</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42198609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Některé pojmy</a:t>
            </a:r>
            <a:endParaRPr lang="cs-CZ" dirty="0"/>
          </a:p>
        </p:txBody>
      </p:sp>
      <p:sp>
        <p:nvSpPr>
          <p:cNvPr id="3" name="Zástupný symbol pro obsah 2"/>
          <p:cNvSpPr>
            <a:spLocks noGrp="1"/>
          </p:cNvSpPr>
          <p:nvPr>
            <p:ph idx="1"/>
          </p:nvPr>
        </p:nvSpPr>
        <p:spPr/>
        <p:txBody>
          <a:bodyPr/>
          <a:lstStyle/>
          <a:p>
            <a:pPr lvl="1"/>
            <a:r>
              <a:rPr lang="cs-CZ" altLang="cs-CZ" sz="2000" dirty="0">
                <a:cs typeface="Times New Roman" panose="02020603050405020304" pitchFamily="18" charset="0"/>
              </a:rPr>
              <a:t>Podnikový majetek</a:t>
            </a:r>
          </a:p>
          <a:p>
            <a:pPr lvl="1"/>
            <a:r>
              <a:rPr lang="cs-CZ" altLang="cs-CZ" sz="2000" dirty="0">
                <a:cs typeface="Times New Roman" panose="02020603050405020304" pitchFamily="18" charset="0"/>
              </a:rPr>
              <a:t>Podnikový kapitál	                  zní to podobně?</a:t>
            </a:r>
          </a:p>
          <a:p>
            <a:pPr lvl="1"/>
            <a:r>
              <a:rPr lang="cs-CZ" altLang="cs-CZ" sz="2000" dirty="0">
                <a:cs typeface="Times New Roman" panose="02020603050405020304" pitchFamily="18" charset="0"/>
              </a:rPr>
              <a:t>Kapitál                                    v čem je rozdíl?</a:t>
            </a:r>
          </a:p>
          <a:p>
            <a:pPr lvl="1"/>
            <a:r>
              <a:rPr lang="cs-CZ" altLang="cs-CZ" sz="2000" dirty="0">
                <a:cs typeface="Times New Roman" panose="02020603050405020304" pitchFamily="18" charset="0"/>
              </a:rPr>
              <a:t>Peněžní prostředky               → ukážeme si na rozvaze</a:t>
            </a:r>
          </a:p>
          <a:p>
            <a:pPr lvl="1"/>
            <a:r>
              <a:rPr lang="cs-CZ" altLang="cs-CZ" sz="2000" dirty="0">
                <a:cs typeface="Times New Roman" panose="02020603050405020304" pitchFamily="18" charset="0"/>
              </a:rPr>
              <a:t>Finanční zdroje  	                  	</a:t>
            </a:r>
            <a:endParaRPr lang="cs-CZ" altLang="cs-CZ" dirty="0">
              <a:latin typeface="Times New Roman" panose="02020603050405020304" pitchFamily="18" charset="0"/>
              <a:cs typeface="Times New Roman" panose="02020603050405020304" pitchFamily="18" charset="0"/>
            </a:endParaRP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useBgFill="1">
        <p:nvSpPr>
          <p:cNvPr id="6" name="Pravá složená závorka 5"/>
          <p:cNvSpPr>
            <a:spLocks/>
          </p:cNvSpPr>
          <p:nvPr/>
        </p:nvSpPr>
        <p:spPr bwMode="auto">
          <a:xfrm>
            <a:off x="3851275" y="2092593"/>
            <a:ext cx="433388" cy="1658756"/>
          </a:xfrm>
          <a:prstGeom prst="rightBrace">
            <a:avLst>
              <a:gd name="adj1" fmla="val 8303"/>
              <a:gd name="adj2" fmla="val 50000"/>
            </a:avLst>
          </a:prstGeom>
          <a:ln w="41275" algn="ctr">
            <a:solidFill>
              <a:schemeClr val="tx1"/>
            </a:solidFill>
            <a:round/>
            <a:headEnd/>
            <a:tailEnd/>
          </a:ln>
        </p:spPr>
        <p:txBody>
          <a:bodyPr/>
          <a:lstStyle>
            <a:lvl1pPr eaLnBrk="0" hangingPunct="0">
              <a:spcBef>
                <a:spcPct val="20000"/>
              </a:spcBef>
              <a:buClr>
                <a:srgbClr val="7D1E1E"/>
              </a:buClr>
              <a:buFont typeface="Wingdings" panose="05000000000000000000" pitchFamily="2" charset="2"/>
              <a:buChar char="n"/>
              <a:defRPr sz="2800">
                <a:solidFill>
                  <a:schemeClr val="tx1"/>
                </a:solidFill>
                <a:latin typeface="Trebuchet MS" panose="020B0603020202020204" pitchFamily="34" charset="0"/>
              </a:defRPr>
            </a:lvl1pPr>
            <a:lvl2pPr marL="742950" indent="-285750" eaLnBrk="0" hangingPunct="0">
              <a:spcBef>
                <a:spcPct val="20000"/>
              </a:spcBef>
              <a:buClr>
                <a:srgbClr val="7D1E1E"/>
              </a:buClr>
              <a:buFont typeface="Wingdings" panose="05000000000000000000" pitchFamily="2" charset="2"/>
              <a:buChar char="n"/>
              <a:defRPr sz="2600">
                <a:solidFill>
                  <a:schemeClr val="tx1"/>
                </a:solidFill>
                <a:latin typeface="Trebuchet MS" panose="020B0603020202020204" pitchFamily="34" charset="0"/>
              </a:defRPr>
            </a:lvl2pPr>
            <a:lvl3pPr marL="1143000" indent="-228600" eaLnBrk="0" hangingPunct="0">
              <a:spcBef>
                <a:spcPct val="20000"/>
              </a:spcBef>
              <a:buClr>
                <a:srgbClr val="7D1E1E"/>
              </a:buClr>
              <a:buFont typeface="Wingdings" panose="05000000000000000000" pitchFamily="2" charset="2"/>
              <a:buChar char="n"/>
              <a:defRPr sz="2300">
                <a:solidFill>
                  <a:schemeClr val="tx1"/>
                </a:solidFill>
                <a:latin typeface="Trebuchet MS" panose="020B0603020202020204" pitchFamily="34" charset="0"/>
              </a:defRPr>
            </a:lvl3pPr>
            <a:lvl4pPr marL="1600200" indent="-228600" eaLnBrk="0" hangingPunct="0">
              <a:spcBef>
                <a:spcPct val="20000"/>
              </a:spcBef>
              <a:buClr>
                <a:srgbClr val="7D1E1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eaLnBrk="0" hangingPunct="0">
              <a:spcBef>
                <a:spcPct val="20000"/>
              </a:spcBef>
              <a:buClr>
                <a:srgbClr val="7D1E1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9pPr>
          </a:lstStyle>
          <a:p>
            <a:pPr algn="r" eaLnBrk="1" hangingPunct="1">
              <a:spcBef>
                <a:spcPct val="0"/>
              </a:spcBef>
              <a:buClrTx/>
              <a:buFontTx/>
              <a:buNone/>
            </a:pPr>
            <a:endParaRPr lang="cs-CZ" altLang="cs-CZ" sz="1600">
              <a:latin typeface="Arial" panose="020B0604020202020204" pitchFamily="34" charset="0"/>
            </a:endParaRPr>
          </a:p>
        </p:txBody>
      </p:sp>
    </p:spTree>
    <p:extLst>
      <p:ext uri="{BB962C8B-B14F-4D97-AF65-F5344CB8AC3E}">
        <p14:creationId xmlns:p14="http://schemas.microsoft.com/office/powerpoint/2010/main" val="2251078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a:xfrm>
            <a:off x="323850" y="1125538"/>
            <a:ext cx="7772400" cy="501650"/>
          </a:xfrm>
        </p:spPr>
        <p:txBody>
          <a:bodyPr/>
          <a:lstStyle/>
          <a:p>
            <a:r>
              <a:rPr lang="cs-CZ" altLang="cs-CZ" smtClean="0"/>
              <a:t>Modelová rozvaha podniku</a:t>
            </a: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8D50BEAC-E4AB-499A-8AB1-EC5FBA46F13F}" type="slidenum">
              <a:rPr lang="cs-CZ" altLang="cs-CZ" sz="1000">
                <a:solidFill>
                  <a:srgbClr val="7D1E1E"/>
                </a:solidFill>
                <a:latin typeface="Trebuchet MS" panose="020B0603020202020204" pitchFamily="34" charset="0"/>
              </a:rPr>
              <a:pPr eaLnBrk="1" hangingPunct="1"/>
              <a:t>5</a:t>
            </a:fld>
            <a:endParaRPr lang="cs-CZ" altLang="cs-CZ" sz="1000">
              <a:solidFill>
                <a:srgbClr val="7D1E1E"/>
              </a:solidFill>
              <a:latin typeface="Trebuchet MS" panose="020B0603020202020204" pitchFamily="34" charset="0"/>
            </a:endParaRPr>
          </a:p>
        </p:txBody>
      </p:sp>
      <p:graphicFrame>
        <p:nvGraphicFramePr>
          <p:cNvPr id="2" name="Tabulka 1"/>
          <p:cNvGraphicFramePr>
            <a:graphicFrameLocks noGrp="1"/>
          </p:cNvGraphicFramePr>
          <p:nvPr>
            <p:extLst>
              <p:ext uri="{D42A27DB-BD31-4B8C-83A1-F6EECF244321}">
                <p14:modId xmlns:p14="http://schemas.microsoft.com/office/powerpoint/2010/main" val="2222916887"/>
              </p:ext>
            </p:extLst>
          </p:nvPr>
        </p:nvGraphicFramePr>
        <p:xfrm>
          <a:off x="817683" y="1811223"/>
          <a:ext cx="7086601" cy="4075221"/>
        </p:xfrm>
        <a:graphic>
          <a:graphicData uri="http://schemas.openxmlformats.org/drawingml/2006/table">
            <a:tbl>
              <a:tblPr firstRow="1" firstCol="1" bandRow="1"/>
              <a:tblGrid>
                <a:gridCol w="361655">
                  <a:extLst>
                    <a:ext uri="{9D8B030D-6E8A-4147-A177-3AD203B41FA5}">
                      <a16:colId xmlns:a16="http://schemas.microsoft.com/office/drawing/2014/main" val="20000"/>
                    </a:ext>
                  </a:extLst>
                </a:gridCol>
                <a:gridCol w="2965721">
                  <a:extLst>
                    <a:ext uri="{9D8B030D-6E8A-4147-A177-3AD203B41FA5}">
                      <a16:colId xmlns:a16="http://schemas.microsoft.com/office/drawing/2014/main" val="20001"/>
                    </a:ext>
                  </a:extLst>
                </a:gridCol>
                <a:gridCol w="453318">
                  <a:extLst>
                    <a:ext uri="{9D8B030D-6E8A-4147-A177-3AD203B41FA5}">
                      <a16:colId xmlns:a16="http://schemas.microsoft.com/office/drawing/2014/main" val="20002"/>
                    </a:ext>
                  </a:extLst>
                </a:gridCol>
                <a:gridCol w="3305907">
                  <a:extLst>
                    <a:ext uri="{9D8B030D-6E8A-4147-A177-3AD203B41FA5}">
                      <a16:colId xmlns:a16="http://schemas.microsoft.com/office/drawing/2014/main" val="20003"/>
                    </a:ext>
                  </a:extLst>
                </a:gridCol>
              </a:tblGrid>
              <a:tr h="199425">
                <a:tc>
                  <a:txBody>
                    <a:bodyPr/>
                    <a:lstStyle/>
                    <a:p>
                      <a:pPr algn="ctr">
                        <a:lnSpc>
                          <a:spcPct val="115000"/>
                        </a:lnSpc>
                        <a:spcAft>
                          <a:spcPts val="0"/>
                        </a:spcAft>
                      </a:pPr>
                      <a:r>
                        <a:rPr lang="cs-CZ" sz="1100" b="1" dirty="0">
                          <a:effectLst/>
                          <a:latin typeface="Calibri"/>
                          <a:ea typeface="Calibri"/>
                          <a:cs typeface="Times New Roman"/>
                        </a:rPr>
                        <a:t> </a:t>
                      </a:r>
                      <a:endParaRPr lang="cs-CZ" sz="1100" dirty="0">
                        <a:effectLst/>
                        <a:latin typeface="Calibri"/>
                        <a:ea typeface="Calibri"/>
                        <a:cs typeface="Times New Roman"/>
                      </a:endParaRP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cs-CZ" sz="1100" b="1">
                          <a:effectLst/>
                          <a:latin typeface="Calibri"/>
                          <a:ea typeface="Calibri"/>
                          <a:cs typeface="Times New Roman"/>
                        </a:rPr>
                        <a:t>AKTIVA</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cs-CZ" sz="1100" b="1">
                          <a:effectLst/>
                          <a:latin typeface="Calibri"/>
                          <a:ea typeface="Calibri"/>
                          <a:cs typeface="Times New Roman"/>
                        </a:rPr>
                        <a:t> </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cs-CZ" sz="1100" b="1">
                          <a:effectLst/>
                          <a:latin typeface="Calibri"/>
                          <a:ea typeface="Calibri"/>
                          <a:cs typeface="Times New Roman"/>
                        </a:rPr>
                        <a:t>PASIVA</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199425">
                <a:tc>
                  <a:txBody>
                    <a:bodyPr/>
                    <a:lstStyle/>
                    <a:p>
                      <a:pPr>
                        <a:lnSpc>
                          <a:spcPct val="115000"/>
                        </a:lnSpc>
                        <a:spcAft>
                          <a:spcPts val="0"/>
                        </a:spcAft>
                      </a:pPr>
                      <a:r>
                        <a:rPr lang="cs-CZ" sz="1100">
                          <a:effectLst/>
                          <a:latin typeface="Calibri"/>
                          <a:ea typeface="Calibri"/>
                          <a:cs typeface="Times New Roman"/>
                        </a:rPr>
                        <a:t>A.</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Pohledávky za upsaný vlastní kapitál</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9425">
                <a:tc>
                  <a:txBody>
                    <a:bodyPr/>
                    <a:lstStyle/>
                    <a:p>
                      <a:pPr>
                        <a:lnSpc>
                          <a:spcPct val="115000"/>
                        </a:lnSpc>
                        <a:spcAft>
                          <a:spcPts val="0"/>
                        </a:spcAft>
                      </a:pPr>
                      <a:r>
                        <a:rPr lang="cs-CZ" sz="1100">
                          <a:effectLst/>
                          <a:latin typeface="Calibri"/>
                          <a:ea typeface="Calibri"/>
                          <a:cs typeface="Times New Roman"/>
                        </a:rPr>
                        <a:t>B.</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dirty="0">
                          <a:effectLst/>
                          <a:latin typeface="Calibri"/>
                          <a:ea typeface="Calibri"/>
                          <a:cs typeface="Times New Roman"/>
                        </a:rPr>
                        <a:t>DLOUHODOBÝ MAJETEK</a:t>
                      </a:r>
                      <a:endParaRPr lang="cs-CZ" sz="1100" dirty="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cs-CZ" sz="1100">
                          <a:effectLst/>
                          <a:latin typeface="Calibri"/>
                          <a:ea typeface="Calibri"/>
                          <a:cs typeface="Times New Roman"/>
                        </a:rPr>
                        <a:t>A.</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dirty="0">
                          <a:effectLst/>
                          <a:latin typeface="Calibri"/>
                          <a:ea typeface="Calibri"/>
                          <a:cs typeface="Times New Roman"/>
                        </a:rPr>
                        <a:t>VLASTNÍ KAPITÁL</a:t>
                      </a:r>
                      <a:endParaRPr lang="cs-CZ" sz="1100" dirty="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199425">
                <a:tc>
                  <a:txBody>
                    <a:bodyPr/>
                    <a:lstStyle/>
                    <a:p>
                      <a:pPr>
                        <a:lnSpc>
                          <a:spcPct val="115000"/>
                        </a:lnSpc>
                        <a:spcAft>
                          <a:spcPts val="0"/>
                        </a:spcAft>
                      </a:pPr>
                      <a:r>
                        <a:rPr lang="cs-CZ" sz="1100">
                          <a:effectLst/>
                          <a:latin typeface="Calibri"/>
                          <a:ea typeface="Calibri"/>
                          <a:cs typeface="Times New Roman"/>
                        </a:rPr>
                        <a:t>I.</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Dlouhodobý nehmotný majetek</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I.</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Základní kapitál</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9425">
                <a:tc>
                  <a:txBody>
                    <a:bodyPr/>
                    <a:lstStyle/>
                    <a:p>
                      <a:pPr>
                        <a:lnSpc>
                          <a:spcPct val="115000"/>
                        </a:lnSpc>
                        <a:spcAft>
                          <a:spcPts val="0"/>
                        </a:spcAft>
                      </a:pPr>
                      <a:r>
                        <a:rPr lang="cs-CZ" sz="1100">
                          <a:effectLst/>
                          <a:latin typeface="Calibri"/>
                          <a:ea typeface="Calibri"/>
                          <a:cs typeface="Times New Roman"/>
                        </a:rPr>
                        <a:t>II.</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Dlouhodobý hmotný majetek</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II.</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Ážio a kapitálové fondy</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99425">
                <a:tc>
                  <a:txBody>
                    <a:bodyPr/>
                    <a:lstStyle/>
                    <a:p>
                      <a:pPr>
                        <a:lnSpc>
                          <a:spcPct val="115000"/>
                        </a:lnSpc>
                        <a:spcAft>
                          <a:spcPts val="0"/>
                        </a:spcAft>
                      </a:pPr>
                      <a:r>
                        <a:rPr lang="cs-CZ" sz="1100">
                          <a:effectLst/>
                          <a:latin typeface="Calibri"/>
                          <a:ea typeface="Calibri"/>
                          <a:cs typeface="Times New Roman"/>
                        </a:rPr>
                        <a:t>III.</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Dlouhodobý finanční majetek</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III.</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Fondy ze zisku</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99425">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IV.</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Výsledek hospodaření minulých let</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48179">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dirty="0">
                          <a:effectLst/>
                          <a:latin typeface="Calibri"/>
                          <a:ea typeface="Calibri"/>
                          <a:cs typeface="Times New Roman"/>
                        </a:rPr>
                        <a:t>V.</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dirty="0">
                          <a:effectLst/>
                          <a:latin typeface="Calibri"/>
                          <a:ea typeface="Calibri"/>
                          <a:cs typeface="Times New Roman"/>
                        </a:rPr>
                        <a:t>Výsledek hospodaření běžného účetního období</a:t>
                      </a:r>
                      <a:endParaRPr lang="cs-CZ" sz="1100" dirty="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37392">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VI.</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Rozhodnuto o zálohové výplatě podílu na zisku</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99425">
                <a:tc>
                  <a:txBody>
                    <a:bodyPr/>
                    <a:lstStyle/>
                    <a:p>
                      <a:pPr>
                        <a:lnSpc>
                          <a:spcPct val="115000"/>
                        </a:lnSpc>
                        <a:spcAft>
                          <a:spcPts val="0"/>
                        </a:spcAft>
                      </a:pPr>
                      <a:r>
                        <a:rPr lang="cs-CZ" sz="1100">
                          <a:effectLst/>
                          <a:latin typeface="Calibri"/>
                          <a:ea typeface="Calibri"/>
                          <a:cs typeface="Times New Roman"/>
                        </a:rPr>
                        <a:t>C.</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dirty="0">
                          <a:effectLst/>
                          <a:latin typeface="Calibri"/>
                          <a:ea typeface="Calibri"/>
                          <a:cs typeface="Times New Roman"/>
                        </a:rPr>
                        <a:t>OBĚŽNÁ AKTIVA</a:t>
                      </a:r>
                      <a:endParaRPr lang="cs-CZ" sz="1100" dirty="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cs-CZ" sz="1100">
                          <a:effectLst/>
                          <a:latin typeface="Calibri"/>
                          <a:ea typeface="Calibri"/>
                          <a:cs typeface="Times New Roman"/>
                        </a:rPr>
                        <a:t>B + C</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dirty="0">
                          <a:effectLst/>
                          <a:latin typeface="Calibri"/>
                          <a:ea typeface="Calibri"/>
                          <a:cs typeface="Times New Roman"/>
                        </a:rPr>
                        <a:t>CIZÍ ZDROJE</a:t>
                      </a:r>
                      <a:endParaRPr lang="cs-CZ" sz="1100" dirty="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9"/>
                  </a:ext>
                </a:extLst>
              </a:tr>
              <a:tr h="199425">
                <a:tc>
                  <a:txBody>
                    <a:bodyPr/>
                    <a:lstStyle/>
                    <a:p>
                      <a:pPr>
                        <a:lnSpc>
                          <a:spcPct val="115000"/>
                        </a:lnSpc>
                        <a:spcAft>
                          <a:spcPts val="0"/>
                        </a:spcAft>
                      </a:pPr>
                      <a:r>
                        <a:rPr lang="cs-CZ" sz="1100">
                          <a:effectLst/>
                          <a:latin typeface="Calibri"/>
                          <a:ea typeface="Calibri"/>
                          <a:cs typeface="Times New Roman"/>
                        </a:rPr>
                        <a:t>I.</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Zásoby</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B</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Rezervy</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99425">
                <a:tc>
                  <a:txBody>
                    <a:bodyPr/>
                    <a:lstStyle/>
                    <a:p>
                      <a:pPr>
                        <a:lnSpc>
                          <a:spcPct val="115000"/>
                        </a:lnSpc>
                        <a:spcAft>
                          <a:spcPts val="0"/>
                        </a:spcAft>
                      </a:pPr>
                      <a:r>
                        <a:rPr lang="cs-CZ" sz="1100">
                          <a:effectLst/>
                          <a:latin typeface="Calibri"/>
                          <a:ea typeface="Calibri"/>
                          <a:cs typeface="Times New Roman"/>
                        </a:rPr>
                        <a:t>II.</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Pohledávky</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C</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Závazky</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99425">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i="1">
                          <a:effectLst/>
                          <a:latin typeface="Calibri"/>
                          <a:ea typeface="Calibri"/>
                          <a:cs typeface="Times New Roman"/>
                        </a:rPr>
                        <a:t>Dlouhodobé pohledávky</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I.</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Dlouhodobé závazky</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99425">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i="1">
                          <a:effectLst/>
                          <a:latin typeface="Calibri"/>
                          <a:ea typeface="Calibri"/>
                          <a:cs typeface="Times New Roman"/>
                        </a:rPr>
                        <a:t>Krátkodobé pohledávky</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i="1">
                          <a:effectLst/>
                          <a:latin typeface="Calibri"/>
                          <a:ea typeface="Calibri"/>
                          <a:cs typeface="Times New Roman"/>
                        </a:rPr>
                        <a:t>Závazky k úvěrovým institucím</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99425">
                <a:tc>
                  <a:txBody>
                    <a:bodyPr/>
                    <a:lstStyle/>
                    <a:p>
                      <a:pPr>
                        <a:lnSpc>
                          <a:spcPct val="115000"/>
                        </a:lnSpc>
                        <a:spcAft>
                          <a:spcPts val="0"/>
                        </a:spcAft>
                      </a:pPr>
                      <a:r>
                        <a:rPr lang="cs-CZ" sz="1100">
                          <a:effectLst/>
                          <a:latin typeface="Calibri"/>
                          <a:ea typeface="Calibri"/>
                          <a:cs typeface="Times New Roman"/>
                        </a:rPr>
                        <a:t>III.</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Krátkodobý finanční majetek</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i="1">
                          <a:effectLst/>
                          <a:latin typeface="Calibri"/>
                          <a:ea typeface="Calibri"/>
                          <a:cs typeface="Times New Roman"/>
                        </a:rPr>
                        <a:t>Závazky z obchodních vztahů</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99425">
                <a:tc>
                  <a:txBody>
                    <a:bodyPr/>
                    <a:lstStyle/>
                    <a:p>
                      <a:pPr>
                        <a:lnSpc>
                          <a:spcPct val="115000"/>
                        </a:lnSpc>
                        <a:spcAft>
                          <a:spcPts val="0"/>
                        </a:spcAft>
                      </a:pPr>
                      <a:r>
                        <a:rPr lang="cs-CZ" sz="1100">
                          <a:effectLst/>
                          <a:latin typeface="Calibri"/>
                          <a:ea typeface="Calibri"/>
                          <a:cs typeface="Times New Roman"/>
                        </a:rPr>
                        <a:t>IV.</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Peněžní prostředky</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II.</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Krátkodobé závazky</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99425">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i="1">
                          <a:effectLst/>
                          <a:latin typeface="Calibri"/>
                          <a:ea typeface="Calibri"/>
                          <a:cs typeface="Times New Roman"/>
                        </a:rPr>
                        <a:t>Peněžní prostředky v pokladně</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i="1">
                          <a:effectLst/>
                          <a:latin typeface="Calibri"/>
                          <a:ea typeface="Calibri"/>
                          <a:cs typeface="Times New Roman"/>
                        </a:rPr>
                        <a:t>Závazky k úvěrovým institucím</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99425">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i="1">
                          <a:effectLst/>
                          <a:latin typeface="Calibri"/>
                          <a:ea typeface="Calibri"/>
                          <a:cs typeface="Times New Roman"/>
                        </a:rPr>
                        <a:t>Peněžní prostředky na účtech</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i="1">
                          <a:effectLst/>
                          <a:latin typeface="Calibri"/>
                          <a:ea typeface="Calibri"/>
                          <a:cs typeface="Times New Roman"/>
                        </a:rPr>
                        <a:t>Závazky z obchodních vztahů</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99425">
                <a:tc>
                  <a:txBody>
                    <a:bodyPr/>
                    <a:lstStyle/>
                    <a:p>
                      <a:pPr>
                        <a:lnSpc>
                          <a:spcPct val="115000"/>
                        </a:lnSpc>
                        <a:spcAft>
                          <a:spcPts val="0"/>
                        </a:spcAft>
                      </a:pPr>
                      <a:r>
                        <a:rPr lang="cs-CZ" sz="1100">
                          <a:effectLst/>
                          <a:latin typeface="Calibri"/>
                          <a:ea typeface="Calibri"/>
                          <a:cs typeface="Times New Roman"/>
                        </a:rPr>
                        <a:t>D</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Časové rozlišení aktiv</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D</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Časové rozlišení pasiv</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99425">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dirty="0">
                          <a:effectLst/>
                          <a:latin typeface="Calibri"/>
                          <a:ea typeface="Calibri"/>
                          <a:cs typeface="Times New Roman"/>
                        </a:rPr>
                        <a:t>AKTIVA CELKEM</a:t>
                      </a:r>
                      <a:endParaRPr lang="cs-CZ" sz="1100" dirty="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cs-CZ" sz="1100" dirty="0">
                          <a:effectLst/>
                          <a:latin typeface="Calibri"/>
                          <a:ea typeface="Calibri"/>
                          <a:cs typeface="Times New Roman"/>
                        </a:rPr>
                        <a:t> </a:t>
                      </a:r>
                      <a:r>
                        <a:rPr lang="cs-CZ" sz="1100" dirty="0" smtClean="0">
                          <a:effectLst/>
                          <a:latin typeface="Calibri"/>
                          <a:ea typeface="Calibri"/>
                          <a:cs typeface="Times New Roman"/>
                        </a:rPr>
                        <a:t>=</a:t>
                      </a:r>
                      <a:endParaRPr lang="cs-CZ" sz="1100" dirty="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cs-CZ" sz="1100" b="1" dirty="0">
                          <a:effectLst/>
                          <a:latin typeface="Calibri"/>
                          <a:ea typeface="Calibri"/>
                          <a:cs typeface="Times New Roman"/>
                        </a:rPr>
                        <a:t>PASIVA CELKEM</a:t>
                      </a:r>
                      <a:endParaRPr lang="cs-CZ" sz="1100" dirty="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2147383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323850" y="1125538"/>
            <a:ext cx="8362950" cy="503237"/>
          </a:xfrm>
        </p:spPr>
        <p:txBody>
          <a:bodyPr/>
          <a:lstStyle/>
          <a:p>
            <a:r>
              <a:rPr lang="cs-CZ" altLang="cs-CZ" smtClean="0"/>
              <a:t>Finanční řízení</a:t>
            </a:r>
          </a:p>
        </p:txBody>
      </p:sp>
      <p:sp>
        <p:nvSpPr>
          <p:cNvPr id="12291" name="Zástupný symbol pro obsah 2"/>
          <p:cNvSpPr>
            <a:spLocks noGrp="1"/>
          </p:cNvSpPr>
          <p:nvPr>
            <p:ph idx="1"/>
          </p:nvPr>
        </p:nvSpPr>
        <p:spPr>
          <a:xfrm>
            <a:off x="323850" y="1773238"/>
            <a:ext cx="8348663" cy="4895850"/>
          </a:xfrm>
        </p:spPr>
        <p:txBody>
          <a:bodyPr/>
          <a:lstStyle/>
          <a:p>
            <a:r>
              <a:rPr lang="cs-CZ" altLang="cs-CZ" sz="2000" dirty="0" smtClean="0">
                <a:sym typeface="Wingdings" panose="05000000000000000000" pitchFamily="2" charset="2"/>
              </a:rPr>
              <a:t>Viz skripta – je to tam poměrně stručně a srozumitelně vysvětleno </a:t>
            </a:r>
          </a:p>
          <a:p>
            <a:endParaRPr lang="cs-CZ" altLang="cs-CZ" sz="2000" dirty="0" smtClean="0">
              <a:sym typeface="Wingdings" panose="05000000000000000000" pitchFamily="2" charset="2"/>
            </a:endParaRPr>
          </a:p>
          <a:p>
            <a:r>
              <a:rPr lang="cs-CZ" altLang="cs-CZ" sz="2000" dirty="0" smtClean="0">
                <a:sym typeface="Wingdings" panose="05000000000000000000" pitchFamily="2" charset="2"/>
              </a:rPr>
              <a:t>Jen pár poznámek k jeho principům</a:t>
            </a:r>
          </a:p>
          <a:p>
            <a:pPr lvl="1"/>
            <a:r>
              <a:rPr lang="cs-CZ" altLang="cs-CZ" sz="2000" dirty="0" smtClean="0">
                <a:sym typeface="Wingdings" panose="05000000000000000000" pitchFamily="2" charset="2"/>
              </a:rPr>
              <a:t>Princip CF (princip peněžních toků)</a:t>
            </a:r>
          </a:p>
          <a:p>
            <a:pPr lvl="2"/>
            <a:r>
              <a:rPr lang="cs-CZ" altLang="cs-CZ" sz="2000" dirty="0" smtClean="0">
                <a:sym typeface="Wingdings" panose="05000000000000000000" pitchFamily="2" charset="2"/>
              </a:rPr>
              <a:t>- náklady a výnosy vs. příjmy a výdaje</a:t>
            </a:r>
          </a:p>
          <a:p>
            <a:pPr lvl="1"/>
            <a:r>
              <a:rPr lang="cs-CZ" altLang="cs-CZ" sz="2000" dirty="0" smtClean="0">
                <a:sym typeface="Wingdings" panose="05000000000000000000" pitchFamily="2" charset="2"/>
              </a:rPr>
              <a:t>Princip NPV + respektování faktoru času</a:t>
            </a:r>
          </a:p>
          <a:p>
            <a:pPr lvl="1"/>
            <a:r>
              <a:rPr lang="cs-CZ" altLang="cs-CZ" sz="2000" dirty="0" smtClean="0">
                <a:sym typeface="Wingdings" panose="05000000000000000000" pitchFamily="2" charset="2"/>
              </a:rPr>
              <a:t>Optimalizace finanční struktury – viz dále</a:t>
            </a:r>
          </a:p>
          <a:p>
            <a:pPr lvl="1"/>
            <a:endParaRPr lang="cs-CZ" altLang="cs-CZ" dirty="0" smtClean="0"/>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3854A593-64C9-4318-AEFC-52605817C41B}" type="slidenum">
              <a:rPr lang="cs-CZ" altLang="cs-CZ" sz="1000">
                <a:solidFill>
                  <a:srgbClr val="7D1E1E"/>
                </a:solidFill>
                <a:latin typeface="Trebuchet MS" panose="020B0603020202020204" pitchFamily="34" charset="0"/>
              </a:rPr>
              <a:pPr eaLnBrk="1" hangingPunct="1"/>
              <a:t>6</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35950159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a:xfrm>
            <a:off x="395288" y="1125538"/>
            <a:ext cx="8291512" cy="503237"/>
          </a:xfrm>
        </p:spPr>
        <p:txBody>
          <a:bodyPr/>
          <a:lstStyle/>
          <a:p>
            <a:r>
              <a:rPr lang="cs-CZ" altLang="cs-CZ" dirty="0" smtClean="0"/>
              <a:t>Vztah majetkové a finanční struktury podniku</a:t>
            </a:r>
          </a:p>
        </p:txBody>
      </p:sp>
      <p:sp>
        <p:nvSpPr>
          <p:cNvPr id="15363" name="Zástupný symbol pro obsah 2"/>
          <p:cNvSpPr>
            <a:spLocks noGrp="1"/>
          </p:cNvSpPr>
          <p:nvPr>
            <p:ph idx="1"/>
          </p:nvPr>
        </p:nvSpPr>
        <p:spPr>
          <a:xfrm>
            <a:off x="250825" y="1773238"/>
            <a:ext cx="8642350" cy="4824412"/>
          </a:xfrm>
        </p:spPr>
        <p:txBody>
          <a:bodyPr/>
          <a:lstStyle/>
          <a:p>
            <a:r>
              <a:rPr lang="cs-CZ" altLang="cs-CZ" sz="2000" dirty="0" smtClean="0">
                <a:cs typeface="Times New Roman" panose="02020603050405020304" pitchFamily="18" charset="0"/>
              </a:rPr>
              <a:t>Několik (doporučených) pravidel</a:t>
            </a:r>
          </a:p>
          <a:p>
            <a:pPr lvl="1"/>
            <a:r>
              <a:rPr lang="cs-CZ" altLang="cs-CZ" sz="2000" b="1" dirty="0" smtClean="0">
                <a:cs typeface="Times New Roman" panose="02020603050405020304" pitchFamily="18" charset="0"/>
              </a:rPr>
              <a:t>Zlaté pravidlo financování</a:t>
            </a:r>
          </a:p>
          <a:p>
            <a:pPr lvl="2"/>
            <a:r>
              <a:rPr lang="cs-CZ" altLang="cs-CZ" sz="2000" dirty="0">
                <a:cs typeface="Times New Roman" panose="02020603050405020304" pitchFamily="18" charset="0"/>
              </a:rPr>
              <a:t>doba, po kterou je kapitál vázán v majetku a doba, po níž je tento kapitál k dispozici, by měly být </a:t>
            </a:r>
            <a:r>
              <a:rPr lang="cs-CZ" altLang="cs-CZ" sz="2000" dirty="0" smtClean="0">
                <a:cs typeface="Times New Roman" panose="02020603050405020304" pitchFamily="18" charset="0"/>
              </a:rPr>
              <a:t>shodné</a:t>
            </a:r>
            <a:endParaRPr lang="cs-CZ" altLang="cs-CZ" sz="2000" b="1" u="sng" dirty="0">
              <a:cs typeface="Times New Roman" panose="02020603050405020304" pitchFamily="18" charset="0"/>
            </a:endParaRPr>
          </a:p>
          <a:p>
            <a:pPr lvl="1"/>
            <a:r>
              <a:rPr lang="cs-CZ" altLang="cs-CZ" sz="2000" b="1" dirty="0" smtClean="0">
                <a:cs typeface="Times New Roman" panose="02020603050405020304" pitchFamily="18" charset="0"/>
              </a:rPr>
              <a:t>Pravidlo vyrovnání rizika</a:t>
            </a:r>
          </a:p>
          <a:p>
            <a:pPr lvl="2"/>
            <a:r>
              <a:rPr lang="cs-CZ" altLang="cs-CZ" sz="2000" b="1" dirty="0" smtClean="0">
                <a:cs typeface="Times New Roman" panose="02020603050405020304" pitchFamily="18" charset="0"/>
              </a:rPr>
              <a:t>- </a:t>
            </a:r>
            <a:r>
              <a:rPr lang="cs-CZ" altLang="cs-CZ" sz="2000" dirty="0" smtClean="0">
                <a:cs typeface="Times New Roman" panose="02020603050405020304" pitchFamily="18" charset="0"/>
              </a:rPr>
              <a:t>poměr </a:t>
            </a:r>
            <a:r>
              <a:rPr lang="cs-CZ" altLang="cs-CZ" sz="2000" dirty="0">
                <a:cs typeface="Times New Roman" panose="02020603050405020304" pitchFamily="18" charset="0"/>
              </a:rPr>
              <a:t>vlastního a cizího kapitálu (1:1)</a:t>
            </a:r>
          </a:p>
          <a:p>
            <a:pPr lvl="2"/>
            <a:r>
              <a:rPr lang="cs-CZ" altLang="cs-CZ" sz="2000" dirty="0">
                <a:cs typeface="Times New Roman" panose="02020603050405020304" pitchFamily="18" charset="0"/>
              </a:rPr>
              <a:t>- důsledky vyššího zastoupení vlastního (cizího) kapitálu</a:t>
            </a:r>
          </a:p>
          <a:p>
            <a:pPr lvl="1"/>
            <a:r>
              <a:rPr lang="cs-CZ" altLang="cs-CZ" sz="2000" b="1" dirty="0" smtClean="0">
                <a:cs typeface="Times New Roman" panose="02020603050405020304" pitchFamily="18" charset="0"/>
              </a:rPr>
              <a:t>Pari pravidlo</a:t>
            </a:r>
          </a:p>
          <a:p>
            <a:pPr lvl="2"/>
            <a:r>
              <a:rPr lang="cs-CZ" altLang="cs-CZ" sz="2000" dirty="0">
                <a:cs typeface="Times New Roman" panose="02020603050405020304" pitchFamily="18" charset="0"/>
              </a:rPr>
              <a:t>- </a:t>
            </a:r>
            <a:r>
              <a:rPr lang="cs-CZ" sz="2000" dirty="0">
                <a:cs typeface="Times New Roman" panose="02020603050405020304" pitchFamily="18" charset="0"/>
              </a:rPr>
              <a:t>vlastní kapitál by měl být nanejvýš roven stálým aktivům, a to jen tehdy, když podnik nevyužívá dlouhodobý cizí </a:t>
            </a:r>
            <a:r>
              <a:rPr lang="cs-CZ" sz="2000" dirty="0" smtClean="0">
                <a:cs typeface="Times New Roman" panose="02020603050405020304" pitchFamily="18" charset="0"/>
              </a:rPr>
              <a:t>kapitál</a:t>
            </a:r>
            <a:endParaRPr lang="cs-CZ" altLang="cs-CZ" sz="2000" dirty="0">
              <a:cs typeface="Times New Roman" panose="02020603050405020304" pitchFamily="18" charset="0"/>
            </a:endParaRPr>
          </a:p>
          <a:p>
            <a:pPr lvl="1"/>
            <a:r>
              <a:rPr lang="cs-CZ" altLang="cs-CZ" sz="2000" b="1" dirty="0" smtClean="0">
                <a:cs typeface="Times New Roman" panose="02020603050405020304" pitchFamily="18" charset="0"/>
              </a:rPr>
              <a:t>Růstové pravidlo</a:t>
            </a:r>
          </a:p>
          <a:p>
            <a:pPr lvl="2"/>
            <a:r>
              <a:rPr lang="cs-CZ" sz="2000" dirty="0" smtClean="0">
                <a:cs typeface="Times New Roman" panose="02020603050405020304" pitchFamily="18" charset="0"/>
              </a:rPr>
              <a:t>- v</a:t>
            </a:r>
            <a:r>
              <a:rPr lang="cs-CZ" sz="2000" dirty="0">
                <a:cs typeface="Times New Roman" panose="02020603050405020304" pitchFamily="18" charset="0"/>
              </a:rPr>
              <a:t> podniku nemá být tempo růstu investic vyšší než tempo růstu tržeb. </a:t>
            </a:r>
            <a:endParaRPr lang="cs-CZ" altLang="cs-CZ" sz="2000" dirty="0">
              <a:cs typeface="Times New Roman" panose="02020603050405020304" pitchFamily="18" charset="0"/>
            </a:endParaRP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F29BDC73-FB39-4C24-8A25-3EE6D972CAB7}" type="slidenum">
              <a:rPr lang="cs-CZ" altLang="cs-CZ" sz="1000">
                <a:solidFill>
                  <a:srgbClr val="7D1E1E"/>
                </a:solidFill>
                <a:latin typeface="Trebuchet MS" panose="020B0603020202020204" pitchFamily="34" charset="0"/>
              </a:rPr>
              <a:pPr eaLnBrk="1" hangingPunct="1"/>
              <a:t>7</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1145045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a:xfrm>
            <a:off x="395288" y="1125538"/>
            <a:ext cx="8291512" cy="503237"/>
          </a:xfrm>
        </p:spPr>
        <p:txBody>
          <a:bodyPr/>
          <a:lstStyle/>
          <a:p>
            <a:r>
              <a:rPr lang="cs-CZ" altLang="cs-CZ" dirty="0" smtClean="0"/>
              <a:t>Několik základních faktů (doporučení)</a:t>
            </a:r>
          </a:p>
        </p:txBody>
      </p:sp>
      <p:sp>
        <p:nvSpPr>
          <p:cNvPr id="16387" name="Zástupný symbol pro obsah 2"/>
          <p:cNvSpPr>
            <a:spLocks noGrp="1"/>
          </p:cNvSpPr>
          <p:nvPr>
            <p:ph idx="1"/>
          </p:nvPr>
        </p:nvSpPr>
        <p:spPr>
          <a:xfrm>
            <a:off x="323850" y="1773238"/>
            <a:ext cx="8569325" cy="4968875"/>
          </a:xfrm>
        </p:spPr>
        <p:txBody>
          <a:bodyPr/>
          <a:lstStyle/>
          <a:p>
            <a:pPr algn="just"/>
            <a:r>
              <a:rPr lang="cs-CZ" altLang="cs-CZ" sz="1800" dirty="0" smtClean="0">
                <a:cs typeface="Times New Roman" panose="02020603050405020304" pitchFamily="18" charset="0"/>
              </a:rPr>
              <a:t>Krátkodobá (oběžná) aktiva financovat krátkodobým kapitálem</a:t>
            </a:r>
          </a:p>
          <a:p>
            <a:pPr algn="just"/>
            <a:r>
              <a:rPr lang="cs-CZ" altLang="cs-CZ" sz="1800" dirty="0" smtClean="0">
                <a:cs typeface="Times New Roman" panose="02020603050405020304" pitchFamily="18" charset="0"/>
              </a:rPr>
              <a:t>Dlouhodobá aktiva financovat dlouhodobým kapitálem (vlastním nebo cizím)</a:t>
            </a:r>
          </a:p>
          <a:p>
            <a:pPr algn="just"/>
            <a:r>
              <a:rPr lang="cs-CZ" altLang="cs-CZ" sz="1800" dirty="0" smtClean="0">
                <a:cs typeface="Times New Roman" panose="02020603050405020304" pitchFamily="18" charset="0"/>
              </a:rPr>
              <a:t>Dlouhodobým kapitálem krýt i část oběžných aktiv, která je v podniku trvale přítomna (tj. čistý pracovní kapitál, viz dále)</a:t>
            </a:r>
          </a:p>
          <a:p>
            <a:pPr algn="just"/>
            <a:r>
              <a:rPr lang="cs-CZ" altLang="cs-CZ" sz="1800" dirty="0" smtClean="0">
                <a:cs typeface="Times New Roman" panose="02020603050405020304" pitchFamily="18" charset="0"/>
              </a:rPr>
              <a:t>Dlouhodobá aktiva typická pro hlavní činnost podniku financovat vlastním kapitálem, zbytek dlouhodobých aktiv financovat cizími zdroji (v případě problémů je lze odprodat a přitom dále pokračovat v činnosti)</a:t>
            </a:r>
          </a:p>
          <a:p>
            <a:pPr algn="just"/>
            <a:r>
              <a:rPr lang="cs-CZ" altLang="cs-CZ" sz="1800" dirty="0">
                <a:cs typeface="Times New Roman" panose="02020603050405020304" pitchFamily="18" charset="0"/>
              </a:rPr>
              <a:t>V</a:t>
            </a:r>
            <a:r>
              <a:rPr lang="cs-CZ" altLang="cs-CZ" sz="1800" dirty="0" smtClean="0">
                <a:cs typeface="Times New Roman" panose="02020603050405020304" pitchFamily="18" charset="0"/>
              </a:rPr>
              <a:t>yšší podíl dlouhodobého kapitálu, než odpovídá dlouhodobým aktivům, snižuje celkovou efektivnost činnosti podniku (dlouhodobý kapitál je dražší)</a:t>
            </a:r>
          </a:p>
          <a:p>
            <a:pPr algn="just"/>
            <a:r>
              <a:rPr lang="cs-CZ" altLang="cs-CZ" sz="1800" dirty="0">
                <a:cs typeface="Times New Roman" panose="02020603050405020304" pitchFamily="18" charset="0"/>
              </a:rPr>
              <a:t>N</a:t>
            </a:r>
            <a:r>
              <a:rPr lang="cs-CZ" altLang="cs-CZ" sz="1800" dirty="0" smtClean="0">
                <a:cs typeface="Times New Roman" panose="02020603050405020304" pitchFamily="18" charset="0"/>
              </a:rPr>
              <a:t>ižší podíl dlouhodobého kapitálu (tj. používání krátkodobého kapitálu i na krytí dlouhodobého majetku) je značně riskantní, protože může vyvolat trvalé platební potíže podniku</a:t>
            </a:r>
          </a:p>
          <a:p>
            <a:pPr algn="just"/>
            <a:r>
              <a:rPr lang="cs-CZ" altLang="cs-CZ" sz="1800" dirty="0">
                <a:cs typeface="Times New Roman" panose="02020603050405020304" pitchFamily="18" charset="0"/>
              </a:rPr>
              <a:t>O</a:t>
            </a:r>
            <a:r>
              <a:rPr lang="cs-CZ" altLang="cs-CZ" sz="1800" dirty="0" smtClean="0">
                <a:cs typeface="Times New Roman" panose="02020603050405020304" pitchFamily="18" charset="0"/>
              </a:rPr>
              <a:t>běžný majetek by měl být podstatně vyšší, než krátkodobý cizí kapitál → zajištění chodu podniku i v případě problémů</a:t>
            </a: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0E5C4187-1B5B-47B6-B752-29E948083393}" type="slidenum">
              <a:rPr lang="cs-CZ" altLang="cs-CZ" sz="1000">
                <a:solidFill>
                  <a:srgbClr val="7D1E1E"/>
                </a:solidFill>
                <a:latin typeface="Trebuchet MS" panose="020B0603020202020204" pitchFamily="34" charset="0"/>
              </a:rPr>
              <a:pPr eaLnBrk="1" hangingPunct="1"/>
              <a:t>8</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332093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a:xfrm>
            <a:off x="323850" y="1125538"/>
            <a:ext cx="8362950" cy="503237"/>
          </a:xfrm>
        </p:spPr>
        <p:txBody>
          <a:bodyPr/>
          <a:lstStyle/>
          <a:p>
            <a:r>
              <a:rPr lang="cs-CZ" altLang="cs-CZ" smtClean="0"/>
              <a:t>Optimalizace finanční struktury podniku</a:t>
            </a:r>
          </a:p>
        </p:txBody>
      </p:sp>
      <p:sp>
        <p:nvSpPr>
          <p:cNvPr id="23555" name="Zástupný symbol pro obsah 2"/>
          <p:cNvSpPr>
            <a:spLocks noGrp="1"/>
          </p:cNvSpPr>
          <p:nvPr>
            <p:ph idx="1"/>
          </p:nvPr>
        </p:nvSpPr>
        <p:spPr>
          <a:xfrm>
            <a:off x="395288" y="1773238"/>
            <a:ext cx="8424862" cy="4895850"/>
          </a:xfrm>
        </p:spPr>
        <p:txBody>
          <a:bodyPr/>
          <a:lstStyle/>
          <a:p>
            <a:r>
              <a:rPr lang="cs-CZ" altLang="cs-CZ" sz="1800" dirty="0" smtClean="0">
                <a:cs typeface="Times New Roman" panose="02020603050405020304" pitchFamily="18" charset="0"/>
              </a:rPr>
              <a:t>V podstatě existují v podniku pouze 2 způsoby financování:</a:t>
            </a:r>
          </a:p>
          <a:p>
            <a:pPr lvl="1"/>
            <a:r>
              <a:rPr lang="cs-CZ" altLang="cs-CZ" sz="1800" dirty="0" smtClean="0">
                <a:cs typeface="Times New Roman" panose="02020603050405020304" pitchFamily="18" charset="0"/>
              </a:rPr>
              <a:t>Vlastním kapitálem</a:t>
            </a:r>
          </a:p>
          <a:p>
            <a:pPr lvl="1"/>
            <a:r>
              <a:rPr lang="cs-CZ" altLang="cs-CZ" sz="1800" dirty="0" smtClean="0">
                <a:cs typeface="Times New Roman" panose="02020603050405020304" pitchFamily="18" charset="0"/>
              </a:rPr>
              <a:t>Cizími zdroji</a:t>
            </a:r>
          </a:p>
          <a:p>
            <a:r>
              <a:rPr lang="cs-CZ" altLang="cs-CZ" sz="1800" dirty="0" smtClean="0">
                <a:cs typeface="Times New Roman" panose="02020603050405020304" pitchFamily="18" charset="0"/>
              </a:rPr>
              <a:t>Oba druhy kapitálu firmu něco stojí:</a:t>
            </a:r>
          </a:p>
          <a:p>
            <a:pPr lvl="1"/>
            <a:r>
              <a:rPr lang="cs-CZ" altLang="cs-CZ" sz="1800" dirty="0" smtClean="0">
                <a:cs typeface="Times New Roman" panose="02020603050405020304" pitchFamily="18" charset="0"/>
              </a:rPr>
              <a:t>Vlastní kapitál – musí vyplácet dividendy</a:t>
            </a:r>
          </a:p>
          <a:p>
            <a:pPr lvl="1"/>
            <a:r>
              <a:rPr lang="cs-CZ" altLang="cs-CZ" sz="1800" dirty="0" smtClean="0">
                <a:cs typeface="Times New Roman" panose="02020603050405020304" pitchFamily="18" charset="0"/>
              </a:rPr>
              <a:t>Cizí zdroje – musí platit úroky (úvěry) nebo vyplácet kupony (dluhopisy)</a:t>
            </a:r>
          </a:p>
          <a:p>
            <a:pPr lvl="1">
              <a:buFont typeface="Wingdings" panose="05000000000000000000" pitchFamily="2" charset="2"/>
              <a:buNone/>
            </a:pPr>
            <a:endParaRPr lang="cs-CZ" altLang="cs-CZ" sz="1800" dirty="0" smtClean="0">
              <a:cs typeface="Times New Roman" panose="02020603050405020304" pitchFamily="18" charset="0"/>
            </a:endParaRPr>
          </a:p>
          <a:p>
            <a:r>
              <a:rPr lang="cs-CZ" altLang="cs-CZ" sz="1800" dirty="0" smtClean="0">
                <a:cs typeface="Times New Roman" panose="02020603050405020304" pitchFamily="18" charset="0"/>
              </a:rPr>
              <a:t>Podnik přirozeně usiluje o co nejnižší průměrné náklady na kapitál → hledá takový poměr mezi VK a CZ, kdy budou náklady na kapitál nejnižší</a:t>
            </a:r>
          </a:p>
          <a:p>
            <a:endParaRPr lang="cs-CZ" altLang="cs-CZ" sz="1800" dirty="0" smtClean="0">
              <a:cs typeface="Times New Roman" panose="02020603050405020304" pitchFamily="18" charset="0"/>
            </a:endParaRPr>
          </a:p>
          <a:p>
            <a:r>
              <a:rPr lang="cs-CZ" altLang="cs-CZ" sz="1800" dirty="0" smtClean="0">
                <a:cs typeface="Times New Roman" panose="02020603050405020304" pitchFamily="18" charset="0"/>
              </a:rPr>
              <a:t>Financování prostřednictvím VK je nejdražší → tedy je vhodné financovat i prostřednictvím CZ, které jsou levnější</a:t>
            </a:r>
          </a:p>
          <a:p>
            <a:pPr lvl="1"/>
            <a:r>
              <a:rPr lang="cs-CZ" altLang="cs-CZ" sz="1800" dirty="0" smtClean="0">
                <a:cs typeface="Times New Roman" panose="02020603050405020304" pitchFamily="18" charset="0"/>
              </a:rPr>
              <a:t>Cizí kapitál je levnější neboť nese menší riziko (akcionáři jsou při likvidaci podniku poslední v pořadí při vyrovnávání nároků na úhradu)</a:t>
            </a:r>
          </a:p>
          <a:p>
            <a:endParaRPr lang="cs-CZ" altLang="cs-CZ" sz="1800" dirty="0" smtClean="0">
              <a:latin typeface="Times New Roman" panose="02020603050405020304" pitchFamily="18" charset="0"/>
              <a:cs typeface="Times New Roman" panose="02020603050405020304" pitchFamily="18" charset="0"/>
            </a:endParaRP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09138D86-2102-44BD-8F93-FFA643B3412E}" type="slidenum">
              <a:rPr lang="cs-CZ" altLang="cs-CZ" sz="1000">
                <a:solidFill>
                  <a:srgbClr val="7D1E1E"/>
                </a:solidFill>
                <a:latin typeface="Trebuchet MS" panose="020B0603020202020204" pitchFamily="34" charset="0"/>
              </a:rPr>
              <a:pPr eaLnBrk="1" hangingPunct="1"/>
              <a:t>9</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3314241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econ_sablona_4×3_cz</Template>
  <TotalTime>3548</TotalTime>
  <Words>2216</Words>
  <Application>Microsoft Office PowerPoint</Application>
  <PresentationFormat>Předvádění na obrazovce (4:3)</PresentationFormat>
  <Paragraphs>400</Paragraphs>
  <Slides>27</Slides>
  <Notes>12</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27</vt:i4>
      </vt:variant>
    </vt:vector>
  </HeadingPairs>
  <TitlesOfParts>
    <vt:vector size="35" baseType="lpstr">
      <vt:lpstr>Arial</vt:lpstr>
      <vt:lpstr>Calibri</vt:lpstr>
      <vt:lpstr>Cambria Math</vt:lpstr>
      <vt:lpstr>Tahoma</vt:lpstr>
      <vt:lpstr>Times New Roman</vt:lpstr>
      <vt:lpstr>Trebuchet MS</vt:lpstr>
      <vt:lpstr>Wingdings</vt:lpstr>
      <vt:lpstr>Prezentace_MU_CZ</vt:lpstr>
      <vt:lpstr>Prezentace aplikace PowerPoint</vt:lpstr>
      <vt:lpstr>Co je dnes na programu</vt:lpstr>
      <vt:lpstr>Úvod</vt:lpstr>
      <vt:lpstr>Některé pojmy</vt:lpstr>
      <vt:lpstr>Modelová rozvaha podniku</vt:lpstr>
      <vt:lpstr>Finanční řízení</vt:lpstr>
      <vt:lpstr>Vztah majetkové a finanční struktury podniku</vt:lpstr>
      <vt:lpstr>Několik základních faktů (doporučení)</vt:lpstr>
      <vt:lpstr>Optimalizace finanční struktury podniku</vt:lpstr>
      <vt:lpstr>Strategie financování</vt:lpstr>
      <vt:lpstr>Základní finanční ukazatele (I)</vt:lpstr>
      <vt:lpstr>Základní finanční ukazatele (II)</vt:lpstr>
      <vt:lpstr>Některé další finanční ukazatele (I)</vt:lpstr>
      <vt:lpstr>Příklad</vt:lpstr>
      <vt:lpstr>Náklady na cizí a vlastní kapitál</vt:lpstr>
      <vt:lpstr>Průměrné náklady kapitálu  (Weighted Average Cost of Capital – WACC)</vt:lpstr>
      <vt:lpstr>Příklady</vt:lpstr>
      <vt:lpstr>Příklady</vt:lpstr>
      <vt:lpstr>Příklady</vt:lpstr>
      <vt:lpstr>Příklady</vt:lpstr>
      <vt:lpstr>Hodnocení efektivnosti investic</vt:lpstr>
      <vt:lpstr>Čistá současná hodnota (NPV)</vt:lpstr>
      <vt:lpstr>Příklady - NPV</vt:lpstr>
      <vt:lpstr>Příklady - NPV</vt:lpstr>
      <vt:lpstr>Doba návratnosti (Pay Back)</vt:lpstr>
      <vt:lpstr>Doba návratnosti - příklad</vt:lpstr>
      <vt:lpstr>Prezentace aplikace PowerPoint</vt:lpstr>
    </vt:vector>
  </TitlesOfParts>
  <Company>Ekonomicko-správní fakulta Masarykovy univerzity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Martina</dc:creator>
  <cp:lastModifiedBy>Pokorná Martina</cp:lastModifiedBy>
  <cp:revision>40</cp:revision>
  <cp:lastPrinted>2016-11-09T09:12:54Z</cp:lastPrinted>
  <dcterms:created xsi:type="dcterms:W3CDTF">2016-11-07T10:13:05Z</dcterms:created>
  <dcterms:modified xsi:type="dcterms:W3CDTF">2018-11-05T11:22:57Z</dcterms:modified>
</cp:coreProperties>
</file>