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ppt/notesSlides/notesSlide13.xml" ContentType="application/vnd.openxmlformats-officedocument.presentationml.notesSlide+xml"/>
  <Override PartName="/ppt/comments/comment9.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omments/comment21.xml" ContentType="application/vnd.openxmlformats-officedocument.presentationml.comments+xml"/>
  <Override PartName="/ppt/notesSlides/notesSlide17.xml" ContentType="application/vnd.openxmlformats-officedocument.presentationml.notesSlide+xml"/>
  <Override PartName="/ppt/comments/comment2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23.xml" ContentType="application/vnd.openxmlformats-officedocument.presentationml.comments+xml"/>
  <Override PartName="/ppt/notesSlides/notesSlide20.xml" ContentType="application/vnd.openxmlformats-officedocument.presentationml.notesSlide+xml"/>
  <Override PartName="/ppt/comments/comment2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97" r:id="rId4"/>
    <p:sldId id="296" r:id="rId5"/>
    <p:sldId id="259" r:id="rId6"/>
    <p:sldId id="260" r:id="rId7"/>
    <p:sldId id="261" r:id="rId8"/>
    <p:sldId id="262" r:id="rId9"/>
    <p:sldId id="265" r:id="rId10"/>
    <p:sldId id="264" r:id="rId11"/>
    <p:sldId id="270" r:id="rId12"/>
    <p:sldId id="267" r:id="rId13"/>
    <p:sldId id="268" r:id="rId14"/>
    <p:sldId id="263" r:id="rId15"/>
    <p:sldId id="271" r:id="rId16"/>
    <p:sldId id="272" r:id="rId17"/>
    <p:sldId id="278" r:id="rId18"/>
    <p:sldId id="282" r:id="rId19"/>
    <p:sldId id="279" r:id="rId20"/>
    <p:sldId id="280" r:id="rId21"/>
    <p:sldId id="281"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73" r:id="rId36"/>
    <p:sldId id="274" r:id="rId37"/>
    <p:sldId id="275" r:id="rId38"/>
    <p:sldId id="276" r:id="rId39"/>
    <p:sldId id="277" r:id="rId4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Novák" initials="JN" lastIdx="20" clrIdx="0"/>
  <p:cmAuthor id="1" name="noha" initials="j"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svoboda\Desktop\Index%20cen%20um&#283;n&#237;%20a%20akciov&#253;%20index.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fsvoboda\Desktop\Index%20cen%20um&#283;n&#237;%20a%20akciov&#253;%20index.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900" b="1" i="0" u="none" strike="noStrike" baseline="0">
                <a:solidFill>
                  <a:srgbClr val="000000"/>
                </a:solidFill>
                <a:latin typeface="Arial"/>
                <a:ea typeface="Arial"/>
                <a:cs typeface="Arial"/>
              </a:defRPr>
            </a:pPr>
            <a:r>
              <a:rPr lang="cs-CZ" sz="1900" baseline="0"/>
              <a:t>Index cen umění v letech 1990-2014 v porovnání s indexem akcií </a:t>
            </a:r>
          </a:p>
        </c:rich>
      </c:tx>
      <c:layout>
        <c:manualLayout>
          <c:xMode val="edge"/>
          <c:yMode val="edge"/>
          <c:x val="8.0549113813415396E-2"/>
          <c:y val="2.2195971695405676E-2"/>
        </c:manualLayout>
      </c:layout>
      <c:overlay val="0"/>
      <c:spPr>
        <a:noFill/>
        <a:ln w="25400">
          <a:noFill/>
        </a:ln>
      </c:spPr>
    </c:title>
    <c:autoTitleDeleted val="0"/>
    <c:plotArea>
      <c:layout>
        <c:manualLayout>
          <c:layoutTarget val="inner"/>
          <c:xMode val="edge"/>
          <c:yMode val="edge"/>
          <c:x val="9.0017903661416265E-2"/>
          <c:y val="0.10581222056631892"/>
          <c:w val="0.74331615498634818"/>
          <c:h val="0.75707898658718331"/>
        </c:manualLayout>
      </c:layout>
      <c:lineChart>
        <c:grouping val="standard"/>
        <c:varyColors val="0"/>
        <c:ser>
          <c:idx val="0"/>
          <c:order val="0"/>
          <c:tx>
            <c:strRef>
              <c:f>List1!$B$1</c:f>
              <c:strCache>
                <c:ptCount val="1"/>
                <c:pt idx="0">
                  <c:v>Global Art Index (USD)</c:v>
                </c:pt>
              </c:strCache>
            </c:strRef>
          </c:tx>
          <c:spPr>
            <a:ln w="25400">
              <a:solidFill>
                <a:srgbClr val="000080"/>
              </a:solidFill>
              <a:prstDash val="solid"/>
            </a:ln>
          </c:spPr>
          <c:marker>
            <c:symbol val="none"/>
          </c:marker>
          <c:cat>
            <c:numRef>
              <c:f>List1!$A$2:$A$96</c:f>
              <c:numCache>
                <c:formatCode>dd/mm/yy</c:formatCode>
                <c:ptCount val="95"/>
                <c:pt idx="0">
                  <c:v>33055</c:v>
                </c:pt>
                <c:pt idx="1">
                  <c:v>33147</c:v>
                </c:pt>
                <c:pt idx="2">
                  <c:v>33239</c:v>
                </c:pt>
                <c:pt idx="3">
                  <c:v>33329</c:v>
                </c:pt>
                <c:pt idx="4">
                  <c:v>33420</c:v>
                </c:pt>
                <c:pt idx="5">
                  <c:v>33512</c:v>
                </c:pt>
                <c:pt idx="6">
                  <c:v>33604</c:v>
                </c:pt>
                <c:pt idx="7">
                  <c:v>33695</c:v>
                </c:pt>
                <c:pt idx="8">
                  <c:v>33786</c:v>
                </c:pt>
                <c:pt idx="9">
                  <c:v>33878</c:v>
                </c:pt>
                <c:pt idx="10">
                  <c:v>33970</c:v>
                </c:pt>
                <c:pt idx="11">
                  <c:v>34060</c:v>
                </c:pt>
                <c:pt idx="12">
                  <c:v>34151</c:v>
                </c:pt>
                <c:pt idx="13">
                  <c:v>34243</c:v>
                </c:pt>
                <c:pt idx="14">
                  <c:v>34335</c:v>
                </c:pt>
                <c:pt idx="15">
                  <c:v>34425</c:v>
                </c:pt>
                <c:pt idx="16">
                  <c:v>34516</c:v>
                </c:pt>
                <c:pt idx="17">
                  <c:v>34608</c:v>
                </c:pt>
                <c:pt idx="18">
                  <c:v>34700</c:v>
                </c:pt>
                <c:pt idx="19">
                  <c:v>34790</c:v>
                </c:pt>
                <c:pt idx="20">
                  <c:v>34881</c:v>
                </c:pt>
                <c:pt idx="21">
                  <c:v>34973</c:v>
                </c:pt>
                <c:pt idx="22">
                  <c:v>35065</c:v>
                </c:pt>
                <c:pt idx="23">
                  <c:v>35156</c:v>
                </c:pt>
                <c:pt idx="24">
                  <c:v>35247</c:v>
                </c:pt>
                <c:pt idx="25">
                  <c:v>35339</c:v>
                </c:pt>
                <c:pt idx="26">
                  <c:v>35431</c:v>
                </c:pt>
                <c:pt idx="27">
                  <c:v>35521</c:v>
                </c:pt>
                <c:pt idx="28">
                  <c:v>35612</c:v>
                </c:pt>
                <c:pt idx="29">
                  <c:v>35704</c:v>
                </c:pt>
                <c:pt idx="30">
                  <c:v>35796</c:v>
                </c:pt>
                <c:pt idx="31">
                  <c:v>35886</c:v>
                </c:pt>
                <c:pt idx="32">
                  <c:v>35977</c:v>
                </c:pt>
                <c:pt idx="33">
                  <c:v>36069</c:v>
                </c:pt>
                <c:pt idx="34">
                  <c:v>36161</c:v>
                </c:pt>
                <c:pt idx="35">
                  <c:v>36251</c:v>
                </c:pt>
                <c:pt idx="36">
                  <c:v>36342</c:v>
                </c:pt>
                <c:pt idx="37">
                  <c:v>36434</c:v>
                </c:pt>
                <c:pt idx="38">
                  <c:v>36526</c:v>
                </c:pt>
                <c:pt idx="39">
                  <c:v>36617</c:v>
                </c:pt>
                <c:pt idx="40">
                  <c:v>36708</c:v>
                </c:pt>
                <c:pt idx="41">
                  <c:v>36800</c:v>
                </c:pt>
                <c:pt idx="42">
                  <c:v>36892</c:v>
                </c:pt>
                <c:pt idx="43">
                  <c:v>36982</c:v>
                </c:pt>
                <c:pt idx="44">
                  <c:v>37073</c:v>
                </c:pt>
                <c:pt idx="45">
                  <c:v>37165</c:v>
                </c:pt>
                <c:pt idx="46">
                  <c:v>37257</c:v>
                </c:pt>
                <c:pt idx="47">
                  <c:v>37347</c:v>
                </c:pt>
                <c:pt idx="48">
                  <c:v>37438</c:v>
                </c:pt>
                <c:pt idx="49">
                  <c:v>37530</c:v>
                </c:pt>
                <c:pt idx="50">
                  <c:v>37622</c:v>
                </c:pt>
                <c:pt idx="51">
                  <c:v>37712</c:v>
                </c:pt>
                <c:pt idx="52">
                  <c:v>37803</c:v>
                </c:pt>
                <c:pt idx="53">
                  <c:v>37895</c:v>
                </c:pt>
                <c:pt idx="54">
                  <c:v>37987</c:v>
                </c:pt>
                <c:pt idx="55">
                  <c:v>38078</c:v>
                </c:pt>
                <c:pt idx="56">
                  <c:v>38169</c:v>
                </c:pt>
                <c:pt idx="57">
                  <c:v>38261</c:v>
                </c:pt>
                <c:pt idx="58">
                  <c:v>38353</c:v>
                </c:pt>
                <c:pt idx="59">
                  <c:v>38443</c:v>
                </c:pt>
                <c:pt idx="60">
                  <c:v>38534</c:v>
                </c:pt>
                <c:pt idx="61">
                  <c:v>38626</c:v>
                </c:pt>
                <c:pt idx="62">
                  <c:v>38718</c:v>
                </c:pt>
                <c:pt idx="63">
                  <c:v>38808</c:v>
                </c:pt>
                <c:pt idx="64">
                  <c:v>38899</c:v>
                </c:pt>
                <c:pt idx="65">
                  <c:v>38991</c:v>
                </c:pt>
                <c:pt idx="66">
                  <c:v>39083</c:v>
                </c:pt>
                <c:pt idx="67">
                  <c:v>39173</c:v>
                </c:pt>
                <c:pt idx="68">
                  <c:v>39264</c:v>
                </c:pt>
                <c:pt idx="69">
                  <c:v>39356</c:v>
                </c:pt>
                <c:pt idx="70">
                  <c:v>39448</c:v>
                </c:pt>
                <c:pt idx="71">
                  <c:v>39539</c:v>
                </c:pt>
                <c:pt idx="72">
                  <c:v>39630</c:v>
                </c:pt>
                <c:pt idx="73">
                  <c:v>39722</c:v>
                </c:pt>
                <c:pt idx="74">
                  <c:v>39814</c:v>
                </c:pt>
                <c:pt idx="75">
                  <c:v>39904</c:v>
                </c:pt>
                <c:pt idx="76">
                  <c:v>39995</c:v>
                </c:pt>
                <c:pt idx="77">
                  <c:v>40087</c:v>
                </c:pt>
                <c:pt idx="78">
                  <c:v>40179</c:v>
                </c:pt>
                <c:pt idx="79">
                  <c:v>40269</c:v>
                </c:pt>
                <c:pt idx="80">
                  <c:v>40360</c:v>
                </c:pt>
                <c:pt idx="81">
                  <c:v>40452</c:v>
                </c:pt>
                <c:pt idx="82">
                  <c:v>40544</c:v>
                </c:pt>
                <c:pt idx="83">
                  <c:v>40634</c:v>
                </c:pt>
                <c:pt idx="84">
                  <c:v>40725</c:v>
                </c:pt>
                <c:pt idx="85">
                  <c:v>40817</c:v>
                </c:pt>
                <c:pt idx="86">
                  <c:v>40909</c:v>
                </c:pt>
                <c:pt idx="87">
                  <c:v>41000</c:v>
                </c:pt>
                <c:pt idx="88">
                  <c:v>41091</c:v>
                </c:pt>
                <c:pt idx="89">
                  <c:v>41183</c:v>
                </c:pt>
                <c:pt idx="90">
                  <c:v>41275</c:v>
                </c:pt>
                <c:pt idx="91">
                  <c:v>41365</c:v>
                </c:pt>
                <c:pt idx="92">
                  <c:v>41456</c:v>
                </c:pt>
                <c:pt idx="93">
                  <c:v>41548</c:v>
                </c:pt>
                <c:pt idx="94">
                  <c:v>41640</c:v>
                </c:pt>
              </c:numCache>
            </c:numRef>
          </c:cat>
          <c:val>
            <c:numRef>
              <c:f>List1!$B$2:$B$96</c:f>
              <c:numCache>
                <c:formatCode>_-* #,##0.0\ _€_-;\-* #,##0.0\ _€_-;_-* "-"??\ _€_-;_-@_-</c:formatCode>
                <c:ptCount val="95"/>
                <c:pt idx="0">
                  <c:v>100</c:v>
                </c:pt>
                <c:pt idx="1">
                  <c:v>98.191898888464095</c:v>
                </c:pt>
                <c:pt idx="2">
                  <c:v>79.052898002492199</c:v>
                </c:pt>
                <c:pt idx="3">
                  <c:v>80.962661176828306</c:v>
                </c:pt>
                <c:pt idx="4">
                  <c:v>66.632623978494706</c:v>
                </c:pt>
                <c:pt idx="5">
                  <c:v>62.255839117081003</c:v>
                </c:pt>
                <c:pt idx="6">
                  <c:v>56.820453787205501</c:v>
                </c:pt>
                <c:pt idx="7">
                  <c:v>61.954021453886</c:v>
                </c:pt>
                <c:pt idx="8">
                  <c:v>55.084470130246402</c:v>
                </c:pt>
                <c:pt idx="9">
                  <c:v>54.421590844152199</c:v>
                </c:pt>
                <c:pt idx="10">
                  <c:v>49.947862582035199</c:v>
                </c:pt>
                <c:pt idx="11">
                  <c:v>49.629942823720597</c:v>
                </c:pt>
                <c:pt idx="12">
                  <c:v>47.995925271263303</c:v>
                </c:pt>
                <c:pt idx="13">
                  <c:v>44.782783937962698</c:v>
                </c:pt>
                <c:pt idx="14">
                  <c:v>46.6743581207174</c:v>
                </c:pt>
                <c:pt idx="15">
                  <c:v>47.057931397207298</c:v>
                </c:pt>
                <c:pt idx="16">
                  <c:v>46.388273065631601</c:v>
                </c:pt>
                <c:pt idx="17">
                  <c:v>49.962486795697103</c:v>
                </c:pt>
                <c:pt idx="18">
                  <c:v>48.453238726204603</c:v>
                </c:pt>
                <c:pt idx="19">
                  <c:v>51.1970934385823</c:v>
                </c:pt>
                <c:pt idx="20">
                  <c:v>49.839902265120401</c:v>
                </c:pt>
                <c:pt idx="21">
                  <c:v>47.109805237416403</c:v>
                </c:pt>
                <c:pt idx="22">
                  <c:v>48.7556949747093</c:v>
                </c:pt>
                <c:pt idx="23">
                  <c:v>51.4609876690592</c:v>
                </c:pt>
                <c:pt idx="24">
                  <c:v>47.808675482014301</c:v>
                </c:pt>
                <c:pt idx="25">
                  <c:v>49.150641828235997</c:v>
                </c:pt>
                <c:pt idx="26">
                  <c:v>50.392498358597301</c:v>
                </c:pt>
                <c:pt idx="27">
                  <c:v>49.126395297365399</c:v>
                </c:pt>
                <c:pt idx="28">
                  <c:v>48.781460344372498</c:v>
                </c:pt>
                <c:pt idx="29">
                  <c:v>45.988677532642001</c:v>
                </c:pt>
                <c:pt idx="30">
                  <c:v>48.749150549515498</c:v>
                </c:pt>
                <c:pt idx="31">
                  <c:v>49.610353998154601</c:v>
                </c:pt>
                <c:pt idx="32">
                  <c:v>51.236362552133301</c:v>
                </c:pt>
                <c:pt idx="33">
                  <c:v>51.288308838048103</c:v>
                </c:pt>
                <c:pt idx="34">
                  <c:v>51.870812791792702</c:v>
                </c:pt>
                <c:pt idx="35">
                  <c:v>51.5893094996906</c:v>
                </c:pt>
                <c:pt idx="36">
                  <c:v>51.300933398994502</c:v>
                </c:pt>
                <c:pt idx="37">
                  <c:v>52.119979245092203</c:v>
                </c:pt>
                <c:pt idx="38">
                  <c:v>55.084451990242698</c:v>
                </c:pt>
                <c:pt idx="39">
                  <c:v>51.987301685859698</c:v>
                </c:pt>
                <c:pt idx="40">
                  <c:v>52.258226552783199</c:v>
                </c:pt>
                <c:pt idx="41">
                  <c:v>49.9250115347769</c:v>
                </c:pt>
                <c:pt idx="42">
                  <c:v>48.878478565155397</c:v>
                </c:pt>
                <c:pt idx="43">
                  <c:v>52.657405155249897</c:v>
                </c:pt>
                <c:pt idx="44">
                  <c:v>49.1513196576241</c:v>
                </c:pt>
                <c:pt idx="45">
                  <c:v>47.410818616911598</c:v>
                </c:pt>
                <c:pt idx="46">
                  <c:v>49.483383817990301</c:v>
                </c:pt>
                <c:pt idx="47">
                  <c:v>50.995475200966403</c:v>
                </c:pt>
                <c:pt idx="48">
                  <c:v>53.321454115912601</c:v>
                </c:pt>
                <c:pt idx="49">
                  <c:v>52.752810972683797</c:v>
                </c:pt>
                <c:pt idx="50">
                  <c:v>56.756858375266397</c:v>
                </c:pt>
                <c:pt idx="51">
                  <c:v>60.326812553663899</c:v>
                </c:pt>
                <c:pt idx="52">
                  <c:v>63.713391937042097</c:v>
                </c:pt>
                <c:pt idx="53">
                  <c:v>64.793078040864302</c:v>
                </c:pt>
                <c:pt idx="54">
                  <c:v>65.268274198687706</c:v>
                </c:pt>
                <c:pt idx="55">
                  <c:v>72.357487800762499</c:v>
                </c:pt>
                <c:pt idx="56">
                  <c:v>70.764512964151905</c:v>
                </c:pt>
                <c:pt idx="57">
                  <c:v>69.347291749379295</c:v>
                </c:pt>
                <c:pt idx="58">
                  <c:v>78.167427916483007</c:v>
                </c:pt>
                <c:pt idx="59">
                  <c:v>78.851713179526399</c:v>
                </c:pt>
                <c:pt idx="60">
                  <c:v>79.155434411312299</c:v>
                </c:pt>
                <c:pt idx="61">
                  <c:v>73.234998414980893</c:v>
                </c:pt>
                <c:pt idx="62">
                  <c:v>75.005308659498297</c:v>
                </c:pt>
                <c:pt idx="63">
                  <c:v>79.173537336946495</c:v>
                </c:pt>
                <c:pt idx="64">
                  <c:v>86.947203939646499</c:v>
                </c:pt>
                <c:pt idx="65">
                  <c:v>77.052303980096696</c:v>
                </c:pt>
                <c:pt idx="66">
                  <c:v>89.404808806349607</c:v>
                </c:pt>
                <c:pt idx="67">
                  <c:v>93.994863081871301</c:v>
                </c:pt>
                <c:pt idx="68">
                  <c:v>103.380194665811</c:v>
                </c:pt>
                <c:pt idx="69">
                  <c:v>94.3536861049012</c:v>
                </c:pt>
                <c:pt idx="70">
                  <c:v>115.25134130042299</c:v>
                </c:pt>
                <c:pt idx="71">
                  <c:v>106.777270719261</c:v>
                </c:pt>
                <c:pt idx="72">
                  <c:v>110.155226999457</c:v>
                </c:pt>
                <c:pt idx="73">
                  <c:v>95.076400389861305</c:v>
                </c:pt>
                <c:pt idx="74">
                  <c:v>79.955099879444205</c:v>
                </c:pt>
                <c:pt idx="75">
                  <c:v>72.179630315927795</c:v>
                </c:pt>
                <c:pt idx="76">
                  <c:v>80.160779127897001</c:v>
                </c:pt>
                <c:pt idx="77">
                  <c:v>72.988519209087798</c:v>
                </c:pt>
                <c:pt idx="78">
                  <c:v>87.753961566186504</c:v>
                </c:pt>
                <c:pt idx="79">
                  <c:v>169.7267267974438</c:v>
                </c:pt>
                <c:pt idx="80">
                  <c:v>180.73284153611695</c:v>
                </c:pt>
                <c:pt idx="81">
                  <c:v>156.55393568651016</c:v>
                </c:pt>
                <c:pt idx="82">
                  <c:v>206.70260417745425</c:v>
                </c:pt>
                <c:pt idx="83">
                  <c:v>195.9609167853514</c:v>
                </c:pt>
                <c:pt idx="84">
                  <c:v>229.85298981509618</c:v>
                </c:pt>
                <c:pt idx="85">
                  <c:v>194.47018414485308</c:v>
                </c:pt>
                <c:pt idx="86">
                  <c:v>198.22798489803057</c:v>
                </c:pt>
                <c:pt idx="87">
                  <c:v>163.94964347137022</c:v>
                </c:pt>
                <c:pt idx="88">
                  <c:v>185.25912646628424</c:v>
                </c:pt>
                <c:pt idx="89">
                  <c:v>166.68993187566454</c:v>
                </c:pt>
                <c:pt idx="90">
                  <c:v>196.2853130499679</c:v>
                </c:pt>
                <c:pt idx="91">
                  <c:v>177.2535172180099</c:v>
                </c:pt>
                <c:pt idx="92">
                  <c:v>204.52911082897529</c:v>
                </c:pt>
                <c:pt idx="93">
                  <c:v>183.79377562840176</c:v>
                </c:pt>
                <c:pt idx="94">
                  <c:v>205.09916010483778</c:v>
                </c:pt>
              </c:numCache>
            </c:numRef>
          </c:val>
          <c:smooth val="0"/>
        </c:ser>
        <c:ser>
          <c:idx val="7"/>
          <c:order val="1"/>
          <c:tx>
            <c:strRef>
              <c:f>List1!$I$1</c:f>
              <c:strCache>
                <c:ptCount val="1"/>
                <c:pt idx="0">
                  <c:v>Dow Jones Industrial index</c:v>
                </c:pt>
              </c:strCache>
            </c:strRef>
          </c:tx>
          <c:spPr>
            <a:ln w="25400">
              <a:solidFill>
                <a:srgbClr val="0000FF"/>
              </a:solidFill>
              <a:prstDash val="solid"/>
            </a:ln>
          </c:spPr>
          <c:marker>
            <c:symbol val="none"/>
          </c:marker>
          <c:cat>
            <c:numRef>
              <c:f>List1!$A$2:$A$96</c:f>
              <c:numCache>
                <c:formatCode>dd/mm/yy</c:formatCode>
                <c:ptCount val="95"/>
                <c:pt idx="0">
                  <c:v>33055</c:v>
                </c:pt>
                <c:pt idx="1">
                  <c:v>33147</c:v>
                </c:pt>
                <c:pt idx="2">
                  <c:v>33239</c:v>
                </c:pt>
                <c:pt idx="3">
                  <c:v>33329</c:v>
                </c:pt>
                <c:pt idx="4">
                  <c:v>33420</c:v>
                </c:pt>
                <c:pt idx="5">
                  <c:v>33512</c:v>
                </c:pt>
                <c:pt idx="6">
                  <c:v>33604</c:v>
                </c:pt>
                <c:pt idx="7">
                  <c:v>33695</c:v>
                </c:pt>
                <c:pt idx="8">
                  <c:v>33786</c:v>
                </c:pt>
                <c:pt idx="9">
                  <c:v>33878</c:v>
                </c:pt>
                <c:pt idx="10">
                  <c:v>33970</c:v>
                </c:pt>
                <c:pt idx="11">
                  <c:v>34060</c:v>
                </c:pt>
                <c:pt idx="12">
                  <c:v>34151</c:v>
                </c:pt>
                <c:pt idx="13">
                  <c:v>34243</c:v>
                </c:pt>
                <c:pt idx="14">
                  <c:v>34335</c:v>
                </c:pt>
                <c:pt idx="15">
                  <c:v>34425</c:v>
                </c:pt>
                <c:pt idx="16">
                  <c:v>34516</c:v>
                </c:pt>
                <c:pt idx="17">
                  <c:v>34608</c:v>
                </c:pt>
                <c:pt idx="18">
                  <c:v>34700</c:v>
                </c:pt>
                <c:pt idx="19">
                  <c:v>34790</c:v>
                </c:pt>
                <c:pt idx="20">
                  <c:v>34881</c:v>
                </c:pt>
                <c:pt idx="21">
                  <c:v>34973</c:v>
                </c:pt>
                <c:pt idx="22">
                  <c:v>35065</c:v>
                </c:pt>
                <c:pt idx="23">
                  <c:v>35156</c:v>
                </c:pt>
                <c:pt idx="24">
                  <c:v>35247</c:v>
                </c:pt>
                <c:pt idx="25">
                  <c:v>35339</c:v>
                </c:pt>
                <c:pt idx="26">
                  <c:v>35431</c:v>
                </c:pt>
                <c:pt idx="27">
                  <c:v>35521</c:v>
                </c:pt>
                <c:pt idx="28">
                  <c:v>35612</c:v>
                </c:pt>
                <c:pt idx="29">
                  <c:v>35704</c:v>
                </c:pt>
                <c:pt idx="30">
                  <c:v>35796</c:v>
                </c:pt>
                <c:pt idx="31">
                  <c:v>35886</c:v>
                </c:pt>
                <c:pt idx="32">
                  <c:v>35977</c:v>
                </c:pt>
                <c:pt idx="33">
                  <c:v>36069</c:v>
                </c:pt>
                <c:pt idx="34">
                  <c:v>36161</c:v>
                </c:pt>
                <c:pt idx="35">
                  <c:v>36251</c:v>
                </c:pt>
                <c:pt idx="36">
                  <c:v>36342</c:v>
                </c:pt>
                <c:pt idx="37">
                  <c:v>36434</c:v>
                </c:pt>
                <c:pt idx="38">
                  <c:v>36526</c:v>
                </c:pt>
                <c:pt idx="39">
                  <c:v>36617</c:v>
                </c:pt>
                <c:pt idx="40">
                  <c:v>36708</c:v>
                </c:pt>
                <c:pt idx="41">
                  <c:v>36800</c:v>
                </c:pt>
                <c:pt idx="42">
                  <c:v>36892</c:v>
                </c:pt>
                <c:pt idx="43">
                  <c:v>36982</c:v>
                </c:pt>
                <c:pt idx="44">
                  <c:v>37073</c:v>
                </c:pt>
                <c:pt idx="45">
                  <c:v>37165</c:v>
                </c:pt>
                <c:pt idx="46">
                  <c:v>37257</c:v>
                </c:pt>
                <c:pt idx="47">
                  <c:v>37347</c:v>
                </c:pt>
                <c:pt idx="48">
                  <c:v>37438</c:v>
                </c:pt>
                <c:pt idx="49">
                  <c:v>37530</c:v>
                </c:pt>
                <c:pt idx="50">
                  <c:v>37622</c:v>
                </c:pt>
                <c:pt idx="51">
                  <c:v>37712</c:v>
                </c:pt>
                <c:pt idx="52">
                  <c:v>37803</c:v>
                </c:pt>
                <c:pt idx="53">
                  <c:v>37895</c:v>
                </c:pt>
                <c:pt idx="54">
                  <c:v>37987</c:v>
                </c:pt>
                <c:pt idx="55">
                  <c:v>38078</c:v>
                </c:pt>
                <c:pt idx="56">
                  <c:v>38169</c:v>
                </c:pt>
                <c:pt idx="57">
                  <c:v>38261</c:v>
                </c:pt>
                <c:pt idx="58">
                  <c:v>38353</c:v>
                </c:pt>
                <c:pt idx="59">
                  <c:v>38443</c:v>
                </c:pt>
                <c:pt idx="60">
                  <c:v>38534</c:v>
                </c:pt>
                <c:pt idx="61">
                  <c:v>38626</c:v>
                </c:pt>
                <c:pt idx="62">
                  <c:v>38718</c:v>
                </c:pt>
                <c:pt idx="63">
                  <c:v>38808</c:v>
                </c:pt>
                <c:pt idx="64">
                  <c:v>38899</c:v>
                </c:pt>
                <c:pt idx="65">
                  <c:v>38991</c:v>
                </c:pt>
                <c:pt idx="66">
                  <c:v>39083</c:v>
                </c:pt>
                <c:pt idx="67">
                  <c:v>39173</c:v>
                </c:pt>
                <c:pt idx="68">
                  <c:v>39264</c:v>
                </c:pt>
                <c:pt idx="69">
                  <c:v>39356</c:v>
                </c:pt>
                <c:pt idx="70">
                  <c:v>39448</c:v>
                </c:pt>
                <c:pt idx="71">
                  <c:v>39539</c:v>
                </c:pt>
                <c:pt idx="72">
                  <c:v>39630</c:v>
                </c:pt>
                <c:pt idx="73">
                  <c:v>39722</c:v>
                </c:pt>
                <c:pt idx="74">
                  <c:v>39814</c:v>
                </c:pt>
                <c:pt idx="75">
                  <c:v>39904</c:v>
                </c:pt>
                <c:pt idx="76">
                  <c:v>39995</c:v>
                </c:pt>
                <c:pt idx="77">
                  <c:v>40087</c:v>
                </c:pt>
                <c:pt idx="78">
                  <c:v>40179</c:v>
                </c:pt>
                <c:pt idx="79">
                  <c:v>40269</c:v>
                </c:pt>
                <c:pt idx="80">
                  <c:v>40360</c:v>
                </c:pt>
                <c:pt idx="81">
                  <c:v>40452</c:v>
                </c:pt>
                <c:pt idx="82">
                  <c:v>40544</c:v>
                </c:pt>
                <c:pt idx="83">
                  <c:v>40634</c:v>
                </c:pt>
                <c:pt idx="84">
                  <c:v>40725</c:v>
                </c:pt>
                <c:pt idx="85">
                  <c:v>40817</c:v>
                </c:pt>
                <c:pt idx="86">
                  <c:v>40909</c:v>
                </c:pt>
                <c:pt idx="87">
                  <c:v>41000</c:v>
                </c:pt>
                <c:pt idx="88">
                  <c:v>41091</c:v>
                </c:pt>
                <c:pt idx="89">
                  <c:v>41183</c:v>
                </c:pt>
                <c:pt idx="90">
                  <c:v>41275</c:v>
                </c:pt>
                <c:pt idx="91">
                  <c:v>41365</c:v>
                </c:pt>
                <c:pt idx="92">
                  <c:v>41456</c:v>
                </c:pt>
                <c:pt idx="93">
                  <c:v>41548</c:v>
                </c:pt>
                <c:pt idx="94">
                  <c:v>41640</c:v>
                </c:pt>
              </c:numCache>
            </c:numRef>
          </c:cat>
          <c:val>
            <c:numRef>
              <c:f>List1!$I$2:$I$96</c:f>
              <c:numCache>
                <c:formatCode>0.00</c:formatCode>
                <c:ptCount val="95"/>
                <c:pt idx="0">
                  <c:v>100</c:v>
                </c:pt>
                <c:pt idx="1">
                  <c:v>100</c:v>
                </c:pt>
                <c:pt idx="2">
                  <c:v>94.990783458129826</c:v>
                </c:pt>
                <c:pt idx="3">
                  <c:v>94.990783458129826</c:v>
                </c:pt>
                <c:pt idx="4">
                  <c:v>100.90464437339665</c:v>
                </c:pt>
                <c:pt idx="5">
                  <c:v>100.9</c:v>
                </c:pt>
                <c:pt idx="6">
                  <c:v>111.88291694003867</c:v>
                </c:pt>
                <c:pt idx="7">
                  <c:v>111.88</c:v>
                </c:pt>
                <c:pt idx="8">
                  <c:v>115.1807379481999</c:v>
                </c:pt>
                <c:pt idx="9">
                  <c:v>115.18</c:v>
                </c:pt>
                <c:pt idx="10">
                  <c:v>114.90302670540738</c:v>
                </c:pt>
                <c:pt idx="11">
                  <c:v>114.9</c:v>
                </c:pt>
                <c:pt idx="12">
                  <c:v>122.05409120731491</c:v>
                </c:pt>
                <c:pt idx="13">
                  <c:v>122.05</c:v>
                </c:pt>
                <c:pt idx="14">
                  <c:v>138.09191547858325</c:v>
                </c:pt>
                <c:pt idx="15">
                  <c:v>138.09</c:v>
                </c:pt>
                <c:pt idx="16">
                  <c:v>132.43726223235723</c:v>
                </c:pt>
                <c:pt idx="17">
                  <c:v>132.44</c:v>
                </c:pt>
                <c:pt idx="18">
                  <c:v>140.44050738381591</c:v>
                </c:pt>
                <c:pt idx="19">
                  <c:v>140.44</c:v>
                </c:pt>
                <c:pt idx="20">
                  <c:v>166.4967347490672</c:v>
                </c:pt>
                <c:pt idx="21">
                  <c:v>166.5</c:v>
                </c:pt>
                <c:pt idx="22">
                  <c:v>197.15756891378788</c:v>
                </c:pt>
                <c:pt idx="23">
                  <c:v>197.16</c:v>
                </c:pt>
                <c:pt idx="24">
                  <c:v>206.62259400158604</c:v>
                </c:pt>
                <c:pt idx="25">
                  <c:v>206.62</c:v>
                </c:pt>
                <c:pt idx="26">
                  <c:v>248.97766765702258</c:v>
                </c:pt>
                <c:pt idx="27">
                  <c:v>248.98</c:v>
                </c:pt>
                <c:pt idx="28">
                  <c:v>280.36939178991298</c:v>
                </c:pt>
                <c:pt idx="29">
                  <c:v>280.37</c:v>
                </c:pt>
                <c:pt idx="30">
                  <c:v>288.92080441749897</c:v>
                </c:pt>
                <c:pt idx="31">
                  <c:v>288.92</c:v>
                </c:pt>
                <c:pt idx="32">
                  <c:v>327.14634975277647</c:v>
                </c:pt>
                <c:pt idx="33">
                  <c:v>327.14999999999998</c:v>
                </c:pt>
                <c:pt idx="34">
                  <c:v>341.98341610662226</c:v>
                </c:pt>
                <c:pt idx="35">
                  <c:v>341.98</c:v>
                </c:pt>
                <c:pt idx="36">
                  <c:v>400.89314754110342</c:v>
                </c:pt>
                <c:pt idx="37">
                  <c:v>400.89</c:v>
                </c:pt>
                <c:pt idx="38">
                  <c:v>399.79681258884881</c:v>
                </c:pt>
                <c:pt idx="39">
                  <c:v>399.8</c:v>
                </c:pt>
                <c:pt idx="40">
                  <c:v>381.78037487346467</c:v>
                </c:pt>
                <c:pt idx="41">
                  <c:v>381.78</c:v>
                </c:pt>
                <c:pt idx="42">
                  <c:v>397.85995417319901</c:v>
                </c:pt>
                <c:pt idx="43">
                  <c:v>397.86</c:v>
                </c:pt>
                <c:pt idx="44">
                  <c:v>383.7903222859315</c:v>
                </c:pt>
                <c:pt idx="45">
                  <c:v>383.79</c:v>
                </c:pt>
                <c:pt idx="46">
                  <c:v>362.52142421219202</c:v>
                </c:pt>
                <c:pt idx="47">
                  <c:v>362.52</c:v>
                </c:pt>
                <c:pt idx="48">
                  <c:v>337.78079878964621</c:v>
                </c:pt>
                <c:pt idx="49">
                  <c:v>337.78</c:v>
                </c:pt>
                <c:pt idx="50">
                  <c:v>294.2928456835466</c:v>
                </c:pt>
                <c:pt idx="51">
                  <c:v>294.29000000000002</c:v>
                </c:pt>
                <c:pt idx="52">
                  <c:v>328.35231820025655</c:v>
                </c:pt>
                <c:pt idx="53">
                  <c:v>328.35</c:v>
                </c:pt>
                <c:pt idx="54">
                  <c:v>383.27869930821265</c:v>
                </c:pt>
                <c:pt idx="55">
                  <c:v>383.28</c:v>
                </c:pt>
                <c:pt idx="56">
                  <c:v>381.34184089256286</c:v>
                </c:pt>
                <c:pt idx="57">
                  <c:v>381.34</c:v>
                </c:pt>
                <c:pt idx="58">
                  <c:v>383.31524380662114</c:v>
                </c:pt>
                <c:pt idx="59">
                  <c:v>383.32</c:v>
                </c:pt>
                <c:pt idx="60">
                  <c:v>375.45817664879644</c:v>
                </c:pt>
                <c:pt idx="61">
                  <c:v>375.46</c:v>
                </c:pt>
                <c:pt idx="62">
                  <c:v>397.01943070980383</c:v>
                </c:pt>
                <c:pt idx="63">
                  <c:v>397.02</c:v>
                </c:pt>
                <c:pt idx="64">
                  <c:v>407.47115725463112</c:v>
                </c:pt>
                <c:pt idx="65">
                  <c:v>407.47</c:v>
                </c:pt>
                <c:pt idx="66">
                  <c:v>461.22811441351564</c:v>
                </c:pt>
                <c:pt idx="67">
                  <c:v>461.23</c:v>
                </c:pt>
                <c:pt idx="68">
                  <c:v>489.98863466099499</c:v>
                </c:pt>
                <c:pt idx="69">
                  <c:v>489.99</c:v>
                </c:pt>
                <c:pt idx="70">
                  <c:v>462.28790486736176</c:v>
                </c:pt>
                <c:pt idx="71">
                  <c:v>462.29</c:v>
                </c:pt>
                <c:pt idx="72">
                  <c:v>414.78005693632855</c:v>
                </c:pt>
                <c:pt idx="73">
                  <c:v>414.78</c:v>
                </c:pt>
                <c:pt idx="74">
                  <c:v>292.35598726789675</c:v>
                </c:pt>
                <c:pt idx="75">
                  <c:v>292.36</c:v>
                </c:pt>
                <c:pt idx="76">
                  <c:v>308.69137805649052</c:v>
                </c:pt>
                <c:pt idx="77">
                  <c:v>308.69</c:v>
                </c:pt>
                <c:pt idx="78">
                  <c:v>367.89346547823959</c:v>
                </c:pt>
                <c:pt idx="79">
                  <c:v>402.28183848062594</c:v>
                </c:pt>
                <c:pt idx="80">
                  <c:v>382.47252767332145</c:v>
                </c:pt>
                <c:pt idx="81">
                  <c:v>406.3196401097797</c:v>
                </c:pt>
                <c:pt idx="82">
                  <c:v>434.58461695883994</c:v>
                </c:pt>
                <c:pt idx="83">
                  <c:v>468.15475864186027</c:v>
                </c:pt>
                <c:pt idx="84">
                  <c:v>443.76861485387684</c:v>
                </c:pt>
                <c:pt idx="85">
                  <c:v>436.8898439184473</c:v>
                </c:pt>
                <c:pt idx="86">
                  <c:v>461.6633593895607</c:v>
                </c:pt>
                <c:pt idx="87">
                  <c:v>482.88548050533734</c:v>
                </c:pt>
                <c:pt idx="88">
                  <c:v>475.39568555651789</c:v>
                </c:pt>
                <c:pt idx="89">
                  <c:v>478.60356162681489</c:v>
                </c:pt>
                <c:pt idx="90">
                  <c:v>506.52794375070806</c:v>
                </c:pt>
                <c:pt idx="91">
                  <c:v>542.31304748226682</c:v>
                </c:pt>
                <c:pt idx="92">
                  <c:v>566.42291486228203</c:v>
                </c:pt>
                <c:pt idx="93">
                  <c:v>568.11163613373833</c:v>
                </c:pt>
                <c:pt idx="94">
                  <c:v>573.70659884007762</c:v>
                </c:pt>
              </c:numCache>
            </c:numRef>
          </c:val>
          <c:smooth val="0"/>
        </c:ser>
        <c:dLbls>
          <c:showLegendKey val="0"/>
          <c:showVal val="0"/>
          <c:showCatName val="0"/>
          <c:showSerName val="0"/>
          <c:showPercent val="0"/>
          <c:showBubbleSize val="0"/>
        </c:dLbls>
        <c:marker val="1"/>
        <c:smooth val="0"/>
        <c:axId val="40525184"/>
        <c:axId val="40535552"/>
      </c:lineChart>
      <c:dateAx>
        <c:axId val="40525184"/>
        <c:scaling>
          <c:orientation val="minMax"/>
          <c:max val="41640"/>
          <c:min val="33055"/>
        </c:scaling>
        <c:delete val="0"/>
        <c:axPos val="b"/>
        <c:title>
          <c:tx>
            <c:rich>
              <a:bodyPr/>
              <a:lstStyle/>
              <a:p>
                <a:pPr>
                  <a:defRPr sz="1825" b="1" i="0" u="none" strike="noStrike" baseline="0">
                    <a:solidFill>
                      <a:srgbClr val="000000"/>
                    </a:solidFill>
                    <a:latin typeface="Arial"/>
                    <a:ea typeface="Arial"/>
                    <a:cs typeface="Arial"/>
                  </a:defRPr>
                </a:pPr>
                <a:r>
                  <a:rPr lang="cs-CZ"/>
                  <a:t>Roky</a:t>
                </a:r>
              </a:p>
            </c:rich>
          </c:tx>
          <c:layout>
            <c:manualLayout>
              <c:xMode val="edge"/>
              <c:yMode val="edge"/>
              <c:x val="0.43226419084937512"/>
              <c:y val="0.92995529061102833"/>
            </c:manualLayout>
          </c:layout>
          <c:overlay val="0"/>
          <c:spPr>
            <a:noFill/>
            <a:ln w="25400">
              <a:noFill/>
            </a:ln>
          </c:spPr>
        </c:title>
        <c:numFmt formatCode="mmm/yy" sourceLinked="0"/>
        <c:majorTickMark val="out"/>
        <c:minorTickMark val="none"/>
        <c:tickLblPos val="nextTo"/>
        <c:spPr>
          <a:ln w="3175">
            <a:solidFill>
              <a:srgbClr val="000000"/>
            </a:solidFill>
            <a:prstDash val="solid"/>
          </a:ln>
        </c:spPr>
        <c:txPr>
          <a:bodyPr rot="-1920000" vert="horz"/>
          <a:lstStyle/>
          <a:p>
            <a:pPr>
              <a:defRPr sz="1150" b="0" i="0" u="none" strike="noStrike" baseline="0">
                <a:solidFill>
                  <a:srgbClr val="000000"/>
                </a:solidFill>
                <a:latin typeface="Arial"/>
                <a:ea typeface="Arial"/>
                <a:cs typeface="Arial"/>
              </a:defRPr>
            </a:pPr>
            <a:endParaRPr lang="cs-CZ"/>
          </a:p>
        </c:txPr>
        <c:crossAx val="40535552"/>
        <c:crosses val="autoZero"/>
        <c:auto val="1"/>
        <c:lblOffset val="100"/>
        <c:baseTimeUnit val="months"/>
        <c:majorUnit val="1"/>
        <c:majorTimeUnit val="years"/>
        <c:minorUnit val="1"/>
        <c:minorTimeUnit val="years"/>
      </c:dateAx>
      <c:valAx>
        <c:axId val="40535552"/>
        <c:scaling>
          <c:orientation val="minMax"/>
        </c:scaling>
        <c:delete val="0"/>
        <c:axPos val="l"/>
        <c:majorGridlines>
          <c:spPr>
            <a:ln w="3175">
              <a:solidFill>
                <a:srgbClr val="000000"/>
              </a:solidFill>
              <a:prstDash val="solid"/>
            </a:ln>
          </c:spPr>
        </c:majorGridlines>
        <c:title>
          <c:tx>
            <c:rich>
              <a:bodyPr/>
              <a:lstStyle/>
              <a:p>
                <a:pPr>
                  <a:defRPr sz="1825" b="1" i="0" u="none" strike="noStrike" baseline="0">
                    <a:solidFill>
                      <a:srgbClr val="000000"/>
                    </a:solidFill>
                    <a:latin typeface="Arial"/>
                    <a:ea typeface="Arial"/>
                    <a:cs typeface="Arial"/>
                  </a:defRPr>
                </a:pPr>
                <a:r>
                  <a:rPr lang="cs-CZ"/>
                  <a:t>%</a:t>
                </a:r>
              </a:p>
            </c:rich>
          </c:tx>
          <c:layout>
            <c:manualLayout>
              <c:xMode val="edge"/>
              <c:yMode val="edge"/>
              <c:x val="4.4563318644265477E-3"/>
              <c:y val="0.46497764530551416"/>
            </c:manualLayout>
          </c:layout>
          <c:overlay val="0"/>
          <c:spPr>
            <a:noFill/>
            <a:ln w="25400">
              <a:noFill/>
            </a:ln>
          </c:spPr>
        </c:title>
        <c:numFmt formatCode="_-* #,##0.0\ _€_-;\-* #,##0.0\ _€_-;_-* &quot;-&quot;??\ _€_-;_-@_-"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Arial"/>
                <a:ea typeface="Arial"/>
                <a:cs typeface="Arial"/>
              </a:defRPr>
            </a:pPr>
            <a:endParaRPr lang="cs-CZ"/>
          </a:p>
        </c:txPr>
        <c:crossAx val="40525184"/>
        <c:crosses val="autoZero"/>
        <c:crossBetween val="midCat"/>
      </c:valAx>
      <c:spPr>
        <a:solidFill>
          <a:srgbClr val="C0C0C0"/>
        </a:solidFill>
        <a:ln w="12700">
          <a:solidFill>
            <a:srgbClr val="808080"/>
          </a:solidFill>
          <a:prstDash val="solid"/>
        </a:ln>
      </c:spPr>
    </c:plotArea>
    <c:legend>
      <c:legendPos val="r"/>
      <c:layout>
        <c:manualLayout>
          <c:xMode val="edge"/>
          <c:yMode val="edge"/>
          <c:x val="0.85603870802291293"/>
          <c:y val="0.42742757665112852"/>
          <c:w val="0.12477729220394333"/>
          <c:h val="0.25186289120715349"/>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12700">
      <a:solidFill>
        <a:srgbClr val="000000"/>
      </a:solidFill>
      <a:prstDash val="solid"/>
    </a:ln>
  </c:spPr>
  <c:txPr>
    <a:bodyPr/>
    <a:lstStyle/>
    <a:p>
      <a:pPr>
        <a:defRPr sz="1650" b="0" i="0" u="none" strike="noStrike" baseline="0">
          <a:solidFill>
            <a:srgbClr val="000000"/>
          </a:solidFill>
          <a:latin typeface="Arial"/>
          <a:ea typeface="Arial"/>
          <a:cs typeface="Aria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Arial"/>
                <a:ea typeface="Arial"/>
                <a:cs typeface="Arial"/>
              </a:defRPr>
            </a:pPr>
            <a:r>
              <a:rPr lang="cs-CZ"/>
              <a:t>Index cen umění (artprice.com)</a:t>
            </a:r>
          </a:p>
        </c:rich>
      </c:tx>
      <c:layout>
        <c:manualLayout>
          <c:xMode val="edge"/>
          <c:yMode val="edge"/>
          <c:x val="0.33939427418153623"/>
          <c:y val="2.8070223530399414E-2"/>
        </c:manualLayout>
      </c:layout>
      <c:overlay val="0"/>
      <c:spPr>
        <a:noFill/>
        <a:ln w="25400">
          <a:noFill/>
        </a:ln>
      </c:spPr>
    </c:title>
    <c:autoTitleDeleted val="0"/>
    <c:plotArea>
      <c:layout>
        <c:manualLayout>
          <c:layoutTarget val="inner"/>
          <c:xMode val="edge"/>
          <c:yMode val="edge"/>
          <c:x val="7.5757650486950059E-2"/>
          <c:y val="0.10000017132704792"/>
          <c:w val="0.90707160183041535"/>
          <c:h val="0.7280714228197348"/>
        </c:manualLayout>
      </c:layout>
      <c:lineChart>
        <c:grouping val="standard"/>
        <c:varyColors val="0"/>
        <c:ser>
          <c:idx val="0"/>
          <c:order val="0"/>
          <c:tx>
            <c:strRef>
              <c:f>List1!$B$1</c:f>
              <c:strCache>
                <c:ptCount val="1"/>
                <c:pt idx="0">
                  <c:v>Global Art Index (USD)</c:v>
                </c:pt>
              </c:strCache>
            </c:strRef>
          </c:tx>
          <c:spPr>
            <a:ln w="25400">
              <a:solidFill>
                <a:srgbClr val="000080"/>
              </a:solidFill>
              <a:prstDash val="solid"/>
            </a:ln>
          </c:spPr>
          <c:marker>
            <c:symbol val="none"/>
          </c:marker>
          <c:cat>
            <c:numRef>
              <c:f>List1!$A$2:$A$96</c:f>
              <c:numCache>
                <c:formatCode>dd/mm/yy</c:formatCode>
                <c:ptCount val="95"/>
                <c:pt idx="0">
                  <c:v>33055</c:v>
                </c:pt>
                <c:pt idx="1">
                  <c:v>33147</c:v>
                </c:pt>
                <c:pt idx="2">
                  <c:v>33239</c:v>
                </c:pt>
                <c:pt idx="3">
                  <c:v>33329</c:v>
                </c:pt>
                <c:pt idx="4">
                  <c:v>33420</c:v>
                </c:pt>
                <c:pt idx="5">
                  <c:v>33512</c:v>
                </c:pt>
                <c:pt idx="6">
                  <c:v>33604</c:v>
                </c:pt>
                <c:pt idx="7">
                  <c:v>33695</c:v>
                </c:pt>
                <c:pt idx="8">
                  <c:v>33786</c:v>
                </c:pt>
                <c:pt idx="9">
                  <c:v>33878</c:v>
                </c:pt>
                <c:pt idx="10">
                  <c:v>33970</c:v>
                </c:pt>
                <c:pt idx="11">
                  <c:v>34060</c:v>
                </c:pt>
                <c:pt idx="12">
                  <c:v>34151</c:v>
                </c:pt>
                <c:pt idx="13">
                  <c:v>34243</c:v>
                </c:pt>
                <c:pt idx="14">
                  <c:v>34335</c:v>
                </c:pt>
                <c:pt idx="15">
                  <c:v>34425</c:v>
                </c:pt>
                <c:pt idx="16">
                  <c:v>34516</c:v>
                </c:pt>
                <c:pt idx="17">
                  <c:v>34608</c:v>
                </c:pt>
                <c:pt idx="18">
                  <c:v>34700</c:v>
                </c:pt>
                <c:pt idx="19">
                  <c:v>34790</c:v>
                </c:pt>
                <c:pt idx="20">
                  <c:v>34881</c:v>
                </c:pt>
                <c:pt idx="21">
                  <c:v>34973</c:v>
                </c:pt>
                <c:pt idx="22">
                  <c:v>35065</c:v>
                </c:pt>
                <c:pt idx="23">
                  <c:v>35156</c:v>
                </c:pt>
                <c:pt idx="24">
                  <c:v>35247</c:v>
                </c:pt>
                <c:pt idx="25">
                  <c:v>35339</c:v>
                </c:pt>
                <c:pt idx="26">
                  <c:v>35431</c:v>
                </c:pt>
                <c:pt idx="27">
                  <c:v>35521</c:v>
                </c:pt>
                <c:pt idx="28">
                  <c:v>35612</c:v>
                </c:pt>
                <c:pt idx="29">
                  <c:v>35704</c:v>
                </c:pt>
                <c:pt idx="30">
                  <c:v>35796</c:v>
                </c:pt>
                <c:pt idx="31">
                  <c:v>35886</c:v>
                </c:pt>
                <c:pt idx="32">
                  <c:v>35977</c:v>
                </c:pt>
                <c:pt idx="33">
                  <c:v>36069</c:v>
                </c:pt>
                <c:pt idx="34">
                  <c:v>36161</c:v>
                </c:pt>
                <c:pt idx="35">
                  <c:v>36251</c:v>
                </c:pt>
                <c:pt idx="36">
                  <c:v>36342</c:v>
                </c:pt>
                <c:pt idx="37">
                  <c:v>36434</c:v>
                </c:pt>
                <c:pt idx="38">
                  <c:v>36526</c:v>
                </c:pt>
                <c:pt idx="39">
                  <c:v>36617</c:v>
                </c:pt>
                <c:pt idx="40">
                  <c:v>36708</c:v>
                </c:pt>
                <c:pt idx="41">
                  <c:v>36800</c:v>
                </c:pt>
                <c:pt idx="42">
                  <c:v>36892</c:v>
                </c:pt>
                <c:pt idx="43">
                  <c:v>36982</c:v>
                </c:pt>
                <c:pt idx="44">
                  <c:v>37073</c:v>
                </c:pt>
                <c:pt idx="45">
                  <c:v>37165</c:v>
                </c:pt>
                <c:pt idx="46">
                  <c:v>37257</c:v>
                </c:pt>
                <c:pt idx="47">
                  <c:v>37347</c:v>
                </c:pt>
                <c:pt idx="48">
                  <c:v>37438</c:v>
                </c:pt>
                <c:pt idx="49">
                  <c:v>37530</c:v>
                </c:pt>
                <c:pt idx="50">
                  <c:v>37622</c:v>
                </c:pt>
                <c:pt idx="51">
                  <c:v>37712</c:v>
                </c:pt>
                <c:pt idx="52">
                  <c:v>37803</c:v>
                </c:pt>
                <c:pt idx="53">
                  <c:v>37895</c:v>
                </c:pt>
                <c:pt idx="54">
                  <c:v>37987</c:v>
                </c:pt>
                <c:pt idx="55">
                  <c:v>38078</c:v>
                </c:pt>
                <c:pt idx="56">
                  <c:v>38169</c:v>
                </c:pt>
                <c:pt idx="57">
                  <c:v>38261</c:v>
                </c:pt>
                <c:pt idx="58">
                  <c:v>38353</c:v>
                </c:pt>
                <c:pt idx="59">
                  <c:v>38443</c:v>
                </c:pt>
                <c:pt idx="60">
                  <c:v>38534</c:v>
                </c:pt>
                <c:pt idx="61">
                  <c:v>38626</c:v>
                </c:pt>
                <c:pt idx="62">
                  <c:v>38718</c:v>
                </c:pt>
                <c:pt idx="63">
                  <c:v>38808</c:v>
                </c:pt>
                <c:pt idx="64">
                  <c:v>38899</c:v>
                </c:pt>
                <c:pt idx="65">
                  <c:v>38991</c:v>
                </c:pt>
                <c:pt idx="66">
                  <c:v>39083</c:v>
                </c:pt>
                <c:pt idx="67">
                  <c:v>39173</c:v>
                </c:pt>
                <c:pt idx="68">
                  <c:v>39264</c:v>
                </c:pt>
                <c:pt idx="69">
                  <c:v>39356</c:v>
                </c:pt>
                <c:pt idx="70">
                  <c:v>39448</c:v>
                </c:pt>
                <c:pt idx="71">
                  <c:v>39539</c:v>
                </c:pt>
                <c:pt idx="72">
                  <c:v>39630</c:v>
                </c:pt>
                <c:pt idx="73">
                  <c:v>39722</c:v>
                </c:pt>
                <c:pt idx="74">
                  <c:v>39814</c:v>
                </c:pt>
                <c:pt idx="75">
                  <c:v>39904</c:v>
                </c:pt>
                <c:pt idx="76">
                  <c:v>39995</c:v>
                </c:pt>
                <c:pt idx="77">
                  <c:v>40087</c:v>
                </c:pt>
                <c:pt idx="78">
                  <c:v>40179</c:v>
                </c:pt>
                <c:pt idx="79">
                  <c:v>40269</c:v>
                </c:pt>
                <c:pt idx="80">
                  <c:v>40360</c:v>
                </c:pt>
                <c:pt idx="81">
                  <c:v>40452</c:v>
                </c:pt>
                <c:pt idx="82">
                  <c:v>40544</c:v>
                </c:pt>
                <c:pt idx="83">
                  <c:v>40634</c:v>
                </c:pt>
                <c:pt idx="84">
                  <c:v>40725</c:v>
                </c:pt>
                <c:pt idx="85">
                  <c:v>40817</c:v>
                </c:pt>
                <c:pt idx="86">
                  <c:v>40909</c:v>
                </c:pt>
                <c:pt idx="87">
                  <c:v>41000</c:v>
                </c:pt>
                <c:pt idx="88">
                  <c:v>41091</c:v>
                </c:pt>
                <c:pt idx="89">
                  <c:v>41183</c:v>
                </c:pt>
                <c:pt idx="90">
                  <c:v>41275</c:v>
                </c:pt>
                <c:pt idx="91">
                  <c:v>41365</c:v>
                </c:pt>
                <c:pt idx="92">
                  <c:v>41456</c:v>
                </c:pt>
                <c:pt idx="93">
                  <c:v>41548</c:v>
                </c:pt>
                <c:pt idx="94">
                  <c:v>41640</c:v>
                </c:pt>
              </c:numCache>
            </c:numRef>
          </c:cat>
          <c:val>
            <c:numRef>
              <c:f>List1!$B$2:$B$96</c:f>
              <c:numCache>
                <c:formatCode>_-* #,##0.0\ _€_-;\-* #,##0.0\ _€_-;_-* "-"??\ _€_-;_-@_-</c:formatCode>
                <c:ptCount val="95"/>
                <c:pt idx="0">
                  <c:v>100</c:v>
                </c:pt>
                <c:pt idx="1">
                  <c:v>98.191898888464095</c:v>
                </c:pt>
                <c:pt idx="2">
                  <c:v>79.052898002492199</c:v>
                </c:pt>
                <c:pt idx="3">
                  <c:v>80.962661176828306</c:v>
                </c:pt>
                <c:pt idx="4">
                  <c:v>66.632623978494706</c:v>
                </c:pt>
                <c:pt idx="5">
                  <c:v>62.255839117081003</c:v>
                </c:pt>
                <c:pt idx="6">
                  <c:v>56.820453787205501</c:v>
                </c:pt>
                <c:pt idx="7">
                  <c:v>61.954021453886</c:v>
                </c:pt>
                <c:pt idx="8">
                  <c:v>55.084470130246402</c:v>
                </c:pt>
                <c:pt idx="9">
                  <c:v>54.421590844152199</c:v>
                </c:pt>
                <c:pt idx="10">
                  <c:v>49.947862582035199</c:v>
                </c:pt>
                <c:pt idx="11">
                  <c:v>49.629942823720597</c:v>
                </c:pt>
                <c:pt idx="12">
                  <c:v>47.995925271263303</c:v>
                </c:pt>
                <c:pt idx="13">
                  <c:v>44.782783937962698</c:v>
                </c:pt>
                <c:pt idx="14">
                  <c:v>46.6743581207174</c:v>
                </c:pt>
                <c:pt idx="15">
                  <c:v>47.057931397207298</c:v>
                </c:pt>
                <c:pt idx="16">
                  <c:v>46.388273065631601</c:v>
                </c:pt>
                <c:pt idx="17">
                  <c:v>49.962486795697103</c:v>
                </c:pt>
                <c:pt idx="18">
                  <c:v>48.453238726204603</c:v>
                </c:pt>
                <c:pt idx="19">
                  <c:v>51.1970934385823</c:v>
                </c:pt>
                <c:pt idx="20">
                  <c:v>49.839902265120401</c:v>
                </c:pt>
                <c:pt idx="21">
                  <c:v>47.109805237416403</c:v>
                </c:pt>
                <c:pt idx="22">
                  <c:v>48.7556949747093</c:v>
                </c:pt>
                <c:pt idx="23">
                  <c:v>51.4609876690592</c:v>
                </c:pt>
                <c:pt idx="24">
                  <c:v>47.808675482014301</c:v>
                </c:pt>
                <c:pt idx="25">
                  <c:v>49.150641828235997</c:v>
                </c:pt>
                <c:pt idx="26">
                  <c:v>50.392498358597301</c:v>
                </c:pt>
                <c:pt idx="27">
                  <c:v>49.126395297365399</c:v>
                </c:pt>
                <c:pt idx="28">
                  <c:v>48.781460344372498</c:v>
                </c:pt>
                <c:pt idx="29">
                  <c:v>45.988677532642001</c:v>
                </c:pt>
                <c:pt idx="30">
                  <c:v>48.749150549515498</c:v>
                </c:pt>
                <c:pt idx="31">
                  <c:v>49.610353998154601</c:v>
                </c:pt>
                <c:pt idx="32">
                  <c:v>51.236362552133301</c:v>
                </c:pt>
                <c:pt idx="33">
                  <c:v>51.288308838048103</c:v>
                </c:pt>
                <c:pt idx="34">
                  <c:v>51.870812791792702</c:v>
                </c:pt>
                <c:pt idx="35">
                  <c:v>51.5893094996906</c:v>
                </c:pt>
                <c:pt idx="36">
                  <c:v>51.300933398994502</c:v>
                </c:pt>
                <c:pt idx="37">
                  <c:v>52.119979245092203</c:v>
                </c:pt>
                <c:pt idx="38">
                  <c:v>55.084451990242698</c:v>
                </c:pt>
                <c:pt idx="39">
                  <c:v>51.987301685859698</c:v>
                </c:pt>
                <c:pt idx="40">
                  <c:v>52.258226552783199</c:v>
                </c:pt>
                <c:pt idx="41">
                  <c:v>49.9250115347769</c:v>
                </c:pt>
                <c:pt idx="42">
                  <c:v>48.878478565155397</c:v>
                </c:pt>
                <c:pt idx="43">
                  <c:v>52.657405155249897</c:v>
                </c:pt>
                <c:pt idx="44">
                  <c:v>49.1513196576241</c:v>
                </c:pt>
                <c:pt idx="45">
                  <c:v>47.410818616911598</c:v>
                </c:pt>
                <c:pt idx="46">
                  <c:v>49.483383817990301</c:v>
                </c:pt>
                <c:pt idx="47">
                  <c:v>50.995475200966403</c:v>
                </c:pt>
                <c:pt idx="48">
                  <c:v>53.321454115912601</c:v>
                </c:pt>
                <c:pt idx="49">
                  <c:v>52.752810972683797</c:v>
                </c:pt>
                <c:pt idx="50">
                  <c:v>56.756858375266397</c:v>
                </c:pt>
                <c:pt idx="51">
                  <c:v>60.326812553663899</c:v>
                </c:pt>
                <c:pt idx="52">
                  <c:v>63.713391937042097</c:v>
                </c:pt>
                <c:pt idx="53">
                  <c:v>64.793078040864302</c:v>
                </c:pt>
                <c:pt idx="54">
                  <c:v>65.268274198687706</c:v>
                </c:pt>
                <c:pt idx="55">
                  <c:v>72.357487800762499</c:v>
                </c:pt>
                <c:pt idx="56">
                  <c:v>70.764512964151905</c:v>
                </c:pt>
                <c:pt idx="57">
                  <c:v>69.347291749379295</c:v>
                </c:pt>
                <c:pt idx="58">
                  <c:v>78.167427916483007</c:v>
                </c:pt>
                <c:pt idx="59">
                  <c:v>78.851713179526399</c:v>
                </c:pt>
                <c:pt idx="60">
                  <c:v>79.155434411312299</c:v>
                </c:pt>
                <c:pt idx="61">
                  <c:v>73.234998414980893</c:v>
                </c:pt>
                <c:pt idx="62">
                  <c:v>75.005308659498297</c:v>
                </c:pt>
                <c:pt idx="63">
                  <c:v>79.173537336946495</c:v>
                </c:pt>
                <c:pt idx="64">
                  <c:v>86.947203939646499</c:v>
                </c:pt>
                <c:pt idx="65">
                  <c:v>77.052303980096696</c:v>
                </c:pt>
                <c:pt idx="66">
                  <c:v>89.404808806349607</c:v>
                </c:pt>
                <c:pt idx="67">
                  <c:v>93.994863081871301</c:v>
                </c:pt>
                <c:pt idx="68">
                  <c:v>103.380194665811</c:v>
                </c:pt>
                <c:pt idx="69">
                  <c:v>94.3536861049012</c:v>
                </c:pt>
                <c:pt idx="70">
                  <c:v>115.25134130042299</c:v>
                </c:pt>
                <c:pt idx="71">
                  <c:v>106.777270719261</c:v>
                </c:pt>
                <c:pt idx="72">
                  <c:v>110.155226999457</c:v>
                </c:pt>
                <c:pt idx="73">
                  <c:v>95.076400389861305</c:v>
                </c:pt>
                <c:pt idx="74">
                  <c:v>79.955099879444205</c:v>
                </c:pt>
                <c:pt idx="75">
                  <c:v>72.179630315927795</c:v>
                </c:pt>
                <c:pt idx="76">
                  <c:v>80.160779127897001</c:v>
                </c:pt>
                <c:pt idx="77">
                  <c:v>72.988519209087798</c:v>
                </c:pt>
                <c:pt idx="78">
                  <c:v>87.753961566186504</c:v>
                </c:pt>
                <c:pt idx="79">
                  <c:v>169.7267267974438</c:v>
                </c:pt>
                <c:pt idx="80">
                  <c:v>180.73284153611695</c:v>
                </c:pt>
                <c:pt idx="81">
                  <c:v>156.55393568651016</c:v>
                </c:pt>
                <c:pt idx="82">
                  <c:v>206.70260417745425</c:v>
                </c:pt>
                <c:pt idx="83">
                  <c:v>195.9609167853514</c:v>
                </c:pt>
                <c:pt idx="84">
                  <c:v>229.85298981509618</c:v>
                </c:pt>
                <c:pt idx="85">
                  <c:v>194.47018414485308</c:v>
                </c:pt>
                <c:pt idx="86">
                  <c:v>198.22798489803057</c:v>
                </c:pt>
                <c:pt idx="87">
                  <c:v>163.94964347137022</c:v>
                </c:pt>
                <c:pt idx="88">
                  <c:v>185.25912646628424</c:v>
                </c:pt>
                <c:pt idx="89">
                  <c:v>166.68993187566454</c:v>
                </c:pt>
                <c:pt idx="90">
                  <c:v>196.2853130499679</c:v>
                </c:pt>
                <c:pt idx="91">
                  <c:v>177.2535172180099</c:v>
                </c:pt>
                <c:pt idx="92">
                  <c:v>204.52911082897529</c:v>
                </c:pt>
                <c:pt idx="93">
                  <c:v>183.79377562840176</c:v>
                </c:pt>
                <c:pt idx="94">
                  <c:v>205.09916010483778</c:v>
                </c:pt>
              </c:numCache>
            </c:numRef>
          </c:val>
          <c:smooth val="0"/>
        </c:ser>
        <c:ser>
          <c:idx val="2"/>
          <c:order val="1"/>
          <c:tx>
            <c:strRef>
              <c:f>List1!$D$1</c:f>
              <c:strCache>
                <c:ptCount val="1"/>
                <c:pt idx="0">
                  <c:v>Old Masters</c:v>
                </c:pt>
              </c:strCache>
            </c:strRef>
          </c:tx>
          <c:spPr>
            <a:ln w="25400">
              <a:solidFill>
                <a:srgbClr val="FFFF00"/>
              </a:solidFill>
              <a:prstDash val="solid"/>
            </a:ln>
          </c:spPr>
          <c:marker>
            <c:symbol val="none"/>
          </c:marker>
          <c:cat>
            <c:numRef>
              <c:f>List1!$A$2:$A$96</c:f>
              <c:numCache>
                <c:formatCode>dd/mm/yy</c:formatCode>
                <c:ptCount val="95"/>
                <c:pt idx="0">
                  <c:v>33055</c:v>
                </c:pt>
                <c:pt idx="1">
                  <c:v>33147</c:v>
                </c:pt>
                <c:pt idx="2">
                  <c:v>33239</c:v>
                </c:pt>
                <c:pt idx="3">
                  <c:v>33329</c:v>
                </c:pt>
                <c:pt idx="4">
                  <c:v>33420</c:v>
                </c:pt>
                <c:pt idx="5">
                  <c:v>33512</c:v>
                </c:pt>
                <c:pt idx="6">
                  <c:v>33604</c:v>
                </c:pt>
                <c:pt idx="7">
                  <c:v>33695</c:v>
                </c:pt>
                <c:pt idx="8">
                  <c:v>33786</c:v>
                </c:pt>
                <c:pt idx="9">
                  <c:v>33878</c:v>
                </c:pt>
                <c:pt idx="10">
                  <c:v>33970</c:v>
                </c:pt>
                <c:pt idx="11">
                  <c:v>34060</c:v>
                </c:pt>
                <c:pt idx="12">
                  <c:v>34151</c:v>
                </c:pt>
                <c:pt idx="13">
                  <c:v>34243</c:v>
                </c:pt>
                <c:pt idx="14">
                  <c:v>34335</c:v>
                </c:pt>
                <c:pt idx="15">
                  <c:v>34425</c:v>
                </c:pt>
                <c:pt idx="16">
                  <c:v>34516</c:v>
                </c:pt>
                <c:pt idx="17">
                  <c:v>34608</c:v>
                </c:pt>
                <c:pt idx="18">
                  <c:v>34700</c:v>
                </c:pt>
                <c:pt idx="19">
                  <c:v>34790</c:v>
                </c:pt>
                <c:pt idx="20">
                  <c:v>34881</c:v>
                </c:pt>
                <c:pt idx="21">
                  <c:v>34973</c:v>
                </c:pt>
                <c:pt idx="22">
                  <c:v>35065</c:v>
                </c:pt>
                <c:pt idx="23">
                  <c:v>35156</c:v>
                </c:pt>
                <c:pt idx="24">
                  <c:v>35247</c:v>
                </c:pt>
                <c:pt idx="25">
                  <c:v>35339</c:v>
                </c:pt>
                <c:pt idx="26">
                  <c:v>35431</c:v>
                </c:pt>
                <c:pt idx="27">
                  <c:v>35521</c:v>
                </c:pt>
                <c:pt idx="28">
                  <c:v>35612</c:v>
                </c:pt>
                <c:pt idx="29">
                  <c:v>35704</c:v>
                </c:pt>
                <c:pt idx="30">
                  <c:v>35796</c:v>
                </c:pt>
                <c:pt idx="31">
                  <c:v>35886</c:v>
                </c:pt>
                <c:pt idx="32">
                  <c:v>35977</c:v>
                </c:pt>
                <c:pt idx="33">
                  <c:v>36069</c:v>
                </c:pt>
                <c:pt idx="34">
                  <c:v>36161</c:v>
                </c:pt>
                <c:pt idx="35">
                  <c:v>36251</c:v>
                </c:pt>
                <c:pt idx="36">
                  <c:v>36342</c:v>
                </c:pt>
                <c:pt idx="37">
                  <c:v>36434</c:v>
                </c:pt>
                <c:pt idx="38">
                  <c:v>36526</c:v>
                </c:pt>
                <c:pt idx="39">
                  <c:v>36617</c:v>
                </c:pt>
                <c:pt idx="40">
                  <c:v>36708</c:v>
                </c:pt>
                <c:pt idx="41">
                  <c:v>36800</c:v>
                </c:pt>
                <c:pt idx="42">
                  <c:v>36892</c:v>
                </c:pt>
                <c:pt idx="43">
                  <c:v>36982</c:v>
                </c:pt>
                <c:pt idx="44">
                  <c:v>37073</c:v>
                </c:pt>
                <c:pt idx="45">
                  <c:v>37165</c:v>
                </c:pt>
                <c:pt idx="46">
                  <c:v>37257</c:v>
                </c:pt>
                <c:pt idx="47">
                  <c:v>37347</c:v>
                </c:pt>
                <c:pt idx="48">
                  <c:v>37438</c:v>
                </c:pt>
                <c:pt idx="49">
                  <c:v>37530</c:v>
                </c:pt>
                <c:pt idx="50">
                  <c:v>37622</c:v>
                </c:pt>
                <c:pt idx="51">
                  <c:v>37712</c:v>
                </c:pt>
                <c:pt idx="52">
                  <c:v>37803</c:v>
                </c:pt>
                <c:pt idx="53">
                  <c:v>37895</c:v>
                </c:pt>
                <c:pt idx="54">
                  <c:v>37987</c:v>
                </c:pt>
                <c:pt idx="55">
                  <c:v>38078</c:v>
                </c:pt>
                <c:pt idx="56">
                  <c:v>38169</c:v>
                </c:pt>
                <c:pt idx="57">
                  <c:v>38261</c:v>
                </c:pt>
                <c:pt idx="58">
                  <c:v>38353</c:v>
                </c:pt>
                <c:pt idx="59">
                  <c:v>38443</c:v>
                </c:pt>
                <c:pt idx="60">
                  <c:v>38534</c:v>
                </c:pt>
                <c:pt idx="61">
                  <c:v>38626</c:v>
                </c:pt>
                <c:pt idx="62">
                  <c:v>38718</c:v>
                </c:pt>
                <c:pt idx="63">
                  <c:v>38808</c:v>
                </c:pt>
                <c:pt idx="64">
                  <c:v>38899</c:v>
                </c:pt>
                <c:pt idx="65">
                  <c:v>38991</c:v>
                </c:pt>
                <c:pt idx="66">
                  <c:v>39083</c:v>
                </c:pt>
                <c:pt idx="67">
                  <c:v>39173</c:v>
                </c:pt>
                <c:pt idx="68">
                  <c:v>39264</c:v>
                </c:pt>
                <c:pt idx="69">
                  <c:v>39356</c:v>
                </c:pt>
                <c:pt idx="70">
                  <c:v>39448</c:v>
                </c:pt>
                <c:pt idx="71">
                  <c:v>39539</c:v>
                </c:pt>
                <c:pt idx="72">
                  <c:v>39630</c:v>
                </c:pt>
                <c:pt idx="73">
                  <c:v>39722</c:v>
                </c:pt>
                <c:pt idx="74">
                  <c:v>39814</c:v>
                </c:pt>
                <c:pt idx="75">
                  <c:v>39904</c:v>
                </c:pt>
                <c:pt idx="76">
                  <c:v>39995</c:v>
                </c:pt>
                <c:pt idx="77">
                  <c:v>40087</c:v>
                </c:pt>
                <c:pt idx="78">
                  <c:v>40179</c:v>
                </c:pt>
                <c:pt idx="79">
                  <c:v>40269</c:v>
                </c:pt>
                <c:pt idx="80">
                  <c:v>40360</c:v>
                </c:pt>
                <c:pt idx="81">
                  <c:v>40452</c:v>
                </c:pt>
                <c:pt idx="82">
                  <c:v>40544</c:v>
                </c:pt>
                <c:pt idx="83">
                  <c:v>40634</c:v>
                </c:pt>
                <c:pt idx="84">
                  <c:v>40725</c:v>
                </c:pt>
                <c:pt idx="85">
                  <c:v>40817</c:v>
                </c:pt>
                <c:pt idx="86">
                  <c:v>40909</c:v>
                </c:pt>
                <c:pt idx="87">
                  <c:v>41000</c:v>
                </c:pt>
                <c:pt idx="88">
                  <c:v>41091</c:v>
                </c:pt>
                <c:pt idx="89">
                  <c:v>41183</c:v>
                </c:pt>
                <c:pt idx="90">
                  <c:v>41275</c:v>
                </c:pt>
                <c:pt idx="91">
                  <c:v>41365</c:v>
                </c:pt>
                <c:pt idx="92">
                  <c:v>41456</c:v>
                </c:pt>
                <c:pt idx="93">
                  <c:v>41548</c:v>
                </c:pt>
                <c:pt idx="94">
                  <c:v>41640</c:v>
                </c:pt>
              </c:numCache>
            </c:numRef>
          </c:cat>
          <c:val>
            <c:numRef>
              <c:f>List1!$D$2:$D$96</c:f>
              <c:numCache>
                <c:formatCode>_-* #,##0.0\ _€_-;\-* #,##0.0\ _€_-;_-* "-"??\ _€_-;_-@_-</c:formatCode>
                <c:ptCount val="95"/>
                <c:pt idx="0">
                  <c:v>100</c:v>
                </c:pt>
                <c:pt idx="1">
                  <c:v>96.980382935055431</c:v>
                </c:pt>
                <c:pt idx="2">
                  <c:v>80.367154422722152</c:v>
                </c:pt>
                <c:pt idx="3">
                  <c:v>66.246590709708897</c:v>
                </c:pt>
                <c:pt idx="4">
                  <c:v>59.89117445236041</c:v>
                </c:pt>
                <c:pt idx="5">
                  <c:v>62.170364527282466</c:v>
                </c:pt>
                <c:pt idx="6">
                  <c:v>73.013107675180478</c:v>
                </c:pt>
                <c:pt idx="7">
                  <c:v>85.265086604095288</c:v>
                </c:pt>
                <c:pt idx="8">
                  <c:v>82.716977671917917</c:v>
                </c:pt>
                <c:pt idx="9">
                  <c:v>63.423104196408048</c:v>
                </c:pt>
                <c:pt idx="10">
                  <c:v>56.398976224024736</c:v>
                </c:pt>
                <c:pt idx="11">
                  <c:v>57.677217634890994</c:v>
                </c:pt>
                <c:pt idx="12">
                  <c:v>53.660575881620858</c:v>
                </c:pt>
                <c:pt idx="13">
                  <c:v>52.402013422836617</c:v>
                </c:pt>
                <c:pt idx="14">
                  <c:v>54.879829321744943</c:v>
                </c:pt>
                <c:pt idx="15">
                  <c:v>57.18084383434465</c:v>
                </c:pt>
                <c:pt idx="16">
                  <c:v>60.549895948272756</c:v>
                </c:pt>
                <c:pt idx="17">
                  <c:v>67.450097676097087</c:v>
                </c:pt>
                <c:pt idx="18">
                  <c:v>73.362521149803811</c:v>
                </c:pt>
                <c:pt idx="19">
                  <c:v>76.618267478690001</c:v>
                </c:pt>
                <c:pt idx="20">
                  <c:v>73.194016739498707</c:v>
                </c:pt>
                <c:pt idx="21">
                  <c:v>65.965694347061415</c:v>
                </c:pt>
                <c:pt idx="22">
                  <c:v>67.496892694928192</c:v>
                </c:pt>
                <c:pt idx="23">
                  <c:v>72.110703542482852</c:v>
                </c:pt>
                <c:pt idx="24">
                  <c:v>69.698241376330174</c:v>
                </c:pt>
                <c:pt idx="25">
                  <c:v>66.185380349964376</c:v>
                </c:pt>
                <c:pt idx="26">
                  <c:v>63.092232589853303</c:v>
                </c:pt>
                <c:pt idx="27">
                  <c:v>55.047256712168981</c:v>
                </c:pt>
                <c:pt idx="28">
                  <c:v>54.736091789057895</c:v>
                </c:pt>
                <c:pt idx="29">
                  <c:v>64.050488364767034</c:v>
                </c:pt>
                <c:pt idx="30">
                  <c:v>72.026005698856054</c:v>
                </c:pt>
                <c:pt idx="31">
                  <c:v>81.574240980231821</c:v>
                </c:pt>
                <c:pt idx="32">
                  <c:v>82.882827635155039</c:v>
                </c:pt>
                <c:pt idx="33">
                  <c:v>73.667632794853702</c:v>
                </c:pt>
                <c:pt idx="34">
                  <c:v>73.109408941484773</c:v>
                </c:pt>
                <c:pt idx="35">
                  <c:v>76.613910550290001</c:v>
                </c:pt>
                <c:pt idx="36">
                  <c:v>68.982587962909847</c:v>
                </c:pt>
                <c:pt idx="37">
                  <c:v>62.49330896859307</c:v>
                </c:pt>
                <c:pt idx="38">
                  <c:v>66.685710512080504</c:v>
                </c:pt>
                <c:pt idx="39">
                  <c:v>68.176488952749892</c:v>
                </c:pt>
                <c:pt idx="40">
                  <c:v>65.44555237816148</c:v>
                </c:pt>
                <c:pt idx="41">
                  <c:v>63.152060413266142</c:v>
                </c:pt>
                <c:pt idx="42">
                  <c:v>61.156215016522665</c:v>
                </c:pt>
                <c:pt idx="43">
                  <c:v>61.085393714354339</c:v>
                </c:pt>
                <c:pt idx="44">
                  <c:v>58.716058934671302</c:v>
                </c:pt>
                <c:pt idx="45">
                  <c:v>56.11804224436333</c:v>
                </c:pt>
                <c:pt idx="46">
                  <c:v>60.011230817212855</c:v>
                </c:pt>
                <c:pt idx="47">
                  <c:v>64.579513097061565</c:v>
                </c:pt>
                <c:pt idx="48">
                  <c:v>61.481579427375593</c:v>
                </c:pt>
                <c:pt idx="49">
                  <c:v>61.980973392333723</c:v>
                </c:pt>
                <c:pt idx="50">
                  <c:v>68.834414866060072</c:v>
                </c:pt>
                <c:pt idx="51">
                  <c:v>70.419628868247841</c:v>
                </c:pt>
                <c:pt idx="52">
                  <c:v>73.468844349685426</c:v>
                </c:pt>
                <c:pt idx="53">
                  <c:v>80.221334765718325</c:v>
                </c:pt>
                <c:pt idx="54">
                  <c:v>84.206375534799335</c:v>
                </c:pt>
                <c:pt idx="55">
                  <c:v>82.373889651082379</c:v>
                </c:pt>
                <c:pt idx="56">
                  <c:v>76.130785956442551</c:v>
                </c:pt>
                <c:pt idx="57">
                  <c:v>78.348541972834852</c:v>
                </c:pt>
                <c:pt idx="58">
                  <c:v>82.982350110114353</c:v>
                </c:pt>
                <c:pt idx="59">
                  <c:v>80.400714159044284</c:v>
                </c:pt>
                <c:pt idx="60">
                  <c:v>83.483787532163561</c:v>
                </c:pt>
                <c:pt idx="61">
                  <c:v>87.190487263712413</c:v>
                </c:pt>
                <c:pt idx="62">
                  <c:v>81.056882412925077</c:v>
                </c:pt>
                <c:pt idx="63">
                  <c:v>78.204200365483388</c:v>
                </c:pt>
                <c:pt idx="64">
                  <c:v>84.093574686056058</c:v>
                </c:pt>
                <c:pt idx="65">
                  <c:v>87.969757138444777</c:v>
                </c:pt>
                <c:pt idx="66">
                  <c:v>90.977360078888097</c:v>
                </c:pt>
                <c:pt idx="67">
                  <c:v>92.078977142453297</c:v>
                </c:pt>
                <c:pt idx="68">
                  <c:v>82.479010849310441</c:v>
                </c:pt>
                <c:pt idx="69">
                  <c:v>75.813624816915805</c:v>
                </c:pt>
                <c:pt idx="70">
                  <c:v>84.558017417118492</c:v>
                </c:pt>
                <c:pt idx="71">
                  <c:v>93.575780349099617</c:v>
                </c:pt>
                <c:pt idx="72">
                  <c:v>100.37882696236234</c:v>
                </c:pt>
                <c:pt idx="73">
                  <c:v>100.97706289631512</c:v>
                </c:pt>
                <c:pt idx="74">
                  <c:v>84.225522971017853</c:v>
                </c:pt>
                <c:pt idx="75">
                  <c:v>75.910120027725156</c:v>
                </c:pt>
                <c:pt idx="76">
                  <c:v>82.179320534224715</c:v>
                </c:pt>
                <c:pt idx="77">
                  <c:v>78.031213928058307</c:v>
                </c:pt>
                <c:pt idx="78">
                  <c:v>69.011372989066302</c:v>
                </c:pt>
                <c:pt idx="79">
                  <c:v>104.09893812956895</c:v>
                </c:pt>
                <c:pt idx="80">
                  <c:v>112.34665792863099</c:v>
                </c:pt>
                <c:pt idx="81">
                  <c:v>102.00658045988501</c:v>
                </c:pt>
                <c:pt idx="82">
                  <c:v>99.561207805623127</c:v>
                </c:pt>
                <c:pt idx="83">
                  <c:v>110.664807131101</c:v>
                </c:pt>
                <c:pt idx="84">
                  <c:v>112.52254778673573</c:v>
                </c:pt>
                <c:pt idx="85">
                  <c:v>116.76325267909293</c:v>
                </c:pt>
                <c:pt idx="86">
                  <c:v>125.01986367497412</c:v>
                </c:pt>
                <c:pt idx="87">
                  <c:v>117.7179126818419</c:v>
                </c:pt>
                <c:pt idx="88">
                  <c:v>106.14422796602703</c:v>
                </c:pt>
                <c:pt idx="89">
                  <c:v>109.261654566118</c:v>
                </c:pt>
                <c:pt idx="90">
                  <c:v>113.37308187363492</c:v>
                </c:pt>
                <c:pt idx="91">
                  <c:v>108.09338119031851</c:v>
                </c:pt>
                <c:pt idx="92">
                  <c:v>104.0308753209532</c:v>
                </c:pt>
                <c:pt idx="93">
                  <c:v>103.46494153015189</c:v>
                </c:pt>
                <c:pt idx="94">
                  <c:v>94.675914734145579</c:v>
                </c:pt>
              </c:numCache>
            </c:numRef>
          </c:val>
          <c:smooth val="0"/>
        </c:ser>
        <c:ser>
          <c:idx val="3"/>
          <c:order val="2"/>
          <c:tx>
            <c:strRef>
              <c:f>List1!$E$1</c:f>
              <c:strCache>
                <c:ptCount val="1"/>
                <c:pt idx="0">
                  <c:v>Contemporary </c:v>
                </c:pt>
              </c:strCache>
            </c:strRef>
          </c:tx>
          <c:spPr>
            <a:ln w="25400">
              <a:solidFill>
                <a:srgbClr val="00FFFF"/>
              </a:solidFill>
              <a:prstDash val="solid"/>
            </a:ln>
          </c:spPr>
          <c:marker>
            <c:symbol val="none"/>
          </c:marker>
          <c:cat>
            <c:numRef>
              <c:f>List1!$A$2:$A$96</c:f>
              <c:numCache>
                <c:formatCode>dd/mm/yy</c:formatCode>
                <c:ptCount val="95"/>
                <c:pt idx="0">
                  <c:v>33055</c:v>
                </c:pt>
                <c:pt idx="1">
                  <c:v>33147</c:v>
                </c:pt>
                <c:pt idx="2">
                  <c:v>33239</c:v>
                </c:pt>
                <c:pt idx="3">
                  <c:v>33329</c:v>
                </c:pt>
                <c:pt idx="4">
                  <c:v>33420</c:v>
                </c:pt>
                <c:pt idx="5">
                  <c:v>33512</c:v>
                </c:pt>
                <c:pt idx="6">
                  <c:v>33604</c:v>
                </c:pt>
                <c:pt idx="7">
                  <c:v>33695</c:v>
                </c:pt>
                <c:pt idx="8">
                  <c:v>33786</c:v>
                </c:pt>
                <c:pt idx="9">
                  <c:v>33878</c:v>
                </c:pt>
                <c:pt idx="10">
                  <c:v>33970</c:v>
                </c:pt>
                <c:pt idx="11">
                  <c:v>34060</c:v>
                </c:pt>
                <c:pt idx="12">
                  <c:v>34151</c:v>
                </c:pt>
                <c:pt idx="13">
                  <c:v>34243</c:v>
                </c:pt>
                <c:pt idx="14">
                  <c:v>34335</c:v>
                </c:pt>
                <c:pt idx="15">
                  <c:v>34425</c:v>
                </c:pt>
                <c:pt idx="16">
                  <c:v>34516</c:v>
                </c:pt>
                <c:pt idx="17">
                  <c:v>34608</c:v>
                </c:pt>
                <c:pt idx="18">
                  <c:v>34700</c:v>
                </c:pt>
                <c:pt idx="19">
                  <c:v>34790</c:v>
                </c:pt>
                <c:pt idx="20">
                  <c:v>34881</c:v>
                </c:pt>
                <c:pt idx="21">
                  <c:v>34973</c:v>
                </c:pt>
                <c:pt idx="22">
                  <c:v>35065</c:v>
                </c:pt>
                <c:pt idx="23">
                  <c:v>35156</c:v>
                </c:pt>
                <c:pt idx="24">
                  <c:v>35247</c:v>
                </c:pt>
                <c:pt idx="25">
                  <c:v>35339</c:v>
                </c:pt>
                <c:pt idx="26">
                  <c:v>35431</c:v>
                </c:pt>
                <c:pt idx="27">
                  <c:v>35521</c:v>
                </c:pt>
                <c:pt idx="28">
                  <c:v>35612</c:v>
                </c:pt>
                <c:pt idx="29">
                  <c:v>35704</c:v>
                </c:pt>
                <c:pt idx="30">
                  <c:v>35796</c:v>
                </c:pt>
                <c:pt idx="31">
                  <c:v>35886</c:v>
                </c:pt>
                <c:pt idx="32">
                  <c:v>35977</c:v>
                </c:pt>
                <c:pt idx="33">
                  <c:v>36069</c:v>
                </c:pt>
                <c:pt idx="34">
                  <c:v>36161</c:v>
                </c:pt>
                <c:pt idx="35">
                  <c:v>36251</c:v>
                </c:pt>
                <c:pt idx="36">
                  <c:v>36342</c:v>
                </c:pt>
                <c:pt idx="37">
                  <c:v>36434</c:v>
                </c:pt>
                <c:pt idx="38">
                  <c:v>36526</c:v>
                </c:pt>
                <c:pt idx="39">
                  <c:v>36617</c:v>
                </c:pt>
                <c:pt idx="40">
                  <c:v>36708</c:v>
                </c:pt>
                <c:pt idx="41">
                  <c:v>36800</c:v>
                </c:pt>
                <c:pt idx="42">
                  <c:v>36892</c:v>
                </c:pt>
                <c:pt idx="43">
                  <c:v>36982</c:v>
                </c:pt>
                <c:pt idx="44">
                  <c:v>37073</c:v>
                </c:pt>
                <c:pt idx="45">
                  <c:v>37165</c:v>
                </c:pt>
                <c:pt idx="46">
                  <c:v>37257</c:v>
                </c:pt>
                <c:pt idx="47">
                  <c:v>37347</c:v>
                </c:pt>
                <c:pt idx="48">
                  <c:v>37438</c:v>
                </c:pt>
                <c:pt idx="49">
                  <c:v>37530</c:v>
                </c:pt>
                <c:pt idx="50">
                  <c:v>37622</c:v>
                </c:pt>
                <c:pt idx="51">
                  <c:v>37712</c:v>
                </c:pt>
                <c:pt idx="52">
                  <c:v>37803</c:v>
                </c:pt>
                <c:pt idx="53">
                  <c:v>37895</c:v>
                </c:pt>
                <c:pt idx="54">
                  <c:v>37987</c:v>
                </c:pt>
                <c:pt idx="55">
                  <c:v>38078</c:v>
                </c:pt>
                <c:pt idx="56">
                  <c:v>38169</c:v>
                </c:pt>
                <c:pt idx="57">
                  <c:v>38261</c:v>
                </c:pt>
                <c:pt idx="58">
                  <c:v>38353</c:v>
                </c:pt>
                <c:pt idx="59">
                  <c:v>38443</c:v>
                </c:pt>
                <c:pt idx="60">
                  <c:v>38534</c:v>
                </c:pt>
                <c:pt idx="61">
                  <c:v>38626</c:v>
                </c:pt>
                <c:pt idx="62">
                  <c:v>38718</c:v>
                </c:pt>
                <c:pt idx="63">
                  <c:v>38808</c:v>
                </c:pt>
                <c:pt idx="64">
                  <c:v>38899</c:v>
                </c:pt>
                <c:pt idx="65">
                  <c:v>38991</c:v>
                </c:pt>
                <c:pt idx="66">
                  <c:v>39083</c:v>
                </c:pt>
                <c:pt idx="67">
                  <c:v>39173</c:v>
                </c:pt>
                <c:pt idx="68">
                  <c:v>39264</c:v>
                </c:pt>
                <c:pt idx="69">
                  <c:v>39356</c:v>
                </c:pt>
                <c:pt idx="70">
                  <c:v>39448</c:v>
                </c:pt>
                <c:pt idx="71">
                  <c:v>39539</c:v>
                </c:pt>
                <c:pt idx="72">
                  <c:v>39630</c:v>
                </c:pt>
                <c:pt idx="73">
                  <c:v>39722</c:v>
                </c:pt>
                <c:pt idx="74">
                  <c:v>39814</c:v>
                </c:pt>
                <c:pt idx="75">
                  <c:v>39904</c:v>
                </c:pt>
                <c:pt idx="76">
                  <c:v>39995</c:v>
                </c:pt>
                <c:pt idx="77">
                  <c:v>40087</c:v>
                </c:pt>
                <c:pt idx="78">
                  <c:v>40179</c:v>
                </c:pt>
                <c:pt idx="79">
                  <c:v>40269</c:v>
                </c:pt>
                <c:pt idx="80">
                  <c:v>40360</c:v>
                </c:pt>
                <c:pt idx="81">
                  <c:v>40452</c:v>
                </c:pt>
                <c:pt idx="82">
                  <c:v>40544</c:v>
                </c:pt>
                <c:pt idx="83">
                  <c:v>40634</c:v>
                </c:pt>
                <c:pt idx="84">
                  <c:v>40725</c:v>
                </c:pt>
                <c:pt idx="85">
                  <c:v>40817</c:v>
                </c:pt>
                <c:pt idx="86">
                  <c:v>40909</c:v>
                </c:pt>
                <c:pt idx="87">
                  <c:v>41000</c:v>
                </c:pt>
                <c:pt idx="88">
                  <c:v>41091</c:v>
                </c:pt>
                <c:pt idx="89">
                  <c:v>41183</c:v>
                </c:pt>
                <c:pt idx="90">
                  <c:v>41275</c:v>
                </c:pt>
                <c:pt idx="91">
                  <c:v>41365</c:v>
                </c:pt>
                <c:pt idx="92">
                  <c:v>41456</c:v>
                </c:pt>
                <c:pt idx="93">
                  <c:v>41548</c:v>
                </c:pt>
                <c:pt idx="94">
                  <c:v>41640</c:v>
                </c:pt>
              </c:numCache>
            </c:numRef>
          </c:cat>
          <c:val>
            <c:numRef>
              <c:f>List1!$E$2:$E$96</c:f>
              <c:numCache>
                <c:formatCode>_-* #,##0.0\ _€_-;\-* #,##0.0\ _€_-;_-* "-"??\ _€_-;_-@_-</c:formatCode>
                <c:ptCount val="95"/>
                <c:pt idx="0">
                  <c:v>100</c:v>
                </c:pt>
                <c:pt idx="1">
                  <c:v>97.19169280494873</c:v>
                </c:pt>
                <c:pt idx="2">
                  <c:v>69.691753564591735</c:v>
                </c:pt>
                <c:pt idx="3">
                  <c:v>60.358696027075695</c:v>
                </c:pt>
                <c:pt idx="4">
                  <c:v>61.338174404673126</c:v>
                </c:pt>
                <c:pt idx="5">
                  <c:v>51.664395421212497</c:v>
                </c:pt>
                <c:pt idx="6">
                  <c:v>51.392143745620601</c:v>
                </c:pt>
                <c:pt idx="7">
                  <c:v>54.643383468478433</c:v>
                </c:pt>
                <c:pt idx="8">
                  <c:v>45.809042651373069</c:v>
                </c:pt>
                <c:pt idx="9">
                  <c:v>40.724127092078547</c:v>
                </c:pt>
                <c:pt idx="10">
                  <c:v>47.434499428261432</c:v>
                </c:pt>
                <c:pt idx="11">
                  <c:v>49.933978511419497</c:v>
                </c:pt>
                <c:pt idx="12">
                  <c:v>45.690719949142597</c:v>
                </c:pt>
                <c:pt idx="13">
                  <c:v>44.148217238768794</c:v>
                </c:pt>
                <c:pt idx="14">
                  <c:v>44.338014187167047</c:v>
                </c:pt>
                <c:pt idx="15">
                  <c:v>41.820178233328804</c:v>
                </c:pt>
                <c:pt idx="16">
                  <c:v>40.060555193137475</c:v>
                </c:pt>
                <c:pt idx="17">
                  <c:v>43.871389509375746</c:v>
                </c:pt>
                <c:pt idx="18">
                  <c:v>48.896364256945397</c:v>
                </c:pt>
                <c:pt idx="19">
                  <c:v>48.650433032083725</c:v>
                </c:pt>
                <c:pt idx="20">
                  <c:v>45.447885638504701</c:v>
                </c:pt>
                <c:pt idx="21">
                  <c:v>43.558722363904224</c:v>
                </c:pt>
                <c:pt idx="22">
                  <c:v>45.458679680866396</c:v>
                </c:pt>
                <c:pt idx="23">
                  <c:v>48.478397661850977</c:v>
                </c:pt>
                <c:pt idx="24">
                  <c:v>47.490999580367429</c:v>
                </c:pt>
                <c:pt idx="25">
                  <c:v>46.055197842939101</c:v>
                </c:pt>
                <c:pt idx="26">
                  <c:v>45.919615474214822</c:v>
                </c:pt>
                <c:pt idx="27">
                  <c:v>46.745765337943197</c:v>
                </c:pt>
                <c:pt idx="28">
                  <c:v>49.304122740334158</c:v>
                </c:pt>
                <c:pt idx="29">
                  <c:v>49.108675714061427</c:v>
                </c:pt>
                <c:pt idx="30">
                  <c:v>45.757632744903802</c:v>
                </c:pt>
                <c:pt idx="31">
                  <c:v>45.176466402058601</c:v>
                </c:pt>
                <c:pt idx="32">
                  <c:v>47.640468410693231</c:v>
                </c:pt>
                <c:pt idx="33">
                  <c:v>50.326769931398943</c:v>
                </c:pt>
                <c:pt idx="34">
                  <c:v>52.758314343276574</c:v>
                </c:pt>
                <c:pt idx="35">
                  <c:v>51.296536863950223</c:v>
                </c:pt>
                <c:pt idx="36">
                  <c:v>47.064295109605851</c:v>
                </c:pt>
                <c:pt idx="37">
                  <c:v>46.07332324532922</c:v>
                </c:pt>
                <c:pt idx="38">
                  <c:v>46.339954604712695</c:v>
                </c:pt>
                <c:pt idx="39">
                  <c:v>46.191711132112545</c:v>
                </c:pt>
                <c:pt idx="40">
                  <c:v>47.652509144962622</c:v>
                </c:pt>
                <c:pt idx="41">
                  <c:v>45.635910110103708</c:v>
                </c:pt>
                <c:pt idx="42">
                  <c:v>45.24101338288088</c:v>
                </c:pt>
                <c:pt idx="43">
                  <c:v>48.920113843772626</c:v>
                </c:pt>
                <c:pt idx="44">
                  <c:v>46.359672445358925</c:v>
                </c:pt>
                <c:pt idx="45">
                  <c:v>43.124043007323969</c:v>
                </c:pt>
                <c:pt idx="46">
                  <c:v>42.529353050654919</c:v>
                </c:pt>
                <c:pt idx="47">
                  <c:v>43.458487388853975</c:v>
                </c:pt>
                <c:pt idx="48">
                  <c:v>44.929223958808045</c:v>
                </c:pt>
                <c:pt idx="49">
                  <c:v>44.962897236568921</c:v>
                </c:pt>
                <c:pt idx="50">
                  <c:v>48.407080551884221</c:v>
                </c:pt>
                <c:pt idx="51">
                  <c:v>52.908782162409025</c:v>
                </c:pt>
                <c:pt idx="52">
                  <c:v>52.502875730408206</c:v>
                </c:pt>
                <c:pt idx="53">
                  <c:v>51.131807712120469</c:v>
                </c:pt>
                <c:pt idx="54">
                  <c:v>58.159776963698249</c:v>
                </c:pt>
                <c:pt idx="55">
                  <c:v>69.413394981901348</c:v>
                </c:pt>
                <c:pt idx="56">
                  <c:v>72.553663469326281</c:v>
                </c:pt>
                <c:pt idx="57">
                  <c:v>70.604433123164128</c:v>
                </c:pt>
                <c:pt idx="58">
                  <c:v>74.203287075085754</c:v>
                </c:pt>
                <c:pt idx="59">
                  <c:v>79.435844320165728</c:v>
                </c:pt>
                <c:pt idx="60">
                  <c:v>80.778394432801392</c:v>
                </c:pt>
                <c:pt idx="61">
                  <c:v>82.521387927552851</c:v>
                </c:pt>
                <c:pt idx="62">
                  <c:v>84.444357139077837</c:v>
                </c:pt>
                <c:pt idx="63">
                  <c:v>87.490020261642485</c:v>
                </c:pt>
                <c:pt idx="64">
                  <c:v>89.084716000800711</c:v>
                </c:pt>
                <c:pt idx="65">
                  <c:v>89.642626835072917</c:v>
                </c:pt>
                <c:pt idx="66">
                  <c:v>100.11665031931716</c:v>
                </c:pt>
                <c:pt idx="67">
                  <c:v>115.62876058295015</c:v>
                </c:pt>
                <c:pt idx="68">
                  <c:v>124.1171062337889</c:v>
                </c:pt>
                <c:pt idx="69">
                  <c:v>131.1542090662781</c:v>
                </c:pt>
                <c:pt idx="70">
                  <c:v>138.21955846601659</c:v>
                </c:pt>
                <c:pt idx="71">
                  <c:v>136.59093906511816</c:v>
                </c:pt>
                <c:pt idx="72">
                  <c:v>132.84110206820259</c:v>
                </c:pt>
                <c:pt idx="73">
                  <c:v>116.69242570643893</c:v>
                </c:pt>
                <c:pt idx="74">
                  <c:v>93.915635593438338</c:v>
                </c:pt>
                <c:pt idx="75">
                  <c:v>88.185658124474756</c:v>
                </c:pt>
                <c:pt idx="76">
                  <c:v>86.558595208090921</c:v>
                </c:pt>
                <c:pt idx="77">
                  <c:v>78.666142842762525</c:v>
                </c:pt>
                <c:pt idx="78">
                  <c:v>79.053593853688199</c:v>
                </c:pt>
                <c:pt idx="79">
                  <c:v>212.27978267708028</c:v>
                </c:pt>
                <c:pt idx="80">
                  <c:v>195.73020544549513</c:v>
                </c:pt>
                <c:pt idx="81">
                  <c:v>197.32165513399534</c:v>
                </c:pt>
                <c:pt idx="82">
                  <c:v>226.97575881334038</c:v>
                </c:pt>
                <c:pt idx="83">
                  <c:v>256.23488943267495</c:v>
                </c:pt>
                <c:pt idx="84">
                  <c:v>245.45705448974627</c:v>
                </c:pt>
                <c:pt idx="85">
                  <c:v>221.08886685896979</c:v>
                </c:pt>
                <c:pt idx="86">
                  <c:v>216.51276620220614</c:v>
                </c:pt>
                <c:pt idx="87">
                  <c:v>224.98656194275165</c:v>
                </c:pt>
                <c:pt idx="88">
                  <c:v>217.8266263790604</c:v>
                </c:pt>
                <c:pt idx="89">
                  <c:v>199.45115052604672</c:v>
                </c:pt>
                <c:pt idx="90">
                  <c:v>192.6568618684214</c:v>
                </c:pt>
                <c:pt idx="91">
                  <c:v>188.56778842555207</c:v>
                </c:pt>
                <c:pt idx="92">
                  <c:v>183.56678259493705</c:v>
                </c:pt>
                <c:pt idx="93">
                  <c:v>190.5913185903473</c:v>
                </c:pt>
                <c:pt idx="94">
                  <c:v>220.77752421351684</c:v>
                </c:pt>
              </c:numCache>
            </c:numRef>
          </c:val>
          <c:smooth val="0"/>
        </c:ser>
        <c:dLbls>
          <c:showLegendKey val="0"/>
          <c:showVal val="0"/>
          <c:showCatName val="0"/>
          <c:showSerName val="0"/>
          <c:showPercent val="0"/>
          <c:showBubbleSize val="0"/>
        </c:dLbls>
        <c:marker val="1"/>
        <c:smooth val="0"/>
        <c:axId val="41847808"/>
        <c:axId val="41857792"/>
      </c:lineChart>
      <c:dateAx>
        <c:axId val="41847808"/>
        <c:scaling>
          <c:orientation val="minMax"/>
        </c:scaling>
        <c:delete val="0"/>
        <c:axPos val="b"/>
        <c:numFmt formatCode="mmm/yy" sourceLinked="0"/>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cs-CZ"/>
          </a:p>
        </c:txPr>
        <c:crossAx val="41857792"/>
        <c:crosses val="autoZero"/>
        <c:auto val="1"/>
        <c:lblOffset val="100"/>
        <c:baseTimeUnit val="months"/>
        <c:majorUnit val="1"/>
        <c:majorTimeUnit val="years"/>
        <c:minorUnit val="6"/>
        <c:minorTimeUnit val="months"/>
      </c:dateAx>
      <c:valAx>
        <c:axId val="41857792"/>
        <c:scaling>
          <c:orientation val="minMax"/>
        </c:scaling>
        <c:delete val="0"/>
        <c:axPos val="l"/>
        <c:majorGridlines>
          <c:spPr>
            <a:ln w="3175">
              <a:solidFill>
                <a:srgbClr val="000000"/>
              </a:solidFill>
              <a:prstDash val="solid"/>
            </a:ln>
          </c:spPr>
        </c:majorGridlines>
        <c:numFmt formatCode="_-* #,##0.0\ _€_-;\-* #,##0.0\ _€_-;_-* &quot;-&quot;??\ _€_-;_-@_-" sourceLinked="1"/>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cs-CZ"/>
          </a:p>
        </c:txPr>
        <c:crossAx val="41847808"/>
        <c:crosses val="autoZero"/>
        <c:crossBetween val="between"/>
      </c:valAx>
      <c:spPr>
        <a:solidFill>
          <a:srgbClr val="C0C0C0"/>
        </a:solidFill>
        <a:ln w="12700">
          <a:solidFill>
            <a:srgbClr val="808080"/>
          </a:solidFill>
          <a:prstDash val="solid"/>
        </a:ln>
      </c:spPr>
    </c:plotArea>
    <c:legend>
      <c:legendPos val="b"/>
      <c:layout>
        <c:manualLayout>
          <c:xMode val="edge"/>
          <c:yMode val="edge"/>
          <c:x val="0.26666692971406419"/>
          <c:y val="0.94561565518033031"/>
          <c:w val="0.3959599865451256"/>
          <c:h val="4.2105335295599122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cs-CZ"/>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2-24T10:38:32.663" idx="1">
    <p:pos x="5385" y="2691"/>
    <p:text>Počátek lidských dějin je v okamžiku, kdy člověk mezi sebe a přírodu postavil svět obrazů, vzorů, svět významů a morálku. Počátek dějin klade Kant do okamžiku, kdy člověk byl schopen zadržet své žádosti, tedy nevyslyšet hlas své přirozenosti, nejdenat pudově, ale na základě vlastní vůle svobodně.
Kultura je vázána na hodnoty, na to, co je posvátné, nadčasové a zahrnuje také zákazy určité=ho činu. (Mucha, Symboly v jednání. </p:text>
  </p:cm>
  <p:cm authorId="0" dt="2018-02-19T16:39:23.954" idx="2">
    <p:pos x="5444" y="1031"/>
    <p:text>"Avšak z rolníků se rodí ti nejsilnější mužové a nejzdatnější vojáci; dosahuje se tam nejspravedlivějšího a nejstálejšího výtěžku, který je nejméně vystaven závisti druhých (to je jak od Aristotela - odpor k obchodu); a ti, kdo se zabývají touto činností, mají více než kdo jiný daleko ke špatným myšlenkám. (Cato starší De Agri Cultura.)
zušlechťování polí (cultura agri) – dovednost zaměřená k maximálnímu užitku a zisku
, který tato soustředěná činost o polní hospodářství může přinést. Vyžaduje jak rozumné promyšlené zacházení s půdou, tak i praktickou dovednost.
Duše člověka je úhor, obdělávaný kulturou.
Základem toho, k čemu má být člověk zušlechtěn, je určitý ideální obraz, vzor. Obraz může být humanistický nebo náboženský. Pěstování dobrých vlastností požaduje ale také disciplínu a jasnou představu o postupech, jakými lze prosadit vzory chování v komunitě či společnosti.</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09-09-23T16:22:05.838" idx="10">
    <p:pos x="2577" y="1349"/>
    <p:text>Adam Smith - dělba práce ničí duševní a společenské schopnosti, z člověka opakujícího stále stejné pohyby se stává hlupec a nevědomec. Aby se rozvinuly u lidí všechny schopnosti a dovednosti, které mají, je nutná péče ze strany vlády. .. str. 693
říká se, že osoby zajímající se o umění jsou lepšími členy společnosti, ale je obtížné to dokázat. Proto bývá o kultuře mluveno jako o součásti programu vzdělávání, protože pozitivní dopady vzdělání lze doložit
Kdyby stát pomáhal všem, kteří by se snažili bavit a rozptylovat lidi malbami, básněmi, hudbou a tancem, divadelními představeními a výstavami, rozehnal by v lidu zádumčivost a zachmuřenost, která v lidu živí pověru a fanatismus. (byl v kalvinistické Anglii)
Ekonomické dopady umění - 3 typy
spotřební hodnota - hodnota přijatá uživateli i neuživateli - výdaje na lístek + související náklady cestovní,atd. I ti, kteří nikdy nenavštívili žádný kulturní podnik, mohou vyjádřit svoji ochotu platit za možnost stát se budoucím konzumentem.
Druhým typem ekonomického dopadu je dlouhodobý růst produktivity a ekonomického rozvoje spojený s kulturními aktivy - kulturní velmoci jsou i velmocemi ekonomickými -příp. vzdělávací hodnota - obtížné ověřit
krátkodobé dopady na ekonomickou aktivitu - spjené s s čistým přílivem utrácejících do oblastijako přímý důsledek kulturních aktivit - typicky festivaly,památky, ...
Ve výzkumech se vě+tšinou měří krátkodobé efekty utrácení, multiplikátory - spojené se jmény z 30. let Leontief a Keynes
Problém, že multiplikátory ve svých závěrech neberou ohled na alternativy - říkají, že divadlo má multiplikační efekty, (to je pravda), které by bez něj nebyly (to už pravda není, lidé by své peníze utratili jinak, s jiným, avšak existujícím multiplikačním efektem.
</p:text>
  </p:cm>
  <p:cm authorId="1" dt="2008-08-30T12:14:43.918" idx="11">
    <p:pos x="4173" y="1235"/>
    <p:text>Nedokonalá konkurence – ta ruší jednotné kritérium rozhodování spotřebitelů i producentů a následně i mechanismus efektivního rozmísťování zdrojů. Výrobci se řídí jiným souborem relativních cen než spotřebitelé;
Existence veřejných statků – takových statků nebo služeb, které mají dvě specifické vlastnosti: nerivalitní spotřebu a nevyloučitelnost ze spotřeby. To způsobuje neochotu investovat do produkce těchto statků i problém zvaný „černé pasažérství“;
Existenci externalit – neboli efektu přelévání, tj. taková situace, kdy činnost jednoho ekonomického subjektu způsobuje nezamýšlené náklady (přínosy) jiným subjektům, aniž by byl jejich původce zpoplatněn;
Nedokonalé informace – takovou situaci, kdy má jedna strana trhu úplnější informace než strana druhá. Informovanější strana  je tedy zvýhodněna.
				(Soukupová: Mikroekonomie, 2002)
Protiargumenty - externí efekty jsou malé a jsou stejné jako ve zbytku ekonomiky.
</p:text>
  </p:cm>
  <p:cm authorId="1" dt="2008-08-25T13:52:11.620" idx="12">
    <p:pos x="1869" y="3259"/>
    <p:text>veřejné zabezpečení snižuje možnost svobodné volby a vede k uniformitě v produkci a spotřebě kulturních statků,
vzniká nebezpečí ztráty odpovědnosti za sebe sama (morální hazard),
vzniká nebezpečí neefektivnosti z důvodu neoprávněného zařazení do veřejného sektoru, nebo může docházet k alokační či produkční neefektivnosti v oblasti kultury, 
často dochází k efektu „přetížení“, neboť velká část kulturních statků má charakter smíšených veřejných statků a jejich poskytování je vázáno na kapacitu kulturních zařízení,
vzniká i eventualita nadspotřeby a ztráty z této nadspotřeby, neboť v důsledku přerušení vazby mezi „placením“ a spotřebou veřejných statků se spotřebitel nemusí chovat racionálně.
</p:text>
  </p:cm>
  <p:cm authorId="1" dt="2008-08-30T12:12:30.764" idx="13">
    <p:pos x="10" y="10"/>
    <p:text>Netržní poptávka - lidé mohou oceňovat pouhou možnost, že mohou navštívít kulturní zařízení, byť do něj zatím nenašli cestu - je to spjato s národní identitou (památník národního písemnictví) prestiží a sociální soudržností.</p:text>
  </p:cm>
  <p:cm authorId="1" dt="2008-08-25T14:03:01.298" idx="14">
    <p:pos x="3345" y="1606"/>
    <p:text>Hampl, já
</p:text>
  </p:cm>
  <p:cm authorId="1" dt="2008-08-30T12:21:42.613" idx="15">
    <p:pos x="3121" y="3553"/>
    <p:text>Nezamýšlené distribuční aspekty poptávky - vládní podpora dosahuje opačného účinku, bež bylo zamýšleno. Hlavními příjemci  kulturních služeb jsou vysokopříjmové skupiny, které se tak stávají i hlavními příjemci vládní podpory (typicky opera, která je navštěvována vysokopříjmovými skupinami, nebo studenty, kteří budou mít vysoké příjmy)</p:text>
  </p:cm>
  <p:cm authorId="1" dt="2009-09-23T16:24:03.164" idx="16">
    <p:pos x="1639" y="2303"/>
    <p:text>Kulturní politiku měl Karel Veliký, papežský Řím, velké evropské monarchie i koloniální ŘÍše (i když ty hlavně odvezli co mohli do svých muzeí - z Řecka, Egpyta, Persie,...). 
Neapolský král byl ochoten podporovat operu, pokud do ní nebude muset chodit.</p:text>
  </p:cm>
  <p:cm authorId="0" dt="2017-02-22T10:22:55.482" idx="6">
    <p:pos x="3210" y="2461"/>
    <p:text>Zájem společnosti může vést k poskytování tohoto statku či jeho nucené spotřebě - povinná školní docházka, pásy v autě)</p:text>
  </p:cm>
  <p:cm authorId="1" dt="2008-07-02T15:36:00.956" idx="17">
    <p:pos x="4696" y="398"/>
    <p:text>Applied welfare economics - str. 20
</p:text>
  </p:cm>
  <p:cm authorId="0" dt="2018-02-21T10:10:30.226" idx="7">
    <p:pos x="2127" y="1122"/>
    <p:text>Aby dostali příležitost objevit přitažlivost kulturních aktivit i ti méně zámožní.</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7-03-01T09:19:25.327" idx="11">
    <p:pos x="10" y="10"/>
    <p:text>Co říct liberálovi o subvencích pro kulturu + poznámka o duševním zaostávání při dělbě práce (od Smithe)
„největší zvýšení produktivní síly práce a větší díl dovednosti, zručnosti a důvtipu, s nimiž je všude práce řízena a vykonávána, jsou zřejmě důsledky dělby práce .“ Pokud může být dělba práce zavedena, způsobuje podle Smithe úměrné zvýšení produktivní síly práce; zručnost dělníka se zvyšuje díky tomu, že se soustředí na jeden úkon. Avšak, „jak postupuje dělba práce, omezuje se zaměstnání  … valné většiny národa, postupně na několik velmi jednoduchých úkonů … . Člověk, který po celý svůj život nedělá nic jiného, než že provádí několik velmi jednoduchých pracovních úkonů, …, nepotřebuje si namáhat rozum nebo cvičit vynalézavost vymýšlením způsobů, jak odstraňovat překážky, které se mu [díky dělbě práce] nikdy nevyskytnou. Proto docela přirozeně takovému cvičení umu odvyká a stává se z něho zpravidla takový hlupák a nevědomec, jak je to jen u lidského tvora možné. Jeho duševní otupělost mu nedovoluje nejen nacházet potěšení v umném rozhovoru, ale ani pojmout jakýkoliv ušlechtilý, vznešený či jemný cit, a proto ani utvořit si správný úsudek o mnohých, a to i obvyklých povinnostech v soukromém životě. Vyšší a širší zájmy své země nedovede pochopit vůbec.“</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7-02-28T16:19:31.156" idx="14">
    <p:pos x="5912" y="856"/>
    <p:text>zdroj 
https://www.vlada.cz/assets/ppov/udrzitelny-rozvoj/dokumenty/Situacni-zprava-ke-Strategickemu-ramci-udrzitelneho-rozvoje-CR-2016.pdf
Španělsko 0,78% HDP, Francie 0,85% HDP
Německo a Velká Británie 0,4 - 0,6%
Itálie 0,4%
zdroj 
http://ec.europa.eu/eurostat/statistics-explained/index.php/Government_expenditure_on_recreation,_culture_and_religion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7-02-28T16:19:31.156" idx="12">
    <p:pos x="5912" y="856"/>
    <p:text>zdroj 
https://www.vlada.cz/assets/ppov/udrzitelny-rozvoj/dokumenty/Situacni-zprava-ke-Strategickemu-ramci-udrzitelneho-rozvoje-CR-2016.pdf
Španělsko 0,78% HDP, Francie 0,85% HDP
Německo a Velká Británie 0,4 - 0,6%
Itálie 0,4%
zdroj 
http://ec.europa.eu/eurostat/statistics-explained/index.php/Government_expenditure_on_recreation,_culture_and_religion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7-02-28T16:00:05.888" idx="13">
    <p:pos x="5684" y="1074"/>
    <p:text>Natvrdo zahrnuli restituce.</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08-08-28T10:27:22.511" idx="19">
    <p:pos x="4566" y="1625"/>
    <p:text>Přečíst A. Smithe - str 95-6
Racionálně se však nejedná o výhodné povolání - těžká příprava, malá úspěšnost na cestě k vrcholu, riskantní kariéra, krátkodobé kontrakty. 
Umělci obtížně hledají podporu na trzích, proto byl odříve obvyklý patronát urizených, který dnes převzal stát. (zčásti Ne USA, UK)</p:text>
  </p:cm>
  <p:cm authorId="1" dt="2008-08-28T10:39:48.892" idx="20">
    <p:pos x="4566" y="1933"/>
    <p:text>Podle výzkumu z USA získá průměrný omělec s podobnou úrovní vzdělání a podobnou osobní charakteristikou jen o 10% menší příjem, než by obdržel v neumělecké profesi , celoživotní příjmy jsou nižší jen o 2,9%
</p:text>
  </p:cm>
  <p:cm authorId="1" dt="2008-08-28T10:43:54.385" idx="21">
    <p:pos x="4702" y="2069"/>
    <p:text>Throsby porvedl výzkum, v němž zjistil, že pokud má umělec alternativu věnovat se placené činnosti umělecké a neumělecké, pak s rostoucím příjmem v neumělecké činnosti věnuje více času činnosti umělecké.</p:text>
  </p:cm>
  <p:cm authorId="1" dt="2012-10-06T16:11:51.763" idx="22">
    <p:pos x="5251" y="3204"/>
    <p:text>U umělců existuje něco, co se nazývá preference práce. Zatímco u běžných smrtelníků je křivka nabídky práce zahnutá, protože s rostoucím příjmem lidé začnou preferovat volný čas a méně pracují, u umělců to neplatí. Čím zajiíštěněnjší jsou, tím více se věnují umění. Běžně mají druhé zaměstnání, kterým si vydělávají na živobytí, a na prostřdky k tomu, aby se mohli věnovat tvůrčí činnosti. Pokud umělci dostávají podporu, přestanou se věnovat světskému zaměstnání a více se věnují umění. (Odměnou nejen peníze, ale i status, uznání - příjmy umělců jsou nižší než u jiných profesí, neboť vyměňují peníze za nepeněžní odměny.) (Smith str. 96) Chudoba umělců až ve dvacátém století a až v jeho 2. pol. 
Subvence neznamenají nárůst příjmů umělce, ale konec bokovkám a místo na trhu přebírá někdo jiný. Autor píše, že v okamžiku, kdy dostal grant, šli bokovky stranou, přestal dělat portréty a věnoval se tvorbě. Místo na trhu obsadil nově příchozí a počet výkonných umělců se tak zvětšil. Mikrohistorka dokázaná makro statistikou.
V Nizozemí byly v průběhu 20. století dvě velké změny v počtu umělců. První se odehrála po roce 1949, kdy bylo stanoveno, že profesionální umělec, který nedosahuje určitého minimálního příjmu, může prodat svá díla místním úřadům výměnou za doplnění svého příjmu. Pokud díla splnila svá určitá, spíše nízká kvalitativní kritéria, úřady byly povinny vykoupit tento předmět. Mezi roky 1949 -83,. kdy systém fungoval, vzrostl počet umělců a také počet studentů uměleckých škol. Postupné rušení systému, který se stal příliš nákladý, v letech 1983-7 bylo sledováno poklesem studentů v uměleckých školách a v následujících letech se řada umělců začala věnovat jiné činnosti.Od roku 99 nový systém podpory, který opět přilákal více umělců, než se čekalo. Pro všechny umělce s nízkým příjmem  je stanovena speciální dávka, pokud jsou schopni si získat nějaké peníze prodejem svých děl. Po prvním roce fungování se ukázalo, že i toto schéma přitahuje více umělců, než se čekalo a počet umělců tak zase začal narůstat.
Vláda věří, že chudoba mezi umělci je špatná a musí být napravena. Moderní welfare stát se chce starat o každého, o každou skupinu obyvatelstva. Ekonomové hovoří o kompenzované a nekompenzované chudobě - pokud dobře informovaný umělec směňuje možný příjem za jiné odměny, jako soukromé uznání, věhlas či status, pak je finanční chudoba kompenzovaná. Vzhledem k možnostem jiných příjmů, umělci nejsou tedy nijak postihováni za svou činnost.
Nekompenzovaná chudoba - kdyby umělci byli méně informováni než jiní profesionálové o šancích získat nepeněžní odměny, pak by chudoba byla skutečná. (Kdyby neexistovaly).
Odpočet daně při nákupu umění je jako podpora umění vhodnější než podpora umělců, neboť nezvyšuje počty.
Subvence jsou kontraproduktivní - zvedají počet umělců a tak zvedají i počet chudých umělců. Jedinou cestopu je odrazovat mládež od umění a rušit subvence - jak radil už  Adam smith
</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08-08-29T14:45:55.379" idx="23">
    <p:pos x="5015" y="2471"/>
    <p:text>Unikáty - obchod s nimi je řízen poptávkou, která je funkcí příjmu, spadá pod trhy luxusního zboží (luxusní zboží - relikt merkantelismu v ekonomii)
Opakovatelné statky - výroba ve velkém - nadvládu amerických filmů můžeme vysvětlit také výropbou ve velkém, - velká nabídka i velká poptávka - velká země díky velkému trhu může snížit náklady nebo snížit ceny a získat tak konkurenční výhodu a větší tržní podíl na zahraničních trzích. Podobně v Bolywoodu.
Tržní podíl pro domácí filmy - USA 92%, Německo 14%, UK 17% Francie 32%
Kapitola MOtion</p:text>
  </p:cm>
  <p:cm authorId="1" dt="2008-08-25T11:14:43.275" idx="24">
    <p:pos x="5072" y="1898"/>
    <p:text>Naopak zde hraje roli okázalá spotřeba
Veblenův pojem</p:text>
  </p:cm>
  <p:cm authorId="1" dt="2012-10-06T16:04:10.184" idx="25">
    <p:pos x="4905" y="1575"/>
    <p:text>
Primární trh zahrnuje výrobky nově vyrobené a prvně obchodované. Existuje přímá vazba na výrobní náklady (tak to učí mikroekonomie a my, pokud nejsme stoupenci rakouské monistické teorie, to přijímáme.)a sekundární trh
Poptávka po rohlících je jasně daná, u uměleckých děl a produkce to tak jasné není - nelze považovat za substituty
</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4-08-30T14:38:30.356" idx="15">
    <p:pos x="10" y="10"/>
    <p:text>Aukce jsou velmi důležité - v USA přes aukce se prodávají státní dluhopisy, emisní povolenky, majetek draýžený kvůli nezaplacení daně z majetku (resp. nemovitosti).
U nás - aukce elektřiny, elektronické aukce pro veřejnou správu, veřejné zakázky formou obálkové aukce.
Dražit láhev, říct, že se musí prodat. 4 skupiny, každá jiný typ aukce.
Jak Smithovy pokusy vypadaly? Ekonomická teorie například říká, že tržní cena a množství jsou určeny průnikem poptávkové a nabídkové křivky. Problém je v tom, že nabídkovou ani poptávkovou křivku nikdo nikdy neviděl. Jediné, co lze pozorovat, je skutečná cena a skutečné množství. Vernon Smith proto se svými studenty uspořádal hru: každému nejprve určil jeho roli na trhu (zda bude poptávat nebo nabízet), nabízejícím potom určil minimální cenu, za kterou smějí prodat, poptávajícím zase maximální. Studenti pak měli navzájem sjednávat obchody - kvůli motivaci jim Smith rozdával skutečné dolary. A světe div se, výsledky pokusů odpovídaly teoretickým představám o ceně a množství. Čím častěji se hra opakovala, tím byly výsledky blíže. Smith tím experimentálně prokázal, že teorie konkurenčních trhů odpovídá poměrně dobře realitě, takže není třeba vymýšlet nová paradigmata. Jiný pokus se týkal vlivu institucionálního uspořádání. Pokud například bylo možné stanovit pouze jednu nabídkovou a poptávkovou cenu (tj. nebylo možné vyjednávat), pak odchylky od teoretických předpovědí byly mnohem větší. Od zkoumání institucionálních pravidel už byl jen krůček k testování institucí. Zajímavý experiment se týkal aukcí. Oč šlo? Existují čtyři základní typy aukcí: anglická (stále se zvyšuje cena a vítězí nejvyšší poslední nabídka), holandská (cena se snižuje a vítězí nejvyšší první nabídka), "sealed-bid first-price" čili jednostupňová obálková metoda (vítězí nejvyšší nabídka, platí se nejvyšší cena) a "sealed-bid second-price" (opět obálková metoda, ale vítěz zaplatí jen sumu, již nabídl ten, který skončil hned za ním). Teorie tvrdila, že v případě rizikově neutrálních účastníků (tj. nejsou ani přehnaně bázliví, ani přehnaně riskující) jsou všechny aukce srovnatelné, pokud jde o výnos i vítěze. Z hlediska prodávajícího je proto prý jedno, jaký způsob zvolí. Smith však zjistil něco jiného: a to právě proto, že v realitě nikdy nemají účastníci stejnou rizikovou averzi. Nejvyšší výnos měla anglická a tzv. sealed-bid second-price, o něco méně vynesla sealed-bid first-price a vůbec nejméně aukce holandská. Ve své ekonomické laboratoři na arizonské univerzitě v Tusconu zkoumal Vernon Smith poskytování veřejných statků, modely privatizace, kapitálové trhy, deregulace i instituce, které ještě v praxi nevznikly nebo je bylo obtížné měřit. Jednoduše řečeno, ze svých studentů se snažil vypreparovat pověstného homo oeconomicus. A uspěl. 
</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8-03-07T10:48:27.591" idx="16">
    <p:pos x="3053" y="1035"/>
    <p:text> – ať si zkusí seřadit pozitivní a negativní korelacivlastností a cen – viz DP Wimmerová
</p:text>
  </p:cm>
  <p:cm authorId="0" dt="2018-03-07T10:55:50.634" idx="17">
    <p:pos x="4312" y="1035"/>
    <p:text>žijící autor - levnější o 35%
signatura - dražší o 25%
barva 70%
Akt - levnější o 15%
Olej na plátně - 32,7% dražší
Pastel 46,4% levnější
Velikost- delší hrana větší jak 100 cm - o 43,7% vyšších cen než za střední obraz 50-100 cm</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08-08-28T09:51:38.026" idx="26">
    <p:pos x="4893" y="2972"/>
    <p:text>Dobový vkus - dnes letí impresionisté a postimpresionisté.
Umění není dobrá investice, jak zjistili i finanční instituce, je zde nízká návratnost, nízká likvidita, nedělitelnost, nezaměnitelnost a vysoké rizikol Akcie se obchodují často, umělecká dílo jednou za několik desetiletí. U uměl. díla chybí dlouhodobá rovnovážná cena. Náklady držby jsou vysoké - pojištění, aukční poplatky, restaurování.
Nepřináší žádné dividendy, jen psychologický přínos.
Na druhou stranu, vlastník má na dané dílo monopol</p:text>
  </p:cm>
  <p:cm authorId="0" dt="2014-09-16T15:32:49.836" idx="18">
    <p:pos x="5320" y="3399"/>
    <p:text>Aukční trh ČR - 2014 - obrat 900 milionů Kč
V galeriích jsou ceny nižší než v aukcích.
Ceny na aukcích se  ve stejných kategoriích liší - nejdraž je v New Yorku, pak je Londýn, pak je Paříž.
U trhu s uměním nelze hovořit o zákonu jedné ceny, ceny v aukci jsou velmi závislé na množství a kvalitě účastníků akce. Sothebies a Christies organizují své prodeje ve stejném čase a ve stejném městě, aby přilákali více kvalitních sběratelů. Každý prodej je unikátní v čase a prostoru.</p:text>
  </p:cm>
  <p:cm authorId="1" dt="2008-08-29T11:27:27.171" idx="27">
    <p:pos x="10" y="10"/>
    <p:text>Uměnělecká díla sbíraly elity společnosti již od babylonských dob, z nichž máme doklady o existenci aukcí, a tradice sběratelství byla i ve starověkém Římě. Ve středověku a renesanci přímá vazba objednatel - umělec, po roce 1700 populační expoloze a rozvoj vzdělanosti vedla k rozšíření trhu s uměním, začal se rozvíjet mezinárodní obchod s uměním, změnily se způsoby výroby (už od 17. stol výroba na sklad)</p:text>
  </p:cm>
  <p:cm authorId="1" dt="2011-02-03T11:43:02.260" idx="28">
    <p:pos x="4624" y="2510"/>
    <p:text>Změny v průběhu času
Quatrocento - ceny smluvena pevně předem, závislách na nákladech výroby, specifika určena (ultramarín, pravé zlato, počet lidí, atd.
Ve Francii v období akademií od poloviny 17. stol. do konce 19. stol.) záležela cena na volbě námětu - nejdražší historické malby, neboť předpokládala poučenost autora a schopnost čerpat ze života), následovaly portréty,zátiší a nejlevnější byly krajiny.
Od konce 19. stol. se klíčovou pro tvorbu ceny stala signatura, resp. hodnota díla záležela na originalitě myšlenky umělce a signatura tuto originalitu garantovala
kresba je levnější než kvaš, který je levnější než olej nebo akrylové barvy, práce na papíře je levnější než práce na plátně či na dřevě.
Moderní umělci - když to na ně přišlo, vzali i pytel nebo prostřeradlo - je obtížnější restaurovat nové autory než staré.
Prostěradlo používal např. Edward Munch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3-09-21T10:40:02.096" idx="1">
    <p:pos x="10" y="10"/>
    <p:text>Antonín Pilgram, 1510-11</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8-09-11T17:54:25.852" idx="19">
    <p:pos x="6349" y="-4"/>
    <p:text>Jan Grossaert zv. Mabusse, vlastník Metropolitní kapitula u sv. Víta, zapůjčeno do Národní Galerie. Známe z Gombricha.</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08-08-29T15:19:36.530" idx="18">
    <p:pos x="4753" y="1990"/>
    <p:text>Problémem indikátorů je, že začnou ovlivňovat chování instituce - např. lístky zdarma či za sníženou cenu.
Kritérium vyprodanosti hlediště.
Problémem také změna situace - když se rozkopala Husova - loni v červenci navštívilo Pražákův palác a UMPr.muzeum 6000 návštěvníků, letos 4500
Srovnávat lze jen srovnatelné</p:text>
  </p:cm>
</p:cmLst>
</file>

<file path=ppt/comments/comment22.xml><?xml version="1.0" encoding="utf-8"?>
<p:cmLst xmlns:a="http://schemas.openxmlformats.org/drawingml/2006/main" xmlns:r="http://schemas.openxmlformats.org/officeDocument/2006/relationships" xmlns:p="http://schemas.openxmlformats.org/presentationml/2006/main">
  <p:cm authorId="0" dt="2014-09-20T13:39:27.563" idx="8">
    <p:pos x="652" y="215"/>
    <p:text>Každé kritérium hodnocení výkonnosti je na straně institucí doprovázeno snahou "změnit čísla" - Moravský Krumlov, divadla - lístky zdarma, slevněné.
</p:text>
  </p:cm>
</p:cmLst>
</file>

<file path=ppt/comments/comment23.xml><?xml version="1.0" encoding="utf-8"?>
<p:cmLst xmlns:a="http://schemas.openxmlformats.org/drawingml/2006/main" xmlns:r="http://schemas.openxmlformats.org/officeDocument/2006/relationships" xmlns:p="http://schemas.openxmlformats.org/presentationml/2006/main">
  <p:cm authorId="0" dt="2018-10-03T09:21:23.271" idx="9">
    <p:pos x="938" y="44"/>
    <p:text>Počet návštěvníků na jedno představení klesá - z 282 diváků na představení v roce 1997 na 208 diváků na představení v roce 2016.</p:text>
  </p:cm>
</p:cmLst>
</file>

<file path=ppt/comments/comment24.xml><?xml version="1.0" encoding="utf-8"?>
<p:cmLst xmlns:a="http://schemas.openxmlformats.org/drawingml/2006/main" xmlns:r="http://schemas.openxmlformats.org/officeDocument/2006/relationships" xmlns:p="http://schemas.openxmlformats.org/presentationml/2006/main">
  <p:cm authorId="0" dt="2018-02-21T10:36:20.022" idx="10">
    <p:pos x="4184" y="1187"/>
    <p:text>V roce 2007 70%, 2012 71%, 2016 70,5</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3-09-21T10:40:02.096" idx="2">
    <p:pos x="10" y="10"/>
    <p:text>Antonín Pilgram, 1510-11</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9-15T14:24:18.661" idx="3">
    <p:pos x="10" y="10"/>
    <p:text>Radnice San Gimignano - Tři ze čtyř kardinálních ctností - Síla - fortitudo, Spravedlnost - iustitita, Prozíravost, moudrost - prudentia. Zbývá mírnost, zdrženlivost - temperantia - na toho, kdo branou prochází.</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3-09-21T10:40:02.096" idx="3">
    <p:pos x="10" y="10"/>
    <p:text>Antonín Pilgram, 1510-11</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3-09-21T10:40:02.096" idx="9">
    <p:pos x="10" y="10"/>
    <p:text>Antonín Pilgram, 1510-11</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3-09-21T10:40:02.096" idx="6">
    <p:pos x="10" y="10"/>
    <p:text>Antonín Pilgram, 1510-11</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3-09-21T10:40:02.096" idx="7">
    <p:pos x="10" y="10"/>
    <p:text>Antonín Pilgram, 1510-11</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8-02-21T10:13:56.364" idx="4">
    <p:pos x="5528" y="465"/>
    <p:text>Kronos, Zeus - likvidace generací
Kronos zabil otce, aby se to neopakovalo, spolkl všechny své děti, kromě Dia, kterého jeho matka tajně porodila v jekyni na Krétě a Kronovi podstrčila kámen v plenkách. Zeus se pak stal Kronovým číšníkem, podal mu dávislo smíchané s vínem, Kronos vyvrhl jeho sourozence a čaem ho pak společnými silami svrhli do Tartaru (mohutná propast s železnými zdmi a bránami, vzniklá z prvopočátečního chaosu</p:text>
  </p:cm>
  <p:cm authorId="0" dt="2018-02-21T10:22:33.726" idx="5">
    <p:pos x="5507" y="212"/>
    <p:text>Afrodita - bohyně lásky, se rodí z z kastrace otce. Dnešní doba není vychovávána mýty k tomu, že z velkéh zločinu může vzejít velké dobro.
Gaia se stala manželkou Úrana, když ovládl svět a zplodili dvanáct potomků, Titánů, jménem Ókeanos, Koios, Kríos, Hyperíón, Íapetos a Kronos a Titánky jménem Theia, Rheia, Mnémosyné, Foibé, Themis a Téthys.
Úranus své potomky nenáviděl a své další potomky Hekatoncheiry dokonce svrhl do Tartaru. Za to jejich matka Gaia své děti vyzývala, aby otce vlády zbavili, ale jediný Kronos jí vyhověl. Gaia ho vyzbrojila srpem z pazourku a Kronos tímto srpem ve spánku svého otce zbavil mužnosti, prohlásil se za vládce světa a své sourozence přiměl, aby mu sloužili. Z krve, která kapala ze zmrzačeného Úrana na zem se po spojení s Gaiou zrodili obři Giganti a (podle některých autorů) bohyně pomsty Erínye. Posledním Úranovým potomkem byla podle Hésioda bohyně lásky Afrodíté, zrozená z pěny oplodněné do moře hozeným Uranovým mužstvím.
V jiné verzi tohoto mýtu nesvrhl Kronos Úrana, ale velikého hada Ofióna. Následně pak osvobodil svět z otroctví a jistý čas mu spravedlivě vládl.
Po svržení Úrana se Kronos stal vládcem veškerenstva. Znovu uvěznil Hekatoncheiry a nechal je hlídat žalářnicí jménem Kampé. Manželkou mu byla jeho sestra Rheia. Jeho dětmi byly Hestiá, Démétér, Héra, Hádés, Poseidón, které všechny spolknul z obavy, aby se historie neopakovala a jeho vlastní děti ho v budoucnosti nezbavily vlády.
Nejmladší Zeus Kronově hrozbě unikl díky Rheině lsti. Před Diovým narozením odešla na ostrov Krétu, tajně porodila v hluboké jeskyni hory Dikté a Kronovi místo novorozence dala kámen zabalený v plenách. Totéž se podle některých pověstí stalo i s Poseidónem, kdy však Kronovi místo dítěte bylo podstrčeno hříbě. Většinou se však uvádí, že Poseidón byl spolknut podobně jako jeho sourozenci.
Dia se ujaly nymfy Adrásteia a Ídaia, krmily ho medem a mlékem božské kozy Amaltheie. Na stráži stáli Kúréti, horští démoni. Ti měli za úkol působit údery svých mečů do štítů při pláči malého Dia takový hluk, aby ho Kronos nemohl zaslechnout. Podle jiné pověsti ho nymfa Adamanthea uložila do zlaté kolébky, kterou pak zavěsila na strom, aby ho Kronos nemohl nalézt ani na nebi, ani na zemi, ani na moři. Jiná verze pověsti tvrdí, že Zeus byl vychováván svou babičkou Gaiou.
Když Zeus dospěl, pomstil se otci. Na radu Titánky Métis a s pomocí bohyně Rhei se stal Kronovým číšníkem. Pak podle Métidiny rady smíchal medový nápoj s dávidlem a to mu podal. Pak už Kronos zvrátil všechny Diovy bratry a sestry, sourozenci se spojili a dali se do boje. Zeus osvobodil Hekatoncheiry, získal na svou stranu Kyklópy i některé Titány a po desetiletém lítém boji Krona přemohl a svrhl ho do Tartaru.
Tak skončila Kronova vláda. Některé verze uvádějí, že se Kronos před pádem do Tartaru zachránil a žil pod jménem Saturnus v Itálii. Začala vláda nejvyššího boha Dia, která vytrvala až do konce světa řeckých mýtů.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45E1E-3A34-450F-A9B4-2C8829125916}" type="datetimeFigureOut">
              <a:rPr lang="cs-CZ" smtClean="0"/>
              <a:t>20. 11. 2018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2AE6D-AD9F-41DC-BF72-C142626F0CAD}" type="slidenum">
              <a:rPr lang="cs-CZ" smtClean="0"/>
              <a:t>‹#›</a:t>
            </a:fld>
            <a:endParaRPr lang="cs-CZ"/>
          </a:p>
        </p:txBody>
      </p:sp>
    </p:spTree>
    <p:extLst>
      <p:ext uri="{BB962C8B-B14F-4D97-AF65-F5344CB8AC3E}">
        <p14:creationId xmlns:p14="http://schemas.microsoft.com/office/powerpoint/2010/main" val="316186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512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45F3592-CD63-49CD-AD57-46310B24EB85}" type="slidenum">
              <a:rPr lang="cs-CZ" altLang="cs-CZ" smtClean="0">
                <a:latin typeface="Verdana" pitchFamily="34" charset="0"/>
              </a:rPr>
              <a:pPr eaLnBrk="1" hangingPunct="1">
                <a:spcBef>
                  <a:spcPct val="0"/>
                </a:spcBef>
              </a:pPr>
              <a:t>1</a:t>
            </a:fld>
            <a:endParaRPr lang="cs-CZ" altLang="cs-CZ" smtClean="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11</a:t>
            </a:fld>
            <a:endParaRPr lang="cs-CZ" altLang="cs-CZ"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12</a:t>
            </a:fld>
            <a:endParaRPr lang="cs-CZ" altLang="cs-CZ"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13</a:t>
            </a:fld>
            <a:endParaRPr lang="cs-CZ" altLang="cs-CZ" smtClean="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45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FA5489-F684-450B-8D8C-DD651C7485E4}" type="slidenum">
              <a:rPr lang="cs-CZ" altLang="cs-CZ" smtClean="0">
                <a:latin typeface="Verdana" pitchFamily="34" charset="0"/>
              </a:rPr>
              <a:pPr eaLnBrk="1" hangingPunct="1">
                <a:spcBef>
                  <a:spcPct val="0"/>
                </a:spcBef>
              </a:pPr>
              <a:t>14</a:t>
            </a:fld>
            <a:endParaRPr lang="cs-CZ" altLang="cs-CZ"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373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CCD611-968E-423A-8793-836E5CAA7403}" type="slidenum">
              <a:rPr lang="cs-CZ" altLang="cs-CZ" smtClean="0">
                <a:latin typeface="Verdana" pitchFamily="34" charset="0"/>
              </a:rPr>
              <a:pPr eaLnBrk="1" hangingPunct="1">
                <a:spcBef>
                  <a:spcPct val="0"/>
                </a:spcBef>
              </a:pPr>
              <a:t>15</a:t>
            </a:fld>
            <a:endParaRPr lang="cs-CZ" altLang="cs-CZ"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47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4F54ED-DB7F-4F5F-B7A7-13CB414D070A}" type="slidenum">
              <a:rPr lang="cs-CZ" altLang="cs-CZ" smtClean="0">
                <a:latin typeface="Verdana" pitchFamily="34" charset="0"/>
              </a:rPr>
              <a:pPr eaLnBrk="1" hangingPunct="1">
                <a:spcBef>
                  <a:spcPct val="0"/>
                </a:spcBef>
              </a:pPr>
              <a:t>16</a:t>
            </a:fld>
            <a:endParaRPr lang="cs-CZ" altLang="cs-CZ"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68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EBBFECC-4FD8-4866-AED0-77918D7066F8}" type="slidenum">
              <a:rPr lang="cs-CZ" altLang="cs-CZ" smtClean="0">
                <a:latin typeface="Verdana" pitchFamily="34" charset="0"/>
              </a:rPr>
              <a:pPr eaLnBrk="1" hangingPunct="1">
                <a:spcBef>
                  <a:spcPct val="0"/>
                </a:spcBef>
              </a:pPr>
              <a:t>35</a:t>
            </a:fld>
            <a:endParaRPr lang="cs-CZ" altLang="cs-CZ"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78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4D3A04-390A-4ACE-ADE0-268AF557AACF}" type="slidenum">
              <a:rPr lang="cs-CZ" altLang="cs-CZ" smtClean="0">
                <a:latin typeface="Verdana" pitchFamily="34" charset="0"/>
              </a:rPr>
              <a:pPr eaLnBrk="1" hangingPunct="1">
                <a:spcBef>
                  <a:spcPct val="0"/>
                </a:spcBef>
              </a:pPr>
              <a:t>36</a:t>
            </a:fld>
            <a:endParaRPr lang="cs-CZ" altLang="cs-CZ"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88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DD8164-D1C3-4832-8C87-C5554388147C}" type="slidenum">
              <a:rPr lang="cs-CZ" altLang="cs-CZ" smtClean="0">
                <a:latin typeface="Verdana" pitchFamily="34" charset="0"/>
              </a:rPr>
              <a:pPr eaLnBrk="1" hangingPunct="1">
                <a:spcBef>
                  <a:spcPct val="0"/>
                </a:spcBef>
              </a:pPr>
              <a:t>37</a:t>
            </a:fld>
            <a:endParaRPr lang="cs-CZ" altLang="cs-CZ"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98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9EF222-5407-4DE4-BBE6-52BD0E363F61}" type="slidenum">
              <a:rPr lang="cs-CZ" altLang="cs-CZ" smtClean="0">
                <a:latin typeface="Verdana" pitchFamily="34" charset="0"/>
              </a:rPr>
              <a:pPr eaLnBrk="1" hangingPunct="1">
                <a:spcBef>
                  <a:spcPct val="0"/>
                </a:spcBef>
              </a:pPr>
              <a:t>38</a:t>
            </a:fld>
            <a:endParaRPr lang="cs-CZ" altLang="cs-CZ" smtClean="0">
              <a:latin typeface="Verdan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A423BC-2302-44E6-AF33-1E6A19354803}" type="slidenum">
              <a:rPr lang="cs-CZ" altLang="cs-CZ" smtClean="0">
                <a:latin typeface="Verdana" pitchFamily="34" charset="0"/>
              </a:rPr>
              <a:pPr eaLnBrk="1" hangingPunct="1">
                <a:spcBef>
                  <a:spcPct val="0"/>
                </a:spcBef>
              </a:pPr>
              <a:t>2</a:t>
            </a:fld>
            <a:endParaRPr lang="cs-CZ" altLang="cs-CZ"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809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084AFA-E4B9-4A64-9D06-B59193EDA1C9}" type="slidenum">
              <a:rPr lang="cs-CZ" altLang="cs-CZ" smtClean="0">
                <a:latin typeface="Verdana" pitchFamily="34" charset="0"/>
              </a:rPr>
              <a:pPr eaLnBrk="1" hangingPunct="1">
                <a:spcBef>
                  <a:spcPct val="0"/>
                </a:spcBef>
              </a:pPr>
              <a:t>39</a:t>
            </a:fld>
            <a:endParaRPr lang="cs-CZ" altLang="cs-CZ"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782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4D3A04-390A-4ACE-ADE0-268AF557AACF}" type="slidenum">
              <a:rPr lang="cs-CZ" altLang="cs-CZ" smtClean="0">
                <a:latin typeface="Verdana" pitchFamily="34" charset="0"/>
              </a:rPr>
              <a:pPr eaLnBrk="1" hangingPunct="1">
                <a:spcBef>
                  <a:spcPct val="0"/>
                </a:spcBef>
              </a:pPr>
              <a:t>3</a:t>
            </a:fld>
            <a:endParaRPr lang="cs-CZ" altLang="cs-CZ"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04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8E495A-90C8-42B6-A784-817C6DAC21BD}" type="slidenum">
              <a:rPr lang="cs-CZ" altLang="cs-CZ" smtClean="0">
                <a:latin typeface="Verdana" pitchFamily="34" charset="0"/>
              </a:rPr>
              <a:pPr eaLnBrk="1" hangingPunct="1">
                <a:spcBef>
                  <a:spcPct val="0"/>
                </a:spcBef>
              </a:pPr>
              <a:t>5</a:t>
            </a:fld>
            <a:endParaRPr lang="cs-CZ" altLang="cs-CZ"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14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44080D-161D-4A68-929B-430A24496D52}" type="slidenum">
              <a:rPr lang="cs-CZ" altLang="cs-CZ" smtClean="0">
                <a:latin typeface="Verdana" pitchFamily="34" charset="0"/>
              </a:rPr>
              <a:pPr eaLnBrk="1" hangingPunct="1">
                <a:spcBef>
                  <a:spcPct val="0"/>
                </a:spcBef>
              </a:pPr>
              <a:t>6</a:t>
            </a:fld>
            <a:endParaRPr lang="cs-CZ" altLang="cs-CZ" smtClean="0">
              <a:latin typeface="Verdan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7</a:t>
            </a:fld>
            <a:endParaRPr lang="cs-CZ" altLang="cs-CZ" smtClean="0">
              <a:latin typeface="Verdan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349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D9A969-04F3-4E30-AC96-D5B171315107}" type="slidenum">
              <a:rPr lang="cs-CZ" altLang="cs-CZ" smtClean="0">
                <a:latin typeface="Verdana" pitchFamily="34" charset="0"/>
              </a:rPr>
              <a:pPr eaLnBrk="1" hangingPunct="1">
                <a:spcBef>
                  <a:spcPct val="0"/>
                </a:spcBef>
              </a:pPr>
              <a:t>8</a:t>
            </a:fld>
            <a:endParaRPr lang="cs-CZ" altLang="cs-CZ" smtClean="0">
              <a:latin typeface="Verdan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9</a:t>
            </a:fld>
            <a:endParaRPr lang="cs-CZ" altLang="cs-CZ"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624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35DC06-877A-42C1-B559-B850C9AA72F4}" type="slidenum">
              <a:rPr lang="cs-CZ" altLang="cs-CZ" smtClean="0">
                <a:latin typeface="Verdana" pitchFamily="34" charset="0"/>
              </a:rPr>
              <a:pPr eaLnBrk="1" hangingPunct="1">
                <a:spcBef>
                  <a:spcPct val="0"/>
                </a:spcBef>
              </a:pPr>
              <a:t>10</a:t>
            </a:fld>
            <a:endParaRPr lang="cs-CZ" altLang="cs-CZ"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506054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0627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73480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6"/>
          <p:cNvSpPr>
            <a:spLocks noGrp="1" noChangeArrowheads="1"/>
          </p:cNvSpPr>
          <p:nvPr>
            <p:ph type="sldNum" sz="quarter" idx="12"/>
          </p:nvPr>
        </p:nvSpPr>
        <p:spPr>
          <a:ln/>
        </p:spPr>
        <p:txBody>
          <a:bodyPr/>
          <a:lstStyle>
            <a:lvl1pPr>
              <a:defRPr/>
            </a:lvl1pPr>
          </a:lstStyle>
          <a:p>
            <a:pPr>
              <a:defRPr/>
            </a:pPr>
            <a:fld id="{B711C221-3A4F-45AA-87F6-BF91BCFA90C0}" type="slidenum">
              <a:rPr lang="cs-CZ" altLang="cs-CZ"/>
              <a:pPr>
                <a:defRPr/>
              </a:pPr>
              <a:t>‹#›</a:t>
            </a:fld>
            <a:endParaRPr lang="cs-CZ" altLang="cs-CZ"/>
          </a:p>
        </p:txBody>
      </p:sp>
    </p:spTree>
    <p:extLst>
      <p:ext uri="{BB962C8B-B14F-4D97-AF65-F5344CB8AC3E}">
        <p14:creationId xmlns:p14="http://schemas.microsoft.com/office/powerpoint/2010/main" val="385910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7813"/>
            <a:ext cx="8229600" cy="1139825"/>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ED1D12A5-EDAD-48D0-9797-D92908E1F5B9}" type="slidenum">
              <a:rPr lang="cs-CZ" altLang="cs-CZ"/>
              <a:pPr>
                <a:defRPr/>
              </a:pPr>
              <a:t>‹#›</a:t>
            </a:fld>
            <a:endParaRPr lang="cs-CZ" altLang="cs-CZ"/>
          </a:p>
        </p:txBody>
      </p:sp>
    </p:spTree>
    <p:extLst>
      <p:ext uri="{BB962C8B-B14F-4D97-AF65-F5344CB8AC3E}">
        <p14:creationId xmlns:p14="http://schemas.microsoft.com/office/powerpoint/2010/main" val="356529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172384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414375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FA97288-A0FF-4F6C-B067-AF444C76480A}" type="datetimeFigureOut">
              <a:rPr lang="cs-CZ" smtClean="0"/>
              <a:t>20. 11. 2018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98350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FA97288-A0FF-4F6C-B067-AF444C76480A}" type="datetimeFigureOut">
              <a:rPr lang="cs-CZ" smtClean="0"/>
              <a:t>20. 11. 2018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51487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7FA97288-A0FF-4F6C-B067-AF444C76480A}" type="datetimeFigureOut">
              <a:rPr lang="cs-CZ" smtClean="0"/>
              <a:t>20. 11. 2018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19502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FA97288-A0FF-4F6C-B067-AF444C76480A}" type="datetimeFigureOut">
              <a:rPr lang="cs-CZ" smtClean="0"/>
              <a:t>20. 11. 2018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248467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FA97288-A0FF-4F6C-B067-AF444C76480A}" type="datetimeFigureOut">
              <a:rPr lang="cs-CZ" smtClean="0"/>
              <a:t>20. 11. 2018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788717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FA97288-A0FF-4F6C-B067-AF444C76480A}" type="datetimeFigureOut">
              <a:rPr lang="cs-CZ" smtClean="0"/>
              <a:t>20. 11. 2018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4B88B61-030F-4EAF-A618-93B747F15A74}" type="slidenum">
              <a:rPr lang="cs-CZ" smtClean="0"/>
              <a:t>‹#›</a:t>
            </a:fld>
            <a:endParaRPr lang="cs-CZ"/>
          </a:p>
        </p:txBody>
      </p:sp>
    </p:spTree>
    <p:extLst>
      <p:ext uri="{BB962C8B-B14F-4D97-AF65-F5344CB8AC3E}">
        <p14:creationId xmlns:p14="http://schemas.microsoft.com/office/powerpoint/2010/main" val="3671718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97288-A0FF-4F6C-B067-AF444C76480A}" type="datetimeFigureOut">
              <a:rPr lang="cs-CZ" smtClean="0"/>
              <a:t>20. 11. 2018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88B61-030F-4EAF-A618-93B747F15A74}" type="slidenum">
              <a:rPr lang="cs-CZ" smtClean="0"/>
              <a:t>‹#›</a:t>
            </a:fld>
            <a:endParaRPr lang="cs-CZ"/>
          </a:p>
        </p:txBody>
      </p:sp>
    </p:spTree>
    <p:extLst>
      <p:ext uri="{BB962C8B-B14F-4D97-AF65-F5344CB8AC3E}">
        <p14:creationId xmlns:p14="http://schemas.microsoft.com/office/powerpoint/2010/main" val="363613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omments" Target="../comments/comment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omments" Target="../comments/comment20.xml"/></Relationships>
</file>

<file path=ppt/slides/_rels/slide31.xml.rels><?xml version="1.0" encoding="UTF-8" standalone="yes"?>
<Relationships xmlns="http://schemas.openxmlformats.org/package/2006/relationships"><Relationship Id="rId3" Type="http://schemas.openxmlformats.org/officeDocument/2006/relationships/hyperlink" Target="http://www.programculture.cz/cs/o-programu"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omments" Target="../comments/comment22.xml"/><Relationship Id="rId4" Type="http://schemas.openxmlformats.org/officeDocument/2006/relationships/image" Target="../media/image19.emf"/></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comments" Target="../comments/comment2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omments" Target="../comments/comment2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endParaRPr lang="cs-CZ" altLang="cs-CZ" smtClean="0"/>
          </a:p>
        </p:txBody>
      </p:sp>
      <p:sp>
        <p:nvSpPr>
          <p:cNvPr id="3075" name="Rectangle 3"/>
          <p:cNvSpPr>
            <a:spLocks noGrp="1" noChangeArrowheads="1"/>
          </p:cNvSpPr>
          <p:nvPr>
            <p:ph type="subTitle" idx="1"/>
          </p:nvPr>
        </p:nvSpPr>
        <p:spPr/>
        <p:txBody>
          <a:bodyPr/>
          <a:lstStyle/>
          <a:p>
            <a:pPr eaLnBrk="1" hangingPunct="1"/>
            <a:endParaRPr lang="cs-CZ" altLang="cs-CZ" smtClean="0"/>
          </a:p>
          <a:p>
            <a:pPr eaLnBrk="1" hangingPunct="1"/>
            <a:endParaRPr lang="cs-CZ" altLang="cs-CZ" smtClean="0"/>
          </a:p>
        </p:txBody>
      </p:sp>
      <p:pic>
        <p:nvPicPr>
          <p:cNvPr id="3076" name="Picture 4" descr="01a111aarchitectura"/>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7338"/>
            <a:ext cx="91440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87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2" name="Picture 2" descr="https://upload.wikimedia.org/wikipedia/commons/e/ee/Giovanni_de_min%2C_ercole_al_bivio%2C_1812%2C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0"/>
            <a:ext cx="5112568" cy="692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4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2050" name="Picture 2" descr="https://upload.wikimedia.org/wikipedia/commons/5/57/Giovanni_de_min%2C_ercole_al_bivio%2C_1812%2C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1736"/>
            <a:ext cx="9231360" cy="637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6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1026" name="Picture 2" descr="C:\Users\fsvoboda\Desktop\ctnosti a neřesti krátké1\034_Jud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654214"/>
            <a:ext cx="6192688" cy="753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64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2050" name="Picture 2" descr="C:\Users\fsvoboda\Desktop\ctnosti a neřesti krátké1\034_susanna konec 17. st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72" y="-116503"/>
            <a:ext cx="7884368" cy="69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64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endParaRPr lang="cs-CZ" altLang="cs-CZ" smtClean="0"/>
          </a:p>
        </p:txBody>
      </p:sp>
      <p:sp>
        <p:nvSpPr>
          <p:cNvPr id="16387" name="Rectangle 5"/>
          <p:cNvSpPr>
            <a:spLocks noGrp="1" noChangeArrowheads="1"/>
          </p:cNvSpPr>
          <p:nvPr>
            <p:ph sz="half" idx="1"/>
          </p:nvPr>
        </p:nvSpPr>
        <p:spPr/>
        <p:txBody>
          <a:bodyPr/>
          <a:lstStyle/>
          <a:p>
            <a:pPr eaLnBrk="1" hangingPunct="1"/>
            <a:endParaRPr lang="cs-CZ" altLang="cs-CZ" sz="2400" smtClean="0"/>
          </a:p>
        </p:txBody>
      </p:sp>
      <p:sp>
        <p:nvSpPr>
          <p:cNvPr id="16388" name="Rectangle 6"/>
          <p:cNvSpPr>
            <a:spLocks noGrp="1" noChangeArrowheads="1"/>
          </p:cNvSpPr>
          <p:nvPr>
            <p:ph sz="half" idx="2"/>
          </p:nvPr>
        </p:nvSpPr>
        <p:spPr/>
        <p:txBody>
          <a:bodyPr/>
          <a:lstStyle/>
          <a:p>
            <a:pPr eaLnBrk="1" hangingPunct="1"/>
            <a:endParaRPr lang="cs-CZ" altLang="cs-CZ" sz="2400" smtClean="0"/>
          </a:p>
        </p:txBody>
      </p:sp>
      <p:pic>
        <p:nvPicPr>
          <p:cNvPr id="16389" name="Picture 10" descr="46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0419"/>
            <a:ext cx="5292080" cy="687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850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03350" y="277813"/>
            <a:ext cx="7283450" cy="1139825"/>
          </a:xfrm>
        </p:spPr>
        <p:txBody>
          <a:bodyPr/>
          <a:lstStyle/>
          <a:p>
            <a:pPr eaLnBrk="1" hangingPunct="1"/>
            <a:r>
              <a:rPr lang="cs-CZ" altLang="cs-CZ" smtClean="0"/>
              <a:t>Ekonom se ptá:</a:t>
            </a:r>
          </a:p>
        </p:txBody>
      </p:sp>
      <p:sp>
        <p:nvSpPr>
          <p:cNvPr id="25603" name="Rectangle 3"/>
          <p:cNvSpPr>
            <a:spLocks noGrp="1" noChangeArrowheads="1"/>
          </p:cNvSpPr>
          <p:nvPr>
            <p:ph type="body" idx="1"/>
          </p:nvPr>
        </p:nvSpPr>
        <p:spPr>
          <a:xfrm>
            <a:off x="1360488" y="1600200"/>
            <a:ext cx="7326312" cy="4530725"/>
          </a:xfrm>
        </p:spPr>
        <p:txBody>
          <a:bodyPr/>
          <a:lstStyle/>
          <a:p>
            <a:pPr eaLnBrk="1" hangingPunct="1"/>
            <a:r>
              <a:rPr lang="cs-CZ" altLang="cs-CZ" smtClean="0">
                <a:solidFill>
                  <a:schemeClr val="bg1"/>
                </a:solidFill>
              </a:rPr>
              <a:t>Jak financovat kulturu?</a:t>
            </a:r>
          </a:p>
          <a:p>
            <a:pPr eaLnBrk="1" hangingPunct="1"/>
            <a:endParaRPr lang="cs-CZ" altLang="cs-CZ" smtClean="0">
              <a:solidFill>
                <a:schemeClr val="bg1"/>
              </a:solidFill>
            </a:endParaRPr>
          </a:p>
          <a:p>
            <a:pPr eaLnBrk="1" hangingPunct="1"/>
            <a:r>
              <a:rPr lang="cs-CZ" altLang="cs-CZ" smtClean="0">
                <a:solidFill>
                  <a:schemeClr val="bg1"/>
                </a:solidFill>
              </a:rPr>
              <a:t>Jak rozdělovat prostředky z veřejných rozpočtů?</a:t>
            </a:r>
          </a:p>
          <a:p>
            <a:pPr eaLnBrk="1" hangingPunct="1">
              <a:buFont typeface="Wingdings" pitchFamily="2" charset="2"/>
              <a:buNone/>
            </a:pPr>
            <a:endParaRPr lang="cs-CZ" altLang="cs-CZ" smtClean="0">
              <a:solidFill>
                <a:schemeClr val="bg1"/>
              </a:solidFill>
            </a:endParaRPr>
          </a:p>
        </p:txBody>
      </p:sp>
      <p:pic>
        <p:nvPicPr>
          <p:cNvPr id="25604"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043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47813" y="277813"/>
            <a:ext cx="7138987" cy="1139825"/>
          </a:xfrm>
        </p:spPr>
        <p:txBody>
          <a:bodyPr>
            <a:normAutofit fontScale="90000"/>
          </a:bodyPr>
          <a:lstStyle/>
          <a:p>
            <a:pPr eaLnBrk="1" hangingPunct="1"/>
            <a:r>
              <a:rPr lang="cs-CZ" altLang="cs-CZ" smtClean="0"/>
              <a:t>Veřejná podpora	 - Ano či Ne?</a:t>
            </a:r>
          </a:p>
        </p:txBody>
      </p:sp>
      <p:sp>
        <p:nvSpPr>
          <p:cNvPr id="103427" name="Rectangle 3"/>
          <p:cNvSpPr>
            <a:spLocks noGrp="1" noChangeArrowheads="1"/>
          </p:cNvSpPr>
          <p:nvPr>
            <p:ph type="body" idx="1"/>
          </p:nvPr>
        </p:nvSpPr>
        <p:spPr>
          <a:xfrm>
            <a:off x="1360488" y="1600200"/>
            <a:ext cx="7326312" cy="4530725"/>
          </a:xfrm>
        </p:spPr>
        <p:txBody>
          <a:bodyPr>
            <a:normAutofit lnSpcReduction="10000"/>
          </a:bodyPr>
          <a:lstStyle/>
          <a:p>
            <a:pPr eaLnBrk="1" hangingPunct="1">
              <a:lnSpc>
                <a:spcPct val="90000"/>
              </a:lnSpc>
            </a:pPr>
            <a:r>
              <a:rPr lang="cs-CZ" altLang="cs-CZ" sz="2400" smtClean="0">
                <a:solidFill>
                  <a:schemeClr val="bg1"/>
                </a:solidFill>
              </a:rPr>
              <a:t>Rovnost šancí</a:t>
            </a:r>
          </a:p>
          <a:p>
            <a:pPr eaLnBrk="1" hangingPunct="1">
              <a:lnSpc>
                <a:spcPct val="90000"/>
              </a:lnSpc>
            </a:pPr>
            <a:r>
              <a:rPr lang="cs-CZ" altLang="cs-CZ" sz="2400" smtClean="0">
                <a:solidFill>
                  <a:schemeClr val="bg1"/>
                </a:solidFill>
              </a:rPr>
              <a:t>Pozitivní externality</a:t>
            </a:r>
          </a:p>
          <a:p>
            <a:pPr eaLnBrk="1" hangingPunct="1">
              <a:lnSpc>
                <a:spcPct val="90000"/>
              </a:lnSpc>
            </a:pPr>
            <a:r>
              <a:rPr lang="cs-CZ" altLang="cs-CZ" sz="2400" smtClean="0">
                <a:solidFill>
                  <a:schemeClr val="bg1"/>
                </a:solidFill>
              </a:rPr>
              <a:t>Kultura jako veřejný statek</a:t>
            </a:r>
          </a:p>
          <a:p>
            <a:pPr eaLnBrk="1" hangingPunct="1">
              <a:lnSpc>
                <a:spcPct val="90000"/>
              </a:lnSpc>
            </a:pPr>
            <a:r>
              <a:rPr lang="cs-CZ" altLang="cs-CZ" sz="2400" smtClean="0">
                <a:solidFill>
                  <a:schemeClr val="bg1"/>
                </a:solidFill>
              </a:rPr>
              <a:t>Podpora nových forem umění</a:t>
            </a:r>
          </a:p>
          <a:p>
            <a:pPr eaLnBrk="1" hangingPunct="1">
              <a:lnSpc>
                <a:spcPct val="90000"/>
              </a:lnSpc>
            </a:pPr>
            <a:r>
              <a:rPr lang="cs-CZ" altLang="cs-CZ" sz="2400" smtClean="0">
                <a:solidFill>
                  <a:schemeClr val="bg1"/>
                </a:solidFill>
              </a:rPr>
              <a:t>Kultura jako symbol prestiže a investice do budoucna</a:t>
            </a:r>
          </a:p>
          <a:p>
            <a:pPr eaLnBrk="1" hangingPunct="1">
              <a:lnSpc>
                <a:spcPct val="90000"/>
              </a:lnSpc>
            </a:pPr>
            <a:r>
              <a:rPr lang="cs-CZ" altLang="cs-CZ" sz="2400" smtClean="0">
                <a:solidFill>
                  <a:schemeClr val="bg1"/>
                </a:solidFill>
              </a:rPr>
              <a:t>Statky pod ochranou</a:t>
            </a:r>
          </a:p>
          <a:p>
            <a:pPr eaLnBrk="1" hangingPunct="1">
              <a:lnSpc>
                <a:spcPct val="90000"/>
              </a:lnSpc>
            </a:pPr>
            <a:r>
              <a:rPr lang="cs-CZ" altLang="cs-CZ" sz="2400" smtClean="0">
                <a:solidFill>
                  <a:schemeClr val="bg1"/>
                </a:solidFill>
              </a:rPr>
              <a:t>Nízká produktivita umění</a:t>
            </a:r>
          </a:p>
          <a:p>
            <a:pPr eaLnBrk="1" hangingPunct="1">
              <a:lnSpc>
                <a:spcPct val="90000"/>
              </a:lnSpc>
              <a:buFont typeface="Wingdings" pitchFamily="2" charset="2"/>
              <a:buNone/>
            </a:pPr>
            <a:r>
              <a:rPr lang="cs-CZ" altLang="cs-CZ" sz="2400" smtClean="0">
                <a:solidFill>
                  <a:schemeClr val="bg1"/>
                </a:solidFill>
              </a:rPr>
              <a:t>	X</a:t>
            </a:r>
          </a:p>
          <a:p>
            <a:pPr eaLnBrk="1" hangingPunct="1">
              <a:lnSpc>
                <a:spcPct val="90000"/>
              </a:lnSpc>
            </a:pPr>
            <a:r>
              <a:rPr lang="cs-CZ" altLang="cs-CZ" sz="2400" smtClean="0">
                <a:solidFill>
                  <a:schemeClr val="bg1"/>
                </a:solidFill>
              </a:rPr>
              <a:t>Tržní řešení</a:t>
            </a:r>
          </a:p>
          <a:p>
            <a:pPr eaLnBrk="1" hangingPunct="1">
              <a:lnSpc>
                <a:spcPct val="90000"/>
              </a:lnSpc>
            </a:pPr>
            <a:r>
              <a:rPr lang="cs-CZ" altLang="cs-CZ" sz="2400" smtClean="0">
                <a:solidFill>
                  <a:schemeClr val="bg1"/>
                </a:solidFill>
              </a:rPr>
              <a:t>Přerozdělení od chudých k bohatým</a:t>
            </a:r>
          </a:p>
          <a:p>
            <a:pPr eaLnBrk="1" hangingPunct="1">
              <a:lnSpc>
                <a:spcPct val="90000"/>
              </a:lnSpc>
            </a:pPr>
            <a:r>
              <a:rPr lang="cs-CZ" altLang="cs-CZ" sz="2400" smtClean="0">
                <a:solidFill>
                  <a:schemeClr val="bg1"/>
                </a:solidFill>
              </a:rPr>
              <a:t>Deformace trhu</a:t>
            </a:r>
          </a:p>
          <a:p>
            <a:pPr eaLnBrk="1" hangingPunct="1">
              <a:lnSpc>
                <a:spcPct val="90000"/>
              </a:lnSpc>
            </a:pPr>
            <a:r>
              <a:rPr lang="cs-CZ" altLang="cs-CZ" sz="2400" smtClean="0">
                <a:solidFill>
                  <a:schemeClr val="bg1"/>
                </a:solidFill>
              </a:rPr>
              <a:t>Odměna za neúspěch</a:t>
            </a:r>
          </a:p>
        </p:txBody>
      </p:sp>
      <p:pic>
        <p:nvPicPr>
          <p:cNvPr id="26628"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5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randombar(horizontal)">
                                      <p:cBhvr>
                                        <p:cTn id="7" dur="600">
                                          <p:stCondLst>
                                            <p:cond delay="0"/>
                                          </p:stCondLst>
                                        </p:cTn>
                                        <p:tgtEl>
                                          <p:spTgt spid="103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3427">
                                            <p:txEl>
                                              <p:pRg st="0" end="0"/>
                                            </p:txEl>
                                          </p:spTgt>
                                        </p:tgtEl>
                                        <p:attrNameLst>
                                          <p:attrName>style.visibility</p:attrName>
                                        </p:attrNameLst>
                                      </p:cBhvr>
                                      <p:to>
                                        <p:strVal val="visible"/>
                                      </p:to>
                                    </p:set>
                                    <p:animEffect transition="in" filter="randombar(horizontal)">
                                      <p:cBhvr>
                                        <p:cTn id="12" dur="500"/>
                                        <p:tgtEl>
                                          <p:spTgt spid="1034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3427">
                                            <p:txEl>
                                              <p:pRg st="1" end="1"/>
                                            </p:txEl>
                                          </p:spTgt>
                                        </p:tgtEl>
                                        <p:attrNameLst>
                                          <p:attrName>style.visibility</p:attrName>
                                        </p:attrNameLst>
                                      </p:cBhvr>
                                      <p:to>
                                        <p:strVal val="visible"/>
                                      </p:to>
                                    </p:set>
                                    <p:animEffect transition="in" filter="randombar(horizontal)">
                                      <p:cBhvr>
                                        <p:cTn id="17" dur="500"/>
                                        <p:tgtEl>
                                          <p:spTgt spid="1034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3427">
                                            <p:txEl>
                                              <p:pRg st="2" end="2"/>
                                            </p:txEl>
                                          </p:spTgt>
                                        </p:tgtEl>
                                        <p:attrNameLst>
                                          <p:attrName>style.visibility</p:attrName>
                                        </p:attrNameLst>
                                      </p:cBhvr>
                                      <p:to>
                                        <p:strVal val="visible"/>
                                      </p:to>
                                    </p:set>
                                    <p:animEffect transition="in" filter="randombar(horizontal)">
                                      <p:cBhvr>
                                        <p:cTn id="22" dur="500"/>
                                        <p:tgtEl>
                                          <p:spTgt spid="1034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3427">
                                            <p:txEl>
                                              <p:pRg st="3" end="3"/>
                                            </p:txEl>
                                          </p:spTgt>
                                        </p:tgtEl>
                                        <p:attrNameLst>
                                          <p:attrName>style.visibility</p:attrName>
                                        </p:attrNameLst>
                                      </p:cBhvr>
                                      <p:to>
                                        <p:strVal val="visible"/>
                                      </p:to>
                                    </p:set>
                                    <p:animEffect transition="in" filter="randombar(horizontal)">
                                      <p:cBhvr>
                                        <p:cTn id="27" dur="500"/>
                                        <p:tgtEl>
                                          <p:spTgt spid="1034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3427">
                                            <p:txEl>
                                              <p:pRg st="4" end="4"/>
                                            </p:txEl>
                                          </p:spTgt>
                                        </p:tgtEl>
                                        <p:attrNameLst>
                                          <p:attrName>style.visibility</p:attrName>
                                        </p:attrNameLst>
                                      </p:cBhvr>
                                      <p:to>
                                        <p:strVal val="visible"/>
                                      </p:to>
                                    </p:set>
                                    <p:animEffect transition="in" filter="randombar(horizontal)">
                                      <p:cBhvr>
                                        <p:cTn id="32" dur="500"/>
                                        <p:tgtEl>
                                          <p:spTgt spid="1034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3427">
                                            <p:txEl>
                                              <p:pRg st="5" end="5"/>
                                            </p:txEl>
                                          </p:spTgt>
                                        </p:tgtEl>
                                        <p:attrNameLst>
                                          <p:attrName>style.visibility</p:attrName>
                                        </p:attrNameLst>
                                      </p:cBhvr>
                                      <p:to>
                                        <p:strVal val="visible"/>
                                      </p:to>
                                    </p:set>
                                    <p:animEffect transition="in" filter="randombar(horizontal)">
                                      <p:cBhvr>
                                        <p:cTn id="37" dur="500"/>
                                        <p:tgtEl>
                                          <p:spTgt spid="1034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3427">
                                            <p:txEl>
                                              <p:pRg st="6" end="6"/>
                                            </p:txEl>
                                          </p:spTgt>
                                        </p:tgtEl>
                                        <p:attrNameLst>
                                          <p:attrName>style.visibility</p:attrName>
                                        </p:attrNameLst>
                                      </p:cBhvr>
                                      <p:to>
                                        <p:strVal val="visible"/>
                                      </p:to>
                                    </p:set>
                                    <p:animEffect transition="in" filter="randombar(horizontal)">
                                      <p:cBhvr>
                                        <p:cTn id="42" dur="500"/>
                                        <p:tgtEl>
                                          <p:spTgt spid="10342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3427">
                                            <p:txEl>
                                              <p:pRg st="7" end="7"/>
                                            </p:txEl>
                                          </p:spTgt>
                                        </p:tgtEl>
                                        <p:attrNameLst>
                                          <p:attrName>style.visibility</p:attrName>
                                        </p:attrNameLst>
                                      </p:cBhvr>
                                      <p:to>
                                        <p:strVal val="visible"/>
                                      </p:to>
                                    </p:set>
                                    <p:animEffect transition="in" filter="randombar(horizontal)">
                                      <p:cBhvr>
                                        <p:cTn id="47" dur="500"/>
                                        <p:tgtEl>
                                          <p:spTgt spid="10342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03427">
                                            <p:txEl>
                                              <p:pRg st="8" end="8"/>
                                            </p:txEl>
                                          </p:spTgt>
                                        </p:tgtEl>
                                        <p:attrNameLst>
                                          <p:attrName>style.visibility</p:attrName>
                                        </p:attrNameLst>
                                      </p:cBhvr>
                                      <p:to>
                                        <p:strVal val="visible"/>
                                      </p:to>
                                    </p:set>
                                    <p:animEffect transition="in" filter="randombar(horizontal)">
                                      <p:cBhvr>
                                        <p:cTn id="52" dur="500"/>
                                        <p:tgtEl>
                                          <p:spTgt spid="103427">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03427">
                                            <p:txEl>
                                              <p:pRg st="9" end="9"/>
                                            </p:txEl>
                                          </p:spTgt>
                                        </p:tgtEl>
                                        <p:attrNameLst>
                                          <p:attrName>style.visibility</p:attrName>
                                        </p:attrNameLst>
                                      </p:cBhvr>
                                      <p:to>
                                        <p:strVal val="visible"/>
                                      </p:to>
                                    </p:set>
                                    <p:animEffect transition="in" filter="randombar(horizontal)">
                                      <p:cBhvr>
                                        <p:cTn id="57" dur="500"/>
                                        <p:tgtEl>
                                          <p:spTgt spid="103427">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3427">
                                            <p:txEl>
                                              <p:pRg st="10" end="10"/>
                                            </p:txEl>
                                          </p:spTgt>
                                        </p:tgtEl>
                                        <p:attrNameLst>
                                          <p:attrName>style.visibility</p:attrName>
                                        </p:attrNameLst>
                                      </p:cBhvr>
                                      <p:to>
                                        <p:strVal val="visible"/>
                                      </p:to>
                                    </p:set>
                                    <p:animEffect transition="in" filter="randombar(horizontal)">
                                      <p:cBhvr>
                                        <p:cTn id="62" dur="500"/>
                                        <p:tgtEl>
                                          <p:spTgt spid="103427">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03427">
                                            <p:txEl>
                                              <p:pRg st="11" end="11"/>
                                            </p:txEl>
                                          </p:spTgt>
                                        </p:tgtEl>
                                        <p:attrNameLst>
                                          <p:attrName>style.visibility</p:attrName>
                                        </p:attrNameLst>
                                      </p:cBhvr>
                                      <p:to>
                                        <p:strVal val="visible"/>
                                      </p:to>
                                    </p:set>
                                    <p:animEffect transition="in" filter="randombar(horizontal)">
                                      <p:cBhvr>
                                        <p:cTn id="67" dur="500"/>
                                        <p:tgtEl>
                                          <p:spTgt spid="1034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9" name="Rectangle 2"/>
          <p:cNvSpPr>
            <a:spLocks noGrp="1" noChangeArrowheads="1"/>
          </p:cNvSpPr>
          <p:nvPr>
            <p:ph type="title"/>
          </p:nvPr>
        </p:nvSpPr>
        <p:spPr/>
        <p:txBody>
          <a:bodyPr/>
          <a:lstStyle/>
          <a:p>
            <a:pPr eaLnBrk="1" hangingPunct="1"/>
            <a:endParaRPr lang="cs-CZ" altLang="cs-CZ" smtClean="0"/>
          </a:p>
        </p:txBody>
      </p:sp>
      <p:sp>
        <p:nvSpPr>
          <p:cNvPr id="4100" name="Rectangle 3"/>
          <p:cNvSpPr>
            <a:spLocks noGrp="1" noChangeArrowheads="1"/>
          </p:cNvSpPr>
          <p:nvPr>
            <p:ph type="body" idx="1"/>
          </p:nvPr>
        </p:nvSpPr>
        <p:spPr>
          <a:xfrm>
            <a:off x="1619250" y="908050"/>
            <a:ext cx="7524750" cy="5949950"/>
          </a:xfrm>
        </p:spPr>
        <p:txBody>
          <a:bodyPr/>
          <a:lstStyle/>
          <a:p>
            <a:pPr eaLnBrk="1" hangingPunct="1"/>
            <a:r>
              <a:rPr lang="cs-CZ" altLang="cs-CZ" smtClean="0">
                <a:solidFill>
                  <a:schemeClr val="bg1"/>
                </a:solidFill>
              </a:rPr>
              <a:t>Kdyby stát napomáhal všem, kteří by se pro svůj vlastní zájem ... snažili bavit a rozptylovat lidi malbami, básněmi, hudbou a tancem, všemi možnými divadelními představeními a výstavami, snadno by u většiny lidí rozehnal onu zádumčivost a zachmuřenost, která téměř vždy živí v lidu pověru a fanatismus.</a:t>
            </a:r>
          </a:p>
          <a:p>
            <a:pPr algn="r" eaLnBrk="1" hangingPunct="1">
              <a:buFont typeface="Wingdings" pitchFamily="2" charset="2"/>
              <a:buNone/>
            </a:pPr>
            <a:r>
              <a:rPr lang="cs-CZ" altLang="cs-CZ" smtClean="0">
                <a:solidFill>
                  <a:schemeClr val="bg1"/>
                </a:solidFill>
              </a:rPr>
              <a:t>   </a:t>
            </a:r>
            <a:r>
              <a:rPr lang="cs-CZ" altLang="cs-CZ" sz="1200" smtClean="0">
                <a:solidFill>
                  <a:schemeClr val="bg1"/>
                </a:solidFill>
              </a:rPr>
              <a:t>Adam Smith, Pojednání o podstatě a původu bohatství národů, str. 706</a:t>
            </a:r>
          </a:p>
        </p:txBody>
      </p:sp>
    </p:spTree>
    <p:extLst>
      <p:ext uri="{BB962C8B-B14F-4D97-AF65-F5344CB8AC3E}">
        <p14:creationId xmlns:p14="http://schemas.microsoft.com/office/powerpoint/2010/main" val="668922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4"/>
          <p:cNvSpPr>
            <a:spLocks noGrp="1" noChangeArrowheads="1"/>
          </p:cNvSpPr>
          <p:nvPr>
            <p:ph type="body" idx="1"/>
          </p:nvPr>
        </p:nvSpPr>
        <p:spPr>
          <a:xfrm>
            <a:off x="1835696" y="1600200"/>
            <a:ext cx="6851104" cy="4525963"/>
          </a:xfrm>
        </p:spPr>
        <p:txBody>
          <a:bodyPr/>
          <a:lstStyle/>
          <a:p>
            <a:pPr eaLnBrk="1" hangingPunct="1"/>
            <a:r>
              <a:rPr lang="cs-CZ" altLang="cs-CZ" dirty="0" smtClean="0">
                <a:solidFill>
                  <a:schemeClr val="bg1"/>
                </a:solidFill>
              </a:rPr>
              <a:t>Dává ČR na kulturu tolik, co jiné státy?</a:t>
            </a:r>
          </a:p>
        </p:txBody>
      </p:sp>
      <p:sp>
        <p:nvSpPr>
          <p:cNvPr id="19461" name="Oval 6"/>
          <p:cNvSpPr>
            <a:spLocks noChangeArrowheads="1"/>
          </p:cNvSpPr>
          <p:nvPr/>
        </p:nvSpPr>
        <p:spPr bwMode="auto">
          <a:xfrm>
            <a:off x="8575675" y="5111750"/>
            <a:ext cx="127000"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2" name="Oval 6"/>
          <p:cNvSpPr>
            <a:spLocks noChangeArrowheads="1"/>
          </p:cNvSpPr>
          <p:nvPr/>
        </p:nvSpPr>
        <p:spPr bwMode="auto">
          <a:xfrm>
            <a:off x="3059113" y="5111750"/>
            <a:ext cx="127000"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3" name="Oval 6"/>
          <p:cNvSpPr>
            <a:spLocks noChangeArrowheads="1"/>
          </p:cNvSpPr>
          <p:nvPr/>
        </p:nvSpPr>
        <p:spPr bwMode="auto">
          <a:xfrm>
            <a:off x="2555875" y="5103813"/>
            <a:ext cx="12541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4" name="Oval 6"/>
          <p:cNvSpPr>
            <a:spLocks noChangeArrowheads="1"/>
          </p:cNvSpPr>
          <p:nvPr/>
        </p:nvSpPr>
        <p:spPr bwMode="auto">
          <a:xfrm>
            <a:off x="4716463" y="5094288"/>
            <a:ext cx="12541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5" name="Rectangle 3"/>
          <p:cNvSpPr>
            <a:spLocks noGrp="1" noChangeArrowheads="1"/>
          </p:cNvSpPr>
          <p:nvPr>
            <p:ph type="title"/>
          </p:nvPr>
        </p:nvSpPr>
        <p:spPr>
          <a:xfrm>
            <a:off x="1403350" y="620713"/>
            <a:ext cx="7283450" cy="796925"/>
          </a:xfrm>
        </p:spPr>
        <p:txBody>
          <a:bodyPr/>
          <a:lstStyle/>
          <a:p>
            <a:pPr eaLnBrk="1" hangingPunct="1"/>
            <a:r>
              <a:rPr lang="cs-CZ" altLang="cs-CZ" sz="2400" smtClean="0"/>
              <a:t>Procento veřejných výdajů na kulturu (% HDP, 2013)</a:t>
            </a:r>
          </a:p>
        </p:txBody>
      </p:sp>
    </p:spTree>
    <p:extLst>
      <p:ext uri="{BB962C8B-B14F-4D97-AF65-F5344CB8AC3E}">
        <p14:creationId xmlns:p14="http://schemas.microsoft.com/office/powerpoint/2010/main" val="982247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Rectangle 4"/>
          <p:cNvSpPr>
            <a:spLocks noGrp="1" noChangeArrowheads="1"/>
          </p:cNvSpPr>
          <p:nvPr>
            <p:ph type="body" idx="1"/>
          </p:nvPr>
        </p:nvSpPr>
        <p:spPr/>
        <p:txBody>
          <a:bodyPr/>
          <a:lstStyle/>
          <a:p>
            <a:pPr eaLnBrk="1" hangingPunct="1"/>
            <a:endParaRPr lang="cs-CZ" altLang="cs-CZ" smtClean="0"/>
          </a:p>
        </p:txBody>
      </p:sp>
      <p:pic>
        <p:nvPicPr>
          <p:cNvPr id="19460"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862012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Oval 6"/>
          <p:cNvSpPr>
            <a:spLocks noChangeArrowheads="1"/>
          </p:cNvSpPr>
          <p:nvPr/>
        </p:nvSpPr>
        <p:spPr bwMode="auto">
          <a:xfrm>
            <a:off x="8575675" y="5111750"/>
            <a:ext cx="127000"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2" name="Oval 6"/>
          <p:cNvSpPr>
            <a:spLocks noChangeArrowheads="1"/>
          </p:cNvSpPr>
          <p:nvPr/>
        </p:nvSpPr>
        <p:spPr bwMode="auto">
          <a:xfrm>
            <a:off x="3059113" y="5111750"/>
            <a:ext cx="127000"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3" name="Oval 6"/>
          <p:cNvSpPr>
            <a:spLocks noChangeArrowheads="1"/>
          </p:cNvSpPr>
          <p:nvPr/>
        </p:nvSpPr>
        <p:spPr bwMode="auto">
          <a:xfrm>
            <a:off x="2555875" y="5103813"/>
            <a:ext cx="125413"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4" name="Oval 6"/>
          <p:cNvSpPr>
            <a:spLocks noChangeArrowheads="1"/>
          </p:cNvSpPr>
          <p:nvPr/>
        </p:nvSpPr>
        <p:spPr bwMode="auto">
          <a:xfrm>
            <a:off x="4716463" y="5094288"/>
            <a:ext cx="12541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cs-CZ" altLang="cs-CZ" sz="1800"/>
          </a:p>
        </p:txBody>
      </p:sp>
      <p:sp>
        <p:nvSpPr>
          <p:cNvPr id="19465" name="Rectangle 3"/>
          <p:cNvSpPr>
            <a:spLocks noGrp="1" noChangeArrowheads="1"/>
          </p:cNvSpPr>
          <p:nvPr>
            <p:ph type="title"/>
          </p:nvPr>
        </p:nvSpPr>
        <p:spPr>
          <a:xfrm>
            <a:off x="1403350" y="620713"/>
            <a:ext cx="7283450" cy="796925"/>
          </a:xfrm>
        </p:spPr>
        <p:txBody>
          <a:bodyPr/>
          <a:lstStyle/>
          <a:p>
            <a:pPr eaLnBrk="1" hangingPunct="1"/>
            <a:r>
              <a:rPr lang="cs-CZ" altLang="cs-CZ" sz="2400" smtClean="0"/>
              <a:t>Procento veřejných výdajů na kulturu (% HDP, 2013)</a:t>
            </a:r>
          </a:p>
        </p:txBody>
      </p:sp>
    </p:spTree>
    <p:extLst>
      <p:ext uri="{BB962C8B-B14F-4D97-AF65-F5344CB8AC3E}">
        <p14:creationId xmlns:p14="http://schemas.microsoft.com/office/powerpoint/2010/main" val="908453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60488" y="277813"/>
            <a:ext cx="7326312" cy="1139825"/>
          </a:xfrm>
        </p:spPr>
        <p:txBody>
          <a:bodyPr/>
          <a:lstStyle/>
          <a:p>
            <a:pPr eaLnBrk="1" hangingPunct="1"/>
            <a:r>
              <a:rPr lang="cs-CZ" altLang="cs-CZ" smtClean="0"/>
              <a:t>Kultura		</a:t>
            </a:r>
          </a:p>
        </p:txBody>
      </p:sp>
      <p:sp>
        <p:nvSpPr>
          <p:cNvPr id="9219" name="Rectangle 3"/>
          <p:cNvSpPr>
            <a:spLocks noGrp="1" noChangeArrowheads="1"/>
          </p:cNvSpPr>
          <p:nvPr>
            <p:ph type="body" idx="1"/>
          </p:nvPr>
        </p:nvSpPr>
        <p:spPr>
          <a:xfrm>
            <a:off x="1360488" y="1600200"/>
            <a:ext cx="7532687" cy="4530725"/>
          </a:xfrm>
        </p:spPr>
        <p:txBody>
          <a:bodyPr/>
          <a:lstStyle/>
          <a:p>
            <a:pPr eaLnBrk="1" hangingPunct="1"/>
            <a:r>
              <a:rPr lang="cs-CZ" altLang="cs-CZ" sz="2400" smtClean="0">
                <a:solidFill>
                  <a:schemeClr val="bg1"/>
                </a:solidFill>
              </a:rPr>
              <a:t>Cato starší – zušlechťování polí (cultura agri) – dovednost zaměřená k maximálnímu užitku a zisku</a:t>
            </a:r>
          </a:p>
          <a:p>
            <a:pPr eaLnBrk="1" hangingPunct="1"/>
            <a:r>
              <a:rPr lang="cs-CZ" altLang="cs-CZ" sz="2400" smtClean="0">
                <a:solidFill>
                  <a:schemeClr val="bg1"/>
                </a:solidFill>
              </a:rPr>
              <a:t>Cicero </a:t>
            </a:r>
            <a:r>
              <a:rPr lang="cs-CZ" altLang="cs-CZ" sz="2000" smtClean="0">
                <a:solidFill>
                  <a:schemeClr val="bg1"/>
                </a:solidFill>
              </a:rPr>
              <a:t>- v přeneseném smyslu se pojem zušlechťování uplatnil i při úvahách o člověku a pěstování jeho dobrých vlastností.</a:t>
            </a:r>
          </a:p>
          <a:p>
            <a:pPr lvl="1" eaLnBrk="1" hangingPunct="1">
              <a:buFont typeface="Wingdings" pitchFamily="2" charset="2"/>
              <a:buNone/>
            </a:pPr>
            <a:endParaRPr lang="cs-CZ" altLang="cs-CZ" sz="2000" smtClean="0">
              <a:solidFill>
                <a:schemeClr val="bg1"/>
              </a:solidFill>
            </a:endParaRPr>
          </a:p>
          <a:p>
            <a:pPr eaLnBrk="1" hangingPunct="1"/>
            <a:r>
              <a:rPr lang="cs-CZ" altLang="cs-CZ" sz="2400" smtClean="0">
                <a:solidFill>
                  <a:schemeClr val="bg1"/>
                </a:solidFill>
              </a:rPr>
              <a:t>I. Kant – O domnělém počátku lidských dějin </a:t>
            </a:r>
          </a:p>
          <a:p>
            <a:pPr eaLnBrk="1" hangingPunct="1">
              <a:buFont typeface="Wingdings" pitchFamily="2" charset="2"/>
              <a:buNone/>
            </a:pPr>
            <a:r>
              <a:rPr lang="cs-CZ" altLang="cs-CZ" sz="2400" smtClean="0">
                <a:solidFill>
                  <a:schemeClr val="bg1"/>
                </a:solidFill>
              </a:rPr>
              <a:t>      	      </a:t>
            </a:r>
            <a:r>
              <a:rPr lang="cs-CZ" altLang="cs-CZ" sz="2000" smtClean="0">
                <a:solidFill>
                  <a:schemeClr val="bg1"/>
                </a:solidFill>
              </a:rPr>
              <a:t>- Kultura je výrazem podřízení se určitému kultu, vzoru, ideál. Úsilí směřuje k jiným cílům, než jsou cíle spjaté s požadavky okamžiku.</a:t>
            </a:r>
          </a:p>
          <a:p>
            <a:pPr eaLnBrk="1" hangingPunct="1">
              <a:buFont typeface="Wingdings" pitchFamily="2" charset="2"/>
              <a:buNone/>
            </a:pPr>
            <a:endParaRPr lang="cs-CZ" altLang="cs-CZ" sz="2000" smtClean="0">
              <a:solidFill>
                <a:schemeClr val="bg1"/>
              </a:solidFill>
            </a:endParaRPr>
          </a:p>
        </p:txBody>
      </p:sp>
      <p:pic>
        <p:nvPicPr>
          <p:cNvPr id="9220"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26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8425"/>
            <a:ext cx="7343775" cy="675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Rectangle 2"/>
          <p:cNvSpPr>
            <a:spLocks noGrp="1" noChangeArrowheads="1"/>
          </p:cNvSpPr>
          <p:nvPr>
            <p:ph type="title"/>
          </p:nvPr>
        </p:nvSpPr>
        <p:spPr/>
        <p:txBody>
          <a:bodyPr/>
          <a:lstStyle/>
          <a:p>
            <a:pPr eaLnBrk="1" hangingPunct="1"/>
            <a:endParaRPr lang="cs-CZ" altLang="cs-CZ" smtClean="0"/>
          </a:p>
        </p:txBody>
      </p:sp>
      <p:sp>
        <p:nvSpPr>
          <p:cNvPr id="20485" name="Rectangle 8"/>
          <p:cNvSpPr>
            <a:spLocks noGrp="1" noChangeArrowheads="1"/>
          </p:cNvSpPr>
          <p:nvPr>
            <p:ph type="body" idx="1"/>
          </p:nvPr>
        </p:nvSpPr>
        <p:spPr/>
        <p:txBody>
          <a:bodyPr/>
          <a:lstStyle/>
          <a:p>
            <a:pPr eaLnBrk="1" hangingPunct="1"/>
            <a:endParaRPr lang="cs-CZ" altLang="cs-CZ" smtClean="0"/>
          </a:p>
        </p:txBody>
      </p:sp>
    </p:spTree>
    <p:extLst>
      <p:ext uri="{BB962C8B-B14F-4D97-AF65-F5344CB8AC3E}">
        <p14:creationId xmlns:p14="http://schemas.microsoft.com/office/powerpoint/2010/main" val="2486388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Rectangle 3"/>
          <p:cNvSpPr>
            <a:spLocks noGrp="1" noChangeArrowheads="1"/>
          </p:cNvSpPr>
          <p:nvPr>
            <p:ph type="title"/>
          </p:nvPr>
        </p:nvSpPr>
        <p:spPr>
          <a:xfrm>
            <a:off x="1619250" y="260350"/>
            <a:ext cx="8229600" cy="1139825"/>
          </a:xfrm>
        </p:spPr>
        <p:txBody>
          <a:bodyPr/>
          <a:lstStyle/>
          <a:p>
            <a:pPr eaLnBrk="1" hangingPunct="1"/>
            <a:r>
              <a:rPr lang="cs-CZ" altLang="cs-CZ" sz="3000" b="1" smtClean="0">
                <a:solidFill>
                  <a:schemeClr val="bg1"/>
                </a:solidFill>
              </a:rPr>
              <a:t>Vývoj finančních prostředků poskytnutých na oblast kultury z veřejných rozpočtů</a:t>
            </a:r>
          </a:p>
        </p:txBody>
      </p:sp>
      <p:pic>
        <p:nvPicPr>
          <p:cNvPr id="2150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512" t="30379" r="27689" b="7684"/>
          <a:stretch>
            <a:fillRect/>
          </a:stretch>
        </p:blipFill>
        <p:spPr>
          <a:xfrm>
            <a:off x="2339975" y="1989138"/>
            <a:ext cx="6672263" cy="4392612"/>
          </a:xfrm>
          <a:noFill/>
        </p:spPr>
      </p:pic>
    </p:spTree>
    <p:extLst>
      <p:ext uri="{BB962C8B-B14F-4D97-AF65-F5344CB8AC3E}">
        <p14:creationId xmlns:p14="http://schemas.microsoft.com/office/powerpoint/2010/main" val="2189915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solidFill>
                <a:schemeClr val="bg1"/>
              </a:solidFill>
            </a:endParaRPr>
          </a:p>
        </p:txBody>
      </p:sp>
      <p:sp>
        <p:nvSpPr>
          <p:cNvPr id="3" name="Zástupný symbol pro obsah 2"/>
          <p:cNvSpPr>
            <a:spLocks noGrp="1"/>
          </p:cNvSpPr>
          <p:nvPr>
            <p:ph idx="1"/>
          </p:nvPr>
        </p:nvSpPr>
        <p:spPr/>
        <p:txBody>
          <a:bodyPr/>
          <a:lstStyle/>
          <a:p>
            <a:r>
              <a:rPr lang="cs-CZ" dirty="0" smtClean="0">
                <a:solidFill>
                  <a:schemeClr val="bg1"/>
                </a:solidFill>
              </a:rPr>
              <a:t>Proč se říká „Mám hlad jak herec?“</a:t>
            </a:r>
            <a:endParaRPr lang="cs-CZ" dirty="0"/>
          </a:p>
        </p:txBody>
      </p:sp>
    </p:spTree>
    <p:extLst>
      <p:ext uri="{BB962C8B-B14F-4D97-AF65-F5344CB8AC3E}">
        <p14:creationId xmlns:p14="http://schemas.microsoft.com/office/powerpoint/2010/main" val="412076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Rectangle 2"/>
          <p:cNvSpPr>
            <a:spLocks noGrp="1" noChangeArrowheads="1"/>
          </p:cNvSpPr>
          <p:nvPr>
            <p:ph type="title"/>
          </p:nvPr>
        </p:nvSpPr>
        <p:spPr/>
        <p:txBody>
          <a:bodyPr/>
          <a:lstStyle/>
          <a:p>
            <a:pPr eaLnBrk="1" hangingPunct="1"/>
            <a:r>
              <a:rPr lang="cs-CZ" altLang="cs-CZ" dirty="0" smtClean="0">
                <a:solidFill>
                  <a:schemeClr val="bg1"/>
                </a:solidFill>
              </a:rPr>
              <a:t>         </a:t>
            </a:r>
          </a:p>
        </p:txBody>
      </p:sp>
      <p:sp>
        <p:nvSpPr>
          <p:cNvPr id="37892" name="Rectangle 3"/>
          <p:cNvSpPr>
            <a:spLocks noGrp="1" noChangeArrowheads="1"/>
          </p:cNvSpPr>
          <p:nvPr>
            <p:ph type="body" idx="1"/>
          </p:nvPr>
        </p:nvSpPr>
        <p:spPr>
          <a:xfrm>
            <a:off x="1692275" y="1557338"/>
            <a:ext cx="7451725" cy="5111750"/>
          </a:xfrm>
        </p:spPr>
        <p:txBody>
          <a:bodyPr>
            <a:normAutofit lnSpcReduction="10000"/>
          </a:bodyPr>
          <a:lstStyle/>
          <a:p>
            <a:pPr eaLnBrk="1" hangingPunct="1">
              <a:lnSpc>
                <a:spcPct val="90000"/>
              </a:lnSpc>
            </a:pPr>
            <a:r>
              <a:rPr lang="cs-CZ" altLang="cs-CZ" smtClean="0">
                <a:solidFill>
                  <a:schemeClr val="bg1"/>
                </a:solidFill>
              </a:rPr>
              <a:t>Specifika na straně nabídky práce</a:t>
            </a:r>
          </a:p>
          <a:p>
            <a:pPr eaLnBrk="1" hangingPunct="1">
              <a:lnSpc>
                <a:spcPct val="90000"/>
              </a:lnSpc>
            </a:pPr>
            <a:r>
              <a:rPr lang="cs-CZ" altLang="cs-CZ" smtClean="0">
                <a:solidFill>
                  <a:schemeClr val="bg1"/>
                </a:solidFill>
              </a:rPr>
              <a:t>Jak umělci maximalizují užitek? </a:t>
            </a:r>
          </a:p>
          <a:p>
            <a:pPr lvl="1" eaLnBrk="1" hangingPunct="1">
              <a:lnSpc>
                <a:spcPct val="90000"/>
              </a:lnSpc>
            </a:pPr>
            <a:r>
              <a:rPr lang="cs-CZ" altLang="cs-CZ" smtClean="0">
                <a:solidFill>
                  <a:schemeClr val="bg1"/>
                </a:solidFill>
              </a:rPr>
              <a:t>Hledají optimální kombinaci peněžních a nepeněžních odměn</a:t>
            </a:r>
          </a:p>
          <a:p>
            <a:pPr lvl="1" eaLnBrk="1" hangingPunct="1">
              <a:lnSpc>
                <a:spcPct val="90000"/>
              </a:lnSpc>
            </a:pPr>
            <a:endParaRPr lang="cs-CZ" altLang="cs-CZ" smtClean="0">
              <a:solidFill>
                <a:schemeClr val="bg1"/>
              </a:solidFill>
            </a:endParaRPr>
          </a:p>
          <a:p>
            <a:pPr eaLnBrk="1" hangingPunct="1">
              <a:lnSpc>
                <a:spcPct val="90000"/>
              </a:lnSpc>
            </a:pPr>
            <a:r>
              <a:rPr lang="cs-CZ" altLang="cs-CZ" smtClean="0">
                <a:solidFill>
                  <a:schemeClr val="bg1"/>
                </a:solidFill>
              </a:rPr>
              <a:t>Umělci mají preferenci tvorby </a:t>
            </a:r>
          </a:p>
          <a:p>
            <a:pPr eaLnBrk="1" hangingPunct="1">
              <a:lnSpc>
                <a:spcPct val="90000"/>
              </a:lnSpc>
            </a:pPr>
            <a:endParaRPr lang="cs-CZ" altLang="cs-CZ" smtClean="0">
              <a:solidFill>
                <a:schemeClr val="bg1"/>
              </a:solidFill>
            </a:endParaRPr>
          </a:p>
          <a:p>
            <a:pPr eaLnBrk="1" hangingPunct="1">
              <a:lnSpc>
                <a:spcPct val="90000"/>
              </a:lnSpc>
            </a:pPr>
            <a:r>
              <a:rPr lang="cs-CZ" altLang="cs-CZ" smtClean="0">
                <a:solidFill>
                  <a:schemeClr val="bg1"/>
                </a:solidFill>
              </a:rPr>
              <a:t>Subvencování umělců vede ke zvýšení počtu umělců – viz holandská zkušenost</a:t>
            </a:r>
          </a:p>
          <a:p>
            <a:pPr eaLnBrk="1" hangingPunct="1">
              <a:lnSpc>
                <a:spcPct val="90000"/>
              </a:lnSpc>
            </a:pPr>
            <a:r>
              <a:rPr lang="cs-CZ" altLang="cs-CZ" smtClean="0">
                <a:solidFill>
                  <a:schemeClr val="bg1"/>
                </a:solidFill>
              </a:rPr>
              <a:t>Přebytek nabídky práce způsobují umělecké školy</a:t>
            </a:r>
          </a:p>
          <a:p>
            <a:pPr eaLnBrk="1" hangingPunct="1">
              <a:lnSpc>
                <a:spcPct val="90000"/>
              </a:lnSpc>
              <a:spcBef>
                <a:spcPct val="0"/>
              </a:spcBef>
              <a:buClrTx/>
              <a:buSzTx/>
              <a:buFontTx/>
              <a:buNone/>
            </a:pPr>
            <a:endParaRPr lang="cs-CZ" altLang="cs-CZ" smtClean="0">
              <a:solidFill>
                <a:schemeClr val="bg1"/>
              </a:solidFill>
            </a:endParaRPr>
          </a:p>
        </p:txBody>
      </p:sp>
    </p:spTree>
    <p:extLst>
      <p:ext uri="{BB962C8B-B14F-4D97-AF65-F5344CB8AC3E}">
        <p14:creationId xmlns:p14="http://schemas.microsoft.com/office/powerpoint/2010/main" val="3085690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smtClean="0">
                <a:solidFill>
                  <a:schemeClr val="bg1"/>
                </a:solidFill>
              </a:rPr>
              <a:t>Jak se určí cena kulturního statku či služby? </a:t>
            </a:r>
            <a:endParaRPr lang="cs-CZ" dirty="0">
              <a:solidFill>
                <a:schemeClr val="bg1"/>
              </a:solidFill>
            </a:endParaRPr>
          </a:p>
        </p:txBody>
      </p:sp>
    </p:spTree>
    <p:extLst>
      <p:ext uri="{BB962C8B-B14F-4D97-AF65-F5344CB8AC3E}">
        <p14:creationId xmlns:p14="http://schemas.microsoft.com/office/powerpoint/2010/main" val="3125663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1" name="Rectangle 2"/>
          <p:cNvSpPr>
            <a:spLocks noGrp="1" noChangeArrowheads="1"/>
          </p:cNvSpPr>
          <p:nvPr>
            <p:ph type="title"/>
          </p:nvPr>
        </p:nvSpPr>
        <p:spPr>
          <a:xfrm>
            <a:off x="1619250" y="260350"/>
            <a:ext cx="8229600" cy="1139825"/>
          </a:xfrm>
        </p:spPr>
        <p:txBody>
          <a:bodyPr/>
          <a:lstStyle/>
          <a:p>
            <a:pPr eaLnBrk="1" hangingPunct="1"/>
            <a:r>
              <a:rPr lang="cs-CZ" altLang="cs-CZ" dirty="0" smtClean="0">
                <a:solidFill>
                  <a:schemeClr val="bg1"/>
                </a:solidFill>
              </a:rPr>
              <a:t>Tvorba cen	</a:t>
            </a:r>
          </a:p>
        </p:txBody>
      </p:sp>
      <p:sp>
        <p:nvSpPr>
          <p:cNvPr id="27652" name="Rectangle 3"/>
          <p:cNvSpPr>
            <a:spLocks noGrp="1" noChangeArrowheads="1"/>
          </p:cNvSpPr>
          <p:nvPr>
            <p:ph type="body" idx="1"/>
          </p:nvPr>
        </p:nvSpPr>
        <p:spPr>
          <a:xfrm>
            <a:off x="1871663" y="1557338"/>
            <a:ext cx="7272337" cy="5040312"/>
          </a:xfrm>
        </p:spPr>
        <p:txBody>
          <a:bodyPr/>
          <a:lstStyle/>
          <a:p>
            <a:pPr eaLnBrk="1" hangingPunct="1"/>
            <a:endParaRPr lang="cs-CZ" altLang="cs-CZ" smtClean="0">
              <a:solidFill>
                <a:schemeClr val="bg1"/>
              </a:solidFill>
            </a:endParaRPr>
          </a:p>
          <a:p>
            <a:pPr eaLnBrk="1" hangingPunct="1"/>
            <a:r>
              <a:rPr lang="cs-CZ" altLang="cs-CZ" smtClean="0">
                <a:solidFill>
                  <a:schemeClr val="bg1"/>
                </a:solidFill>
              </a:rPr>
              <a:t>Rozdíl tvorby cen na primárních a sekundárních trzích</a:t>
            </a:r>
          </a:p>
          <a:p>
            <a:pPr eaLnBrk="1" hangingPunct="1"/>
            <a:endParaRPr lang="cs-CZ" altLang="cs-CZ" smtClean="0">
              <a:solidFill>
                <a:schemeClr val="bg1"/>
              </a:solidFill>
            </a:endParaRPr>
          </a:p>
          <a:p>
            <a:pPr eaLnBrk="1" hangingPunct="1"/>
            <a:r>
              <a:rPr lang="cs-CZ" altLang="cs-CZ" smtClean="0">
                <a:solidFill>
                  <a:schemeClr val="bg1"/>
                </a:solidFill>
              </a:rPr>
              <a:t>Rozdíl tvorby cen u unikátů a opakovatelných kulturních statků </a:t>
            </a:r>
          </a:p>
          <a:p>
            <a:pPr eaLnBrk="1" hangingPunct="1"/>
            <a:endParaRPr lang="cs-CZ" altLang="cs-CZ" smtClean="0">
              <a:solidFill>
                <a:schemeClr val="bg1"/>
              </a:solidFill>
            </a:endParaRPr>
          </a:p>
        </p:txBody>
      </p:sp>
    </p:spTree>
    <p:extLst>
      <p:ext uri="{BB962C8B-B14F-4D97-AF65-F5344CB8AC3E}">
        <p14:creationId xmlns:p14="http://schemas.microsoft.com/office/powerpoint/2010/main" val="2029153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Rectangle 2"/>
          <p:cNvSpPr>
            <a:spLocks noGrp="1" noChangeArrowheads="1"/>
          </p:cNvSpPr>
          <p:nvPr>
            <p:ph type="title"/>
          </p:nvPr>
        </p:nvSpPr>
        <p:spPr>
          <a:xfrm>
            <a:off x="1619250" y="188913"/>
            <a:ext cx="8229600" cy="1139825"/>
          </a:xfrm>
        </p:spPr>
        <p:txBody>
          <a:bodyPr/>
          <a:lstStyle/>
          <a:p>
            <a:pPr eaLnBrk="1" hangingPunct="1"/>
            <a:r>
              <a:rPr lang="cs-CZ" altLang="cs-CZ" smtClean="0">
                <a:solidFill>
                  <a:schemeClr val="bg1"/>
                </a:solidFill>
              </a:rPr>
              <a:t>Aukce</a:t>
            </a:r>
          </a:p>
        </p:txBody>
      </p:sp>
      <p:sp>
        <p:nvSpPr>
          <p:cNvPr id="28676" name="Rectangle 3"/>
          <p:cNvSpPr>
            <a:spLocks noGrp="1" noChangeArrowheads="1"/>
          </p:cNvSpPr>
          <p:nvPr>
            <p:ph type="body" idx="1"/>
          </p:nvPr>
        </p:nvSpPr>
        <p:spPr>
          <a:xfrm>
            <a:off x="1500188" y="1196975"/>
            <a:ext cx="7643812" cy="5473700"/>
          </a:xfrm>
        </p:spPr>
        <p:txBody>
          <a:bodyPr/>
          <a:lstStyle/>
          <a:p>
            <a:pPr eaLnBrk="1" hangingPunct="1"/>
            <a:r>
              <a:rPr lang="cs-CZ" altLang="cs-CZ" sz="2600" smtClean="0">
                <a:solidFill>
                  <a:schemeClr val="bg1"/>
                </a:solidFill>
              </a:rPr>
              <a:t>Aukce je tržní instituce s jasným souborem pravidel, která určují alokaci zdrojů a cen na základě nabídnuté ceny od účastníků trhu. </a:t>
            </a:r>
            <a:r>
              <a:rPr lang="cs-CZ" altLang="cs-CZ" sz="1200" smtClean="0">
                <a:solidFill>
                  <a:schemeClr val="bg1"/>
                </a:solidFill>
              </a:rPr>
              <a:t>(McAfee, R.P. – McMillan. Auctions and Bidding)</a:t>
            </a:r>
          </a:p>
          <a:p>
            <a:pPr eaLnBrk="1" hangingPunct="1"/>
            <a:r>
              <a:rPr lang="cs-CZ" altLang="cs-CZ" sz="2600" smtClean="0">
                <a:solidFill>
                  <a:schemeClr val="bg1"/>
                </a:solidFill>
              </a:rPr>
              <a:t>Typy aukcí</a:t>
            </a:r>
          </a:p>
          <a:p>
            <a:pPr lvl="1" eaLnBrk="1" hangingPunct="1"/>
            <a:r>
              <a:rPr lang="cs-CZ" altLang="cs-CZ" sz="2200" smtClean="0">
                <a:solidFill>
                  <a:schemeClr val="bg1"/>
                </a:solidFill>
              </a:rPr>
              <a:t>Anglická aukce – otevřená aukce se zvyšující se cenou</a:t>
            </a:r>
          </a:p>
          <a:p>
            <a:pPr lvl="1" eaLnBrk="1" hangingPunct="1"/>
            <a:r>
              <a:rPr lang="cs-CZ" altLang="cs-CZ" sz="2200" smtClean="0">
                <a:solidFill>
                  <a:schemeClr val="bg1"/>
                </a:solidFill>
              </a:rPr>
              <a:t>Holandská aukce – otevřená aukce se snižující se cenou (sealed first-price auction)</a:t>
            </a:r>
          </a:p>
          <a:p>
            <a:pPr lvl="1" eaLnBrk="1" hangingPunct="1"/>
            <a:r>
              <a:rPr lang="cs-CZ" altLang="cs-CZ" sz="2200" smtClean="0">
                <a:solidFill>
                  <a:schemeClr val="bg1"/>
                </a:solidFill>
              </a:rPr>
              <a:t>Obálková aukce – aukce se zapečetěnými nabídkami</a:t>
            </a:r>
          </a:p>
          <a:p>
            <a:pPr lvl="1" eaLnBrk="1" hangingPunct="1"/>
            <a:r>
              <a:rPr lang="cs-CZ" altLang="cs-CZ" sz="2200" smtClean="0">
                <a:solidFill>
                  <a:schemeClr val="bg1"/>
                </a:solidFill>
              </a:rPr>
              <a:t>Vickereyho aukce –aukce se zapečetěnými nabídkami, vítězný dražitel s nejvyšším podáním neplatí nejvyšší nabídku, ale pouze druhou nejvyšší nabídku</a:t>
            </a:r>
          </a:p>
        </p:txBody>
      </p:sp>
    </p:spTree>
    <p:extLst>
      <p:ext uri="{BB962C8B-B14F-4D97-AF65-F5344CB8AC3E}">
        <p14:creationId xmlns:p14="http://schemas.microsoft.com/office/powerpoint/2010/main" val="1144208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96975"/>
            <a:ext cx="511175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Rectangle 2"/>
          <p:cNvSpPr>
            <a:spLocks noGrp="1" noChangeArrowheads="1"/>
          </p:cNvSpPr>
          <p:nvPr>
            <p:ph type="title"/>
          </p:nvPr>
        </p:nvSpPr>
        <p:spPr>
          <a:xfrm>
            <a:off x="468313" y="-100013"/>
            <a:ext cx="8229600" cy="1417638"/>
          </a:xfrm>
        </p:spPr>
        <p:txBody>
          <a:bodyPr>
            <a:normAutofit fontScale="90000"/>
          </a:bodyPr>
          <a:lstStyle/>
          <a:p>
            <a:pPr eaLnBrk="1" hangingPunct="1"/>
            <a:r>
              <a:rPr lang="cs-CZ" altLang="cs-CZ" smtClean="0">
                <a:solidFill>
                  <a:schemeClr val="bg1"/>
                </a:solidFill>
              </a:rPr>
              <a:t>          Složení prodejní ceny na            </a:t>
            </a:r>
            <a:br>
              <a:rPr lang="cs-CZ" altLang="cs-CZ" smtClean="0">
                <a:solidFill>
                  <a:schemeClr val="bg1"/>
                </a:solidFill>
              </a:rPr>
            </a:br>
            <a:r>
              <a:rPr lang="cs-CZ" altLang="cs-CZ" smtClean="0">
                <a:solidFill>
                  <a:schemeClr val="bg1"/>
                </a:solidFill>
              </a:rPr>
              <a:t>                 aukčním trhu</a:t>
            </a:r>
          </a:p>
        </p:txBody>
      </p:sp>
      <p:sp>
        <p:nvSpPr>
          <p:cNvPr id="29701" name="Rectangle 3"/>
          <p:cNvSpPr>
            <a:spLocks noGrp="1" noChangeArrowheads="1"/>
          </p:cNvSpPr>
          <p:nvPr>
            <p:ph type="body" idx="1"/>
          </p:nvPr>
        </p:nvSpPr>
        <p:spPr>
          <a:xfrm>
            <a:off x="1403350" y="2060575"/>
            <a:ext cx="7931150" cy="4530725"/>
          </a:xfrm>
        </p:spPr>
        <p:txBody>
          <a:bodyPr/>
          <a:lstStyle/>
          <a:p>
            <a:pPr eaLnBrk="1" hangingPunct="1">
              <a:lnSpc>
                <a:spcPct val="80000"/>
              </a:lnSpc>
              <a:buFont typeface="Wingdings" pitchFamily="2" charset="2"/>
              <a:buNone/>
            </a:pPr>
            <a:r>
              <a:rPr lang="cs-CZ" altLang="cs-CZ" smtClean="0">
                <a:solidFill>
                  <a:schemeClr val="bg1"/>
                </a:solidFill>
              </a:rPr>
              <a:t>                                                </a:t>
            </a:r>
            <a:r>
              <a:rPr lang="cs-CZ" altLang="cs-CZ" sz="1000" smtClean="0">
                <a:solidFill>
                  <a:schemeClr val="bg1"/>
                </a:solidFill>
              </a:rPr>
              <a:t>Popolatek za účast v dražbě platí kupec díla              </a:t>
            </a:r>
          </a:p>
          <a:p>
            <a:pPr eaLnBrk="1" hangingPunct="1">
              <a:lnSpc>
                <a:spcPct val="80000"/>
              </a:lnSpc>
              <a:buFont typeface="Wingdings" pitchFamily="2" charset="2"/>
              <a:buNone/>
            </a:pPr>
            <a:r>
              <a:rPr lang="cs-CZ" altLang="cs-CZ" sz="1000" smtClean="0">
                <a:solidFill>
                  <a:schemeClr val="bg1"/>
                </a:solidFill>
              </a:rPr>
              <a:t>                                                                                                                                                 (obvykle 10%-20% ceny dosažené </a:t>
            </a:r>
          </a:p>
          <a:p>
            <a:pPr eaLnBrk="1" hangingPunct="1">
              <a:lnSpc>
                <a:spcPct val="80000"/>
              </a:lnSpc>
              <a:buFont typeface="Wingdings" pitchFamily="2" charset="2"/>
              <a:buNone/>
            </a:pPr>
            <a:r>
              <a:rPr lang="cs-CZ" altLang="cs-CZ" sz="1000" smtClean="0">
                <a:solidFill>
                  <a:schemeClr val="bg1"/>
                </a:solidFill>
              </a:rPr>
              <a:t>                                                                                                                                                  vydražením) </a:t>
            </a:r>
          </a:p>
          <a:p>
            <a:pPr eaLnBrk="1" hangingPunct="1">
              <a:lnSpc>
                <a:spcPct val="80000"/>
              </a:lnSpc>
            </a:pPr>
            <a:endParaRPr lang="cs-CZ" altLang="cs-CZ" smtClean="0">
              <a:solidFill>
                <a:schemeClr val="bg1"/>
              </a:solidFill>
            </a:endParaRPr>
          </a:p>
          <a:p>
            <a:pPr eaLnBrk="1" hangingPunct="1">
              <a:lnSpc>
                <a:spcPct val="80000"/>
              </a:lnSpc>
              <a:buFont typeface="Wingdings" pitchFamily="2" charset="2"/>
              <a:buNone/>
            </a:pPr>
            <a:r>
              <a:rPr lang="cs-CZ" altLang="cs-CZ" smtClean="0">
                <a:solidFill>
                  <a:schemeClr val="bg1"/>
                </a:solidFill>
              </a:rPr>
              <a:t>                                               </a:t>
            </a:r>
            <a:r>
              <a:rPr lang="cs-CZ" altLang="cs-CZ" sz="1000" smtClean="0">
                <a:solidFill>
                  <a:schemeClr val="bg1"/>
                </a:solidFill>
              </a:rPr>
              <a:t>Poplatek za zprostředkování prodeje platí              </a:t>
            </a:r>
          </a:p>
          <a:p>
            <a:pPr eaLnBrk="1" hangingPunct="1">
              <a:lnSpc>
                <a:spcPct val="80000"/>
              </a:lnSpc>
              <a:buFont typeface="Wingdings" pitchFamily="2" charset="2"/>
              <a:buNone/>
            </a:pPr>
            <a:r>
              <a:rPr lang="cs-CZ" altLang="cs-CZ" sz="1000" smtClean="0">
                <a:solidFill>
                  <a:schemeClr val="bg1"/>
                </a:solidFill>
              </a:rPr>
              <a:t>                                                                                                                                               prodejce (liší se podle předmětu dražby, 5% -             </a:t>
            </a:r>
          </a:p>
          <a:p>
            <a:pPr eaLnBrk="1" hangingPunct="1">
              <a:lnSpc>
                <a:spcPct val="80000"/>
              </a:lnSpc>
              <a:buFont typeface="Wingdings" pitchFamily="2" charset="2"/>
              <a:buNone/>
            </a:pPr>
            <a:r>
              <a:rPr lang="cs-CZ" altLang="cs-CZ" sz="1000" smtClean="0">
                <a:solidFill>
                  <a:schemeClr val="bg1"/>
                </a:solidFill>
              </a:rPr>
              <a:t>                                                                                                                                               14%)</a:t>
            </a:r>
            <a:endParaRPr lang="cs-CZ" altLang="cs-CZ" smtClean="0">
              <a:solidFill>
                <a:schemeClr val="bg1"/>
              </a:solidFill>
            </a:endParaRPr>
          </a:p>
          <a:p>
            <a:pPr eaLnBrk="1" hangingPunct="1">
              <a:lnSpc>
                <a:spcPct val="80000"/>
              </a:lnSpc>
            </a:pPr>
            <a:endParaRPr lang="cs-CZ" altLang="cs-CZ" smtClean="0">
              <a:solidFill>
                <a:schemeClr val="bg1"/>
              </a:solidFill>
            </a:endParaRPr>
          </a:p>
          <a:p>
            <a:pPr eaLnBrk="1" hangingPunct="1">
              <a:lnSpc>
                <a:spcPct val="80000"/>
              </a:lnSpc>
            </a:pPr>
            <a:endParaRPr lang="cs-CZ" altLang="cs-CZ" smtClean="0">
              <a:solidFill>
                <a:schemeClr val="bg1"/>
              </a:solidFill>
            </a:endParaRPr>
          </a:p>
          <a:p>
            <a:pPr eaLnBrk="1" hangingPunct="1">
              <a:lnSpc>
                <a:spcPct val="80000"/>
              </a:lnSpc>
            </a:pPr>
            <a:endParaRPr lang="cs-CZ" altLang="cs-CZ" smtClean="0">
              <a:solidFill>
                <a:schemeClr val="bg1"/>
              </a:solidFill>
            </a:endParaRPr>
          </a:p>
          <a:p>
            <a:pPr eaLnBrk="1" hangingPunct="1">
              <a:lnSpc>
                <a:spcPct val="80000"/>
              </a:lnSpc>
              <a:buFont typeface="Wingdings" pitchFamily="2" charset="2"/>
              <a:buNone/>
            </a:pPr>
            <a:endParaRPr lang="cs-CZ" altLang="cs-CZ" sz="1000" smtClean="0">
              <a:solidFill>
                <a:schemeClr val="bg1"/>
              </a:solidFill>
            </a:endParaRPr>
          </a:p>
          <a:p>
            <a:pPr eaLnBrk="1" hangingPunct="1">
              <a:lnSpc>
                <a:spcPct val="80000"/>
              </a:lnSpc>
            </a:pPr>
            <a:r>
              <a:rPr lang="cs-CZ" altLang="cs-CZ" sz="1000" smtClean="0">
                <a:solidFill>
                  <a:schemeClr val="bg1"/>
                </a:solidFill>
              </a:rPr>
              <a:t>Zdroj: Hasoňová, S. Aukční trh s uměním.</a:t>
            </a:r>
          </a:p>
          <a:p>
            <a:pPr eaLnBrk="1" hangingPunct="1">
              <a:lnSpc>
                <a:spcPct val="80000"/>
              </a:lnSpc>
            </a:pPr>
            <a:r>
              <a:rPr lang="cs-CZ" altLang="cs-CZ" sz="1000" smtClean="0">
                <a:solidFill>
                  <a:schemeClr val="bg1"/>
                </a:solidFill>
              </a:rPr>
              <a:t>V roce 2017 se v českých aukcích uměleckých předmětů prodalo 10 000 předmětů za celkem 1,4 mld. Kč</a:t>
            </a:r>
          </a:p>
        </p:txBody>
      </p:sp>
    </p:spTree>
    <p:extLst>
      <p:ext uri="{BB962C8B-B14F-4D97-AF65-F5344CB8AC3E}">
        <p14:creationId xmlns:p14="http://schemas.microsoft.com/office/powerpoint/2010/main" val="4093520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Nadpis 1"/>
          <p:cNvSpPr>
            <a:spLocks noGrp="1"/>
          </p:cNvSpPr>
          <p:nvPr>
            <p:ph type="title"/>
          </p:nvPr>
        </p:nvSpPr>
        <p:spPr>
          <a:xfrm>
            <a:off x="1979613" y="260350"/>
            <a:ext cx="6635750" cy="1139825"/>
          </a:xfrm>
        </p:spPr>
        <p:txBody>
          <a:bodyPr>
            <a:normAutofit fontScale="90000"/>
          </a:bodyPr>
          <a:lstStyle/>
          <a:p>
            <a:r>
              <a:rPr lang="cs-CZ" altLang="cs-CZ" smtClean="0">
                <a:solidFill>
                  <a:schemeClr val="bg1"/>
                </a:solidFill>
              </a:rPr>
              <a:t>Korelace aukčních cen</a:t>
            </a:r>
            <a:r>
              <a:rPr lang="cs-CZ" altLang="cs-CZ" smtClean="0"/>
              <a:t/>
            </a:r>
            <a:br>
              <a:rPr lang="cs-CZ" altLang="cs-CZ" smtClean="0"/>
            </a:br>
            <a:endParaRPr lang="cs-CZ" altLang="cs-CZ" smtClean="0"/>
          </a:p>
        </p:txBody>
      </p:sp>
      <p:sp>
        <p:nvSpPr>
          <p:cNvPr id="30724" name="Zástupný symbol pro obsah 1"/>
          <p:cNvSpPr>
            <a:spLocks noGrp="1"/>
          </p:cNvSpPr>
          <p:nvPr>
            <p:ph sz="half" idx="1"/>
          </p:nvPr>
        </p:nvSpPr>
        <p:spPr>
          <a:xfrm>
            <a:off x="1835150" y="1600200"/>
            <a:ext cx="2660650" cy="4530725"/>
          </a:xfrm>
        </p:spPr>
        <p:txBody>
          <a:bodyPr/>
          <a:lstStyle/>
          <a:p>
            <a:r>
              <a:rPr lang="cs-CZ" altLang="cs-CZ" smtClean="0">
                <a:solidFill>
                  <a:schemeClr val="bg1"/>
                </a:solidFill>
              </a:rPr>
              <a:t>Vyšší cena</a:t>
            </a:r>
          </a:p>
          <a:p>
            <a:r>
              <a:rPr lang="cs-CZ" altLang="cs-CZ" smtClean="0">
                <a:solidFill>
                  <a:schemeClr val="bg1"/>
                </a:solidFill>
              </a:rPr>
              <a:t>Nižší cena</a:t>
            </a:r>
          </a:p>
        </p:txBody>
      </p:sp>
      <p:sp>
        <p:nvSpPr>
          <p:cNvPr id="30725" name="Zástupný symbol pro obsah 2"/>
          <p:cNvSpPr>
            <a:spLocks noGrp="1"/>
          </p:cNvSpPr>
          <p:nvPr>
            <p:ph sz="half" idx="2"/>
          </p:nvPr>
        </p:nvSpPr>
        <p:spPr/>
        <p:txBody>
          <a:bodyPr/>
          <a:lstStyle/>
          <a:p>
            <a:r>
              <a:rPr lang="cs-CZ" altLang="cs-CZ" smtClean="0">
                <a:solidFill>
                  <a:schemeClr val="bg1"/>
                </a:solidFill>
              </a:rPr>
              <a:t>Žijící autor</a:t>
            </a:r>
          </a:p>
          <a:p>
            <a:r>
              <a:rPr lang="cs-CZ" altLang="cs-CZ" smtClean="0">
                <a:solidFill>
                  <a:schemeClr val="bg1"/>
                </a:solidFill>
              </a:rPr>
              <a:t>Signatura</a:t>
            </a:r>
          </a:p>
          <a:p>
            <a:r>
              <a:rPr lang="cs-CZ" altLang="cs-CZ" smtClean="0">
                <a:solidFill>
                  <a:schemeClr val="bg1"/>
                </a:solidFill>
              </a:rPr>
              <a:t>Monochromatické dílo</a:t>
            </a:r>
          </a:p>
          <a:p>
            <a:r>
              <a:rPr lang="cs-CZ" altLang="cs-CZ" smtClean="0">
                <a:solidFill>
                  <a:schemeClr val="bg1"/>
                </a:solidFill>
              </a:rPr>
              <a:t>Akt</a:t>
            </a:r>
          </a:p>
          <a:p>
            <a:r>
              <a:rPr lang="cs-CZ" altLang="cs-CZ" smtClean="0">
                <a:solidFill>
                  <a:schemeClr val="bg1"/>
                </a:solidFill>
              </a:rPr>
              <a:t>Olej na plátně</a:t>
            </a:r>
          </a:p>
          <a:p>
            <a:r>
              <a:rPr lang="cs-CZ" altLang="cs-CZ" smtClean="0">
                <a:solidFill>
                  <a:schemeClr val="bg1"/>
                </a:solidFill>
              </a:rPr>
              <a:t>Pastel</a:t>
            </a:r>
          </a:p>
          <a:p>
            <a:r>
              <a:rPr lang="cs-CZ" altLang="cs-CZ" smtClean="0">
                <a:solidFill>
                  <a:schemeClr val="bg1"/>
                </a:solidFill>
              </a:rPr>
              <a:t>Velikost</a:t>
            </a:r>
          </a:p>
        </p:txBody>
      </p:sp>
    </p:spTree>
    <p:extLst>
      <p:ext uri="{BB962C8B-B14F-4D97-AF65-F5344CB8AC3E}">
        <p14:creationId xmlns:p14="http://schemas.microsoft.com/office/powerpoint/2010/main" val="304234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Rectangle 2"/>
          <p:cNvSpPr>
            <a:spLocks noGrp="1" noChangeArrowheads="1"/>
          </p:cNvSpPr>
          <p:nvPr>
            <p:ph type="title"/>
          </p:nvPr>
        </p:nvSpPr>
        <p:spPr/>
        <p:txBody>
          <a:bodyPr/>
          <a:lstStyle/>
          <a:p>
            <a:pPr eaLnBrk="1" hangingPunct="1"/>
            <a:r>
              <a:rPr lang="cs-CZ" altLang="cs-CZ" smtClean="0">
                <a:solidFill>
                  <a:schemeClr val="bg1"/>
                </a:solidFill>
              </a:rPr>
              <a:t>           Ceny uměleckých děl určují:</a:t>
            </a:r>
          </a:p>
        </p:txBody>
      </p:sp>
      <p:sp>
        <p:nvSpPr>
          <p:cNvPr id="31748" name="Rectangle 3"/>
          <p:cNvSpPr>
            <a:spLocks noGrp="1" noChangeArrowheads="1"/>
          </p:cNvSpPr>
          <p:nvPr>
            <p:ph type="body" idx="1"/>
          </p:nvPr>
        </p:nvSpPr>
        <p:spPr>
          <a:xfrm>
            <a:off x="1763713" y="1484313"/>
            <a:ext cx="7632700" cy="5373687"/>
          </a:xfrm>
        </p:spPr>
        <p:txBody>
          <a:bodyPr/>
          <a:lstStyle/>
          <a:p>
            <a:pPr eaLnBrk="1" hangingPunct="1"/>
            <a:r>
              <a:rPr lang="cs-CZ" altLang="cs-CZ" smtClean="0">
                <a:solidFill>
                  <a:schemeClr val="bg1"/>
                </a:solidFill>
              </a:rPr>
              <a:t>Fyzikální vlastnosti – velikost, užitý materiál, technika, </a:t>
            </a:r>
          </a:p>
          <a:p>
            <a:pPr eaLnBrk="1" hangingPunct="1"/>
            <a:r>
              <a:rPr lang="cs-CZ" altLang="cs-CZ" smtClean="0">
                <a:solidFill>
                  <a:schemeClr val="bg1"/>
                </a:solidFill>
              </a:rPr>
              <a:t>Datum vytvoření</a:t>
            </a:r>
          </a:p>
          <a:p>
            <a:pPr eaLnBrk="1" hangingPunct="1"/>
            <a:r>
              <a:rPr lang="cs-CZ" altLang="cs-CZ" smtClean="0">
                <a:solidFill>
                  <a:schemeClr val="bg1"/>
                </a:solidFill>
              </a:rPr>
              <a:t>Autor</a:t>
            </a:r>
          </a:p>
          <a:p>
            <a:pPr eaLnBrk="1" hangingPunct="1"/>
            <a:endParaRPr lang="cs-CZ" altLang="cs-CZ" smtClean="0">
              <a:solidFill>
                <a:schemeClr val="bg1"/>
              </a:solidFill>
            </a:endParaRPr>
          </a:p>
          <a:p>
            <a:pPr eaLnBrk="1" hangingPunct="1"/>
            <a:r>
              <a:rPr lang="cs-CZ" altLang="cs-CZ" smtClean="0">
                <a:solidFill>
                  <a:schemeClr val="bg1"/>
                </a:solidFill>
              </a:rPr>
              <a:t>Cenu mohou ovlivnit: - jména dřívějších vlastníků, zmínky v odborné literatuře, dobový vkus, místo prodeje</a:t>
            </a:r>
          </a:p>
          <a:p>
            <a:pPr eaLnBrk="1" hangingPunct="1"/>
            <a:endParaRPr lang="cs-CZ" altLang="cs-CZ" smtClean="0">
              <a:solidFill>
                <a:schemeClr val="bg1"/>
              </a:solidFill>
            </a:endParaRPr>
          </a:p>
        </p:txBody>
      </p:sp>
    </p:spTree>
    <p:extLst>
      <p:ext uri="{BB962C8B-B14F-4D97-AF65-F5344CB8AC3E}">
        <p14:creationId xmlns:p14="http://schemas.microsoft.com/office/powerpoint/2010/main" val="160765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cs-CZ" altLang="cs-CZ" dirty="0" smtClean="0">
                <a:solidFill>
                  <a:schemeClr val="bg1"/>
                </a:solidFill>
              </a:rPr>
              <a:t>Ctnosti</a:t>
            </a:r>
            <a:endParaRPr lang="cs-CZ" altLang="cs-CZ" dirty="0" smtClean="0">
              <a:solidFill>
                <a:schemeClr val="bg1"/>
              </a:solidFill>
            </a:endParaRPr>
          </a:p>
        </p:txBody>
      </p:sp>
      <p:sp>
        <p:nvSpPr>
          <p:cNvPr id="29700" name="Rectangle 3"/>
          <p:cNvSpPr>
            <a:spLocks noGrp="1" noChangeArrowheads="1"/>
          </p:cNvSpPr>
          <p:nvPr>
            <p:ph type="body" idx="1"/>
          </p:nvPr>
        </p:nvSpPr>
        <p:spPr>
          <a:xfrm>
            <a:off x="1547664" y="1600200"/>
            <a:ext cx="7139136" cy="4525963"/>
          </a:xfrm>
        </p:spPr>
        <p:txBody>
          <a:bodyPr>
            <a:normAutofit/>
          </a:bodyPr>
          <a:lstStyle/>
          <a:p>
            <a:r>
              <a:rPr lang="cs-CZ" sz="1800" dirty="0" smtClean="0">
                <a:solidFill>
                  <a:schemeClr val="bg1"/>
                </a:solidFill>
              </a:rPr>
              <a:t>„Množství </a:t>
            </a:r>
            <a:r>
              <a:rPr lang="cs-CZ" sz="1800" dirty="0">
                <a:solidFill>
                  <a:schemeClr val="bg1"/>
                </a:solidFill>
              </a:rPr>
              <a:t>a nevzdělanci se </a:t>
            </a:r>
            <a:r>
              <a:rPr lang="cs-CZ" sz="1800" dirty="0" smtClean="0">
                <a:solidFill>
                  <a:schemeClr val="bg1"/>
                </a:solidFill>
              </a:rPr>
              <a:t>ne bezdůvodně domnívají</a:t>
            </a:r>
            <a:r>
              <a:rPr lang="cs-CZ" sz="1800" dirty="0">
                <a:solidFill>
                  <a:schemeClr val="bg1"/>
                </a:solidFill>
              </a:rPr>
              <a:t>, </a:t>
            </a:r>
            <a:r>
              <a:rPr lang="cs-CZ" sz="1800" dirty="0" smtClean="0">
                <a:solidFill>
                  <a:schemeClr val="bg1"/>
                </a:solidFill>
              </a:rPr>
              <a:t>…, </a:t>
            </a:r>
            <a:r>
              <a:rPr lang="cs-CZ" sz="1800" dirty="0">
                <a:solidFill>
                  <a:schemeClr val="bg1"/>
                </a:solidFill>
              </a:rPr>
              <a:t>že </a:t>
            </a:r>
            <a:r>
              <a:rPr lang="cs-CZ" sz="1800" dirty="0" smtClean="0">
                <a:solidFill>
                  <a:schemeClr val="bg1"/>
                </a:solidFill>
              </a:rPr>
              <a:t>dobro </a:t>
            </a:r>
            <a:r>
              <a:rPr lang="pl-PL" sz="1800" dirty="0" smtClean="0">
                <a:solidFill>
                  <a:schemeClr val="bg1"/>
                </a:solidFill>
              </a:rPr>
              <a:t>a </a:t>
            </a:r>
            <a:r>
              <a:rPr lang="pl-PL" sz="1800" dirty="0">
                <a:solidFill>
                  <a:schemeClr val="bg1"/>
                </a:solidFill>
              </a:rPr>
              <a:t>blaženost jest v </a:t>
            </a:r>
            <a:r>
              <a:rPr lang="pl-PL" sz="1800" dirty="0" smtClean="0">
                <a:solidFill>
                  <a:schemeClr val="bg1"/>
                </a:solidFill>
              </a:rPr>
              <a:t>rozkoši.” ... Toto množství „</a:t>
            </a:r>
            <a:r>
              <a:rPr lang="cs-CZ" sz="1800" dirty="0">
                <a:solidFill>
                  <a:schemeClr val="bg1"/>
                </a:solidFill>
              </a:rPr>
              <a:t>se tudíž </a:t>
            </a:r>
            <a:r>
              <a:rPr lang="cs-CZ" sz="1800" dirty="0" smtClean="0">
                <a:solidFill>
                  <a:schemeClr val="bg1"/>
                </a:solidFill>
              </a:rPr>
              <a:t>jeví docela </a:t>
            </a:r>
            <a:r>
              <a:rPr lang="cs-CZ" sz="1800" dirty="0">
                <a:solidFill>
                  <a:schemeClr val="bg1"/>
                </a:solidFill>
              </a:rPr>
              <a:t>otrockým, poněvadž volí </a:t>
            </a:r>
            <a:r>
              <a:rPr lang="cs-CZ" sz="1800" dirty="0" smtClean="0">
                <a:solidFill>
                  <a:schemeClr val="bg1"/>
                </a:solidFill>
              </a:rPr>
              <a:t>život dobytčat.“       </a:t>
            </a:r>
          </a:p>
          <a:p>
            <a:pPr marL="0" indent="0">
              <a:buNone/>
            </a:pPr>
            <a:r>
              <a:rPr lang="cs-CZ" sz="1800" dirty="0">
                <a:solidFill>
                  <a:schemeClr val="bg1"/>
                </a:solidFill>
              </a:rPr>
              <a:t>	</a:t>
            </a:r>
            <a:r>
              <a:rPr lang="cs-CZ" sz="1800" dirty="0" smtClean="0">
                <a:solidFill>
                  <a:schemeClr val="bg1"/>
                </a:solidFill>
              </a:rPr>
              <a:t>			Aristoteles, Etika </a:t>
            </a:r>
            <a:r>
              <a:rPr lang="cs-CZ" sz="1800" dirty="0" err="1" smtClean="0">
                <a:solidFill>
                  <a:schemeClr val="bg1"/>
                </a:solidFill>
              </a:rPr>
              <a:t>Nikomachova</a:t>
            </a:r>
            <a:endParaRPr lang="cs-CZ" sz="1800" dirty="0" smtClean="0">
              <a:solidFill>
                <a:schemeClr val="bg1"/>
              </a:solidFill>
            </a:endParaRPr>
          </a:p>
          <a:p>
            <a:endParaRPr lang="cs-CZ" altLang="cs-CZ" sz="1800" dirty="0">
              <a:solidFill>
                <a:schemeClr val="bg1"/>
              </a:solidFill>
            </a:endParaRPr>
          </a:p>
          <a:p>
            <a:r>
              <a:rPr lang="cs-CZ" altLang="cs-CZ" sz="1800" dirty="0" smtClean="0">
                <a:solidFill>
                  <a:schemeClr val="bg1"/>
                </a:solidFill>
              </a:rPr>
              <a:t>Kardinální ctností</a:t>
            </a:r>
          </a:p>
          <a:p>
            <a:pPr lvl="1"/>
            <a:r>
              <a:rPr lang="cs-CZ" altLang="cs-CZ" sz="1400" dirty="0" smtClean="0">
                <a:solidFill>
                  <a:schemeClr val="bg1"/>
                </a:solidFill>
              </a:rPr>
              <a:t>Spravedlnost (</a:t>
            </a:r>
            <a:r>
              <a:rPr lang="cs-CZ" altLang="cs-CZ" sz="1400" dirty="0" err="1" smtClean="0">
                <a:solidFill>
                  <a:schemeClr val="bg1"/>
                </a:solidFill>
              </a:rPr>
              <a:t>Iustitita</a:t>
            </a:r>
            <a:r>
              <a:rPr lang="cs-CZ" altLang="cs-CZ" sz="1400" dirty="0" smtClean="0">
                <a:solidFill>
                  <a:schemeClr val="bg1"/>
                </a:solidFill>
              </a:rPr>
              <a:t>)</a:t>
            </a:r>
          </a:p>
          <a:p>
            <a:pPr lvl="1"/>
            <a:r>
              <a:rPr lang="cs-CZ" altLang="cs-CZ" sz="1400" dirty="0" smtClean="0">
                <a:solidFill>
                  <a:schemeClr val="bg1"/>
                </a:solidFill>
              </a:rPr>
              <a:t>Síla, odvaha (</a:t>
            </a:r>
            <a:r>
              <a:rPr lang="cs-CZ" altLang="cs-CZ" sz="1400" dirty="0" err="1" smtClean="0">
                <a:solidFill>
                  <a:schemeClr val="bg1"/>
                </a:solidFill>
              </a:rPr>
              <a:t>Fortitudo</a:t>
            </a:r>
            <a:r>
              <a:rPr lang="cs-CZ" altLang="cs-CZ" sz="1400" dirty="0" smtClean="0">
                <a:solidFill>
                  <a:schemeClr val="bg1"/>
                </a:solidFill>
              </a:rPr>
              <a:t>)</a:t>
            </a:r>
          </a:p>
          <a:p>
            <a:pPr lvl="1"/>
            <a:r>
              <a:rPr lang="cs-CZ" altLang="cs-CZ" sz="1400" dirty="0" smtClean="0">
                <a:solidFill>
                  <a:schemeClr val="bg1"/>
                </a:solidFill>
              </a:rPr>
              <a:t>Prozíravost (</a:t>
            </a:r>
            <a:r>
              <a:rPr lang="cs-CZ" altLang="cs-CZ" sz="1400" dirty="0" err="1">
                <a:solidFill>
                  <a:schemeClr val="bg1"/>
                </a:solidFill>
              </a:rPr>
              <a:t>P</a:t>
            </a:r>
            <a:r>
              <a:rPr lang="cs-CZ" altLang="cs-CZ" sz="1400" dirty="0" err="1" smtClean="0">
                <a:solidFill>
                  <a:schemeClr val="bg1"/>
                </a:solidFill>
              </a:rPr>
              <a:t>rudentia</a:t>
            </a:r>
            <a:r>
              <a:rPr lang="cs-CZ" altLang="cs-CZ" sz="1400" dirty="0" smtClean="0">
                <a:solidFill>
                  <a:schemeClr val="bg1"/>
                </a:solidFill>
              </a:rPr>
              <a:t>)</a:t>
            </a:r>
          </a:p>
          <a:p>
            <a:pPr lvl="1"/>
            <a:r>
              <a:rPr lang="cs-CZ" altLang="cs-CZ" sz="1400" dirty="0" smtClean="0">
                <a:solidFill>
                  <a:schemeClr val="bg1"/>
                </a:solidFill>
              </a:rPr>
              <a:t>Umírněnost (</a:t>
            </a:r>
            <a:r>
              <a:rPr lang="cs-CZ" altLang="cs-CZ" sz="1400" dirty="0" err="1" smtClean="0">
                <a:solidFill>
                  <a:schemeClr val="bg1"/>
                </a:solidFill>
              </a:rPr>
              <a:t>Temperantia</a:t>
            </a:r>
            <a:r>
              <a:rPr lang="cs-CZ" altLang="cs-CZ" sz="1400" dirty="0" smtClean="0">
                <a:solidFill>
                  <a:schemeClr val="bg1"/>
                </a:solidFill>
              </a:rPr>
              <a:t>)</a:t>
            </a:r>
            <a:endParaRPr lang="cs-CZ" altLang="cs-CZ" sz="1400" dirty="0">
              <a:solidFill>
                <a:schemeClr val="bg1"/>
              </a:solidFill>
            </a:endParaRPr>
          </a:p>
          <a:p>
            <a:r>
              <a:rPr lang="cs-CZ" altLang="cs-CZ" sz="1800" dirty="0" smtClean="0">
                <a:solidFill>
                  <a:schemeClr val="bg1"/>
                </a:solidFill>
              </a:rPr>
              <a:t>Teologické ctnosti</a:t>
            </a:r>
          </a:p>
          <a:p>
            <a:pPr lvl="1"/>
            <a:r>
              <a:rPr lang="cs-CZ" altLang="cs-CZ" sz="1400" dirty="0" smtClean="0">
                <a:solidFill>
                  <a:schemeClr val="bg1"/>
                </a:solidFill>
              </a:rPr>
              <a:t>Víra (</a:t>
            </a:r>
            <a:r>
              <a:rPr lang="cs-CZ" altLang="cs-CZ" sz="1400" dirty="0" err="1" smtClean="0">
                <a:solidFill>
                  <a:schemeClr val="bg1"/>
                </a:solidFill>
              </a:rPr>
              <a:t>Fides</a:t>
            </a:r>
            <a:r>
              <a:rPr lang="cs-CZ" altLang="cs-CZ" sz="1400" dirty="0" smtClean="0">
                <a:solidFill>
                  <a:schemeClr val="bg1"/>
                </a:solidFill>
              </a:rPr>
              <a:t>)</a:t>
            </a:r>
          </a:p>
          <a:p>
            <a:pPr lvl="1"/>
            <a:r>
              <a:rPr lang="cs-CZ" altLang="cs-CZ" sz="1400" dirty="0" smtClean="0">
                <a:solidFill>
                  <a:schemeClr val="bg1"/>
                </a:solidFill>
              </a:rPr>
              <a:t>Naděje (</a:t>
            </a:r>
            <a:r>
              <a:rPr lang="cs-CZ" altLang="cs-CZ" sz="1400" dirty="0" err="1" smtClean="0">
                <a:solidFill>
                  <a:schemeClr val="bg1"/>
                </a:solidFill>
              </a:rPr>
              <a:t>Spes</a:t>
            </a:r>
            <a:r>
              <a:rPr lang="cs-CZ" altLang="cs-CZ" sz="1400" dirty="0" smtClean="0">
                <a:solidFill>
                  <a:schemeClr val="bg1"/>
                </a:solidFill>
              </a:rPr>
              <a:t>)</a:t>
            </a:r>
          </a:p>
          <a:p>
            <a:pPr lvl="1"/>
            <a:r>
              <a:rPr lang="cs-CZ" altLang="cs-CZ" sz="1400" dirty="0" smtClean="0">
                <a:solidFill>
                  <a:schemeClr val="bg1"/>
                </a:solidFill>
              </a:rPr>
              <a:t>Láska (</a:t>
            </a:r>
            <a:r>
              <a:rPr lang="cs-CZ" altLang="cs-CZ" sz="1400" dirty="0" err="1" smtClean="0">
                <a:solidFill>
                  <a:schemeClr val="bg1"/>
                </a:solidFill>
              </a:rPr>
              <a:t>Caritas</a:t>
            </a:r>
            <a:r>
              <a:rPr lang="cs-CZ" altLang="cs-CZ" sz="1400" dirty="0" smtClean="0">
                <a:solidFill>
                  <a:schemeClr val="bg1"/>
                </a:solidFill>
              </a:rPr>
              <a:t>)</a:t>
            </a:r>
            <a:endParaRPr lang="cs-CZ" altLang="cs-CZ" sz="1400" dirty="0" smtClean="0">
              <a:solidFill>
                <a:schemeClr val="bg1"/>
              </a:solidFill>
            </a:endParaRPr>
          </a:p>
        </p:txBody>
      </p:sp>
    </p:spTree>
    <p:extLst>
      <p:ext uri="{BB962C8B-B14F-4D97-AF65-F5344CB8AC3E}">
        <p14:creationId xmlns:p14="http://schemas.microsoft.com/office/powerpoint/2010/main" val="746347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Rectangle 2"/>
          <p:cNvSpPr>
            <a:spLocks noGrp="1" noChangeArrowheads="1"/>
          </p:cNvSpPr>
          <p:nvPr>
            <p:ph type="title"/>
          </p:nvPr>
        </p:nvSpPr>
        <p:spPr/>
        <p:txBody>
          <a:bodyPr/>
          <a:lstStyle/>
          <a:p>
            <a:pPr eaLnBrk="1" hangingPunct="1"/>
            <a:r>
              <a:rPr lang="cs-CZ" altLang="cs-CZ" smtClean="0">
                <a:solidFill>
                  <a:schemeClr val="bg1"/>
                </a:solidFill>
              </a:rPr>
              <a:t>           </a:t>
            </a:r>
          </a:p>
        </p:txBody>
      </p:sp>
      <p:sp>
        <p:nvSpPr>
          <p:cNvPr id="32772" name="Rectangle 3"/>
          <p:cNvSpPr>
            <a:spLocks noGrp="1" noChangeArrowheads="1"/>
          </p:cNvSpPr>
          <p:nvPr>
            <p:ph type="body" idx="1"/>
          </p:nvPr>
        </p:nvSpPr>
        <p:spPr>
          <a:xfrm>
            <a:off x="1763713" y="1484313"/>
            <a:ext cx="7632700" cy="5373687"/>
          </a:xfrm>
        </p:spPr>
        <p:txBody>
          <a:bodyPr/>
          <a:lstStyle/>
          <a:p>
            <a:pPr eaLnBrk="1" hangingPunct="1"/>
            <a:endParaRPr lang="cs-CZ" altLang="cs-CZ" smtClean="0">
              <a:solidFill>
                <a:schemeClr val="bg1"/>
              </a:solidFill>
            </a:endParaRPr>
          </a:p>
        </p:txBody>
      </p:sp>
      <p:pic>
        <p:nvPicPr>
          <p:cNvPr id="32773" name="Picture 2" descr="http://artmeup.org/data/img/artwork/g/gossart/03stluke/1lu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5400"/>
            <a:ext cx="61214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495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Rectangle 2"/>
          <p:cNvSpPr>
            <a:spLocks noGrp="1" noChangeArrowheads="1"/>
          </p:cNvSpPr>
          <p:nvPr>
            <p:ph type="title"/>
          </p:nvPr>
        </p:nvSpPr>
        <p:spPr/>
        <p:txBody>
          <a:bodyPr/>
          <a:lstStyle/>
          <a:p>
            <a:pPr eaLnBrk="1" hangingPunct="1"/>
            <a:endParaRPr lang="cs-CZ" altLang="cs-CZ" smtClean="0">
              <a:solidFill>
                <a:schemeClr val="bg1"/>
              </a:solidFill>
            </a:endParaRPr>
          </a:p>
        </p:txBody>
      </p:sp>
      <p:sp>
        <p:nvSpPr>
          <p:cNvPr id="33796" name="Rectangle 3"/>
          <p:cNvSpPr>
            <a:spLocks noGrp="1" noChangeArrowheads="1"/>
          </p:cNvSpPr>
          <p:nvPr>
            <p:ph type="body" idx="1"/>
          </p:nvPr>
        </p:nvSpPr>
        <p:spPr>
          <a:xfrm>
            <a:off x="4787900" y="1600200"/>
            <a:ext cx="4176713" cy="5257800"/>
          </a:xfrm>
        </p:spPr>
        <p:txBody>
          <a:bodyPr/>
          <a:lstStyle/>
          <a:p>
            <a:pPr eaLnBrk="1" hangingPunct="1">
              <a:lnSpc>
                <a:spcPct val="90000"/>
              </a:lnSpc>
            </a:pPr>
            <a:r>
              <a:rPr lang="cs-CZ" altLang="cs-CZ" sz="2600" smtClean="0">
                <a:solidFill>
                  <a:schemeClr val="bg1"/>
                </a:solidFill>
              </a:rPr>
              <a:t>Aukční dům Dorotheum, 6.3.2010</a:t>
            </a:r>
          </a:p>
          <a:p>
            <a:pPr eaLnBrk="1" hangingPunct="1">
              <a:lnSpc>
                <a:spcPct val="90000"/>
              </a:lnSpc>
            </a:pPr>
            <a:r>
              <a:rPr lang="cs-CZ" altLang="cs-CZ" sz="2000" b="1" smtClean="0">
                <a:solidFill>
                  <a:schemeClr val="bg1"/>
                </a:solidFill>
              </a:rPr>
              <a:t>Svatá Kateřina Alexandrijská</a:t>
            </a:r>
            <a:br>
              <a:rPr lang="cs-CZ" altLang="cs-CZ" sz="2000" b="1" smtClean="0">
                <a:solidFill>
                  <a:schemeClr val="bg1"/>
                </a:solidFill>
              </a:rPr>
            </a:br>
            <a:r>
              <a:rPr lang="cs-CZ" altLang="cs-CZ" sz="2000" smtClean="0">
                <a:solidFill>
                  <a:schemeClr val="bg1"/>
                </a:solidFill>
              </a:rPr>
              <a:t>dřevo řezané, zbytky původní polychromie, západní Čechy, konec 15. století, výška 107 cm, doplněná koruna a podstavec </a:t>
            </a:r>
            <a:br>
              <a:rPr lang="cs-CZ" altLang="cs-CZ" sz="2000" smtClean="0">
                <a:solidFill>
                  <a:schemeClr val="bg1"/>
                </a:solidFill>
              </a:rPr>
            </a:br>
            <a:r>
              <a:rPr lang="cs-CZ" altLang="cs-CZ" sz="2000" smtClean="0">
                <a:solidFill>
                  <a:schemeClr val="bg1"/>
                </a:solidFill>
              </a:rPr>
              <a:t>Prohlášeno kulturní památkou</a:t>
            </a:r>
          </a:p>
          <a:p>
            <a:pPr eaLnBrk="1" hangingPunct="1">
              <a:lnSpc>
                <a:spcPct val="90000"/>
              </a:lnSpc>
            </a:pPr>
            <a:r>
              <a:rPr lang="cs-CZ" altLang="cs-CZ" sz="1800" smtClean="0">
                <a:solidFill>
                  <a:schemeClr val="bg1"/>
                </a:solidFill>
              </a:rPr>
              <a:t>Vyvolávací cena </a:t>
            </a:r>
            <a:r>
              <a:rPr lang="cs-CZ" altLang="cs-CZ" sz="1800" b="1" smtClean="0">
                <a:solidFill>
                  <a:schemeClr val="bg1"/>
                </a:solidFill>
              </a:rPr>
              <a:t>240.000,- Kč </a:t>
            </a:r>
            <a:r>
              <a:rPr lang="cs-CZ" altLang="cs-CZ" sz="1800" smtClean="0">
                <a:solidFill>
                  <a:schemeClr val="bg1"/>
                </a:solidFill>
              </a:rPr>
              <a:t> </a:t>
            </a:r>
          </a:p>
          <a:p>
            <a:pPr eaLnBrk="1" hangingPunct="1">
              <a:lnSpc>
                <a:spcPct val="90000"/>
              </a:lnSpc>
            </a:pPr>
            <a:r>
              <a:rPr lang="cs-CZ" altLang="cs-CZ" sz="1800" smtClean="0">
                <a:solidFill>
                  <a:schemeClr val="bg1"/>
                </a:solidFill>
              </a:rPr>
              <a:t>Odhadní cena</a:t>
            </a:r>
            <a:r>
              <a:rPr lang="cs-CZ" altLang="cs-CZ" sz="1800" b="1" smtClean="0">
                <a:solidFill>
                  <a:schemeClr val="bg1"/>
                </a:solidFill>
              </a:rPr>
              <a:t> 400.000,- Kč</a:t>
            </a:r>
          </a:p>
          <a:p>
            <a:pPr eaLnBrk="1" hangingPunct="1">
              <a:lnSpc>
                <a:spcPct val="90000"/>
              </a:lnSpc>
            </a:pPr>
            <a:r>
              <a:rPr lang="cs-CZ" altLang="cs-CZ" sz="1800" smtClean="0">
                <a:solidFill>
                  <a:schemeClr val="bg1"/>
                </a:solidFill>
              </a:rPr>
              <a:t>Vydraženo za </a:t>
            </a:r>
            <a:r>
              <a:rPr lang="cs-CZ" altLang="cs-CZ" sz="1800" b="1" smtClean="0">
                <a:solidFill>
                  <a:schemeClr val="bg1"/>
                </a:solidFill>
              </a:rPr>
              <a:t>300.000,- Kč</a:t>
            </a:r>
          </a:p>
          <a:p>
            <a:pPr eaLnBrk="1" hangingPunct="1">
              <a:lnSpc>
                <a:spcPct val="90000"/>
              </a:lnSpc>
            </a:pPr>
            <a:endParaRPr lang="cs-CZ" altLang="cs-CZ" sz="2600" smtClean="0">
              <a:solidFill>
                <a:schemeClr val="bg1"/>
              </a:solidFill>
            </a:endParaRPr>
          </a:p>
          <a:p>
            <a:pPr eaLnBrk="1" hangingPunct="1">
              <a:lnSpc>
                <a:spcPct val="90000"/>
              </a:lnSpc>
            </a:pPr>
            <a:endParaRPr lang="cs-CZ" altLang="cs-CZ" sz="2600" smtClean="0">
              <a:solidFill>
                <a:schemeClr val="bg1"/>
              </a:solidFill>
            </a:endParaRPr>
          </a:p>
          <a:p>
            <a:pPr eaLnBrk="1" hangingPunct="1">
              <a:lnSpc>
                <a:spcPct val="90000"/>
              </a:lnSpc>
            </a:pPr>
            <a:r>
              <a:rPr lang="cs-CZ" altLang="cs-CZ" sz="2600" smtClean="0">
                <a:solidFill>
                  <a:schemeClr val="bg1"/>
                </a:solidFill>
              </a:rPr>
              <a:t>Je umění dobrá investice?</a:t>
            </a:r>
          </a:p>
        </p:txBody>
      </p:sp>
      <p:pic>
        <p:nvPicPr>
          <p:cNvPr id="33797" name="Picture 5" descr="271">
            <a:hlinkClick r:id="rId3" tooltip="Kliknutím zavřet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0"/>
            <a:ext cx="456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570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35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19" name="Rectangle 5"/>
          <p:cNvSpPr>
            <a:spLocks noGrp="1" noChangeArrowheads="1"/>
          </p:cNvSpPr>
          <p:nvPr>
            <p:ph type="title"/>
          </p:nvPr>
        </p:nvSpPr>
        <p:spPr/>
        <p:txBody>
          <a:bodyPr/>
          <a:lstStyle/>
          <a:p>
            <a:pPr eaLnBrk="1" hangingPunct="1"/>
            <a:endParaRPr lang="cs-CZ" altLang="cs-CZ" smtClean="0"/>
          </a:p>
        </p:txBody>
      </p:sp>
      <p:sp>
        <p:nvSpPr>
          <p:cNvPr id="34820" name="Zástupný symbol pro obsah 1"/>
          <p:cNvSpPr>
            <a:spLocks noGrp="1"/>
          </p:cNvSpPr>
          <p:nvPr>
            <p:ph idx="1"/>
          </p:nvPr>
        </p:nvSpPr>
        <p:spPr/>
        <p:txBody>
          <a:bodyPr/>
          <a:lstStyle/>
          <a:p>
            <a:endParaRPr lang="cs-CZ" altLang="cs-CZ" smtClean="0"/>
          </a:p>
        </p:txBody>
      </p:sp>
      <p:graphicFrame>
        <p:nvGraphicFramePr>
          <p:cNvPr id="6" name="graf 1"/>
          <p:cNvGraphicFramePr>
            <a:graphicFrameLocks/>
          </p:cNvGraphicFramePr>
          <p:nvPr/>
        </p:nvGraphicFramePr>
        <p:xfrm>
          <a:off x="-180975" y="0"/>
          <a:ext cx="10260013"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300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DSC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260013" cy="686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Rectangle 5"/>
          <p:cNvSpPr>
            <a:spLocks noGrp="1" noChangeArrowheads="1"/>
          </p:cNvSpPr>
          <p:nvPr>
            <p:ph type="title"/>
          </p:nvPr>
        </p:nvSpPr>
        <p:spPr/>
        <p:txBody>
          <a:bodyPr/>
          <a:lstStyle/>
          <a:p>
            <a:pPr eaLnBrk="1" hangingPunct="1"/>
            <a:endParaRPr lang="cs-CZ" altLang="cs-CZ" smtClean="0"/>
          </a:p>
        </p:txBody>
      </p:sp>
      <p:sp>
        <p:nvSpPr>
          <p:cNvPr id="35844" name="Zástupný symbol pro obsah 1"/>
          <p:cNvSpPr>
            <a:spLocks noGrp="1"/>
          </p:cNvSpPr>
          <p:nvPr>
            <p:ph idx="1"/>
          </p:nvPr>
        </p:nvSpPr>
        <p:spPr/>
        <p:txBody>
          <a:bodyPr/>
          <a:lstStyle/>
          <a:p>
            <a:endParaRPr lang="cs-CZ" altLang="cs-CZ" smtClean="0"/>
          </a:p>
        </p:txBody>
      </p:sp>
      <p:graphicFrame>
        <p:nvGraphicFramePr>
          <p:cNvPr id="6" name="graf 2"/>
          <p:cNvGraphicFramePr>
            <a:graphicFrameLocks/>
          </p:cNvGraphicFramePr>
          <p:nvPr/>
        </p:nvGraphicFramePr>
        <p:xfrm>
          <a:off x="-142876" y="1023937"/>
          <a:ext cx="10221913" cy="5357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25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2084178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60488" y="277813"/>
            <a:ext cx="7783512" cy="1139825"/>
          </a:xfrm>
        </p:spPr>
        <p:txBody>
          <a:bodyPr>
            <a:normAutofit fontScale="90000"/>
          </a:bodyPr>
          <a:lstStyle/>
          <a:p>
            <a:pPr eaLnBrk="1" hangingPunct="1"/>
            <a:r>
              <a:rPr lang="cs-CZ" altLang="cs-CZ" sz="4200" smtClean="0"/>
              <a:t>Kritéria efektivnosti v oblasti kultury</a:t>
            </a:r>
          </a:p>
        </p:txBody>
      </p:sp>
      <p:sp>
        <p:nvSpPr>
          <p:cNvPr id="28675" name="Rectangle 3"/>
          <p:cNvSpPr>
            <a:spLocks noGrp="1" noChangeArrowheads="1"/>
          </p:cNvSpPr>
          <p:nvPr>
            <p:ph type="body" idx="1"/>
          </p:nvPr>
        </p:nvSpPr>
        <p:spPr>
          <a:xfrm>
            <a:off x="1360488" y="1600200"/>
            <a:ext cx="7326312" cy="4530725"/>
          </a:xfrm>
        </p:spPr>
        <p:txBody>
          <a:bodyPr>
            <a:normAutofit lnSpcReduction="10000"/>
          </a:bodyPr>
          <a:lstStyle/>
          <a:p>
            <a:pPr eaLnBrk="1" hangingPunct="1">
              <a:lnSpc>
                <a:spcPct val="90000"/>
              </a:lnSpc>
            </a:pPr>
            <a:r>
              <a:rPr lang="cs-CZ" altLang="cs-CZ" smtClean="0">
                <a:solidFill>
                  <a:schemeClr val="bg1"/>
                </a:solidFill>
              </a:rPr>
              <a:t>Hledání výkonnostních ukazatelů</a:t>
            </a:r>
          </a:p>
          <a:p>
            <a:pPr lvl="1" eaLnBrk="1" hangingPunct="1">
              <a:lnSpc>
                <a:spcPct val="90000"/>
              </a:lnSpc>
            </a:pPr>
            <a:r>
              <a:rPr lang="cs-CZ" altLang="cs-CZ" smtClean="0">
                <a:solidFill>
                  <a:schemeClr val="bg1"/>
                </a:solidFill>
              </a:rPr>
              <a:t>Nutné jako kritérium rozdělování peněz z veřejných rozpočtů</a:t>
            </a:r>
          </a:p>
          <a:p>
            <a:pPr lvl="1" eaLnBrk="1" hangingPunct="1">
              <a:lnSpc>
                <a:spcPct val="90000"/>
              </a:lnSpc>
            </a:pPr>
            <a:r>
              <a:rPr lang="cs-CZ" altLang="cs-CZ" smtClean="0">
                <a:solidFill>
                  <a:schemeClr val="bg1"/>
                </a:solidFill>
              </a:rPr>
              <a:t>Nutné kvůli vzájemnému srovnávání</a:t>
            </a:r>
          </a:p>
          <a:p>
            <a:pPr lvl="1" eaLnBrk="1" hangingPunct="1">
              <a:lnSpc>
                <a:spcPct val="90000"/>
              </a:lnSpc>
            </a:pPr>
            <a:endParaRPr lang="cs-CZ" altLang="cs-CZ" smtClean="0">
              <a:solidFill>
                <a:schemeClr val="bg1"/>
              </a:solidFill>
            </a:endParaRPr>
          </a:p>
          <a:p>
            <a:pPr eaLnBrk="1" hangingPunct="1">
              <a:lnSpc>
                <a:spcPct val="90000"/>
              </a:lnSpc>
            </a:pPr>
            <a:r>
              <a:rPr lang="cs-CZ" altLang="cs-CZ" smtClean="0">
                <a:solidFill>
                  <a:schemeClr val="bg1"/>
                </a:solidFill>
              </a:rPr>
              <a:t>Ukazatele absolutní x relativní</a:t>
            </a:r>
          </a:p>
          <a:p>
            <a:pPr lvl="1" eaLnBrk="1" hangingPunct="1">
              <a:lnSpc>
                <a:spcPct val="90000"/>
              </a:lnSpc>
            </a:pPr>
            <a:r>
              <a:rPr lang="cs-CZ" altLang="cs-CZ" smtClean="0">
                <a:solidFill>
                  <a:schemeClr val="bg1"/>
                </a:solidFill>
              </a:rPr>
              <a:t>Počet zaměstnanců, počet diváků, počet představení, …</a:t>
            </a:r>
          </a:p>
          <a:p>
            <a:pPr lvl="1" eaLnBrk="1" hangingPunct="1">
              <a:lnSpc>
                <a:spcPct val="90000"/>
              </a:lnSpc>
            </a:pPr>
            <a:r>
              <a:rPr lang="cs-CZ" altLang="cs-CZ" smtClean="0">
                <a:solidFill>
                  <a:schemeClr val="bg1"/>
                </a:solidFill>
              </a:rPr>
              <a:t>Náklady na jednoho návštěvníka, poměr veřejného příspěvku k vlastním příjmům organizace, …</a:t>
            </a:r>
          </a:p>
          <a:p>
            <a:pPr lvl="1" eaLnBrk="1" hangingPunct="1">
              <a:lnSpc>
                <a:spcPct val="90000"/>
              </a:lnSpc>
              <a:buFont typeface="Wingdings" pitchFamily="2" charset="2"/>
              <a:buNone/>
            </a:pPr>
            <a:endParaRPr lang="cs-CZ" altLang="cs-CZ" smtClean="0">
              <a:solidFill>
                <a:schemeClr val="bg1"/>
              </a:solidFill>
            </a:endParaRPr>
          </a:p>
          <a:p>
            <a:pPr eaLnBrk="1" hangingPunct="1">
              <a:lnSpc>
                <a:spcPct val="90000"/>
              </a:lnSpc>
            </a:pPr>
            <a:endParaRPr lang="cs-CZ" altLang="cs-CZ" smtClean="0">
              <a:solidFill>
                <a:schemeClr val="bg1"/>
              </a:solidFill>
            </a:endParaRPr>
          </a:p>
        </p:txBody>
      </p:sp>
      <p:pic>
        <p:nvPicPr>
          <p:cNvPr id="28676"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6386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endParaRPr lang="cs-CZ" altLang="cs-CZ" smtClean="0"/>
          </a:p>
        </p:txBody>
      </p:sp>
      <p:sp>
        <p:nvSpPr>
          <p:cNvPr id="29700" name="Rectangle 3"/>
          <p:cNvSpPr>
            <a:spLocks noGrp="1" noChangeArrowheads="1"/>
          </p:cNvSpPr>
          <p:nvPr>
            <p:ph type="body" idx="1"/>
          </p:nvPr>
        </p:nvSpPr>
        <p:spPr/>
        <p:txBody>
          <a:bodyPr/>
          <a:lstStyle/>
          <a:p>
            <a:pPr eaLnBrk="1" hangingPunct="1"/>
            <a:endParaRPr lang="cs-CZ" altLang="cs-CZ" smtClean="0"/>
          </a:p>
        </p:txBody>
      </p:sp>
      <p:pic>
        <p:nvPicPr>
          <p:cNvPr id="297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20713"/>
            <a:ext cx="896461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734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60488" y="277813"/>
            <a:ext cx="7326312" cy="1139825"/>
          </a:xfrm>
        </p:spPr>
        <p:txBody>
          <a:bodyPr>
            <a:normAutofit fontScale="90000"/>
          </a:bodyPr>
          <a:lstStyle/>
          <a:p>
            <a:pPr eaLnBrk="1" hangingPunct="1"/>
            <a:r>
              <a:rPr lang="cs-CZ" altLang="cs-CZ" sz="4000" smtClean="0"/>
              <a:t>Příklad z programu Státní podpory profesionálních divadel</a:t>
            </a:r>
          </a:p>
        </p:txBody>
      </p:sp>
      <p:sp>
        <p:nvSpPr>
          <p:cNvPr id="30723" name="Rectangle 3"/>
          <p:cNvSpPr>
            <a:spLocks noGrp="1" noChangeArrowheads="1"/>
          </p:cNvSpPr>
          <p:nvPr>
            <p:ph type="body" idx="1"/>
          </p:nvPr>
        </p:nvSpPr>
        <p:spPr>
          <a:xfrm>
            <a:off x="1360488" y="1600200"/>
            <a:ext cx="7326312" cy="4530725"/>
          </a:xfrm>
        </p:spPr>
        <p:txBody>
          <a:bodyPr>
            <a:normAutofit lnSpcReduction="10000"/>
          </a:bodyPr>
          <a:lstStyle/>
          <a:p>
            <a:pPr eaLnBrk="1" hangingPunct="1"/>
            <a:r>
              <a:rPr lang="cs-CZ" altLang="cs-CZ" smtClean="0">
                <a:solidFill>
                  <a:schemeClr val="bg1"/>
                </a:solidFill>
              </a:rPr>
              <a:t>Počet vlastních představení celkem </a:t>
            </a:r>
          </a:p>
          <a:p>
            <a:pPr eaLnBrk="1" hangingPunct="1"/>
            <a:r>
              <a:rPr lang="cs-CZ" altLang="cs-CZ" smtClean="0">
                <a:solidFill>
                  <a:schemeClr val="bg1"/>
                </a:solidFill>
              </a:rPr>
              <a:t>Procento návštěvnosti </a:t>
            </a:r>
          </a:p>
          <a:p>
            <a:pPr eaLnBrk="1" hangingPunct="1"/>
            <a:r>
              <a:rPr lang="cs-CZ" altLang="cs-CZ" smtClean="0">
                <a:solidFill>
                  <a:schemeClr val="bg1"/>
                </a:solidFill>
              </a:rPr>
              <a:t>Procento soběstačnosti (Vlastní výnosy + další zdroje/ neinvestiční náklady)</a:t>
            </a:r>
          </a:p>
          <a:p>
            <a:pPr eaLnBrk="1" hangingPunct="1"/>
            <a:r>
              <a:rPr lang="cs-CZ" altLang="cs-CZ" smtClean="0">
                <a:solidFill>
                  <a:schemeClr val="bg1"/>
                </a:solidFill>
              </a:rPr>
              <a:t>Podíl veřejných rozpočtů na průměrné hodnotě vstupenky v korunách celkem </a:t>
            </a:r>
          </a:p>
          <a:p>
            <a:pPr eaLnBrk="1" hangingPunct="1"/>
            <a:endParaRPr lang="cs-CZ" altLang="cs-CZ" smtClean="0">
              <a:solidFill>
                <a:schemeClr val="bg1"/>
              </a:solidFill>
            </a:endParaRPr>
          </a:p>
          <a:p>
            <a:pPr eaLnBrk="1" hangingPunct="1"/>
            <a:r>
              <a:rPr lang="cs-CZ" altLang="cs-CZ" smtClean="0">
                <a:solidFill>
                  <a:schemeClr val="bg1"/>
                </a:solidFill>
              </a:rPr>
              <a:t>Jaké ukazatele byste zvolili pro hodnocení galerií?</a:t>
            </a:r>
          </a:p>
          <a:p>
            <a:pPr eaLnBrk="1" hangingPunct="1"/>
            <a:endParaRPr lang="cs-CZ" altLang="cs-CZ" smtClean="0">
              <a:solidFill>
                <a:schemeClr val="bg1"/>
              </a:solidFill>
            </a:endParaRPr>
          </a:p>
        </p:txBody>
      </p:sp>
      <p:pic>
        <p:nvPicPr>
          <p:cNvPr id="30724"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395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cs-CZ" altLang="cs-CZ" smtClean="0"/>
          </a:p>
        </p:txBody>
      </p:sp>
      <p:sp>
        <p:nvSpPr>
          <p:cNvPr id="31747" name="Rectangle 3"/>
          <p:cNvSpPr>
            <a:spLocks noGrp="1" noChangeArrowheads="1"/>
          </p:cNvSpPr>
          <p:nvPr>
            <p:ph sz="half" idx="1"/>
          </p:nvPr>
        </p:nvSpPr>
        <p:spPr>
          <a:xfrm>
            <a:off x="457200" y="1600200"/>
            <a:ext cx="7859713" cy="4530725"/>
          </a:xfrm>
        </p:spPr>
        <p:txBody>
          <a:bodyPr/>
          <a:lstStyle/>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a:p>
            <a:pPr eaLnBrk="1" hangingPunct="1"/>
            <a:endParaRPr lang="cs-CZ" altLang="cs-CZ" sz="2400" smtClean="0"/>
          </a:p>
        </p:txBody>
      </p:sp>
      <p:pic>
        <p:nvPicPr>
          <p:cNvPr id="31748"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Zástupný symbol pro obsah 1"/>
          <p:cNvSpPr>
            <a:spLocks noGrp="1"/>
          </p:cNvSpPr>
          <p:nvPr>
            <p:ph sz="quarter" idx="3"/>
          </p:nvPr>
        </p:nvSpPr>
        <p:spPr/>
        <p:txBody>
          <a:bodyPr/>
          <a:lstStyle/>
          <a:p>
            <a:endParaRPr lang="cs-CZ" altLang="cs-CZ" smtClean="0"/>
          </a:p>
        </p:txBody>
      </p:sp>
      <p:sp>
        <p:nvSpPr>
          <p:cNvPr id="31750" name="Zástupný symbol pro obsah 2"/>
          <p:cNvSpPr>
            <a:spLocks noGrp="1"/>
          </p:cNvSpPr>
          <p:nvPr>
            <p:ph sz="quarter" idx="2"/>
          </p:nvPr>
        </p:nvSpPr>
        <p:spPr/>
        <p:txBody>
          <a:bodyPr/>
          <a:lstStyle/>
          <a:p>
            <a:endParaRPr lang="cs-CZ" altLang="cs-CZ" smtClean="0"/>
          </a:p>
        </p:txBody>
      </p:sp>
      <p:pic>
        <p:nvPicPr>
          <p:cNvPr id="31751" name="Picture 9"/>
          <p:cNvPicPr>
            <a:picLocks noChangeAspect="1" noChangeArrowheads="1"/>
          </p:cNvPicPr>
          <p:nvPr/>
        </p:nvPicPr>
        <p:blipFill>
          <a:blip r:embed="rId4">
            <a:extLst>
              <a:ext uri="{28A0092B-C50C-407E-A947-70E740481C1C}">
                <a14:useLocalDpi xmlns:a14="http://schemas.microsoft.com/office/drawing/2010/main" val="0"/>
              </a:ext>
            </a:extLst>
          </a:blip>
          <a:srcRect l="14198" t="11797" r="17300" b="21912"/>
          <a:stretch>
            <a:fillRect/>
          </a:stretch>
        </p:blipFill>
        <p:spPr bwMode="auto">
          <a:xfrm>
            <a:off x="0" y="404813"/>
            <a:ext cx="9290050" cy="6021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657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sz="quarter"/>
          </p:nvPr>
        </p:nvSpPr>
        <p:spPr>
          <a:xfrm>
            <a:off x="1360488" y="277813"/>
            <a:ext cx="7326312" cy="1139825"/>
          </a:xfrm>
        </p:spPr>
        <p:txBody>
          <a:bodyPr/>
          <a:lstStyle/>
          <a:p>
            <a:pPr eaLnBrk="1" hangingPunct="1"/>
            <a:r>
              <a:rPr lang="cs-CZ" altLang="cs-CZ" smtClean="0"/>
              <a:t>Ceny vstupenek 2007-12-16</a:t>
            </a:r>
          </a:p>
        </p:txBody>
      </p:sp>
      <p:sp>
        <p:nvSpPr>
          <p:cNvPr id="32772" name="Rectangle 3"/>
          <p:cNvSpPr>
            <a:spLocks noGrp="1" noChangeArrowheads="1"/>
          </p:cNvSpPr>
          <p:nvPr>
            <p:ph sz="quarter" idx="1"/>
          </p:nvPr>
        </p:nvSpPr>
        <p:spPr/>
        <p:txBody>
          <a:bodyPr/>
          <a:lstStyle/>
          <a:p>
            <a:pPr eaLnBrk="1" hangingPunct="1"/>
            <a:endParaRPr lang="cs-CZ" altLang="cs-CZ" sz="2000" smtClean="0"/>
          </a:p>
        </p:txBody>
      </p:sp>
      <p:sp>
        <p:nvSpPr>
          <p:cNvPr id="32773" name="Rectangle 4"/>
          <p:cNvSpPr>
            <a:spLocks noGrp="1" noChangeArrowheads="1"/>
          </p:cNvSpPr>
          <p:nvPr>
            <p:ph sz="quarter" idx="2"/>
          </p:nvPr>
        </p:nvSpPr>
        <p:spPr/>
        <p:txBody>
          <a:bodyPr/>
          <a:lstStyle/>
          <a:p>
            <a:pPr eaLnBrk="1" hangingPunct="1"/>
            <a:endParaRPr lang="cs-CZ" altLang="cs-CZ" sz="2000" smtClean="0"/>
          </a:p>
        </p:txBody>
      </p:sp>
      <p:sp>
        <p:nvSpPr>
          <p:cNvPr id="32774" name="Rectangle 5"/>
          <p:cNvSpPr>
            <a:spLocks noGrp="1" noChangeArrowheads="1"/>
          </p:cNvSpPr>
          <p:nvPr>
            <p:ph sz="quarter" idx="4"/>
          </p:nvPr>
        </p:nvSpPr>
        <p:spPr>
          <a:xfrm>
            <a:off x="5795963" y="3941763"/>
            <a:ext cx="2890837" cy="2189162"/>
          </a:xfrm>
        </p:spPr>
        <p:txBody>
          <a:bodyPr/>
          <a:lstStyle/>
          <a:p>
            <a:pPr eaLnBrk="1" hangingPunct="1"/>
            <a:endParaRPr lang="cs-CZ" altLang="cs-CZ" sz="2000" smtClean="0"/>
          </a:p>
        </p:txBody>
      </p:sp>
      <p:pic>
        <p:nvPicPr>
          <p:cNvPr id="32775" name="Picture 6"/>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l="8611" r="11102" b="13474"/>
          <a:stretch>
            <a:fillRect/>
          </a:stretch>
        </p:blipFill>
        <p:spPr>
          <a:xfrm>
            <a:off x="0" y="1484313"/>
            <a:ext cx="4856163" cy="2725737"/>
          </a:xfrm>
          <a:noFill/>
        </p:spPr>
      </p:pic>
      <p:pic>
        <p:nvPicPr>
          <p:cNvPr id="32776" name="Picture 8"/>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l="7182"/>
          <a:stretch>
            <a:fillRect/>
          </a:stretch>
        </p:blipFill>
        <p:spPr>
          <a:xfrm>
            <a:off x="4787900" y="2603500"/>
            <a:ext cx="4427538" cy="2114550"/>
          </a:xfrm>
          <a:noFill/>
        </p:spPr>
      </p:pic>
      <p:pic>
        <p:nvPicPr>
          <p:cNvPr id="32777" name="Picture 10"/>
          <p:cNvPicPr>
            <a:picLocks noChangeAspect="1" noChangeArrowheads="1"/>
          </p:cNvPicPr>
          <p:nvPr/>
        </p:nvPicPr>
        <p:blipFill>
          <a:blip r:embed="rId6">
            <a:extLst>
              <a:ext uri="{28A0092B-C50C-407E-A947-70E740481C1C}">
                <a14:useLocalDpi xmlns:a14="http://schemas.microsoft.com/office/drawing/2010/main" val="0"/>
              </a:ext>
            </a:extLst>
          </a:blip>
          <a:srcRect l="34229" t="51659" r="47314" b="34262"/>
          <a:stretch>
            <a:fillRect/>
          </a:stretch>
        </p:blipFill>
        <p:spPr bwMode="auto">
          <a:xfrm>
            <a:off x="1835150" y="4652963"/>
            <a:ext cx="4567238" cy="217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579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endParaRPr lang="cs-CZ" dirty="0"/>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5879" t="25007" r="32008" b="10411"/>
          <a:stretch/>
        </p:blipFill>
        <p:spPr bwMode="auto">
          <a:xfrm>
            <a:off x="107504" y="0"/>
            <a:ext cx="88543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59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cs-CZ" altLang="cs-CZ" smtClean="0"/>
          </a:p>
        </p:txBody>
      </p:sp>
      <p:sp>
        <p:nvSpPr>
          <p:cNvPr id="12291" name="Rectangle 3"/>
          <p:cNvSpPr>
            <a:spLocks noGrp="1" noChangeArrowheads="1"/>
          </p:cNvSpPr>
          <p:nvPr>
            <p:ph type="body" idx="1"/>
          </p:nvPr>
        </p:nvSpPr>
        <p:spPr/>
        <p:txBody>
          <a:bodyPr/>
          <a:lstStyle/>
          <a:p>
            <a:pPr eaLnBrk="1" hangingPunct="1"/>
            <a:endParaRPr lang="cs-CZ" altLang="cs-CZ" smtClean="0"/>
          </a:p>
        </p:txBody>
      </p:sp>
      <p:pic>
        <p:nvPicPr>
          <p:cNvPr id="12292" name="Picture 4"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788" y="0"/>
            <a:ext cx="467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DSC_0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850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_0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endParaRPr lang="cs-CZ" altLang="cs-CZ" smtClean="0"/>
          </a:p>
        </p:txBody>
      </p:sp>
      <p:sp>
        <p:nvSpPr>
          <p:cNvPr id="13316" name="Rectangle 3"/>
          <p:cNvSpPr>
            <a:spLocks noGrp="1" noChangeArrowheads="1"/>
          </p:cNvSpPr>
          <p:nvPr>
            <p:ph type="body" idx="1"/>
          </p:nvPr>
        </p:nvSpPr>
        <p:spPr/>
        <p:txBody>
          <a:bodyPr/>
          <a:lstStyle/>
          <a:p>
            <a:pPr eaLnBrk="1" hangingPunct="1"/>
            <a:endParaRPr lang="cs-CZ" altLang="cs-CZ" smtClean="0"/>
          </a:p>
        </p:txBody>
      </p:sp>
      <p:pic>
        <p:nvPicPr>
          <p:cNvPr id="13317" name="Picture 4" descr="02"/>
          <p:cNvPicPr>
            <a:picLocks noChangeAspect="1" noChangeArrowheads="1"/>
          </p:cNvPicPr>
          <p:nvPr/>
        </p:nvPicPr>
        <p:blipFill>
          <a:blip r:embed="rId4">
            <a:extLst>
              <a:ext uri="{28A0092B-C50C-407E-A947-70E740481C1C}">
                <a14:useLocalDpi xmlns:a14="http://schemas.microsoft.com/office/drawing/2010/main" val="0"/>
              </a:ext>
            </a:extLst>
          </a:blip>
          <a:srcRect l="12544" t="36139" r="13651" b="27040"/>
          <a:stretch>
            <a:fillRect/>
          </a:stretch>
        </p:blipFill>
        <p:spPr bwMode="auto">
          <a:xfrm>
            <a:off x="0" y="96838"/>
            <a:ext cx="9037638"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57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14340" name="Picture 4"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788" y="0"/>
            <a:ext cx="467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DSC_01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04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44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cs-CZ" altLang="cs-CZ" smtClean="0"/>
          </a:p>
        </p:txBody>
      </p:sp>
      <p:sp>
        <p:nvSpPr>
          <p:cNvPr id="15363" name="Rectangle 3"/>
          <p:cNvSpPr>
            <a:spLocks noGrp="1" noChangeArrowheads="1"/>
          </p:cNvSpPr>
          <p:nvPr>
            <p:ph type="body" idx="1"/>
          </p:nvPr>
        </p:nvSpPr>
        <p:spPr/>
        <p:txBody>
          <a:bodyPr/>
          <a:lstStyle/>
          <a:p>
            <a:pPr eaLnBrk="1" hangingPunct="1"/>
            <a:endParaRPr lang="cs-CZ" altLang="cs-CZ" smtClean="0"/>
          </a:p>
        </p:txBody>
      </p:sp>
      <p:pic>
        <p:nvPicPr>
          <p:cNvPr id="15364" name="Picture 4" descr="DSC_05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731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p:txBody>
          <a:bodyPr/>
          <a:lstStyle/>
          <a:p>
            <a:pPr eaLnBrk="1" hangingPunct="1"/>
            <a:endParaRPr lang="cs-CZ" altLang="cs-CZ" smtClean="0"/>
          </a:p>
        </p:txBody>
      </p:sp>
      <p:pic>
        <p:nvPicPr>
          <p:cNvPr id="12290" name="Picture 2" descr="https://images-na.ssl-images-amazon.com/images/I/716bNFGb0RL._SL1018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000"/>
            <a:ext cx="7056784" cy="69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64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Hrany">
    <a:majorFont>
      <a:latin typeface="Garamond"/>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Hrany">
    <a:majorFont>
      <a:latin typeface="Garamond"/>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139</TotalTime>
  <Words>653</Words>
  <Application>Microsoft Office PowerPoint</Application>
  <PresentationFormat>Předvádění na obrazovce (4:3)</PresentationFormat>
  <Paragraphs>153</Paragraphs>
  <Slides>39</Slides>
  <Notes>20</Notes>
  <HiddenSlides>0</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Motiv systému Office</vt:lpstr>
      <vt:lpstr>Prezentace aplikace PowerPoint</vt:lpstr>
      <vt:lpstr>Kultura  </vt:lpstr>
      <vt:lpstr>Ctnosti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Ekonom se ptá:</vt:lpstr>
      <vt:lpstr>Veřejná podpora  - Ano či Ne?</vt:lpstr>
      <vt:lpstr>Prezentace aplikace PowerPoint</vt:lpstr>
      <vt:lpstr>Procento veřejných výdajů na kulturu (% HDP, 2013)</vt:lpstr>
      <vt:lpstr>Procento veřejných výdajů na kulturu (% HDP, 2013)</vt:lpstr>
      <vt:lpstr>Prezentace aplikace PowerPoint</vt:lpstr>
      <vt:lpstr>Vývoj finančních prostředků poskytnutých na oblast kultury z veřejných rozpočtů</vt:lpstr>
      <vt:lpstr>Prezentace aplikace PowerPoint</vt:lpstr>
      <vt:lpstr>         </vt:lpstr>
      <vt:lpstr>Prezentace aplikace PowerPoint</vt:lpstr>
      <vt:lpstr>Tvorba cen </vt:lpstr>
      <vt:lpstr>Aukce</vt:lpstr>
      <vt:lpstr>          Složení prodejní ceny na                              aukčním trhu</vt:lpstr>
      <vt:lpstr>Korelace aukčních cen </vt:lpstr>
      <vt:lpstr>           Ceny uměleckých děl určují:</vt:lpstr>
      <vt:lpstr>           </vt:lpstr>
      <vt:lpstr>Prezentace aplikace PowerPoint</vt:lpstr>
      <vt:lpstr>Prezentace aplikace PowerPoint</vt:lpstr>
      <vt:lpstr>Prezentace aplikace PowerPoint</vt:lpstr>
      <vt:lpstr>Prezentace aplikace PowerPoint</vt:lpstr>
      <vt:lpstr>Kritéria efektivnosti v oblasti kultury</vt:lpstr>
      <vt:lpstr>Prezentace aplikace PowerPoint</vt:lpstr>
      <vt:lpstr>Příklad z programu Státní podpory profesionálních divadel</vt:lpstr>
      <vt:lpstr>Prezentace aplikace PowerPoint</vt:lpstr>
      <vt:lpstr>Ceny vstupenek 2007-12-16</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 Novák</dc:creator>
  <cp:lastModifiedBy>Jose Novák</cp:lastModifiedBy>
  <cp:revision>11</cp:revision>
  <dcterms:created xsi:type="dcterms:W3CDTF">2018-11-19T08:38:56Z</dcterms:created>
  <dcterms:modified xsi:type="dcterms:W3CDTF">2018-11-20T09:24:24Z</dcterms:modified>
</cp:coreProperties>
</file>