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0" r:id="rId2"/>
    <p:sldId id="274" r:id="rId3"/>
    <p:sldId id="281" r:id="rId4"/>
    <p:sldId id="269" r:id="rId5"/>
    <p:sldId id="282" r:id="rId6"/>
    <p:sldId id="276" r:id="rId7"/>
    <p:sldId id="270" r:id="rId8"/>
    <p:sldId id="271" r:id="rId9"/>
    <p:sldId id="284" r:id="rId10"/>
    <p:sldId id="283" r:id="rId11"/>
  </p:sldIdLst>
  <p:sldSz cx="9144000" cy="6858000" type="screen4x3"/>
  <p:notesSz cx="6797675" cy="98567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29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EE387E-B1FC-4AF4-9AFE-F2960C045F94}" type="datetimeFigureOut">
              <a:rPr lang="cs-CZ" smtClean="0"/>
              <a:t>25.10.2018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681538"/>
            <a:ext cx="5438775" cy="44354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61488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361488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B0DF01-BFFC-4B68-A8C2-F89FD8E2EB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4305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7F2D-2AFA-4819-8B28-3AADA0E023A8}" type="datetime1">
              <a:rPr lang="cs-CZ" smtClean="0"/>
              <a:t>25.10.2018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47A6-C2B1-4FC8-9505-FA375FA247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396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113B9-3C66-4AE0-BAB2-AECD2F115727}" type="datetime1">
              <a:rPr lang="cs-CZ" smtClean="0"/>
              <a:t>25.10.2018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47A6-C2B1-4FC8-9505-FA375FA247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5828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FA887-6A8B-49F4-8EA0-662C1D91C3D2}" type="datetime1">
              <a:rPr lang="cs-CZ" smtClean="0"/>
              <a:t>25.10.2018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47A6-C2B1-4FC8-9505-FA375FA247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2105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27360-A055-49C1-B654-F9380A4C53AC}" type="datetime1">
              <a:rPr lang="cs-CZ" smtClean="0"/>
              <a:t>25.10.2018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47A6-C2B1-4FC8-9505-FA375FA247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190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9A1B-1D7A-4A86-891D-B876D14F44A4}" type="datetime1">
              <a:rPr lang="cs-CZ" smtClean="0"/>
              <a:t>25.10.2018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47A6-C2B1-4FC8-9505-FA375FA247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6252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31ADC-EC2C-4300-9A1D-6544CCF64227}" type="datetime1">
              <a:rPr lang="cs-CZ" smtClean="0"/>
              <a:t>25.10.2018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47A6-C2B1-4FC8-9505-FA375FA247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6940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64E83-39C4-4AD6-B026-50C0B5F26283}" type="datetime1">
              <a:rPr lang="cs-CZ" smtClean="0"/>
              <a:t>25.10.2018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47A6-C2B1-4FC8-9505-FA375FA247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793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0FD17-91AE-4159-AAE5-21D718E45B10}" type="datetime1">
              <a:rPr lang="cs-CZ" smtClean="0"/>
              <a:t>25.10.2018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47A6-C2B1-4FC8-9505-FA375FA247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4850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3B3E6-9156-430E-B821-005B0F795EA2}" type="datetime1">
              <a:rPr lang="cs-CZ" smtClean="0"/>
              <a:t>25.10.2018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47A6-C2B1-4FC8-9505-FA375FA247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502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C3953-6554-4E0A-871A-9A5915573101}" type="datetime1">
              <a:rPr lang="cs-CZ" smtClean="0"/>
              <a:t>25.10.2018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47A6-C2B1-4FC8-9505-FA375FA247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059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E6D89-7959-4146-A8DC-9635949ABA6D}" type="datetime1">
              <a:rPr lang="cs-CZ" smtClean="0"/>
              <a:t>25.10.2018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47A6-C2B1-4FC8-9505-FA375FA247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4753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45297-0263-4A69-9B37-432B63C54BB6}" type="datetime1">
              <a:rPr lang="cs-CZ" smtClean="0"/>
              <a:t>25.10.2018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247A6-C2B1-4FC8-9505-FA375FA247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117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114935" y="188640"/>
            <a:ext cx="72014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MANAHRA</a:t>
            </a:r>
          </a:p>
          <a:p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Téma: Rozhodování</a:t>
            </a:r>
          </a:p>
          <a:p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Aplikace modelu </a:t>
            </a:r>
            <a:r>
              <a:rPr lang="cs-CZ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jednokriteriálního</a:t>
            </a:r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rozhodování v podmínkách rizika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9552" y="4365104"/>
            <a:ext cx="81369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je vašim cílem?</a:t>
            </a:r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Maximalizace zisku.</a:t>
            </a:r>
          </a:p>
          <a:p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čem závisí výše vašeho zisku?</a:t>
            </a:r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vašich výnosech a nákladech.</a:t>
            </a:r>
          </a:p>
          <a:p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čem závisí vaše výnosy?</a:t>
            </a:r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počtu výrobků, které prodáte a jejich ceně.</a:t>
            </a:r>
          </a:p>
          <a:p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čem závisí počet vámi prodaných výrobků?</a:t>
            </a:r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tom, jak se budou chovat vaši konkurenti.</a:t>
            </a:r>
          </a:p>
          <a:p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Kde je zachyceno chování vašich konkurentů?</a:t>
            </a:r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cs-CZ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scénářích.</a:t>
            </a:r>
            <a:endParaRPr lang="cs-CZ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849046"/>
              </p:ext>
            </p:extLst>
          </p:nvPr>
        </p:nvGraphicFramePr>
        <p:xfrm>
          <a:off x="1187624" y="1412776"/>
          <a:ext cx="6718300" cy="267652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955848"/>
                <a:gridCol w="885652"/>
              </a:tblGrid>
              <a:tr h="35242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 dirty="0">
                          <a:effectLst/>
                        </a:rPr>
                        <a:t> 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S</a:t>
                      </a:r>
                      <a:r>
                        <a:rPr lang="cs-CZ" sz="1800" b="1" u="none" strike="noStrike" baseline="-25000" dirty="0">
                          <a:effectLst/>
                        </a:rPr>
                        <a:t>1</a:t>
                      </a:r>
                      <a:endParaRPr lang="cs-CZ" sz="18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S</a:t>
                      </a:r>
                      <a:r>
                        <a:rPr lang="cs-CZ" sz="1800" b="1" u="none" strike="noStrike" baseline="-25000" dirty="0">
                          <a:effectLst/>
                        </a:rPr>
                        <a:t>2</a:t>
                      </a:r>
                      <a:endParaRPr lang="cs-CZ" sz="18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S</a:t>
                      </a:r>
                      <a:r>
                        <a:rPr lang="cs-CZ" sz="1800" b="1" u="none" strike="noStrike" baseline="-25000" dirty="0">
                          <a:effectLst/>
                        </a:rPr>
                        <a:t>3</a:t>
                      </a:r>
                      <a:endParaRPr lang="cs-CZ" sz="18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…..</a:t>
                      </a:r>
                      <a:endParaRPr lang="cs-CZ" sz="18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S</a:t>
                      </a:r>
                      <a:r>
                        <a:rPr lang="cs-CZ" sz="1800" b="1" u="none" strike="noStrike" baseline="-25000" dirty="0">
                          <a:effectLst/>
                        </a:rPr>
                        <a:t>k</a:t>
                      </a:r>
                      <a:endParaRPr lang="cs-CZ" sz="18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…..</a:t>
                      </a:r>
                      <a:endParaRPr lang="cs-CZ" sz="18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S</a:t>
                      </a:r>
                      <a:r>
                        <a:rPr lang="cs-CZ" sz="1800" b="1" u="none" strike="noStrike" baseline="-25000" dirty="0">
                          <a:effectLst/>
                        </a:rPr>
                        <a:t>t</a:t>
                      </a:r>
                      <a:endParaRPr lang="cs-CZ" sz="18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baseline="0" dirty="0">
                          <a:effectLst/>
                        </a:rPr>
                        <a:t>očekávaná hodnota kritéria</a:t>
                      </a:r>
                      <a:endParaRPr lang="cs-CZ" sz="1400" b="1" i="0" u="none" strike="noStrike" baseline="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baseline="0" dirty="0" smtClean="0">
                          <a:effectLst/>
                        </a:rPr>
                        <a:t>rozptyl</a:t>
                      </a:r>
                      <a:endParaRPr lang="cs-CZ" sz="1400" b="1" i="0" u="none" strike="noStrike" baseline="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 dirty="0">
                          <a:effectLst/>
                        </a:rPr>
                        <a:t> 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 smtClean="0">
                          <a:effectLst/>
                        </a:rPr>
                        <a:t>p</a:t>
                      </a:r>
                      <a:r>
                        <a:rPr lang="cs-CZ" sz="1800" b="1" u="none" strike="noStrike" baseline="-25000" dirty="0" smtClean="0">
                          <a:effectLst/>
                        </a:rPr>
                        <a:t>1</a:t>
                      </a:r>
                      <a:endParaRPr lang="cs-CZ" sz="18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p</a:t>
                      </a:r>
                      <a:r>
                        <a:rPr lang="cs-CZ" sz="1800" b="1" u="none" strike="noStrike" baseline="-25000" dirty="0">
                          <a:effectLst/>
                        </a:rPr>
                        <a:t>2</a:t>
                      </a:r>
                      <a:endParaRPr lang="cs-CZ" sz="18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p</a:t>
                      </a:r>
                      <a:r>
                        <a:rPr lang="cs-CZ" sz="1800" b="1" u="none" strike="noStrike" baseline="-25000" dirty="0">
                          <a:effectLst/>
                        </a:rPr>
                        <a:t>3</a:t>
                      </a:r>
                      <a:endParaRPr lang="cs-CZ" sz="18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…..</a:t>
                      </a:r>
                      <a:endParaRPr lang="cs-CZ" sz="18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 err="1">
                          <a:effectLst/>
                        </a:rPr>
                        <a:t>p</a:t>
                      </a:r>
                      <a:r>
                        <a:rPr lang="cs-CZ" sz="1800" b="1" u="none" strike="noStrike" baseline="-25000" dirty="0" err="1">
                          <a:effectLst/>
                        </a:rPr>
                        <a:t>k</a:t>
                      </a:r>
                      <a:endParaRPr lang="cs-CZ" sz="18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…..</a:t>
                      </a:r>
                      <a:endParaRPr lang="cs-CZ" sz="18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 err="1">
                          <a:effectLst/>
                        </a:rPr>
                        <a:t>p</a:t>
                      </a:r>
                      <a:r>
                        <a:rPr lang="cs-CZ" sz="1800" b="1" u="none" strike="noStrike" baseline="-25000" dirty="0" err="1">
                          <a:effectLst/>
                        </a:rPr>
                        <a:t>t</a:t>
                      </a:r>
                      <a:endParaRPr lang="cs-CZ" sz="18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V</a:t>
                      </a:r>
                      <a:r>
                        <a:rPr lang="cs-CZ" sz="1800" b="1" u="none" strike="noStrike" baseline="-25000" dirty="0">
                          <a:effectLst/>
                        </a:rPr>
                        <a:t>1</a:t>
                      </a:r>
                      <a:endParaRPr lang="cs-CZ" sz="18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x</a:t>
                      </a:r>
                      <a:r>
                        <a:rPr lang="cs-CZ" sz="1800" b="1" u="none" strike="noStrike" baseline="-25000" dirty="0">
                          <a:effectLst/>
                        </a:rPr>
                        <a:t>11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>
                          <a:effectLst/>
                        </a:rPr>
                        <a:t>x</a:t>
                      </a:r>
                      <a:r>
                        <a:rPr lang="cs-CZ" sz="1800" b="1" u="none" strike="noStrike" baseline="-25000">
                          <a:effectLst/>
                        </a:rPr>
                        <a:t>12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>
                          <a:effectLst/>
                        </a:rPr>
                        <a:t>x</a:t>
                      </a:r>
                      <a:r>
                        <a:rPr lang="cs-CZ" sz="1800" b="1" u="none" strike="noStrike" baseline="-25000">
                          <a:effectLst/>
                        </a:rPr>
                        <a:t>13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>
                          <a:effectLst/>
                        </a:rPr>
                        <a:t>…..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>
                          <a:effectLst/>
                        </a:rPr>
                        <a:t>x</a:t>
                      </a:r>
                      <a:r>
                        <a:rPr lang="cs-CZ" sz="1800" b="1" u="none" strike="noStrike" baseline="-25000">
                          <a:effectLst/>
                        </a:rPr>
                        <a:t>1k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>
                          <a:effectLst/>
                        </a:rPr>
                        <a:t>…..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>
                          <a:effectLst/>
                        </a:rPr>
                        <a:t>x</a:t>
                      </a:r>
                      <a:r>
                        <a:rPr lang="cs-CZ" sz="1800" b="1" u="none" strike="noStrike" baseline="-25000">
                          <a:effectLst/>
                        </a:rPr>
                        <a:t>1t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x</a:t>
                      </a:r>
                      <a:r>
                        <a:rPr lang="cs-CZ" sz="1800" b="1" u="none" strike="noStrike" baseline="-25000" dirty="0">
                          <a:effectLst/>
                        </a:rPr>
                        <a:t>O1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baseline="0" dirty="0" smtClean="0">
                          <a:effectLst/>
                        </a:rPr>
                        <a:t>R</a:t>
                      </a:r>
                      <a:r>
                        <a:rPr lang="cs-CZ" sz="1800" b="1" u="none" strike="noStrike" baseline="-25000" dirty="0" smtClean="0">
                          <a:effectLst/>
                        </a:rPr>
                        <a:t>1</a:t>
                      </a:r>
                      <a:endParaRPr lang="cs-CZ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V</a:t>
                      </a:r>
                      <a:r>
                        <a:rPr lang="cs-CZ" sz="1800" b="1" u="none" strike="noStrike" baseline="-25000" dirty="0">
                          <a:effectLst/>
                        </a:rPr>
                        <a:t>2</a:t>
                      </a:r>
                      <a:endParaRPr lang="cs-CZ" sz="18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x</a:t>
                      </a:r>
                      <a:r>
                        <a:rPr lang="cs-CZ" sz="1800" b="1" u="none" strike="noStrike" baseline="-25000" dirty="0">
                          <a:effectLst/>
                        </a:rPr>
                        <a:t>21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>
                          <a:effectLst/>
                        </a:rPr>
                        <a:t>x</a:t>
                      </a:r>
                      <a:r>
                        <a:rPr lang="cs-CZ" sz="1800" b="1" u="none" strike="noStrike" baseline="-25000">
                          <a:effectLst/>
                        </a:rPr>
                        <a:t>22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>
                          <a:effectLst/>
                        </a:rPr>
                        <a:t>x</a:t>
                      </a:r>
                      <a:r>
                        <a:rPr lang="cs-CZ" sz="1800" b="1" u="none" strike="noStrike" baseline="-25000">
                          <a:effectLst/>
                        </a:rPr>
                        <a:t>23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>
                          <a:effectLst/>
                        </a:rPr>
                        <a:t>…..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>
                          <a:effectLst/>
                        </a:rPr>
                        <a:t>x</a:t>
                      </a:r>
                      <a:r>
                        <a:rPr lang="cs-CZ" sz="1800" b="1" u="none" strike="noStrike" baseline="-25000">
                          <a:effectLst/>
                        </a:rPr>
                        <a:t>2k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>
                          <a:effectLst/>
                        </a:rPr>
                        <a:t>…..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>
                          <a:effectLst/>
                        </a:rPr>
                        <a:t>x</a:t>
                      </a:r>
                      <a:r>
                        <a:rPr lang="cs-CZ" sz="1800" b="1" u="none" strike="noStrike" baseline="-25000">
                          <a:effectLst/>
                        </a:rPr>
                        <a:t>2t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x</a:t>
                      </a:r>
                      <a:r>
                        <a:rPr lang="cs-CZ" sz="1800" b="1" u="none" strike="noStrike" baseline="-25000" dirty="0">
                          <a:effectLst/>
                        </a:rPr>
                        <a:t>O2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baseline="0" dirty="0" smtClean="0">
                          <a:effectLst/>
                        </a:rPr>
                        <a:t>R</a:t>
                      </a:r>
                      <a:r>
                        <a:rPr lang="cs-CZ" sz="1800" b="1" u="none" strike="noStrike" baseline="-25000" dirty="0" smtClean="0">
                          <a:effectLst/>
                        </a:rPr>
                        <a:t>2</a:t>
                      </a:r>
                      <a:endParaRPr lang="cs-CZ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…..</a:t>
                      </a:r>
                      <a:endParaRPr lang="cs-CZ" sz="18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…..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>
                          <a:effectLst/>
                        </a:rPr>
                        <a:t>…..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>
                          <a:effectLst/>
                        </a:rPr>
                        <a:t>…..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>
                          <a:effectLst/>
                        </a:rPr>
                        <a:t>…..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>
                          <a:effectLst/>
                        </a:rPr>
                        <a:t>…..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>
                          <a:effectLst/>
                        </a:rPr>
                        <a:t>…..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>
                          <a:effectLst/>
                        </a:rPr>
                        <a:t>…..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…..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baseline="0" dirty="0" smtClean="0">
                          <a:effectLst/>
                        </a:rPr>
                        <a:t>…..</a:t>
                      </a:r>
                      <a:endParaRPr lang="cs-CZ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V</a:t>
                      </a:r>
                      <a:r>
                        <a:rPr lang="cs-CZ" sz="1800" b="1" u="none" strike="noStrike" baseline="-25000" dirty="0">
                          <a:effectLst/>
                        </a:rPr>
                        <a:t>i</a:t>
                      </a:r>
                      <a:endParaRPr lang="cs-CZ" sz="18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x</a:t>
                      </a:r>
                      <a:r>
                        <a:rPr lang="cs-CZ" sz="1800" b="1" u="none" strike="noStrike" baseline="-25000" dirty="0">
                          <a:effectLst/>
                        </a:rPr>
                        <a:t>i1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>
                          <a:effectLst/>
                        </a:rPr>
                        <a:t>x</a:t>
                      </a:r>
                      <a:r>
                        <a:rPr lang="cs-CZ" sz="1800" b="1" u="none" strike="noStrike" baseline="-25000">
                          <a:effectLst/>
                        </a:rPr>
                        <a:t>i2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>
                          <a:effectLst/>
                        </a:rPr>
                        <a:t>x</a:t>
                      </a:r>
                      <a:r>
                        <a:rPr lang="cs-CZ" sz="1800" b="1" u="none" strike="noStrike" baseline="-25000">
                          <a:effectLst/>
                        </a:rPr>
                        <a:t>i3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>
                          <a:effectLst/>
                        </a:rPr>
                        <a:t>…..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>
                          <a:effectLst/>
                        </a:rPr>
                        <a:t>x</a:t>
                      </a:r>
                      <a:r>
                        <a:rPr lang="cs-CZ" sz="1800" b="1" u="none" strike="noStrike" baseline="-25000">
                          <a:effectLst/>
                        </a:rPr>
                        <a:t>ik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>
                          <a:effectLst/>
                        </a:rPr>
                        <a:t>…..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>
                          <a:effectLst/>
                        </a:rPr>
                        <a:t>x</a:t>
                      </a:r>
                      <a:r>
                        <a:rPr lang="cs-CZ" sz="1800" b="1" u="none" strike="noStrike" baseline="-25000">
                          <a:effectLst/>
                        </a:rPr>
                        <a:t>it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 err="1">
                          <a:effectLst/>
                        </a:rPr>
                        <a:t>x</a:t>
                      </a:r>
                      <a:r>
                        <a:rPr lang="cs-CZ" sz="1800" b="1" u="none" strike="noStrike" baseline="-25000" dirty="0" err="1">
                          <a:effectLst/>
                        </a:rPr>
                        <a:t>Oi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baseline="0" dirty="0" err="1" smtClean="0">
                          <a:effectLst/>
                        </a:rPr>
                        <a:t>R</a:t>
                      </a:r>
                      <a:r>
                        <a:rPr lang="cs-CZ" sz="1800" b="1" u="none" strike="noStrike" baseline="-25000" dirty="0" err="1" smtClean="0">
                          <a:effectLst/>
                        </a:rPr>
                        <a:t>i</a:t>
                      </a:r>
                      <a:endParaRPr lang="cs-CZ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…..</a:t>
                      </a:r>
                      <a:endParaRPr lang="cs-CZ" sz="18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…..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>
                          <a:effectLst/>
                        </a:rPr>
                        <a:t>…..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>
                          <a:effectLst/>
                        </a:rPr>
                        <a:t>…..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>
                          <a:effectLst/>
                        </a:rPr>
                        <a:t>…..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>
                          <a:effectLst/>
                        </a:rPr>
                        <a:t>…..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>
                          <a:effectLst/>
                        </a:rPr>
                        <a:t>…..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>
                          <a:effectLst/>
                        </a:rPr>
                        <a:t>…..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…..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baseline="0" dirty="0" smtClean="0">
                          <a:effectLst/>
                        </a:rPr>
                        <a:t>…..</a:t>
                      </a:r>
                      <a:endParaRPr lang="cs-CZ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V</a:t>
                      </a:r>
                      <a:r>
                        <a:rPr lang="cs-CZ" sz="1800" b="1" u="none" strike="noStrike" baseline="-25000" dirty="0">
                          <a:effectLst/>
                        </a:rPr>
                        <a:t>m</a:t>
                      </a:r>
                      <a:endParaRPr lang="cs-CZ" sz="18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x</a:t>
                      </a:r>
                      <a:r>
                        <a:rPr lang="cs-CZ" sz="1800" b="1" u="none" strike="noStrike" baseline="-25000" dirty="0">
                          <a:effectLst/>
                        </a:rPr>
                        <a:t>m1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x</a:t>
                      </a:r>
                      <a:r>
                        <a:rPr lang="cs-CZ" sz="1800" b="1" u="none" strike="noStrike" baseline="-25000" dirty="0">
                          <a:effectLst/>
                        </a:rPr>
                        <a:t>m2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x</a:t>
                      </a:r>
                      <a:r>
                        <a:rPr lang="cs-CZ" sz="1800" b="1" u="none" strike="noStrike" baseline="-25000" dirty="0">
                          <a:effectLst/>
                        </a:rPr>
                        <a:t>m3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…..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 err="1">
                          <a:effectLst/>
                        </a:rPr>
                        <a:t>x</a:t>
                      </a:r>
                      <a:r>
                        <a:rPr lang="cs-CZ" sz="1800" b="1" u="none" strike="noStrike" baseline="-25000" dirty="0" err="1">
                          <a:effectLst/>
                        </a:rPr>
                        <a:t>mk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…..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 err="1">
                          <a:effectLst/>
                        </a:rPr>
                        <a:t>x</a:t>
                      </a:r>
                      <a:r>
                        <a:rPr lang="cs-CZ" sz="1800" b="1" u="none" strike="noStrike" baseline="-25000" dirty="0" err="1">
                          <a:effectLst/>
                        </a:rPr>
                        <a:t>mt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 err="1">
                          <a:effectLst/>
                        </a:rPr>
                        <a:t>x</a:t>
                      </a:r>
                      <a:r>
                        <a:rPr lang="cs-CZ" sz="1800" b="1" u="none" strike="noStrike" baseline="-25000" dirty="0" err="1">
                          <a:effectLst/>
                        </a:rPr>
                        <a:t>Om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baseline="0" dirty="0" err="1" smtClean="0">
                          <a:effectLst/>
                        </a:rPr>
                        <a:t>R</a:t>
                      </a:r>
                      <a:r>
                        <a:rPr lang="cs-CZ" sz="1800" b="1" u="none" strike="noStrike" baseline="-25000" dirty="0" err="1" smtClean="0">
                          <a:effectLst/>
                        </a:rPr>
                        <a:t>m</a:t>
                      </a:r>
                      <a:endParaRPr lang="cs-CZ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47A6-C2B1-4FC8-9505-FA375FA247F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663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47A6-C2B1-4FC8-9505-FA375FA247F3}" type="slidenum">
              <a:rPr lang="cs-CZ" smtClean="0"/>
              <a:t>10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114935" y="188640"/>
            <a:ext cx="72014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MANAHRA</a:t>
            </a:r>
          </a:p>
          <a:p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Téma: Rozhodování</a:t>
            </a:r>
          </a:p>
          <a:p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Aplikace modelu </a:t>
            </a:r>
            <a:r>
              <a:rPr lang="cs-CZ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jednokriteriálního</a:t>
            </a:r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rozhodování v podmínkách rizika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114935" y="1628800"/>
            <a:ext cx="7201481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Doporučená struktura prezentace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Metodické zázemí (stačí jeden snímek)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Předpokládaná chování jednotlivých konkurentů v kvalitativním a kvantitativním vyjádření.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Syntéza tohoto chování do scénářů situace na trhu (cca 4 scénáře)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Formulace variant cestou aplikace dlouhodobé strategie při zohlednění scénářů situace na trhu (cca 3 varianty).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Zpracování matice pro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jednokriteriální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hodnocení v podmínkách rizika.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Porovnání předpokládaných a skutečných výsledků. Diskuse a závěr.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905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114935" y="188640"/>
            <a:ext cx="72014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MANAHRA</a:t>
            </a:r>
          </a:p>
          <a:p>
            <a:r>
              <a:rPr lang="cs-CZ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Téma: Rozhodování</a:t>
            </a:r>
          </a:p>
          <a:p>
            <a:r>
              <a:rPr lang="cs-CZ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Aplikace modelu </a:t>
            </a:r>
            <a:r>
              <a:rPr lang="cs-CZ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jednokriteriálního</a:t>
            </a:r>
            <a:r>
              <a:rPr lang="cs-CZ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rozhodování v podmínkách rizika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899592" y="1484784"/>
            <a:ext cx="756084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7030A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Scénář </a:t>
            </a:r>
            <a:r>
              <a:rPr lang="cs-CZ" b="1" dirty="0">
                <a:solidFill>
                  <a:srgbClr val="7030A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= obraz budoucnosti</a:t>
            </a:r>
          </a:p>
          <a:p>
            <a:pPr algn="ctr"/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ctr"/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Obsahuje konfiguraci faktorů, které ovlivňují dosažení vašeho cíle.</a:t>
            </a:r>
          </a:p>
          <a:p>
            <a:pPr algn="ctr"/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ctr"/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Budoucí hodnotu těchto faktorů nemůžete ovlivnit, ale je velmi důležité ji co nejpřesněji předvídat.</a:t>
            </a:r>
          </a:p>
          <a:p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>
              <a:spcAft>
                <a:spcPts val="600"/>
              </a:spcAft>
            </a:pPr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Co patří do množiny těchto faktorů?  Chování vašich konkurentů. </a:t>
            </a:r>
          </a:p>
          <a:p>
            <a:pPr>
              <a:spcAft>
                <a:spcPts val="600"/>
              </a:spcAft>
            </a:pPr>
            <a:r>
              <a:rPr lang="cs-CZ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Je třeba předvídat s </a:t>
            </a:r>
            <a:endParaRPr lang="cs-CZ" dirty="0">
              <a:solidFill>
                <a:prstClr val="black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jakým typem,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jakým množstvím,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jakou cenou,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jakou podporou prodeje </a:t>
            </a:r>
          </a:p>
          <a:p>
            <a:pPr>
              <a:spcAft>
                <a:spcPts val="600"/>
              </a:spcAft>
            </a:pPr>
            <a:r>
              <a:rPr lang="cs-CZ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vstoupí </a:t>
            </a:r>
            <a:r>
              <a:rPr lang="cs-CZ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vaši konkurenti v </a:t>
            </a:r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daném kole na trh</a:t>
            </a:r>
            <a:r>
              <a:rPr lang="cs-CZ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47A6-C2B1-4FC8-9505-FA375FA247F3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388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151279" y="188640"/>
            <a:ext cx="72014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MANAHRA</a:t>
            </a:r>
          </a:p>
          <a:p>
            <a:r>
              <a:rPr lang="cs-CZ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Téma: Rozhodování</a:t>
            </a:r>
          </a:p>
          <a:p>
            <a:r>
              <a:rPr lang="cs-CZ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Aplikace modelu </a:t>
            </a:r>
            <a:r>
              <a:rPr lang="cs-CZ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jednokriteriálního</a:t>
            </a:r>
            <a:r>
              <a:rPr lang="cs-CZ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rozhodování v podmínkách rizika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55576" y="1340768"/>
            <a:ext cx="7992888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i="1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Jak </a:t>
            </a:r>
            <a:r>
              <a:rPr lang="cs-CZ" i="1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to zjistíte?</a:t>
            </a:r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</a:t>
            </a:r>
            <a:endParaRPr lang="cs-CZ" dirty="0" smtClean="0">
              <a:solidFill>
                <a:prstClr val="black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cs-CZ" dirty="0" smtClean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Podle</a:t>
            </a:r>
            <a:endParaRPr lang="cs-CZ" dirty="0">
              <a:solidFill>
                <a:srgbClr val="C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/>
              <a:buChar char=""/>
            </a:pPr>
            <a:r>
              <a:rPr lang="cs-CZ" u="sng" dirty="0" smtClean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chování </a:t>
            </a:r>
            <a:r>
              <a:rPr lang="cs-CZ" u="sng" dirty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vašich konkurentů a důsledků tohoto chování v dřívějších </a:t>
            </a:r>
            <a:r>
              <a:rPr lang="cs-CZ" u="sng" dirty="0" smtClean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kolech</a:t>
            </a:r>
            <a:r>
              <a:rPr lang="cs-CZ" dirty="0" smtClean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cs-CZ" sz="1600" dirty="0" smtClean="0">
                <a:solidFill>
                  <a:srgbClr val="0070C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Uplatňoval konkurent ofenzivní či defenzivní strategii? Choval se jako lídr, nebo následník? Postupoval podle dlouhodobé strategie, nebo experimentoval, či se choval chaoticky? Jaké dosahoval výsledky? </a:t>
            </a:r>
          </a:p>
          <a:p>
            <a:pPr marL="342900" indent="-342900">
              <a:spcAft>
                <a:spcPts val="600"/>
              </a:spcAft>
              <a:buFont typeface="Wingdings"/>
              <a:buChar char=""/>
            </a:pPr>
            <a:r>
              <a:rPr lang="cs-CZ" u="sng" dirty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</a:t>
            </a:r>
            <a:r>
              <a:rPr lang="cs-CZ" u="sng" dirty="0" smtClean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patření</a:t>
            </a:r>
            <a:r>
              <a:rPr lang="cs-CZ" u="sng" dirty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 která vaši konkurenti provedli v minulém </a:t>
            </a:r>
            <a:r>
              <a:rPr lang="cs-CZ" u="sng" dirty="0" smtClean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kole</a:t>
            </a:r>
            <a:r>
              <a:rPr lang="cs-CZ" dirty="0" smtClean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cs-CZ" sz="1600" dirty="0" smtClean="0">
                <a:solidFill>
                  <a:srgbClr val="0070C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Prováděl konkurent opatření k rozšíření výrobních kapacit, nebo k jejich zúžení?</a:t>
            </a:r>
            <a:r>
              <a:rPr lang="cs-CZ" dirty="0" smtClean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endParaRPr lang="cs-CZ" dirty="0">
              <a:solidFill>
                <a:srgbClr val="C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/>
              <a:buChar char=""/>
            </a:pPr>
            <a:r>
              <a:rPr lang="cs-CZ" u="sng" dirty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výsledků, které vaši konkurenti dosáhli v minulém </a:t>
            </a:r>
            <a:r>
              <a:rPr lang="cs-CZ" u="sng" dirty="0" smtClean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kole</a:t>
            </a:r>
            <a:r>
              <a:rPr lang="cs-CZ" dirty="0" smtClean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cs-CZ" sz="1600" dirty="0">
                <a:solidFill>
                  <a:srgbClr val="0070C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Byl konkurent </a:t>
            </a:r>
            <a:r>
              <a:rPr lang="cs-CZ" sz="1600" dirty="0" smtClean="0">
                <a:solidFill>
                  <a:srgbClr val="0070C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v minulém kole úspěšný</a:t>
            </a:r>
            <a:r>
              <a:rPr lang="cs-CZ" sz="1600" dirty="0">
                <a:solidFill>
                  <a:srgbClr val="0070C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? Nutí ho </a:t>
            </a:r>
            <a:r>
              <a:rPr lang="cs-CZ" sz="1600" dirty="0" smtClean="0">
                <a:solidFill>
                  <a:srgbClr val="0070C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situace, </a:t>
            </a:r>
            <a:r>
              <a:rPr lang="cs-CZ" sz="1600" dirty="0">
                <a:solidFill>
                  <a:srgbClr val="0070C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ve které </a:t>
            </a:r>
            <a:r>
              <a:rPr lang="cs-CZ" sz="1600" dirty="0" smtClean="0">
                <a:solidFill>
                  <a:srgbClr val="0070C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se teď </a:t>
            </a:r>
            <a:r>
              <a:rPr lang="cs-CZ" sz="1600" dirty="0">
                <a:solidFill>
                  <a:srgbClr val="0070C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nachází riskovat, nebo mu jde spíše o kontrolu dosažené pozice</a:t>
            </a:r>
            <a:r>
              <a:rPr lang="cs-CZ" sz="1600" dirty="0" smtClean="0">
                <a:solidFill>
                  <a:srgbClr val="0070C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?</a:t>
            </a:r>
            <a:endParaRPr lang="cs-CZ" sz="1600" dirty="0">
              <a:solidFill>
                <a:srgbClr val="C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/>
              <a:buChar char=""/>
            </a:pPr>
            <a:r>
              <a:rPr lang="cs-CZ" u="sng" dirty="0" smtClean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předpokládané </a:t>
            </a:r>
            <a:r>
              <a:rPr lang="cs-CZ" u="sng" dirty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představy vašich konkurentů o vašem chování a chování ostatních konkurentů v daném </a:t>
            </a:r>
            <a:r>
              <a:rPr lang="cs-CZ" u="sng" dirty="0" smtClean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kole</a:t>
            </a:r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cs-CZ" sz="1600" dirty="0" smtClean="0">
                <a:solidFill>
                  <a:srgbClr val="0070C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Představte si, že jste v roli vašeho konkurenta, který se tímto způsobem pokouší predikovat vaše chování v předmětném kole. </a:t>
            </a:r>
            <a:r>
              <a:rPr lang="cs-CZ" sz="1600" dirty="0" smtClean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endParaRPr lang="cs-CZ" dirty="0" smtClean="0">
              <a:solidFill>
                <a:srgbClr val="C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indent="-342900">
              <a:buFont typeface="Wingdings"/>
              <a:buChar char=""/>
            </a:pPr>
            <a:endParaRPr lang="cs-CZ" dirty="0">
              <a:solidFill>
                <a:srgbClr val="C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endParaRPr lang="cs-CZ" dirty="0">
              <a:solidFill>
                <a:srgbClr val="C0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47A6-C2B1-4FC8-9505-FA375FA247F3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791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114935" y="188640"/>
            <a:ext cx="72014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MANAHRA</a:t>
            </a:r>
          </a:p>
          <a:p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Téma: Rozhodování</a:t>
            </a:r>
          </a:p>
          <a:p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Aplikace modelu </a:t>
            </a:r>
            <a:r>
              <a:rPr lang="cs-CZ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jednokriteriálního</a:t>
            </a:r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rozhodování v podmínkách rizika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51520" y="2204864"/>
            <a:ext cx="4104456" cy="369331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Kvalitativní vyjádření chování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Předpokládané chování </a:t>
            </a:r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konkurenta A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  verbálně ……………..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Zdůvodnění: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  verbálně …………….</a:t>
            </a:r>
          </a:p>
          <a:p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Předpokládané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chování </a:t>
            </a:r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konkurenta B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  verbálně ……………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Zdůvodnění: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  verbálně ……………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atd.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076056" y="2204913"/>
            <a:ext cx="3858182" cy="369331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Kvantitativní vyjádření vstupu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Předpokládaný vstup </a:t>
            </a:r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konkurenta A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typ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množství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- cena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- podpora prodeje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Předpokládaný vstup </a:t>
            </a:r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konkurenta B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typ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množství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- cena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- podpora prodeje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atd.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Šipka doprava 3"/>
          <p:cNvSpPr/>
          <p:nvPr/>
        </p:nvSpPr>
        <p:spPr>
          <a:xfrm>
            <a:off x="4355976" y="2708919"/>
            <a:ext cx="72008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4355976" y="4365103"/>
            <a:ext cx="72008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47A6-C2B1-4FC8-9505-FA375FA247F3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45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>
            <a:spLocks noChangeAspect="1"/>
          </p:cNvSpPr>
          <p:nvPr/>
        </p:nvSpPr>
        <p:spPr>
          <a:xfrm>
            <a:off x="2572094" y="2144046"/>
            <a:ext cx="3908571" cy="360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>
            <a:spLocks/>
          </p:cNvSpPr>
          <p:nvPr/>
        </p:nvSpPr>
        <p:spPr>
          <a:xfrm>
            <a:off x="3806379" y="3221452"/>
            <a:ext cx="1440000" cy="144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b="1" dirty="0" smtClean="0"/>
              <a:t>S</a:t>
            </a:r>
            <a:endParaRPr lang="cs-CZ" sz="4400" b="1" dirty="0"/>
          </a:p>
        </p:txBody>
      </p:sp>
      <p:sp>
        <p:nvSpPr>
          <p:cNvPr id="6" name="Ovál 5"/>
          <p:cNvSpPr/>
          <p:nvPr/>
        </p:nvSpPr>
        <p:spPr>
          <a:xfrm>
            <a:off x="4166379" y="1784046"/>
            <a:ext cx="720000" cy="72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2391846" y="2861452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D</a:t>
            </a:r>
            <a:endParaRPr lang="cs-CZ" sz="2800" b="1" dirty="0"/>
          </a:p>
        </p:txBody>
      </p:sp>
      <p:sp>
        <p:nvSpPr>
          <p:cNvPr id="8" name="Ovál 7"/>
          <p:cNvSpPr/>
          <p:nvPr/>
        </p:nvSpPr>
        <p:spPr>
          <a:xfrm>
            <a:off x="5920238" y="2861501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A</a:t>
            </a:r>
            <a:endParaRPr lang="cs-CZ" sz="2800" b="1" dirty="0"/>
          </a:p>
        </p:txBody>
      </p:sp>
      <p:sp>
        <p:nvSpPr>
          <p:cNvPr id="9" name="Ovál 8"/>
          <p:cNvSpPr/>
          <p:nvPr/>
        </p:nvSpPr>
        <p:spPr>
          <a:xfrm>
            <a:off x="2624188" y="4880348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C</a:t>
            </a:r>
            <a:endParaRPr lang="cs-CZ" sz="2800" b="1" dirty="0"/>
          </a:p>
        </p:txBody>
      </p:sp>
      <p:sp>
        <p:nvSpPr>
          <p:cNvPr id="10" name="Ovál 9"/>
          <p:cNvSpPr/>
          <p:nvPr/>
        </p:nvSpPr>
        <p:spPr>
          <a:xfrm>
            <a:off x="5581796" y="4880348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B</a:t>
            </a:r>
            <a:endParaRPr lang="cs-CZ" sz="2800" b="1" dirty="0"/>
          </a:p>
        </p:txBody>
      </p:sp>
      <p:cxnSp>
        <p:nvCxnSpPr>
          <p:cNvPr id="12" name="Přímá spojnice se šipkou 11"/>
          <p:cNvCxnSpPr/>
          <p:nvPr/>
        </p:nvCxnSpPr>
        <p:spPr>
          <a:xfrm>
            <a:off x="3111846" y="3368180"/>
            <a:ext cx="792168" cy="288032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stCxn id="9" idx="7"/>
            <a:endCxn id="5" idx="3"/>
          </p:cNvCxnSpPr>
          <p:nvPr/>
        </p:nvCxnSpPr>
        <p:spPr>
          <a:xfrm flipV="1">
            <a:off x="3238746" y="4450569"/>
            <a:ext cx="778516" cy="535221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 flipH="1">
            <a:off x="5200159" y="3368180"/>
            <a:ext cx="741638" cy="288032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>
            <a:stCxn id="10" idx="1"/>
          </p:cNvCxnSpPr>
          <p:nvPr/>
        </p:nvCxnSpPr>
        <p:spPr>
          <a:xfrm flipH="1" flipV="1">
            <a:off x="4984134" y="4520308"/>
            <a:ext cx="703104" cy="465482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1114935" y="188640"/>
            <a:ext cx="72014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MANAHRA</a:t>
            </a:r>
          </a:p>
          <a:p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Téma: Rozhodování</a:t>
            </a:r>
          </a:p>
          <a:p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Aplikace modelu </a:t>
            </a:r>
            <a:r>
              <a:rPr lang="cs-CZ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jednokriteriálního</a:t>
            </a:r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rozhodování v podmínkách rizika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899592" y="6093296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7030A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Scénář = situace na trhu vytvořená předpokládanými vstupy všech vašich konkurentů</a:t>
            </a:r>
          </a:p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47A6-C2B1-4FC8-9505-FA375FA247F3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554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>
            <a:spLocks noChangeAspect="1"/>
          </p:cNvSpPr>
          <p:nvPr/>
        </p:nvSpPr>
        <p:spPr>
          <a:xfrm>
            <a:off x="2572094" y="2144046"/>
            <a:ext cx="3908571" cy="3600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>
            <a:spLocks/>
          </p:cNvSpPr>
          <p:nvPr/>
        </p:nvSpPr>
        <p:spPr>
          <a:xfrm>
            <a:off x="3806379" y="3221452"/>
            <a:ext cx="1440000" cy="144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b="1" dirty="0" smtClean="0"/>
              <a:t>S</a:t>
            </a:r>
            <a:endParaRPr lang="cs-CZ" sz="4400" b="1" dirty="0"/>
          </a:p>
        </p:txBody>
      </p:sp>
      <p:sp>
        <p:nvSpPr>
          <p:cNvPr id="6" name="Ovál 5"/>
          <p:cNvSpPr/>
          <p:nvPr/>
        </p:nvSpPr>
        <p:spPr>
          <a:xfrm>
            <a:off x="4166379" y="1784046"/>
            <a:ext cx="720000" cy="72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2391846" y="2861452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D</a:t>
            </a:r>
            <a:endParaRPr lang="cs-CZ" sz="2800" b="1" dirty="0"/>
          </a:p>
        </p:txBody>
      </p:sp>
      <p:sp>
        <p:nvSpPr>
          <p:cNvPr id="8" name="Ovál 7"/>
          <p:cNvSpPr/>
          <p:nvPr/>
        </p:nvSpPr>
        <p:spPr>
          <a:xfrm>
            <a:off x="5920238" y="2861501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A</a:t>
            </a:r>
            <a:endParaRPr lang="cs-CZ" sz="2800" b="1" dirty="0"/>
          </a:p>
        </p:txBody>
      </p:sp>
      <p:sp>
        <p:nvSpPr>
          <p:cNvPr id="9" name="Ovál 8"/>
          <p:cNvSpPr/>
          <p:nvPr/>
        </p:nvSpPr>
        <p:spPr>
          <a:xfrm>
            <a:off x="2624188" y="4880348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C</a:t>
            </a:r>
            <a:endParaRPr lang="cs-CZ" sz="2800" b="1" dirty="0"/>
          </a:p>
        </p:txBody>
      </p:sp>
      <p:sp>
        <p:nvSpPr>
          <p:cNvPr id="10" name="Ovál 9"/>
          <p:cNvSpPr/>
          <p:nvPr/>
        </p:nvSpPr>
        <p:spPr>
          <a:xfrm>
            <a:off x="5581796" y="4880348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B</a:t>
            </a:r>
            <a:endParaRPr lang="cs-CZ" sz="2800" b="1" dirty="0"/>
          </a:p>
        </p:txBody>
      </p:sp>
      <p:cxnSp>
        <p:nvCxnSpPr>
          <p:cNvPr id="12" name="Přímá spojnice se šipkou 11"/>
          <p:cNvCxnSpPr/>
          <p:nvPr/>
        </p:nvCxnSpPr>
        <p:spPr>
          <a:xfrm>
            <a:off x="3111846" y="3368180"/>
            <a:ext cx="792168" cy="288032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stCxn id="9" idx="7"/>
            <a:endCxn id="5" idx="3"/>
          </p:cNvCxnSpPr>
          <p:nvPr/>
        </p:nvCxnSpPr>
        <p:spPr>
          <a:xfrm flipV="1">
            <a:off x="3238746" y="4450569"/>
            <a:ext cx="778516" cy="535221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 flipH="1">
            <a:off x="5200159" y="3368180"/>
            <a:ext cx="741638" cy="288032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>
            <a:stCxn id="10" idx="1"/>
          </p:cNvCxnSpPr>
          <p:nvPr/>
        </p:nvCxnSpPr>
        <p:spPr>
          <a:xfrm flipH="1" flipV="1">
            <a:off x="4984134" y="4520308"/>
            <a:ext cx="703104" cy="465482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>
            <a:stCxn id="6" idx="4"/>
            <a:endCxn id="5" idx="0"/>
          </p:cNvCxnSpPr>
          <p:nvPr/>
        </p:nvCxnSpPr>
        <p:spPr>
          <a:xfrm>
            <a:off x="4526379" y="2504046"/>
            <a:ext cx="0" cy="717406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1114935" y="188640"/>
            <a:ext cx="72014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MANAHRA</a:t>
            </a:r>
          </a:p>
          <a:p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Téma: Rozhodování</a:t>
            </a:r>
          </a:p>
          <a:p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Aplikace modelu </a:t>
            </a:r>
            <a:r>
              <a:rPr lang="cs-CZ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jednokriteriálního</a:t>
            </a:r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rozhodování v podmínkách rizika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571044" y="2636912"/>
            <a:ext cx="971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varianta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899592" y="6093296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7030A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Scénář = situace na trhu vytvořená předpokládanými vstupy všech vašich </a:t>
            </a:r>
            <a:r>
              <a:rPr lang="cs-CZ" b="1" dirty="0" smtClean="0">
                <a:solidFill>
                  <a:srgbClr val="7030A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konkurentů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47A6-C2B1-4FC8-9505-FA375FA247F3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753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114935" y="188640"/>
            <a:ext cx="72014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MANAHRA</a:t>
            </a:r>
          </a:p>
          <a:p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Téma: Rozhodování</a:t>
            </a:r>
          </a:p>
          <a:p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Aplikace modelu </a:t>
            </a:r>
            <a:r>
              <a:rPr lang="cs-CZ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jednokriteriálního</a:t>
            </a:r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rozhodování v podmínkách rizika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899592" y="1556792"/>
            <a:ext cx="756084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  <a:r>
              <a:rPr lang="cs-CZ" b="1" dirty="0">
                <a:solidFill>
                  <a:srgbClr val="7030A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Varianta = jedna z možností jak se </a:t>
            </a:r>
            <a:r>
              <a:rPr lang="cs-CZ" b="1" dirty="0" smtClean="0">
                <a:solidFill>
                  <a:srgbClr val="7030A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rozhodnout</a:t>
            </a:r>
            <a:endParaRPr lang="cs-CZ" b="1" dirty="0">
              <a:solidFill>
                <a:srgbClr val="7030A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ctr"/>
            <a:endParaRPr lang="cs-CZ" dirty="0">
              <a:solidFill>
                <a:prstClr val="black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ctr"/>
            <a:endParaRPr lang="cs-CZ" dirty="0">
              <a:solidFill>
                <a:prstClr val="black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cs-CZ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Varianta představuje </a:t>
            </a:r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váš záměr s </a:t>
            </a:r>
            <a:endParaRPr lang="cs-CZ" dirty="0" smtClean="0">
              <a:solidFill>
                <a:prstClr val="black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jakým typem,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jakým množstvím,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jakou cenou, </a:t>
            </a:r>
            <a:endParaRPr lang="cs-CZ" dirty="0">
              <a:solidFill>
                <a:prstClr val="black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jakou </a:t>
            </a:r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podporou prodeje </a:t>
            </a:r>
            <a:endParaRPr lang="cs-CZ" dirty="0" smtClean="0">
              <a:solidFill>
                <a:prstClr val="black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cs-CZ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vstoupíte </a:t>
            </a:r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v daném kole na trh</a:t>
            </a:r>
            <a:r>
              <a:rPr lang="cs-CZ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endParaRPr lang="cs-CZ" dirty="0" smtClean="0">
              <a:solidFill>
                <a:prstClr val="black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cs-CZ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Pro formulování varianty je určující</a:t>
            </a:r>
          </a:p>
          <a:p>
            <a:pPr marL="342900" indent="-342900">
              <a:spcAft>
                <a:spcPts val="600"/>
              </a:spcAft>
              <a:buAutoNum type="alphaLcParenR"/>
            </a:pPr>
            <a:r>
              <a:rPr lang="cs-CZ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vaše dlouhodobá strategie</a:t>
            </a:r>
          </a:p>
          <a:p>
            <a:pPr marL="342900" indent="-342900">
              <a:spcAft>
                <a:spcPts val="600"/>
              </a:spcAft>
              <a:buAutoNum type="alphaLcParenR"/>
            </a:pPr>
            <a:r>
              <a:rPr lang="cs-CZ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scénáře trhu</a:t>
            </a:r>
            <a:endParaRPr lang="cs-CZ" dirty="0">
              <a:solidFill>
                <a:prstClr val="black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ctr"/>
            <a:endParaRPr lang="cs-CZ" dirty="0">
              <a:solidFill>
                <a:prstClr val="black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ctr"/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Každá varianta musí být smysluplná vůči všem </a:t>
            </a:r>
            <a:r>
              <a:rPr lang="cs-CZ" dirty="0" smtClean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scénářům.</a:t>
            </a:r>
            <a:endParaRPr lang="cs-CZ" sz="16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47A6-C2B1-4FC8-9505-FA375FA247F3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029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696352"/>
              </p:ext>
            </p:extLst>
          </p:nvPr>
        </p:nvGraphicFramePr>
        <p:xfrm>
          <a:off x="1187624" y="1412776"/>
          <a:ext cx="6718300" cy="267652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955848"/>
                <a:gridCol w="885652"/>
              </a:tblGrid>
              <a:tr h="35242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 dirty="0">
                          <a:effectLst/>
                        </a:rPr>
                        <a:t> 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S</a:t>
                      </a:r>
                      <a:r>
                        <a:rPr lang="cs-CZ" sz="1800" b="1" u="none" strike="noStrike" baseline="-25000" dirty="0">
                          <a:effectLst/>
                        </a:rPr>
                        <a:t>1</a:t>
                      </a:r>
                      <a:endParaRPr lang="cs-CZ" sz="18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S</a:t>
                      </a:r>
                      <a:r>
                        <a:rPr lang="cs-CZ" sz="1800" b="1" u="none" strike="noStrike" baseline="-25000" dirty="0">
                          <a:effectLst/>
                        </a:rPr>
                        <a:t>2</a:t>
                      </a:r>
                      <a:endParaRPr lang="cs-CZ" sz="18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S</a:t>
                      </a:r>
                      <a:r>
                        <a:rPr lang="cs-CZ" sz="1800" b="1" u="none" strike="noStrike" baseline="-25000" dirty="0">
                          <a:effectLst/>
                        </a:rPr>
                        <a:t>3</a:t>
                      </a:r>
                      <a:endParaRPr lang="cs-CZ" sz="18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…..</a:t>
                      </a:r>
                      <a:endParaRPr lang="cs-CZ" sz="18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S</a:t>
                      </a:r>
                      <a:r>
                        <a:rPr lang="cs-CZ" sz="1800" b="1" u="none" strike="noStrike" baseline="-25000" dirty="0">
                          <a:effectLst/>
                        </a:rPr>
                        <a:t>k</a:t>
                      </a:r>
                      <a:endParaRPr lang="cs-CZ" sz="18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…..</a:t>
                      </a:r>
                      <a:endParaRPr lang="cs-CZ" sz="18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S</a:t>
                      </a:r>
                      <a:r>
                        <a:rPr lang="cs-CZ" sz="1800" b="1" u="none" strike="noStrike" baseline="-25000" dirty="0">
                          <a:effectLst/>
                        </a:rPr>
                        <a:t>t</a:t>
                      </a:r>
                      <a:endParaRPr lang="cs-CZ" sz="18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baseline="0" dirty="0">
                          <a:effectLst/>
                        </a:rPr>
                        <a:t>očekávaná hodnota kritéria</a:t>
                      </a:r>
                      <a:endParaRPr lang="cs-CZ" sz="1400" b="1" i="0" u="none" strike="noStrike" baseline="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baseline="0" dirty="0" smtClean="0">
                          <a:effectLst/>
                        </a:rPr>
                        <a:t>rozptyl</a:t>
                      </a:r>
                      <a:endParaRPr lang="cs-CZ" sz="1400" b="1" i="0" u="none" strike="noStrike" baseline="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 dirty="0">
                          <a:effectLst/>
                        </a:rPr>
                        <a:t> 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 smtClean="0">
                          <a:effectLst/>
                        </a:rPr>
                        <a:t>p</a:t>
                      </a:r>
                      <a:r>
                        <a:rPr lang="cs-CZ" sz="1800" b="1" u="none" strike="noStrike" baseline="-25000" dirty="0" smtClean="0">
                          <a:effectLst/>
                        </a:rPr>
                        <a:t>1</a:t>
                      </a:r>
                      <a:endParaRPr lang="cs-CZ" sz="18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p</a:t>
                      </a:r>
                      <a:r>
                        <a:rPr lang="cs-CZ" sz="1800" b="1" u="none" strike="noStrike" baseline="-25000" dirty="0">
                          <a:effectLst/>
                        </a:rPr>
                        <a:t>2</a:t>
                      </a:r>
                      <a:endParaRPr lang="cs-CZ" sz="18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p</a:t>
                      </a:r>
                      <a:r>
                        <a:rPr lang="cs-CZ" sz="1800" b="1" u="none" strike="noStrike" baseline="-25000" dirty="0">
                          <a:effectLst/>
                        </a:rPr>
                        <a:t>3</a:t>
                      </a:r>
                      <a:endParaRPr lang="cs-CZ" sz="18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…..</a:t>
                      </a:r>
                      <a:endParaRPr lang="cs-CZ" sz="18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 err="1">
                          <a:effectLst/>
                        </a:rPr>
                        <a:t>p</a:t>
                      </a:r>
                      <a:r>
                        <a:rPr lang="cs-CZ" sz="1800" b="1" u="none" strike="noStrike" baseline="-25000" dirty="0" err="1">
                          <a:effectLst/>
                        </a:rPr>
                        <a:t>k</a:t>
                      </a:r>
                      <a:endParaRPr lang="cs-CZ" sz="18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…..</a:t>
                      </a:r>
                      <a:endParaRPr lang="cs-CZ" sz="18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 err="1">
                          <a:effectLst/>
                        </a:rPr>
                        <a:t>p</a:t>
                      </a:r>
                      <a:r>
                        <a:rPr lang="cs-CZ" sz="1800" b="1" u="none" strike="noStrike" baseline="-25000" dirty="0" err="1">
                          <a:effectLst/>
                        </a:rPr>
                        <a:t>t</a:t>
                      </a:r>
                      <a:endParaRPr lang="cs-CZ" sz="18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V</a:t>
                      </a:r>
                      <a:r>
                        <a:rPr lang="cs-CZ" sz="1800" b="1" u="none" strike="noStrike" baseline="-25000" dirty="0">
                          <a:effectLst/>
                        </a:rPr>
                        <a:t>1</a:t>
                      </a:r>
                      <a:endParaRPr lang="cs-CZ" sz="18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x</a:t>
                      </a:r>
                      <a:r>
                        <a:rPr lang="cs-CZ" sz="1800" b="1" u="none" strike="noStrike" baseline="-25000" dirty="0">
                          <a:effectLst/>
                        </a:rPr>
                        <a:t>11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>
                          <a:effectLst/>
                        </a:rPr>
                        <a:t>x</a:t>
                      </a:r>
                      <a:r>
                        <a:rPr lang="cs-CZ" sz="1800" b="1" u="none" strike="noStrike" baseline="-25000">
                          <a:effectLst/>
                        </a:rPr>
                        <a:t>12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>
                          <a:effectLst/>
                        </a:rPr>
                        <a:t>x</a:t>
                      </a:r>
                      <a:r>
                        <a:rPr lang="cs-CZ" sz="1800" b="1" u="none" strike="noStrike" baseline="-25000">
                          <a:effectLst/>
                        </a:rPr>
                        <a:t>13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>
                          <a:effectLst/>
                        </a:rPr>
                        <a:t>…..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>
                          <a:effectLst/>
                        </a:rPr>
                        <a:t>x</a:t>
                      </a:r>
                      <a:r>
                        <a:rPr lang="cs-CZ" sz="1800" b="1" u="none" strike="noStrike" baseline="-25000">
                          <a:effectLst/>
                        </a:rPr>
                        <a:t>1k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>
                          <a:effectLst/>
                        </a:rPr>
                        <a:t>…..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>
                          <a:effectLst/>
                        </a:rPr>
                        <a:t>x</a:t>
                      </a:r>
                      <a:r>
                        <a:rPr lang="cs-CZ" sz="1800" b="1" u="none" strike="noStrike" baseline="-25000">
                          <a:effectLst/>
                        </a:rPr>
                        <a:t>1t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x</a:t>
                      </a:r>
                      <a:r>
                        <a:rPr lang="cs-CZ" sz="1800" b="1" u="none" strike="noStrike" baseline="-25000" dirty="0">
                          <a:effectLst/>
                        </a:rPr>
                        <a:t>O1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baseline="0" dirty="0" smtClean="0">
                          <a:effectLst/>
                        </a:rPr>
                        <a:t>R</a:t>
                      </a:r>
                      <a:r>
                        <a:rPr lang="cs-CZ" sz="1800" b="1" u="none" strike="noStrike" baseline="-25000" dirty="0" smtClean="0">
                          <a:effectLst/>
                        </a:rPr>
                        <a:t>1</a:t>
                      </a:r>
                      <a:endParaRPr lang="cs-CZ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V</a:t>
                      </a:r>
                      <a:r>
                        <a:rPr lang="cs-CZ" sz="1800" b="1" u="none" strike="noStrike" baseline="-25000" dirty="0">
                          <a:effectLst/>
                        </a:rPr>
                        <a:t>2</a:t>
                      </a:r>
                      <a:endParaRPr lang="cs-CZ" sz="18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x</a:t>
                      </a:r>
                      <a:r>
                        <a:rPr lang="cs-CZ" sz="1800" b="1" u="none" strike="noStrike" baseline="-25000" dirty="0">
                          <a:effectLst/>
                        </a:rPr>
                        <a:t>21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>
                          <a:effectLst/>
                        </a:rPr>
                        <a:t>x</a:t>
                      </a:r>
                      <a:r>
                        <a:rPr lang="cs-CZ" sz="1800" b="1" u="none" strike="noStrike" baseline="-25000">
                          <a:effectLst/>
                        </a:rPr>
                        <a:t>22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>
                          <a:effectLst/>
                        </a:rPr>
                        <a:t>x</a:t>
                      </a:r>
                      <a:r>
                        <a:rPr lang="cs-CZ" sz="1800" b="1" u="none" strike="noStrike" baseline="-25000">
                          <a:effectLst/>
                        </a:rPr>
                        <a:t>23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>
                          <a:effectLst/>
                        </a:rPr>
                        <a:t>…..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>
                          <a:effectLst/>
                        </a:rPr>
                        <a:t>x</a:t>
                      </a:r>
                      <a:r>
                        <a:rPr lang="cs-CZ" sz="1800" b="1" u="none" strike="noStrike" baseline="-25000">
                          <a:effectLst/>
                        </a:rPr>
                        <a:t>2k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>
                          <a:effectLst/>
                        </a:rPr>
                        <a:t>…..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>
                          <a:effectLst/>
                        </a:rPr>
                        <a:t>x</a:t>
                      </a:r>
                      <a:r>
                        <a:rPr lang="cs-CZ" sz="1800" b="1" u="none" strike="noStrike" baseline="-25000">
                          <a:effectLst/>
                        </a:rPr>
                        <a:t>2t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x</a:t>
                      </a:r>
                      <a:r>
                        <a:rPr lang="cs-CZ" sz="1800" b="1" u="none" strike="noStrike" baseline="-25000" dirty="0">
                          <a:effectLst/>
                        </a:rPr>
                        <a:t>O2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baseline="0" dirty="0" smtClean="0">
                          <a:effectLst/>
                        </a:rPr>
                        <a:t>R</a:t>
                      </a:r>
                      <a:r>
                        <a:rPr lang="cs-CZ" sz="1800" b="1" u="none" strike="noStrike" baseline="-25000" dirty="0" smtClean="0">
                          <a:effectLst/>
                        </a:rPr>
                        <a:t>2</a:t>
                      </a:r>
                      <a:endParaRPr lang="cs-CZ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…..</a:t>
                      </a:r>
                      <a:endParaRPr lang="cs-CZ" sz="18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…..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>
                          <a:effectLst/>
                        </a:rPr>
                        <a:t>…..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>
                          <a:effectLst/>
                        </a:rPr>
                        <a:t>…..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>
                          <a:effectLst/>
                        </a:rPr>
                        <a:t>…..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>
                          <a:effectLst/>
                        </a:rPr>
                        <a:t>…..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>
                          <a:effectLst/>
                        </a:rPr>
                        <a:t>…..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>
                          <a:effectLst/>
                        </a:rPr>
                        <a:t>…..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…..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baseline="0" dirty="0" smtClean="0">
                          <a:effectLst/>
                        </a:rPr>
                        <a:t>…..</a:t>
                      </a:r>
                      <a:endParaRPr lang="cs-CZ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V</a:t>
                      </a:r>
                      <a:r>
                        <a:rPr lang="cs-CZ" sz="1800" b="1" u="none" strike="noStrike" baseline="-25000" dirty="0">
                          <a:effectLst/>
                        </a:rPr>
                        <a:t>i</a:t>
                      </a:r>
                      <a:endParaRPr lang="cs-CZ" sz="18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x</a:t>
                      </a:r>
                      <a:r>
                        <a:rPr lang="cs-CZ" sz="1800" b="1" u="none" strike="noStrike" baseline="-25000" dirty="0">
                          <a:effectLst/>
                        </a:rPr>
                        <a:t>i1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>
                          <a:effectLst/>
                        </a:rPr>
                        <a:t>x</a:t>
                      </a:r>
                      <a:r>
                        <a:rPr lang="cs-CZ" sz="1800" b="1" u="none" strike="noStrike" baseline="-25000">
                          <a:effectLst/>
                        </a:rPr>
                        <a:t>i2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>
                          <a:effectLst/>
                        </a:rPr>
                        <a:t>x</a:t>
                      </a:r>
                      <a:r>
                        <a:rPr lang="cs-CZ" sz="1800" b="1" u="none" strike="noStrike" baseline="-25000">
                          <a:effectLst/>
                        </a:rPr>
                        <a:t>i3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>
                          <a:effectLst/>
                        </a:rPr>
                        <a:t>…..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>
                          <a:effectLst/>
                        </a:rPr>
                        <a:t>x</a:t>
                      </a:r>
                      <a:r>
                        <a:rPr lang="cs-CZ" sz="1800" b="1" u="none" strike="noStrike" baseline="-25000">
                          <a:effectLst/>
                        </a:rPr>
                        <a:t>ik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>
                          <a:effectLst/>
                        </a:rPr>
                        <a:t>…..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>
                          <a:effectLst/>
                        </a:rPr>
                        <a:t>x</a:t>
                      </a:r>
                      <a:r>
                        <a:rPr lang="cs-CZ" sz="1800" b="1" u="none" strike="noStrike" baseline="-25000">
                          <a:effectLst/>
                        </a:rPr>
                        <a:t>it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 err="1">
                          <a:effectLst/>
                        </a:rPr>
                        <a:t>x</a:t>
                      </a:r>
                      <a:r>
                        <a:rPr lang="cs-CZ" sz="1800" b="1" u="none" strike="noStrike" baseline="-25000" dirty="0" err="1">
                          <a:effectLst/>
                        </a:rPr>
                        <a:t>Oi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baseline="0" dirty="0" err="1" smtClean="0">
                          <a:effectLst/>
                        </a:rPr>
                        <a:t>R</a:t>
                      </a:r>
                      <a:r>
                        <a:rPr lang="cs-CZ" sz="1800" b="1" u="none" strike="noStrike" baseline="-25000" dirty="0" err="1" smtClean="0">
                          <a:effectLst/>
                        </a:rPr>
                        <a:t>i</a:t>
                      </a:r>
                      <a:endParaRPr lang="cs-CZ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…..</a:t>
                      </a:r>
                      <a:endParaRPr lang="cs-CZ" sz="18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…..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>
                          <a:effectLst/>
                        </a:rPr>
                        <a:t>…..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>
                          <a:effectLst/>
                        </a:rPr>
                        <a:t>…..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>
                          <a:effectLst/>
                        </a:rPr>
                        <a:t>…..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>
                          <a:effectLst/>
                        </a:rPr>
                        <a:t>…..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>
                          <a:effectLst/>
                        </a:rPr>
                        <a:t>…..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>
                          <a:effectLst/>
                        </a:rPr>
                        <a:t>…..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…..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baseline="0" dirty="0" smtClean="0">
                          <a:effectLst/>
                        </a:rPr>
                        <a:t>…..</a:t>
                      </a:r>
                      <a:endParaRPr lang="cs-CZ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V</a:t>
                      </a:r>
                      <a:r>
                        <a:rPr lang="cs-CZ" sz="1800" b="1" u="none" strike="noStrike" baseline="-25000" dirty="0">
                          <a:effectLst/>
                        </a:rPr>
                        <a:t>m</a:t>
                      </a:r>
                      <a:endParaRPr lang="cs-CZ" sz="18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x</a:t>
                      </a:r>
                      <a:r>
                        <a:rPr lang="cs-CZ" sz="1800" b="1" u="none" strike="noStrike" baseline="-25000" dirty="0">
                          <a:effectLst/>
                        </a:rPr>
                        <a:t>m1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x</a:t>
                      </a:r>
                      <a:r>
                        <a:rPr lang="cs-CZ" sz="1800" b="1" u="none" strike="noStrike" baseline="-25000" dirty="0">
                          <a:effectLst/>
                        </a:rPr>
                        <a:t>m2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x</a:t>
                      </a:r>
                      <a:r>
                        <a:rPr lang="cs-CZ" sz="1800" b="1" u="none" strike="noStrike" baseline="-25000" dirty="0">
                          <a:effectLst/>
                        </a:rPr>
                        <a:t>m3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…..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 err="1">
                          <a:effectLst/>
                        </a:rPr>
                        <a:t>x</a:t>
                      </a:r>
                      <a:r>
                        <a:rPr lang="cs-CZ" sz="1800" b="1" u="none" strike="noStrike" baseline="-25000" dirty="0" err="1">
                          <a:effectLst/>
                        </a:rPr>
                        <a:t>mk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…..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 err="1">
                          <a:effectLst/>
                        </a:rPr>
                        <a:t>x</a:t>
                      </a:r>
                      <a:r>
                        <a:rPr lang="cs-CZ" sz="1800" b="1" u="none" strike="noStrike" baseline="-25000" dirty="0" err="1">
                          <a:effectLst/>
                        </a:rPr>
                        <a:t>mt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 err="1">
                          <a:effectLst/>
                        </a:rPr>
                        <a:t>x</a:t>
                      </a:r>
                      <a:r>
                        <a:rPr lang="cs-CZ" sz="1800" b="1" u="none" strike="noStrike" baseline="-25000" dirty="0" err="1">
                          <a:effectLst/>
                        </a:rPr>
                        <a:t>Om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baseline="0" dirty="0" err="1" smtClean="0">
                          <a:effectLst/>
                        </a:rPr>
                        <a:t>R</a:t>
                      </a:r>
                      <a:r>
                        <a:rPr lang="cs-CZ" sz="1800" b="1" u="none" strike="noStrike" baseline="-25000" dirty="0" err="1" smtClean="0">
                          <a:effectLst/>
                        </a:rPr>
                        <a:t>m</a:t>
                      </a:r>
                      <a:endParaRPr lang="cs-CZ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114935" y="188640"/>
            <a:ext cx="72014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MANAHRA</a:t>
            </a:r>
          </a:p>
          <a:p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Téma: Rozhodování</a:t>
            </a:r>
          </a:p>
          <a:p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Aplikace modelu </a:t>
            </a:r>
            <a:r>
              <a:rPr lang="cs-CZ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jednokriteriálního</a:t>
            </a:r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rozhodování v podmínkách rizika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9552" y="4374232"/>
            <a:ext cx="813690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třeba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cs-CZ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odhadnout pravděpodobnost existence jednotlivých scénářů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cs-CZ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vypočítat hodnotu kritéria, když se setká varianta „i“ se scénářem „k“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cs-CZ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vypočítat očekávanou hodnotu kritéria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cs-CZ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vypočítat rozptyl hodnoty kritéria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cs-CZ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posoudit pro každou variantu její očekávanou hodnotu a její riziko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cs-CZ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rozhodnout se ve prospěch jedné varianty</a:t>
            </a:r>
            <a:endParaRPr lang="cs-CZ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47A6-C2B1-4FC8-9505-FA375FA247F3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972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47A6-C2B1-4FC8-9505-FA375FA247F3}" type="slidenum">
              <a:rPr lang="cs-CZ" smtClean="0"/>
              <a:t>9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022875" y="1484784"/>
            <a:ext cx="756084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cs-CZ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Poznámky k předchozímu snímku:</a:t>
            </a:r>
            <a:endParaRPr lang="cs-CZ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ad 1) Hodnota pravděpodobnosti existence jednotlivých scénářů musí být řádně zdůvodněna.</a:t>
            </a:r>
          </a:p>
          <a:p>
            <a:pPr>
              <a:spcAft>
                <a:spcPts val="600"/>
              </a:spcAft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ad 2) Kritériem je zisk. Výpočet zisku musí být zcela transparentní. Musí být známo, z jakých veličin se vycházelo a proč a podle jakého vzorce byl výpočet proveden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ad 3) a 4) Jednoduché výpočty dle daných pravidel.</a:t>
            </a:r>
          </a:p>
          <a:p>
            <a:pPr>
              <a:spcAft>
                <a:spcPts val="600"/>
              </a:spcAft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ad 5) a 6) Zohlednit a zdůvodnit vztah rozhodovatele k riziku.  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114935" y="188640"/>
            <a:ext cx="72014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MANAHRA</a:t>
            </a:r>
          </a:p>
          <a:p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Téma: Rozhodování</a:t>
            </a:r>
          </a:p>
          <a:p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Aplikace modelu </a:t>
            </a:r>
            <a:r>
              <a:rPr lang="cs-CZ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jednokriteriálního</a:t>
            </a:r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rozhodování v podmínkách rizika</a:t>
            </a:r>
          </a:p>
        </p:txBody>
      </p:sp>
    </p:spTree>
    <p:extLst>
      <p:ext uri="{BB962C8B-B14F-4D97-AF65-F5344CB8AC3E}">
        <p14:creationId xmlns:p14="http://schemas.microsoft.com/office/powerpoint/2010/main" val="190679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667</Words>
  <Application>Microsoft Office PowerPoint</Application>
  <PresentationFormat>Předvádění na obrazovce (4:3)</PresentationFormat>
  <Paragraphs>293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Blazek Ladislav</dc:creator>
  <cp:lastModifiedBy>Blazek Ladislav</cp:lastModifiedBy>
  <cp:revision>50</cp:revision>
  <cp:lastPrinted>2018-10-18T12:16:39Z</cp:lastPrinted>
  <dcterms:created xsi:type="dcterms:W3CDTF">2017-11-22T15:34:18Z</dcterms:created>
  <dcterms:modified xsi:type="dcterms:W3CDTF">2018-10-25T08:38:13Z</dcterms:modified>
</cp:coreProperties>
</file>