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33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33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6B76B-8B9B-4EAA-A98A-30B11C820F63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254" y="4743176"/>
            <a:ext cx="5437168" cy="38809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63396"/>
            <a:ext cx="2946145" cy="4933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911" y="9363396"/>
            <a:ext cx="2946144" cy="4933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0C7DB-A192-45C1-AB25-C883C3111B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85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01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53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16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68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22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90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3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16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56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34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19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78B1D-C097-4BB4-B6B9-898B97379D15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D0682-7D61-403B-999D-695780505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73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074408" y="398702"/>
            <a:ext cx="5577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Cash-to-Cash </a:t>
            </a:r>
            <a:r>
              <a:rPr lang="cs-CZ" sz="54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Cycle</a:t>
            </a:r>
            <a:endParaRPr lang="cs-CZ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1413164" y="3499755"/>
            <a:ext cx="9483267" cy="74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0415530" y="3761748"/>
            <a:ext cx="48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čas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837113" y="3574474"/>
            <a:ext cx="8312" cy="93933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845425" y="3062550"/>
            <a:ext cx="4904510" cy="49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 flipV="1">
            <a:off x="1828801" y="2870665"/>
            <a:ext cx="8312" cy="703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509484" y="2211187"/>
            <a:ext cx="1709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 dodávky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 flipV="1">
            <a:off x="6749935" y="2589417"/>
            <a:ext cx="0" cy="913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2576486" y="2856835"/>
            <a:ext cx="4172990" cy="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3741126" y="1548166"/>
            <a:ext cx="1857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ATP-CTP výpočet  </a:t>
            </a:r>
            <a:endParaRPr lang="cs-CZ" dirty="0">
              <a:solidFill>
                <a:srgbClr val="00B050"/>
              </a:solidFill>
            </a:endParaRPr>
          </a:p>
        </p:txBody>
      </p:sp>
      <p:cxnSp>
        <p:nvCxnSpPr>
          <p:cNvPr id="25" name="Přímá spojnice se šipkou 24"/>
          <p:cNvCxnSpPr/>
          <p:nvPr/>
        </p:nvCxnSpPr>
        <p:spPr>
          <a:xfrm flipH="1" flipV="1">
            <a:off x="2576486" y="2589417"/>
            <a:ext cx="458" cy="95574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817088" y="3700193"/>
            <a:ext cx="935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0070C0"/>
                </a:solidFill>
              </a:rPr>
              <a:t>Prodejní </a:t>
            </a:r>
          </a:p>
          <a:p>
            <a:pPr algn="ctr"/>
            <a:r>
              <a:rPr lang="cs-CZ" sz="1200" dirty="0" smtClean="0">
                <a:solidFill>
                  <a:srgbClr val="0070C0"/>
                </a:solidFill>
              </a:rPr>
              <a:t>objednávka</a:t>
            </a:r>
          </a:p>
          <a:p>
            <a:pPr algn="ctr"/>
            <a:r>
              <a:rPr lang="cs-CZ" sz="1200" dirty="0" smtClean="0">
                <a:solidFill>
                  <a:srgbClr val="0070C0"/>
                </a:solidFill>
              </a:rPr>
              <a:t>(požadavek)</a:t>
            </a:r>
            <a:endParaRPr lang="cs-CZ" sz="1200" dirty="0">
              <a:solidFill>
                <a:srgbClr val="0070C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749253" y="1952492"/>
            <a:ext cx="902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00B050"/>
                </a:solidFill>
              </a:rPr>
              <a:t>Nákupní </a:t>
            </a:r>
          </a:p>
          <a:p>
            <a:pPr algn="ctr"/>
            <a:r>
              <a:rPr lang="cs-CZ" sz="1200" dirty="0" smtClean="0">
                <a:solidFill>
                  <a:srgbClr val="00B050"/>
                </a:solidFill>
              </a:rPr>
              <a:t>objednávka</a:t>
            </a:r>
          </a:p>
          <a:p>
            <a:pPr algn="ctr"/>
            <a:r>
              <a:rPr lang="cs-CZ" sz="1200" dirty="0" smtClean="0">
                <a:solidFill>
                  <a:srgbClr val="00B050"/>
                </a:solidFill>
              </a:rPr>
              <a:t> </a:t>
            </a:r>
            <a:endParaRPr lang="cs-CZ" sz="1200" dirty="0">
              <a:solidFill>
                <a:srgbClr val="00B050"/>
              </a:solidFill>
            </a:endParaRPr>
          </a:p>
        </p:txBody>
      </p:sp>
      <p:sp>
        <p:nvSpPr>
          <p:cNvPr id="30" name="Pravá složená závorka 29"/>
          <p:cNvSpPr/>
          <p:nvPr/>
        </p:nvSpPr>
        <p:spPr>
          <a:xfrm rot="-5400000">
            <a:off x="4501437" y="132714"/>
            <a:ext cx="228717" cy="3928227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 flipH="1" flipV="1">
            <a:off x="3405533" y="2598823"/>
            <a:ext cx="458" cy="95574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2574010" y="3222569"/>
            <a:ext cx="82815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515039" y="3246377"/>
            <a:ext cx="9460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Průběžný čas</a:t>
            </a:r>
            <a:endParaRPr lang="cs-CZ" sz="1100" b="1" dirty="0">
              <a:solidFill>
                <a:srgbClr val="00B05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359625" y="2334378"/>
            <a:ext cx="12859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Příjem a fakturace </a:t>
            </a:r>
          </a:p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a  </a:t>
            </a:r>
            <a:r>
              <a:rPr lang="cs-CZ" sz="1100" b="1" dirty="0" err="1" smtClean="0">
                <a:solidFill>
                  <a:srgbClr val="00B050"/>
                </a:solidFill>
              </a:rPr>
              <a:t>zaskladnění</a:t>
            </a:r>
            <a:r>
              <a:rPr lang="cs-CZ" sz="1100" b="1" dirty="0" smtClean="0">
                <a:solidFill>
                  <a:srgbClr val="00B050"/>
                </a:solidFill>
              </a:rPr>
              <a:t> </a:t>
            </a:r>
            <a:endParaRPr lang="cs-CZ" sz="1100" b="1" dirty="0">
              <a:solidFill>
                <a:srgbClr val="00B05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3378059" y="3808796"/>
            <a:ext cx="12907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Platební podmínka</a:t>
            </a:r>
          </a:p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Dodavatele</a:t>
            </a:r>
          </a:p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Varianta I </a:t>
            </a:r>
            <a:endParaRPr lang="cs-CZ" sz="1100" b="1" dirty="0">
              <a:solidFill>
                <a:srgbClr val="00B05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3760351" y="4738760"/>
            <a:ext cx="13195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Platba dodavateli I.</a:t>
            </a:r>
            <a:endParaRPr lang="cs-CZ" sz="1100" b="1" dirty="0">
              <a:solidFill>
                <a:srgbClr val="00B050"/>
              </a:solidFill>
            </a:endParaRPr>
          </a:p>
        </p:txBody>
      </p:sp>
      <p:cxnSp>
        <p:nvCxnSpPr>
          <p:cNvPr id="38" name="Přímá spojnice se šipkou 37"/>
          <p:cNvCxnSpPr/>
          <p:nvPr/>
        </p:nvCxnSpPr>
        <p:spPr>
          <a:xfrm flipV="1">
            <a:off x="3402337" y="3749040"/>
            <a:ext cx="1383535" cy="25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H="1" flipV="1">
            <a:off x="3379922" y="3560114"/>
            <a:ext cx="16228" cy="2510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H="1" flipV="1">
            <a:off x="4771024" y="3599569"/>
            <a:ext cx="14848" cy="1165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5708892" y="3269342"/>
            <a:ext cx="9412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70C0"/>
                </a:solidFill>
              </a:rPr>
              <a:t>Čas přepravy</a:t>
            </a:r>
            <a:endParaRPr lang="cs-CZ" sz="1100" b="1" dirty="0">
              <a:solidFill>
                <a:srgbClr val="0070C0"/>
              </a:solidFill>
            </a:endParaRPr>
          </a:p>
        </p:txBody>
      </p:sp>
      <p:cxnSp>
        <p:nvCxnSpPr>
          <p:cNvPr id="46" name="Přímá spojnice se šipkou 45"/>
          <p:cNvCxnSpPr/>
          <p:nvPr/>
        </p:nvCxnSpPr>
        <p:spPr>
          <a:xfrm>
            <a:off x="6757620" y="3551159"/>
            <a:ext cx="8312" cy="93933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>
            <a:off x="5514680" y="3284359"/>
            <a:ext cx="1217499" cy="617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5514680" y="3553689"/>
            <a:ext cx="8312" cy="93933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5225420" y="4482059"/>
            <a:ext cx="9268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70C0"/>
                </a:solidFill>
              </a:rPr>
              <a:t>Vyskladnění</a:t>
            </a:r>
            <a:r>
              <a:rPr lang="cs-CZ" sz="1100" b="1" dirty="0" smtClean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cs-CZ" sz="1100" b="1" dirty="0" smtClean="0">
                <a:solidFill>
                  <a:srgbClr val="0070C0"/>
                </a:solidFill>
              </a:rPr>
              <a:t>a dodávka</a:t>
            </a:r>
            <a:endParaRPr lang="cs-CZ" sz="1100" b="1" dirty="0">
              <a:solidFill>
                <a:srgbClr val="0070C0"/>
              </a:solidFill>
            </a:endParaRPr>
          </a:p>
        </p:txBody>
      </p:sp>
      <p:cxnSp>
        <p:nvCxnSpPr>
          <p:cNvPr id="52" name="Přímá spojnice 51"/>
          <p:cNvCxnSpPr/>
          <p:nvPr/>
        </p:nvCxnSpPr>
        <p:spPr>
          <a:xfrm flipV="1">
            <a:off x="5510754" y="3001242"/>
            <a:ext cx="8082" cy="525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6464244" y="4503321"/>
            <a:ext cx="7906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70C0"/>
                </a:solidFill>
              </a:rPr>
              <a:t>Fakturace </a:t>
            </a:r>
            <a:endParaRPr lang="cs-CZ" sz="11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6873972" y="3700193"/>
            <a:ext cx="12987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Platební podmínka</a:t>
            </a:r>
          </a:p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Zákazníka</a:t>
            </a:r>
            <a:endParaRPr lang="cs-CZ" sz="1100" b="1" dirty="0">
              <a:solidFill>
                <a:srgbClr val="00B050"/>
              </a:solidFill>
            </a:endParaRPr>
          </a:p>
        </p:txBody>
      </p:sp>
      <p:sp>
        <p:nvSpPr>
          <p:cNvPr id="56" name="Obousměrná vodorovná šipka 55"/>
          <p:cNvSpPr/>
          <p:nvPr/>
        </p:nvSpPr>
        <p:spPr>
          <a:xfrm>
            <a:off x="3395079" y="3120838"/>
            <a:ext cx="2111844" cy="382412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Sklad</a:t>
            </a:r>
            <a:endParaRPr lang="cs-CZ" sz="1050" dirty="0"/>
          </a:p>
        </p:txBody>
      </p:sp>
      <p:cxnSp>
        <p:nvCxnSpPr>
          <p:cNvPr id="57" name="Přímá spojnice 56"/>
          <p:cNvCxnSpPr/>
          <p:nvPr/>
        </p:nvCxnSpPr>
        <p:spPr>
          <a:xfrm flipH="1" flipV="1">
            <a:off x="4755574" y="4974198"/>
            <a:ext cx="15450" cy="538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6789189" y="4211780"/>
            <a:ext cx="1383535" cy="25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7048189" y="4696920"/>
            <a:ext cx="17844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Příjem platby od zákazníka</a:t>
            </a:r>
            <a:endParaRPr lang="cs-CZ" sz="1100" b="1" dirty="0">
              <a:solidFill>
                <a:srgbClr val="00B050"/>
              </a:solidFill>
            </a:endParaRPr>
          </a:p>
        </p:txBody>
      </p:sp>
      <p:cxnSp>
        <p:nvCxnSpPr>
          <p:cNvPr id="61" name="Přímá spojnice 60"/>
          <p:cNvCxnSpPr/>
          <p:nvPr/>
        </p:nvCxnSpPr>
        <p:spPr>
          <a:xfrm flipH="1" flipV="1">
            <a:off x="8172724" y="3517271"/>
            <a:ext cx="14848" cy="1165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H="1" flipV="1">
            <a:off x="8179847" y="4974197"/>
            <a:ext cx="29179" cy="830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bousměrná vodorovná šipka 62"/>
          <p:cNvSpPr/>
          <p:nvPr/>
        </p:nvSpPr>
        <p:spPr>
          <a:xfrm>
            <a:off x="4807326" y="5130332"/>
            <a:ext cx="3365398" cy="38241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Cash –to- cash kladný</a:t>
            </a:r>
            <a:endParaRPr lang="cs-CZ" sz="105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4953253" y="6002466"/>
            <a:ext cx="12907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Platební podmínka</a:t>
            </a:r>
          </a:p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Dodavatele</a:t>
            </a:r>
          </a:p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Varianta II </a:t>
            </a:r>
            <a:endParaRPr lang="cs-CZ" sz="1100" b="1" dirty="0">
              <a:solidFill>
                <a:srgbClr val="00B050"/>
              </a:solidFill>
            </a:endParaRPr>
          </a:p>
        </p:txBody>
      </p:sp>
      <p:cxnSp>
        <p:nvCxnSpPr>
          <p:cNvPr id="66" name="Přímá spojnice se šipkou 65"/>
          <p:cNvCxnSpPr/>
          <p:nvPr/>
        </p:nvCxnSpPr>
        <p:spPr>
          <a:xfrm flipV="1">
            <a:off x="3394913" y="5932132"/>
            <a:ext cx="6594394" cy="429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1" name="TextovéPole 70"/>
          <p:cNvSpPr txBox="1"/>
          <p:nvPr/>
        </p:nvSpPr>
        <p:spPr>
          <a:xfrm>
            <a:off x="7950373" y="6016903"/>
            <a:ext cx="13564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B050"/>
                </a:solidFill>
              </a:rPr>
              <a:t>Platba dodavateli II.</a:t>
            </a:r>
            <a:endParaRPr lang="cs-CZ" sz="1100" b="1" dirty="0">
              <a:solidFill>
                <a:srgbClr val="00B050"/>
              </a:solidFill>
            </a:endParaRPr>
          </a:p>
        </p:txBody>
      </p:sp>
      <p:cxnSp>
        <p:nvCxnSpPr>
          <p:cNvPr id="73" name="Přímá spojnice 72"/>
          <p:cNvCxnSpPr/>
          <p:nvPr/>
        </p:nvCxnSpPr>
        <p:spPr>
          <a:xfrm flipH="1" flipV="1">
            <a:off x="9973381" y="3483851"/>
            <a:ext cx="31852" cy="2562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bousměrná vodorovná šipka 75"/>
          <p:cNvSpPr/>
          <p:nvPr/>
        </p:nvSpPr>
        <p:spPr>
          <a:xfrm>
            <a:off x="8194436" y="5389637"/>
            <a:ext cx="1832509" cy="382412"/>
          </a:xfrm>
          <a:prstGeom prst="leftRightArrow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Cash –</a:t>
            </a:r>
            <a:r>
              <a:rPr lang="cs-CZ" sz="1050" smtClean="0"/>
              <a:t>to- cash   </a:t>
            </a:r>
            <a:r>
              <a:rPr lang="cs-CZ" sz="1050" dirty="0" smtClean="0"/>
              <a:t>negativní</a:t>
            </a:r>
            <a:endParaRPr lang="cs-CZ" sz="1050" dirty="0"/>
          </a:p>
        </p:txBody>
      </p:sp>
      <p:sp>
        <p:nvSpPr>
          <p:cNvPr id="80" name="Šipka doleva 79"/>
          <p:cNvSpPr/>
          <p:nvPr/>
        </p:nvSpPr>
        <p:spPr>
          <a:xfrm>
            <a:off x="5466854" y="1595041"/>
            <a:ext cx="1282622" cy="298043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Šipka doleva 80"/>
          <p:cNvSpPr/>
          <p:nvPr/>
        </p:nvSpPr>
        <p:spPr>
          <a:xfrm>
            <a:off x="2578394" y="1586995"/>
            <a:ext cx="1225256" cy="298043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77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64</Words>
  <Application>Microsoft Office PowerPoint</Application>
  <PresentationFormat>Širokoúhlá obrazovka</PresentationFormat>
  <Paragraphs>31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Jaromír Skorkovský</dc:creator>
  <cp:lastModifiedBy>Jaromír Skorkovský</cp:lastModifiedBy>
  <cp:revision>5</cp:revision>
  <cp:lastPrinted>2019-12-09T07:01:59Z</cp:lastPrinted>
  <dcterms:created xsi:type="dcterms:W3CDTF">2019-12-09T06:36:07Z</dcterms:created>
  <dcterms:modified xsi:type="dcterms:W3CDTF">2019-12-09T07:02:05Z</dcterms:modified>
</cp:coreProperties>
</file>