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46" r:id="rId3"/>
    <p:sldId id="347" r:id="rId4"/>
    <p:sldId id="319" r:id="rId5"/>
    <p:sldId id="320" r:id="rId6"/>
    <p:sldId id="321" r:id="rId7"/>
    <p:sldId id="322" r:id="rId8"/>
    <p:sldId id="336" r:id="rId9"/>
    <p:sldId id="337" r:id="rId10"/>
    <p:sldId id="338" r:id="rId11"/>
    <p:sldId id="339" r:id="rId12"/>
    <p:sldId id="340" r:id="rId13"/>
    <p:sldId id="341" r:id="rId14"/>
    <p:sldId id="343" r:id="rId15"/>
    <p:sldId id="334" r:id="rId16"/>
    <p:sldId id="335" r:id="rId17"/>
    <p:sldId id="345" r:id="rId18"/>
    <p:sldId id="348" r:id="rId19"/>
    <p:sldId id="318"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474" y="9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04.11.2019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F821635-51E0-4032-B21A-E6E71A17F0BD}" type="slidenum">
              <a:rPr lang="en-GB" altLang="cs-CZ"/>
              <a:pPr eaLnBrk="1" hangingPunct="1">
                <a:spcBef>
                  <a:spcPct val="0"/>
                </a:spcBef>
              </a:pPr>
              <a:t>5</a:t>
            </a:fld>
            <a:endParaRPr lang="en-GB" altLang="cs-CZ"/>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xfrm>
            <a:off x="914400" y="4343400"/>
            <a:ext cx="5029200" cy="4114800"/>
          </a:xfrm>
          <a:noFill/>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2039440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04.11.2019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04.11.2019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04.11.2019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04.11.2019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04.11.2019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04.11.2019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04.11.2019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04.11.2019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hyperlink" Target="http://images.google.cz/imgres?imgurl=http://upload.wikimedia.org/wikipedia/commons/3/3f/Artic.lorry.arp.750pix.jpg&amp;imgrefurl=http://commons.wikimedia.org/wiki/File:Artic.lorry.arp.750pix.jpg&amp;usg=__ZOnX2niA8zNiKFJX3-mqpv0EQGg=&amp;h=440&amp;w=750&amp;sz=131&amp;hl=cs&amp;start=8&amp;tbnid=sbHS5tclBHKxAM:&amp;tbnh=83&amp;tbnw=141&amp;prev=/images?q%3Dlorry%26gbv%3D2%26hl%3Dcs" TargetMode="External"/><Relationship Id="rId13"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3.jpeg"/><Relationship Id="rId12" Type="http://schemas.openxmlformats.org/officeDocument/2006/relationships/hyperlink" Target="http://images.google.cz/imgres?imgurl=http://www.anacominc.com/images/AnaComCustomerService.jpg&amp;imgrefurl=http://www.anacominc.com/service.html&amp;usg=__R1g3CLt5Vzd8mXw11uVGH6nqMcg=&amp;h=412&amp;w=323&amp;sz=15&amp;hl=cs&amp;start=18&amp;tbnid=PIHk_QnINyHnlM:&amp;tbnh=125&amp;tbnw=98&amp;prev=/images?q%3Dcustomer%26gbv%3D2%26hl%3Dcs" TargetMode="External"/><Relationship Id="rId2" Type="http://schemas.openxmlformats.org/officeDocument/2006/relationships/hyperlink" Target="http://images.google.cz/imgres?imgurl=http://www.transittrak.com/images/reinforced-plastic-inventory.jpg&amp;imgrefurl=http://www.transittrak.com/&amp;usg=__NtpkpkL6iNim4BUn80R9AXCQt2g=&amp;h=360&amp;w=450&amp;sz=60&amp;hl=cs&amp;start=7&amp;tbnid=f2qK0mh7UeHNIM:&amp;tbnh=102&amp;tbnw=127&amp;prev=/images?q%3DInventory%26gbv%3D2%26hl%3Dcs" TargetMode="External"/><Relationship Id="rId1" Type="http://schemas.openxmlformats.org/officeDocument/2006/relationships/slideLayout" Target="../slideLayouts/slideLayout6.xml"/><Relationship Id="rId6" Type="http://schemas.openxmlformats.org/officeDocument/2006/relationships/hyperlink" Target="http://images.google.cz/imgres?imgurl=http://www.lakesuperiorwarehousing.com/images/warehouse230624-1-009.jpg&amp;imgrefurl=http://www.lakesuperiorwarehousing.com/lswwarehousestorage2.html&amp;usg=__RnP9qic00_QokpxOAClHjn2NB4c=&amp;h=312&amp;w=500&amp;sz=12&amp;hl=cs&amp;start=7&amp;tbnid=yzMMhkFwGA6fyM:&amp;tbnh=81&amp;tbnw=130&amp;prev=/images?q%3Dwarehouse%2Bramp%26gbv%3D2%26hl%3Dcs" TargetMode="External"/><Relationship Id="rId11" Type="http://schemas.openxmlformats.org/officeDocument/2006/relationships/image" Target="../media/image5.jpeg"/><Relationship Id="rId5" Type="http://schemas.openxmlformats.org/officeDocument/2006/relationships/image" Target="../media/image2.jpeg"/><Relationship Id="rId15" Type="http://schemas.openxmlformats.org/officeDocument/2006/relationships/image" Target="../media/image8.png"/><Relationship Id="rId10" Type="http://schemas.openxmlformats.org/officeDocument/2006/relationships/hyperlink" Target="http://images.google.cz/imgres?imgurl=http://www.etftrends.com/wp-content/uploads/2008/10/amsted-factory.jpg&amp;imgrefurl=http://www.etftrends.com/2008/10/surprise-factory-order-drop-hurts-industrial-etfs.html&amp;usg=__XKow3ARtryuhMLfe_vFMi_oMKOE=&amp;h=416&amp;w=543&amp;sz=113&amp;hl=cs&amp;start=1&amp;tbnid=jxpDmO0ZjyuvsM:&amp;tbnh=101&amp;tbnw=132&amp;prev=/images?q%3Dfactory%26gbv%3D2%26hl%3Dcs" TargetMode="External"/><Relationship Id="rId4" Type="http://schemas.openxmlformats.org/officeDocument/2006/relationships/hyperlink" Target="http://images.google.cz/imgres?imgurl=http://www.intra-mt.cz/obrazky-intra/vozik.gif&amp;imgrefurl=http://www.intra-mt.cz/index.php?id%3Drevize-lpg&amp;usg=__zBkRGA3PelqK40BWTEekDvAUA4M=&amp;h=270&amp;w=330&amp;sz=31&amp;hl=cs&amp;start=23&amp;tbnid=V7iF4l3scCr-nM:&amp;tbnh=97&amp;tbnw=119&amp;prev=/images?q%3Dmanipula%C4%8Dn%C3%AD%2Bvoz%C3%ADk%26gbv%3D2%26ndsp%3D18%26hl%3Dcs%26sa%3DN%26start%3D18" TargetMode="External"/><Relationship Id="rId9" Type="http://schemas.openxmlformats.org/officeDocument/2006/relationships/image" Target="../media/image4.jpeg"/><Relationship Id="rId1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err="1" smtClean="0"/>
              <a:t>Introduction</a:t>
            </a:r>
            <a:r>
              <a:rPr lang="cs-CZ" dirty="0" smtClean="0"/>
              <a:t> to MS Dynamics NAV  </a:t>
            </a:r>
            <a:br>
              <a:rPr lang="cs-CZ" dirty="0" smtClean="0"/>
            </a:br>
            <a:r>
              <a:rPr lang="cs-CZ" sz="1600" b="1" dirty="0" smtClean="0">
                <a:solidFill>
                  <a:srgbClr val="0070C0"/>
                </a:solidFill>
              </a:rPr>
              <a:t>(ATP_CTP)</a:t>
            </a:r>
            <a:endParaRPr lang="cs-CZ" sz="1600" b="1" dirty="0">
              <a:solidFill>
                <a:srgbClr val="0070C0"/>
              </a:solidFill>
            </a:endParaRPr>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539552" y="237475"/>
            <a:ext cx="7416824" cy="1200329"/>
          </a:xfrm>
          <a:prstGeom prst="rect">
            <a:avLst/>
          </a:prstGeom>
        </p:spPr>
        <p:txBody>
          <a:bodyPr wrap="square">
            <a:spAutoFit/>
          </a:bodyPr>
          <a:lstStyle/>
          <a:p>
            <a:r>
              <a:rPr lang="cs-CZ" altLang="cs-CZ" sz="3600" dirty="0"/>
              <a:t>ATP –CTP – </a:t>
            </a:r>
            <a:r>
              <a:rPr lang="en-US" altLang="cs-CZ" sz="3600" dirty="0">
                <a:latin typeface="Calibri" panose="020F0502020204030204" pitchFamily="34" charset="0"/>
              </a:rPr>
              <a:t>simple </a:t>
            </a:r>
            <a:r>
              <a:rPr lang="en-US" altLang="cs-CZ" sz="3600" dirty="0" smtClean="0">
                <a:latin typeface="Calibri" panose="020F0502020204030204" pitchFamily="34" charset="0"/>
              </a:rPr>
              <a:t>example</a:t>
            </a:r>
            <a:endParaRPr lang="cs-CZ" altLang="cs-CZ" sz="3600" dirty="0" smtClean="0">
              <a:latin typeface="Calibri" panose="020F0502020204030204" pitchFamily="34" charset="0"/>
            </a:endParaRPr>
          </a:p>
          <a:p>
            <a:r>
              <a:rPr lang="cs-CZ" sz="3600" dirty="0" smtClean="0">
                <a:latin typeface="Calibri" panose="020F0502020204030204" pitchFamily="34" charset="0"/>
              </a:rPr>
              <a:t>(Sales </a:t>
            </a:r>
            <a:r>
              <a:rPr lang="cs-CZ" sz="3600" dirty="0" err="1" smtClean="0">
                <a:latin typeface="Calibri" panose="020F0502020204030204" pitchFamily="34" charset="0"/>
              </a:rPr>
              <a:t>Order</a:t>
            </a:r>
            <a:r>
              <a:rPr lang="cs-CZ" sz="3600" dirty="0" smtClean="0">
                <a:latin typeface="Calibri" panose="020F0502020204030204" pitchFamily="34" charset="0"/>
              </a:rPr>
              <a:t>) </a:t>
            </a:r>
            <a:endParaRPr lang="cs-CZ" sz="3600" dirty="0"/>
          </a:p>
        </p:txBody>
      </p:sp>
      <p:pic>
        <p:nvPicPr>
          <p:cNvPr id="4" name="Obrázek 3"/>
          <p:cNvPicPr>
            <a:picLocks noChangeAspect="1"/>
          </p:cNvPicPr>
          <p:nvPr/>
        </p:nvPicPr>
        <p:blipFill>
          <a:blip r:embed="rId2"/>
          <a:stretch>
            <a:fillRect/>
          </a:stretch>
        </p:blipFill>
        <p:spPr>
          <a:xfrm>
            <a:off x="1043608" y="1628800"/>
            <a:ext cx="7454896" cy="3290150"/>
          </a:xfrm>
          <a:prstGeom prst="rect">
            <a:avLst/>
          </a:prstGeom>
          <a:ln>
            <a:solidFill>
              <a:schemeClr val="tx1"/>
            </a:solidFill>
          </a:ln>
        </p:spPr>
      </p:pic>
      <p:sp>
        <p:nvSpPr>
          <p:cNvPr id="10" name="Line 11"/>
          <p:cNvSpPr>
            <a:spLocks noChangeShapeType="1"/>
          </p:cNvSpPr>
          <p:nvPr/>
        </p:nvSpPr>
        <p:spPr bwMode="auto">
          <a:xfrm>
            <a:off x="6443636" y="1665615"/>
            <a:ext cx="576635" cy="0"/>
          </a:xfrm>
          <a:prstGeom prst="line">
            <a:avLst/>
          </a:prstGeom>
          <a:noFill/>
          <a:ln w="28575">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1" name="Line 12"/>
          <p:cNvSpPr>
            <a:spLocks noChangeShapeType="1"/>
          </p:cNvSpPr>
          <p:nvPr/>
        </p:nvSpPr>
        <p:spPr bwMode="auto">
          <a:xfrm flipH="1">
            <a:off x="6443637" y="1665615"/>
            <a:ext cx="0" cy="287338"/>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2" name="Line 13"/>
          <p:cNvSpPr>
            <a:spLocks noChangeShapeType="1"/>
          </p:cNvSpPr>
          <p:nvPr/>
        </p:nvSpPr>
        <p:spPr bwMode="auto">
          <a:xfrm>
            <a:off x="7020272" y="1665615"/>
            <a:ext cx="0" cy="287338"/>
          </a:xfrm>
          <a:prstGeom prst="line">
            <a:avLst/>
          </a:prstGeom>
          <a:noFill/>
          <a:ln w="28575">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13" name="Rectangle 14"/>
          <p:cNvSpPr>
            <a:spLocks noChangeArrowheads="1"/>
          </p:cNvSpPr>
          <p:nvPr/>
        </p:nvSpPr>
        <p:spPr bwMode="auto">
          <a:xfrm>
            <a:off x="6372200" y="584528"/>
            <a:ext cx="1493837"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r>
              <a:rPr lang="en-US" altLang="cs-CZ" sz="1400" dirty="0">
                <a:solidFill>
                  <a:srgbClr val="008000"/>
                </a:solidFill>
                <a:latin typeface="Calibri" panose="020F0502020204030204" pitchFamily="34" charset="0"/>
              </a:rPr>
              <a:t>Output </a:t>
            </a:r>
          </a:p>
          <a:p>
            <a:pPr algn="ctr" eaLnBrk="1" hangingPunct="1">
              <a:spcBef>
                <a:spcPct val="0"/>
              </a:spcBef>
              <a:buClrTx/>
              <a:buSzTx/>
              <a:buFontTx/>
              <a:buNone/>
            </a:pPr>
            <a:r>
              <a:rPr lang="en-US" altLang="cs-CZ" sz="1400" dirty="0">
                <a:solidFill>
                  <a:srgbClr val="008000"/>
                </a:solidFill>
                <a:latin typeface="Calibri" panose="020F0502020204030204" pitchFamily="34" charset="0"/>
              </a:rPr>
              <a:t>Warehouse</a:t>
            </a:r>
          </a:p>
          <a:p>
            <a:pPr algn="ctr" eaLnBrk="1" hangingPunct="1">
              <a:spcBef>
                <a:spcPct val="0"/>
              </a:spcBef>
              <a:buClrTx/>
              <a:buSzTx/>
              <a:buFontTx/>
              <a:buNone/>
            </a:pPr>
            <a:r>
              <a:rPr lang="en-US" altLang="cs-CZ" sz="1400" dirty="0">
                <a:solidFill>
                  <a:srgbClr val="008000"/>
                </a:solidFill>
                <a:latin typeface="Calibri" panose="020F0502020204030204" pitchFamily="34" charset="0"/>
              </a:rPr>
              <a:t>Handling Time</a:t>
            </a:r>
            <a:r>
              <a:rPr lang="cs-CZ" altLang="cs-CZ" sz="1400" dirty="0">
                <a:solidFill>
                  <a:srgbClr val="008000"/>
                </a:solidFill>
                <a:latin typeface="Calibri" panose="020F0502020204030204" pitchFamily="34" charset="0"/>
              </a:rPr>
              <a:t>=OWHT</a:t>
            </a:r>
            <a:endParaRPr lang="en-GB" altLang="cs-CZ" sz="1400" dirty="0">
              <a:solidFill>
                <a:srgbClr val="008000"/>
              </a:solidFill>
              <a:latin typeface="Calibri" panose="020F0502020204030204" pitchFamily="34" charset="0"/>
            </a:endParaRPr>
          </a:p>
        </p:txBody>
      </p:sp>
      <p:sp>
        <p:nvSpPr>
          <p:cNvPr id="20" name="Text Box 5"/>
          <p:cNvSpPr txBox="1">
            <a:spLocks noChangeArrowheads="1"/>
          </p:cNvSpPr>
          <p:nvPr/>
        </p:nvSpPr>
        <p:spPr bwMode="auto">
          <a:xfrm>
            <a:off x="511479" y="5531025"/>
            <a:ext cx="84963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cs-CZ" sz="1800" dirty="0" smtClean="0">
                <a:latin typeface="Calibri" panose="020F0502020204030204" pitchFamily="34" charset="0"/>
              </a:rPr>
              <a:t>On the customer Card ST=1D and Shipping agent ST  =   3D   (Shipping agent setup has a priority over Customer ST=1D). Create new </a:t>
            </a:r>
            <a:r>
              <a:rPr lang="cs-CZ" altLang="cs-CZ" sz="1800" dirty="0" smtClean="0">
                <a:latin typeface="Calibri" panose="020F0502020204030204" pitchFamily="34" charset="0"/>
              </a:rPr>
              <a:t>S</a:t>
            </a:r>
            <a:r>
              <a:rPr lang="en-US" altLang="cs-CZ" sz="1800" dirty="0" smtClean="0">
                <a:latin typeface="Calibri" panose="020F0502020204030204" pitchFamily="34" charset="0"/>
              </a:rPr>
              <a:t>hi</a:t>
            </a:r>
            <a:r>
              <a:rPr lang="cs-CZ" altLang="cs-CZ" sz="1800" dirty="0" smtClean="0">
                <a:latin typeface="Calibri" panose="020F0502020204030204" pitchFamily="34" charset="0"/>
              </a:rPr>
              <a:t>p</a:t>
            </a:r>
            <a:r>
              <a:rPr lang="en-US" altLang="cs-CZ" sz="1800" dirty="0" smtClean="0">
                <a:latin typeface="Calibri" panose="020F0502020204030204" pitchFamily="34" charset="0"/>
              </a:rPr>
              <a:t>ping agent met</a:t>
            </a:r>
            <a:r>
              <a:rPr lang="cs-CZ" altLang="cs-CZ" sz="1800" dirty="0" smtClean="0">
                <a:latin typeface="Calibri" panose="020F0502020204030204" pitchFamily="34" charset="0"/>
              </a:rPr>
              <a:t>h</a:t>
            </a:r>
            <a:r>
              <a:rPr lang="en-US" altLang="cs-CZ" sz="1800" dirty="0" smtClean="0">
                <a:latin typeface="Calibri" panose="020F0502020204030204" pitchFamily="34" charset="0"/>
              </a:rPr>
              <a:t>od EXTRA =ESF transport =3D and overwrite again shipment time on Customer card to 1D only</a:t>
            </a:r>
            <a:endParaRPr lang="en-US" altLang="cs-CZ" sz="1800" dirty="0">
              <a:latin typeface="Calibri" panose="020F0502020204030204" pitchFamily="34" charset="0"/>
            </a:endParaRPr>
          </a:p>
        </p:txBody>
      </p:sp>
      <p:sp>
        <p:nvSpPr>
          <p:cNvPr id="21" name="Line 6"/>
          <p:cNvSpPr>
            <a:spLocks noChangeShapeType="1"/>
          </p:cNvSpPr>
          <p:nvPr/>
        </p:nvSpPr>
        <p:spPr bwMode="auto">
          <a:xfrm>
            <a:off x="5722911" y="2780928"/>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2" name="Line 7"/>
          <p:cNvSpPr>
            <a:spLocks noChangeShapeType="1"/>
          </p:cNvSpPr>
          <p:nvPr/>
        </p:nvSpPr>
        <p:spPr bwMode="auto">
          <a:xfrm flipV="1">
            <a:off x="5722911" y="256502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3" name="Line 8"/>
          <p:cNvSpPr>
            <a:spLocks noChangeShapeType="1"/>
          </p:cNvSpPr>
          <p:nvPr/>
        </p:nvSpPr>
        <p:spPr bwMode="auto">
          <a:xfrm flipH="1" flipV="1">
            <a:off x="6443636" y="2565028"/>
            <a:ext cx="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4" name="Line 10"/>
          <p:cNvSpPr>
            <a:spLocks noChangeShapeType="1"/>
          </p:cNvSpPr>
          <p:nvPr/>
        </p:nvSpPr>
        <p:spPr bwMode="auto">
          <a:xfrm flipV="1">
            <a:off x="5722910" y="2780928"/>
            <a:ext cx="73226" cy="2592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1471889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title"/>
          </p:nvPr>
        </p:nvSpPr>
        <p:spPr/>
        <p:txBody>
          <a:bodyPr/>
          <a:lstStyle/>
          <a:p>
            <a:pPr eaLnBrk="1" hangingPunct="1"/>
            <a:r>
              <a:rPr lang="cs-CZ" altLang="cs-CZ" sz="4800" dirty="0" smtClean="0"/>
              <a:t>ATP –CTP – </a:t>
            </a:r>
            <a:r>
              <a:rPr lang="en-US" altLang="cs-CZ" sz="3600" dirty="0" smtClean="0">
                <a:latin typeface="Calibri" panose="020F0502020204030204" pitchFamily="34" charset="0"/>
              </a:rPr>
              <a:t>simple example</a:t>
            </a:r>
            <a:endParaRPr lang="en-GB" altLang="cs-CZ" sz="3600" dirty="0" smtClean="0">
              <a:latin typeface="Calibri" panose="020F0502020204030204" pitchFamily="34" charset="0"/>
            </a:endParaRPr>
          </a:p>
        </p:txBody>
      </p:sp>
      <p:pic>
        <p:nvPicPr>
          <p:cNvPr id="2" name="Obrázek 1"/>
          <p:cNvPicPr>
            <a:picLocks noChangeAspect="1"/>
          </p:cNvPicPr>
          <p:nvPr/>
        </p:nvPicPr>
        <p:blipFill>
          <a:blip r:embed="rId2"/>
          <a:stretch>
            <a:fillRect/>
          </a:stretch>
        </p:blipFill>
        <p:spPr>
          <a:xfrm>
            <a:off x="395536" y="1340768"/>
            <a:ext cx="5200000" cy="10857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TextovéPole 3"/>
          <p:cNvSpPr txBox="1"/>
          <p:nvPr/>
        </p:nvSpPr>
        <p:spPr>
          <a:xfrm>
            <a:off x="611560" y="2852936"/>
            <a:ext cx="237566" cy="369332"/>
          </a:xfrm>
          <a:prstGeom prst="rect">
            <a:avLst/>
          </a:prstGeom>
          <a:noFill/>
        </p:spPr>
        <p:txBody>
          <a:bodyPr wrap="none" rtlCol="0">
            <a:spAutoFit/>
          </a:bodyPr>
          <a:lstStyle/>
          <a:p>
            <a:r>
              <a:rPr lang="cs-CZ" dirty="0" smtClean="0"/>
              <a:t> </a:t>
            </a:r>
            <a:endParaRPr lang="cs-CZ" dirty="0"/>
          </a:p>
        </p:txBody>
      </p:sp>
      <p:sp>
        <p:nvSpPr>
          <p:cNvPr id="6" name="Šipka doprava 5"/>
          <p:cNvSpPr/>
          <p:nvPr/>
        </p:nvSpPr>
        <p:spPr>
          <a:xfrm>
            <a:off x="3419872" y="4725144"/>
            <a:ext cx="3384376" cy="864096"/>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cs-CZ" dirty="0" smtClean="0"/>
              <a:t>Viz další snímek</a:t>
            </a:r>
            <a:endParaRPr lang="cs-CZ"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9695" y="3767138"/>
            <a:ext cx="1971675" cy="6762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03672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txBox="1">
            <a:spLocks noChangeArrowheads="1"/>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altLang="cs-CZ" sz="4800" dirty="0" smtClean="0"/>
              <a:t>ATP –CTP – </a:t>
            </a:r>
            <a:r>
              <a:rPr lang="en-US" altLang="cs-CZ" sz="3600" dirty="0" smtClean="0">
                <a:latin typeface="Calibri" panose="020F0502020204030204" pitchFamily="34" charset="0"/>
              </a:rPr>
              <a:t>simple example</a:t>
            </a:r>
            <a:endParaRPr lang="en-GB" altLang="cs-CZ" sz="3600" dirty="0" smtClean="0">
              <a:latin typeface="Calibri" panose="020F0502020204030204" pitchFamily="34" charset="0"/>
            </a:endParaRPr>
          </a:p>
        </p:txBody>
      </p:sp>
      <p:pic>
        <p:nvPicPr>
          <p:cNvPr id="5" name="Obrázek 4"/>
          <p:cNvPicPr>
            <a:picLocks noChangeAspect="1"/>
          </p:cNvPicPr>
          <p:nvPr/>
        </p:nvPicPr>
        <p:blipFill>
          <a:blip r:embed="rId2"/>
          <a:stretch>
            <a:fillRect/>
          </a:stretch>
        </p:blipFill>
        <p:spPr>
          <a:xfrm>
            <a:off x="1115616" y="1829771"/>
            <a:ext cx="5832648" cy="14219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ovéPole 5"/>
          <p:cNvSpPr txBox="1"/>
          <p:nvPr/>
        </p:nvSpPr>
        <p:spPr>
          <a:xfrm>
            <a:off x="4536608" y="2060848"/>
            <a:ext cx="984180" cy="369332"/>
          </a:xfrm>
          <a:prstGeom prst="rect">
            <a:avLst/>
          </a:prstGeom>
          <a:noFill/>
        </p:spPr>
        <p:txBody>
          <a:bodyPr wrap="none" rtlCol="0">
            <a:spAutoFit/>
          </a:bodyPr>
          <a:lstStyle/>
          <a:p>
            <a:r>
              <a:rPr lang="cs-CZ" dirty="0" smtClean="0"/>
              <a:t>Lze slíbit</a:t>
            </a:r>
            <a:endParaRPr lang="cs-CZ" dirty="0"/>
          </a:p>
        </p:txBody>
      </p:sp>
      <p:sp>
        <p:nvSpPr>
          <p:cNvPr id="7" name="TextovéPole 6"/>
          <p:cNvSpPr txBox="1"/>
          <p:nvPr/>
        </p:nvSpPr>
        <p:spPr>
          <a:xfrm>
            <a:off x="1065882" y="4554879"/>
            <a:ext cx="5080430" cy="369332"/>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dirty="0" smtClean="0"/>
              <a:t>Změna požadovaného množství v řádku  PO 50-&gt;100</a:t>
            </a:r>
            <a:endParaRPr lang="cs-CZ" dirty="0"/>
          </a:p>
        </p:txBody>
      </p:sp>
      <p:pic>
        <p:nvPicPr>
          <p:cNvPr id="8" name="Obrázek 7"/>
          <p:cNvPicPr>
            <a:picLocks noChangeAspect="1"/>
          </p:cNvPicPr>
          <p:nvPr/>
        </p:nvPicPr>
        <p:blipFill>
          <a:blip r:embed="rId3"/>
          <a:stretch>
            <a:fillRect/>
          </a:stretch>
        </p:blipFill>
        <p:spPr>
          <a:xfrm>
            <a:off x="1034994" y="5301208"/>
            <a:ext cx="7416824" cy="112311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extovéPole 1"/>
          <p:cNvSpPr txBox="1"/>
          <p:nvPr/>
        </p:nvSpPr>
        <p:spPr>
          <a:xfrm>
            <a:off x="1547664" y="3789040"/>
            <a:ext cx="2844818" cy="369332"/>
          </a:xfrm>
          <a:prstGeom prst="rect">
            <a:avLst/>
          </a:prstGeom>
          <a:noFill/>
          <a:ln>
            <a:solidFill>
              <a:srgbClr val="0070C0"/>
            </a:solidFill>
          </a:ln>
        </p:spPr>
        <p:txBody>
          <a:bodyPr wrap="none" rtlCol="0">
            <a:spAutoFit/>
          </a:bodyPr>
          <a:lstStyle/>
          <a:p>
            <a:r>
              <a:rPr lang="cs-CZ" dirty="0" err="1" smtClean="0"/>
              <a:t>Next</a:t>
            </a:r>
            <a:r>
              <a:rPr lang="cs-CZ" dirty="0" smtClean="0"/>
              <a:t> step- </a:t>
            </a:r>
            <a:r>
              <a:rPr lang="cs-CZ" dirty="0" err="1" smtClean="0"/>
              <a:t>Accept</a:t>
            </a:r>
            <a:r>
              <a:rPr lang="cs-CZ" dirty="0" smtClean="0"/>
              <a:t> </a:t>
            </a:r>
            <a:r>
              <a:rPr lang="cs-CZ" dirty="0" smtClean="0">
                <a:solidFill>
                  <a:srgbClr val="0070C0"/>
                </a:solidFill>
              </a:rPr>
              <a:t>(Přijmout)</a:t>
            </a:r>
            <a:endParaRPr lang="cs-CZ" dirty="0">
              <a:solidFill>
                <a:srgbClr val="0070C0"/>
              </a:solidFill>
            </a:endParaRPr>
          </a:p>
        </p:txBody>
      </p:sp>
    </p:spTree>
    <p:extLst>
      <p:ext uri="{BB962C8B-B14F-4D97-AF65-F5344CB8AC3E}">
        <p14:creationId xmlns:p14="http://schemas.microsoft.com/office/powerpoint/2010/main" val="374774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altLang="cs-CZ" sz="6000" dirty="0" smtClean="0"/>
              <a:t/>
            </a:r>
            <a:br>
              <a:rPr lang="cs-CZ" altLang="cs-CZ" sz="6000" dirty="0" smtClean="0"/>
            </a:br>
            <a:r>
              <a:rPr lang="cs-CZ" altLang="cs-CZ" sz="6000" dirty="0"/>
              <a:t/>
            </a:r>
            <a:br>
              <a:rPr lang="cs-CZ" altLang="cs-CZ" sz="6000" dirty="0"/>
            </a:br>
            <a:r>
              <a:rPr lang="cs-CZ" altLang="cs-CZ" sz="6000" dirty="0" smtClean="0"/>
              <a:t>ATP </a:t>
            </a:r>
            <a:r>
              <a:rPr lang="cs-CZ" altLang="cs-CZ" sz="6000" dirty="0"/>
              <a:t>–CTP – </a:t>
            </a:r>
            <a:r>
              <a:rPr lang="en-US" altLang="cs-CZ" dirty="0">
                <a:latin typeface="Calibri" panose="020F0502020204030204" pitchFamily="34" charset="0"/>
              </a:rPr>
              <a:t>simple </a:t>
            </a:r>
            <a:r>
              <a:rPr lang="en-US" altLang="cs-CZ" dirty="0" smtClean="0">
                <a:latin typeface="Calibri" panose="020F0502020204030204" pitchFamily="34" charset="0"/>
              </a:rPr>
              <a:t>example</a:t>
            </a:r>
            <a:r>
              <a:rPr lang="cs-CZ" altLang="cs-CZ" dirty="0" smtClean="0">
                <a:latin typeface="Calibri" panose="020F0502020204030204" pitchFamily="34" charset="0"/>
              </a:rPr>
              <a:t> CTP</a:t>
            </a:r>
            <a:r>
              <a:rPr lang="en-GB" altLang="cs-CZ" dirty="0">
                <a:latin typeface="Calibri" panose="020F0502020204030204" pitchFamily="34" charset="0"/>
              </a:rPr>
              <a:t/>
            </a:r>
            <a:br>
              <a:rPr lang="en-GB" altLang="cs-CZ" dirty="0">
                <a:latin typeface="Calibri" panose="020F0502020204030204" pitchFamily="34" charset="0"/>
              </a:rPr>
            </a:br>
            <a:r>
              <a:rPr lang="cs-CZ" altLang="cs-CZ" dirty="0" smtClean="0">
                <a:latin typeface="Calibri" panose="020F0502020204030204" pitchFamily="34" charset="0"/>
              </a:rPr>
              <a:t/>
            </a:r>
            <a:br>
              <a:rPr lang="cs-CZ" altLang="cs-CZ" dirty="0" smtClean="0">
                <a:latin typeface="Calibri" panose="020F0502020204030204" pitchFamily="34" charset="0"/>
              </a:rPr>
            </a:br>
            <a:endParaRPr lang="cs-CZ" dirty="0"/>
          </a:p>
        </p:txBody>
      </p:sp>
      <p:pic>
        <p:nvPicPr>
          <p:cNvPr id="3" name="Obrázek 2"/>
          <p:cNvPicPr>
            <a:picLocks noChangeAspect="1"/>
          </p:cNvPicPr>
          <p:nvPr/>
        </p:nvPicPr>
        <p:blipFill>
          <a:blip r:embed="rId2"/>
          <a:stretch>
            <a:fillRect/>
          </a:stretch>
        </p:blipFill>
        <p:spPr>
          <a:xfrm>
            <a:off x="542980" y="1740419"/>
            <a:ext cx="7746033" cy="112311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Obrázek 5"/>
          <p:cNvPicPr>
            <a:picLocks noChangeAspect="1"/>
          </p:cNvPicPr>
          <p:nvPr/>
        </p:nvPicPr>
        <p:blipFill>
          <a:blip r:embed="rId3"/>
          <a:stretch>
            <a:fillRect/>
          </a:stretch>
        </p:blipFill>
        <p:spPr>
          <a:xfrm>
            <a:off x="623262" y="4437112"/>
            <a:ext cx="7897476" cy="98161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TextovéPole 3"/>
          <p:cNvSpPr txBox="1"/>
          <p:nvPr/>
        </p:nvSpPr>
        <p:spPr>
          <a:xfrm>
            <a:off x="6516216" y="1645105"/>
            <a:ext cx="838691" cy="369332"/>
          </a:xfrm>
          <a:prstGeom prst="rect">
            <a:avLst/>
          </a:prstGeom>
          <a:noFill/>
        </p:spPr>
        <p:txBody>
          <a:bodyPr wrap="none" rtlCol="0">
            <a:spAutoFit/>
          </a:bodyPr>
          <a:lstStyle/>
          <a:p>
            <a:r>
              <a:rPr lang="cs-CZ" dirty="0" smtClean="0">
                <a:solidFill>
                  <a:srgbClr val="0070C0"/>
                </a:solidFill>
              </a:rPr>
              <a:t>SO line</a:t>
            </a:r>
            <a:endParaRPr lang="cs-CZ" dirty="0">
              <a:solidFill>
                <a:srgbClr val="0070C0"/>
              </a:solidFill>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210" y="3068960"/>
            <a:ext cx="3514725" cy="1123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9540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fade">
                                      <p:cBhvr>
                                        <p:cTn id="13" dur="500"/>
                                        <p:tgtEl>
                                          <p:spTgt spid="205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stretch>
            <a:fillRect/>
          </a:stretch>
        </p:blipFill>
        <p:spPr>
          <a:xfrm>
            <a:off x="783828" y="1124744"/>
            <a:ext cx="7897476" cy="98161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Obdélník 3"/>
          <p:cNvSpPr/>
          <p:nvPr/>
        </p:nvSpPr>
        <p:spPr>
          <a:xfrm>
            <a:off x="3059832" y="332656"/>
            <a:ext cx="5418086" cy="523220"/>
          </a:xfrm>
          <a:prstGeom prst="rect">
            <a:avLst/>
          </a:prstGeom>
        </p:spPr>
        <p:txBody>
          <a:bodyPr wrap="none">
            <a:spAutoFit/>
          </a:bodyPr>
          <a:lstStyle/>
          <a:p>
            <a:r>
              <a:rPr lang="cs-CZ" altLang="cs-CZ" sz="2800" dirty="0"/>
              <a:t>ATP –CTP – </a:t>
            </a:r>
            <a:r>
              <a:rPr lang="en-US" altLang="cs-CZ" dirty="0">
                <a:latin typeface="Calibri" panose="020F0502020204030204" pitchFamily="34" charset="0"/>
              </a:rPr>
              <a:t>simple </a:t>
            </a:r>
            <a:r>
              <a:rPr lang="en-US" altLang="cs-CZ" dirty="0" smtClean="0">
                <a:latin typeface="Calibri" panose="020F0502020204030204" pitchFamily="34" charset="0"/>
              </a:rPr>
              <a:t>example</a:t>
            </a:r>
            <a:r>
              <a:rPr lang="cs-CZ" altLang="cs-CZ" dirty="0" smtClean="0">
                <a:latin typeface="Calibri" panose="020F0502020204030204" pitchFamily="34" charset="0"/>
              </a:rPr>
              <a:t> Lze (ATP) </a:t>
            </a:r>
            <a:r>
              <a:rPr lang="cs-CZ" altLang="cs-CZ" dirty="0" err="1" smtClean="0">
                <a:latin typeface="Calibri" panose="020F0502020204030204" pitchFamily="34" charset="0"/>
              </a:rPr>
              <a:t>with</a:t>
            </a:r>
            <a:r>
              <a:rPr lang="cs-CZ" altLang="cs-CZ" dirty="0" smtClean="0">
                <a:latin typeface="Calibri" panose="020F0502020204030204" pitchFamily="34" charset="0"/>
              </a:rPr>
              <a:t> LT=2D</a:t>
            </a:r>
            <a:endParaRPr lang="cs-CZ" dirty="0"/>
          </a:p>
        </p:txBody>
      </p:sp>
      <p:sp>
        <p:nvSpPr>
          <p:cNvPr id="5" name="TextovéPole 4"/>
          <p:cNvSpPr txBox="1"/>
          <p:nvPr/>
        </p:nvSpPr>
        <p:spPr>
          <a:xfrm>
            <a:off x="783828" y="2780928"/>
            <a:ext cx="5998822" cy="646331"/>
          </a:xfrm>
          <a:prstGeom prst="rect">
            <a:avLst/>
          </a:prstGeom>
          <a:noFill/>
        </p:spPr>
        <p:txBody>
          <a:bodyPr wrap="none" rtlCol="0">
            <a:spAutoFit/>
          </a:bodyPr>
          <a:lstStyle/>
          <a:p>
            <a:r>
              <a:rPr lang="cs-CZ" dirty="0" smtClean="0"/>
              <a:t>6.2.- 31.1. = 6D = 2D LT + 1D SLT+ 1D  IWHT+ 2D </a:t>
            </a:r>
            <a:r>
              <a:rPr lang="cs-CZ" dirty="0" smtClean="0"/>
              <a:t>IWHT - Nákup</a:t>
            </a:r>
            <a:endParaRPr lang="cs-CZ" dirty="0" smtClean="0"/>
          </a:p>
          <a:p>
            <a:r>
              <a:rPr lang="cs-CZ" dirty="0" smtClean="0"/>
              <a:t>10.2.-6.2.  = 4D = 3 ST + </a:t>
            </a:r>
            <a:r>
              <a:rPr lang="cs-CZ" dirty="0"/>
              <a:t>1D </a:t>
            </a:r>
            <a:r>
              <a:rPr lang="cs-CZ" dirty="0" smtClean="0"/>
              <a:t>OWHT  - dodávka  (prodej)</a:t>
            </a:r>
            <a:endParaRPr lang="cs-CZ" dirty="0"/>
          </a:p>
        </p:txBody>
      </p:sp>
      <p:sp>
        <p:nvSpPr>
          <p:cNvPr id="6" name="TextovéPole 5"/>
          <p:cNvSpPr txBox="1"/>
          <p:nvPr/>
        </p:nvSpPr>
        <p:spPr>
          <a:xfrm>
            <a:off x="1835696" y="3933056"/>
            <a:ext cx="6282297" cy="1477328"/>
          </a:xfrm>
          <a:prstGeom prst="rect">
            <a:avLst/>
          </a:prstGeom>
          <a:noFill/>
        </p:spPr>
        <p:txBody>
          <a:bodyPr wrap="none" rtlCol="0">
            <a:spAutoFit/>
          </a:bodyPr>
          <a:lstStyle/>
          <a:p>
            <a:r>
              <a:rPr lang="cs-CZ" dirty="0" smtClean="0"/>
              <a:t>IWHT   =   </a:t>
            </a:r>
            <a:r>
              <a:rPr lang="cs-CZ" dirty="0" err="1" smtClean="0"/>
              <a:t>Inbound</a:t>
            </a:r>
            <a:r>
              <a:rPr lang="cs-CZ" dirty="0" smtClean="0"/>
              <a:t> </a:t>
            </a:r>
            <a:r>
              <a:rPr lang="cs-CZ" dirty="0" err="1" smtClean="0"/>
              <a:t>Warehouse</a:t>
            </a:r>
            <a:r>
              <a:rPr lang="cs-CZ" dirty="0" smtClean="0"/>
              <a:t> </a:t>
            </a:r>
            <a:r>
              <a:rPr lang="cs-CZ" dirty="0" err="1" smtClean="0"/>
              <a:t>Handling</a:t>
            </a:r>
            <a:r>
              <a:rPr lang="cs-CZ" dirty="0" smtClean="0"/>
              <a:t> </a:t>
            </a:r>
            <a:r>
              <a:rPr lang="cs-CZ" dirty="0" err="1" smtClean="0"/>
              <a:t>Time</a:t>
            </a:r>
            <a:r>
              <a:rPr lang="cs-CZ" dirty="0" smtClean="0"/>
              <a:t>  - </a:t>
            </a:r>
            <a:r>
              <a:rPr lang="cs-CZ" dirty="0" smtClean="0">
                <a:solidFill>
                  <a:srgbClr val="0070C0"/>
                </a:solidFill>
              </a:rPr>
              <a:t>čas naskladnění </a:t>
            </a:r>
          </a:p>
          <a:p>
            <a:r>
              <a:rPr lang="cs-CZ" dirty="0" smtClean="0"/>
              <a:t>OWHT =   </a:t>
            </a:r>
            <a:r>
              <a:rPr lang="cs-CZ" dirty="0" err="1" smtClean="0"/>
              <a:t>Outbound</a:t>
            </a:r>
            <a:r>
              <a:rPr lang="cs-CZ" dirty="0" smtClean="0"/>
              <a:t> </a:t>
            </a:r>
            <a:r>
              <a:rPr lang="cs-CZ" dirty="0" err="1" smtClean="0"/>
              <a:t>Warehouse</a:t>
            </a:r>
            <a:r>
              <a:rPr lang="cs-CZ" dirty="0" smtClean="0"/>
              <a:t> </a:t>
            </a:r>
            <a:r>
              <a:rPr lang="cs-CZ" dirty="0" err="1" smtClean="0"/>
              <a:t>Handling</a:t>
            </a:r>
            <a:r>
              <a:rPr lang="cs-CZ" dirty="0" smtClean="0"/>
              <a:t> </a:t>
            </a:r>
            <a:r>
              <a:rPr lang="cs-CZ" dirty="0" err="1" smtClean="0"/>
              <a:t>Time</a:t>
            </a:r>
            <a:r>
              <a:rPr lang="cs-CZ" dirty="0" smtClean="0"/>
              <a:t> – </a:t>
            </a:r>
            <a:r>
              <a:rPr lang="cs-CZ" dirty="0" smtClean="0">
                <a:solidFill>
                  <a:srgbClr val="0070C0"/>
                </a:solidFill>
              </a:rPr>
              <a:t>čas vyskladnění</a:t>
            </a:r>
          </a:p>
          <a:p>
            <a:r>
              <a:rPr lang="cs-CZ" dirty="0" smtClean="0"/>
              <a:t>LT         =   </a:t>
            </a:r>
            <a:r>
              <a:rPr lang="cs-CZ" dirty="0" err="1" smtClean="0"/>
              <a:t>Lead</a:t>
            </a:r>
            <a:r>
              <a:rPr lang="cs-CZ" dirty="0" smtClean="0"/>
              <a:t> </a:t>
            </a:r>
            <a:r>
              <a:rPr lang="cs-CZ" dirty="0" err="1" smtClean="0"/>
              <a:t>Time</a:t>
            </a:r>
            <a:r>
              <a:rPr lang="cs-CZ" dirty="0" smtClean="0"/>
              <a:t> – </a:t>
            </a:r>
            <a:r>
              <a:rPr lang="cs-CZ" dirty="0" smtClean="0">
                <a:solidFill>
                  <a:srgbClr val="0070C0"/>
                </a:solidFill>
              </a:rPr>
              <a:t>průběžný čas</a:t>
            </a:r>
          </a:p>
          <a:p>
            <a:r>
              <a:rPr lang="cs-CZ" dirty="0" smtClean="0"/>
              <a:t>SLT       =  </a:t>
            </a:r>
            <a:r>
              <a:rPr lang="cs-CZ" dirty="0" err="1" smtClean="0"/>
              <a:t>Safety</a:t>
            </a:r>
            <a:r>
              <a:rPr lang="cs-CZ" dirty="0" smtClean="0"/>
              <a:t> </a:t>
            </a:r>
            <a:r>
              <a:rPr lang="cs-CZ" dirty="0" err="1" smtClean="0"/>
              <a:t>Lead</a:t>
            </a:r>
            <a:r>
              <a:rPr lang="cs-CZ" dirty="0" smtClean="0"/>
              <a:t> </a:t>
            </a:r>
            <a:r>
              <a:rPr lang="cs-CZ" dirty="0" err="1" smtClean="0"/>
              <a:t>Time</a:t>
            </a:r>
            <a:r>
              <a:rPr lang="cs-CZ" dirty="0" smtClean="0"/>
              <a:t> – </a:t>
            </a:r>
            <a:r>
              <a:rPr lang="cs-CZ" dirty="0" smtClean="0">
                <a:solidFill>
                  <a:srgbClr val="0070C0"/>
                </a:solidFill>
              </a:rPr>
              <a:t>bezpečný průběžný čas </a:t>
            </a:r>
          </a:p>
          <a:p>
            <a:r>
              <a:rPr lang="cs-CZ" dirty="0" smtClean="0"/>
              <a:t>ST         =  </a:t>
            </a:r>
            <a:r>
              <a:rPr lang="cs-CZ" dirty="0" err="1" smtClean="0"/>
              <a:t>Shipment</a:t>
            </a:r>
            <a:r>
              <a:rPr lang="cs-CZ" dirty="0" smtClean="0"/>
              <a:t> </a:t>
            </a:r>
            <a:r>
              <a:rPr lang="cs-CZ" dirty="0" err="1" smtClean="0"/>
              <a:t>Time</a:t>
            </a:r>
            <a:r>
              <a:rPr lang="cs-CZ" dirty="0" smtClean="0"/>
              <a:t> – </a:t>
            </a:r>
            <a:r>
              <a:rPr lang="cs-CZ" dirty="0" smtClean="0">
                <a:solidFill>
                  <a:srgbClr val="0070C0"/>
                </a:solidFill>
              </a:rPr>
              <a:t>čas dopravy  </a:t>
            </a:r>
            <a:endParaRPr lang="cs-CZ" dirty="0">
              <a:solidFill>
                <a:srgbClr val="0070C0"/>
              </a:solidFill>
            </a:endParaRPr>
          </a:p>
        </p:txBody>
      </p:sp>
    </p:spTree>
    <p:extLst>
      <p:ext uri="{BB962C8B-B14F-4D97-AF65-F5344CB8AC3E}">
        <p14:creationId xmlns:p14="http://schemas.microsoft.com/office/powerpoint/2010/main" val="409382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p:cNvSpPr>
            <a:spLocks noChangeArrowheads="1"/>
          </p:cNvSpPr>
          <p:nvPr/>
        </p:nvSpPr>
        <p:spPr bwMode="auto">
          <a:xfrm>
            <a:off x="455613" y="1577975"/>
            <a:ext cx="7161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cs-CZ" altLang="cs-CZ" sz="4400">
                <a:solidFill>
                  <a:schemeClr val="tx2"/>
                </a:solidFill>
              </a:rPr>
              <a:t> </a:t>
            </a:r>
          </a:p>
        </p:txBody>
      </p:sp>
      <p:sp>
        <p:nvSpPr>
          <p:cNvPr id="56323" name="Rectangle 6"/>
          <p:cNvSpPr>
            <a:spLocks noChangeArrowheads="1"/>
          </p:cNvSpPr>
          <p:nvPr/>
        </p:nvSpPr>
        <p:spPr bwMode="auto">
          <a:xfrm>
            <a:off x="1116013" y="1052513"/>
            <a:ext cx="7161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cs-CZ" sz="4400">
                <a:solidFill>
                  <a:schemeClr val="tx2"/>
                </a:solidFill>
              </a:rPr>
              <a:t>Setting up an Availability </a:t>
            </a:r>
            <a:r>
              <a:rPr lang="cs-CZ" altLang="cs-CZ" sz="4400">
                <a:solidFill>
                  <a:schemeClr val="tx2"/>
                </a:solidFill>
              </a:rPr>
              <a:t>  </a:t>
            </a:r>
          </a:p>
        </p:txBody>
      </p:sp>
      <p:sp>
        <p:nvSpPr>
          <p:cNvPr id="56324" name="Text Box 7"/>
          <p:cNvSpPr txBox="1">
            <a:spLocks noChangeArrowheads="1"/>
          </p:cNvSpPr>
          <p:nvPr/>
        </p:nvSpPr>
        <p:spPr bwMode="auto">
          <a:xfrm>
            <a:off x="539750" y="2492375"/>
            <a:ext cx="78486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cs-CZ" altLang="cs-CZ" sz="2400">
              <a:latin typeface="Arial" panose="020B0604020202020204" pitchFamily="34" charset="0"/>
            </a:endParaRPr>
          </a:p>
          <a:p>
            <a:pPr>
              <a:spcBef>
                <a:spcPct val="0"/>
              </a:spcBef>
              <a:buClrTx/>
              <a:buSzTx/>
              <a:buFontTx/>
              <a:buNone/>
            </a:pPr>
            <a:r>
              <a:rPr lang="en-US" altLang="cs-CZ" sz="1800">
                <a:latin typeface="Arial" panose="020B0604020202020204" pitchFamily="34" charset="0"/>
              </a:rPr>
              <a:t>Setup scenario :  </a:t>
            </a:r>
            <a:r>
              <a:rPr lang="en-US" altLang="cs-CZ" sz="1800">
                <a:solidFill>
                  <a:srgbClr val="FF0000"/>
                </a:solidFill>
                <a:latin typeface="Arial" panose="020B0604020202020204" pitchFamily="34" charset="0"/>
              </a:rPr>
              <a:t>Application Setup</a:t>
            </a:r>
            <a:r>
              <a:rPr lang="en-US" altLang="cs-CZ" sz="1800">
                <a:latin typeface="Arial" panose="020B0604020202020204" pitchFamily="34" charset="0"/>
              </a:rPr>
              <a:t> – </a:t>
            </a:r>
            <a:r>
              <a:rPr lang="en-US" altLang="cs-CZ" sz="1800">
                <a:solidFill>
                  <a:srgbClr val="0033CC"/>
                </a:solidFill>
                <a:latin typeface="Arial" panose="020B0604020202020204" pitchFamily="34" charset="0"/>
              </a:rPr>
              <a:t>General -</a:t>
            </a:r>
            <a:r>
              <a:rPr lang="en-US" altLang="cs-CZ" sz="1800">
                <a:solidFill>
                  <a:srgbClr val="008000"/>
                </a:solidFill>
                <a:latin typeface="Arial" panose="020B0604020202020204" pitchFamily="34" charset="0"/>
              </a:rPr>
              <a:t>Company Information</a:t>
            </a:r>
          </a:p>
        </p:txBody>
      </p:sp>
      <p:sp>
        <p:nvSpPr>
          <p:cNvPr id="56327" name="Text Box 10"/>
          <p:cNvSpPr txBox="1">
            <a:spLocks noChangeArrowheads="1"/>
          </p:cNvSpPr>
          <p:nvPr/>
        </p:nvSpPr>
        <p:spPr bwMode="auto">
          <a:xfrm>
            <a:off x="7288213" y="3302000"/>
            <a:ext cx="1252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cs-CZ" sz="2400">
                <a:latin typeface="Arial" panose="020B0604020202020204" pitchFamily="34" charset="0"/>
              </a:rPr>
              <a:t>90 days</a:t>
            </a:r>
          </a:p>
        </p:txBody>
      </p:sp>
      <p:sp>
        <p:nvSpPr>
          <p:cNvPr id="56328" name="Text Box 11"/>
          <p:cNvSpPr txBox="1">
            <a:spLocks noChangeArrowheads="1"/>
          </p:cNvSpPr>
          <p:nvPr/>
        </p:nvSpPr>
        <p:spPr bwMode="auto">
          <a:xfrm>
            <a:off x="7164388" y="4579938"/>
            <a:ext cx="11509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cs-CZ" sz="2400">
                <a:latin typeface="Arial" panose="020B0604020202020204" pitchFamily="34" charset="0"/>
              </a:rPr>
              <a:t>1 week</a:t>
            </a:r>
          </a:p>
        </p:txBody>
      </p:sp>
      <p:sp>
        <p:nvSpPr>
          <p:cNvPr id="56330" name="Line 13"/>
          <p:cNvSpPr>
            <a:spLocks noChangeShapeType="1"/>
          </p:cNvSpPr>
          <p:nvPr/>
        </p:nvSpPr>
        <p:spPr bwMode="auto">
          <a:xfrm>
            <a:off x="849313" y="5775325"/>
            <a:ext cx="59769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6331" name="Text Box 14"/>
          <p:cNvSpPr txBox="1">
            <a:spLocks noChangeArrowheads="1"/>
          </p:cNvSpPr>
          <p:nvPr/>
        </p:nvSpPr>
        <p:spPr bwMode="auto">
          <a:xfrm>
            <a:off x="828675" y="6038850"/>
            <a:ext cx="10810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cs-CZ" altLang="cs-CZ" sz="2400" b="1">
                <a:solidFill>
                  <a:srgbClr val="FF0000"/>
                </a:solidFill>
                <a:latin typeface="Arial" panose="020B0604020202020204" pitchFamily="34" charset="0"/>
              </a:rPr>
              <a:t>Today</a:t>
            </a:r>
          </a:p>
        </p:txBody>
      </p:sp>
      <p:sp>
        <p:nvSpPr>
          <p:cNvPr id="56332" name="Line 15"/>
          <p:cNvSpPr>
            <a:spLocks noChangeShapeType="1"/>
          </p:cNvSpPr>
          <p:nvPr/>
        </p:nvSpPr>
        <p:spPr bwMode="auto">
          <a:xfrm>
            <a:off x="1446213" y="5588000"/>
            <a:ext cx="0" cy="2159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6333" name="Line 16"/>
          <p:cNvSpPr>
            <a:spLocks noChangeShapeType="1"/>
          </p:cNvSpPr>
          <p:nvPr/>
        </p:nvSpPr>
        <p:spPr bwMode="auto">
          <a:xfrm>
            <a:off x="2165350" y="5659438"/>
            <a:ext cx="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6334" name="Text Box 17"/>
          <p:cNvSpPr txBox="1">
            <a:spLocks noChangeArrowheads="1"/>
          </p:cNvSpPr>
          <p:nvPr/>
        </p:nvSpPr>
        <p:spPr bwMode="auto">
          <a:xfrm>
            <a:off x="1517650" y="5300663"/>
            <a:ext cx="57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cs-CZ" altLang="cs-CZ" sz="2400">
                <a:latin typeface="Arial" panose="020B0604020202020204" pitchFamily="34" charset="0"/>
              </a:rPr>
              <a:t>6D</a:t>
            </a:r>
          </a:p>
        </p:txBody>
      </p:sp>
      <p:sp>
        <p:nvSpPr>
          <p:cNvPr id="56335" name="Text Box 18"/>
          <p:cNvSpPr txBox="1">
            <a:spLocks noChangeArrowheads="1"/>
          </p:cNvSpPr>
          <p:nvPr/>
        </p:nvSpPr>
        <p:spPr bwMode="auto">
          <a:xfrm>
            <a:off x="2454275" y="5300663"/>
            <a:ext cx="641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cs-CZ" altLang="cs-CZ" sz="2400">
                <a:latin typeface="Arial" panose="020B0604020202020204" pitchFamily="34" charset="0"/>
              </a:rPr>
              <a:t>2W</a:t>
            </a:r>
          </a:p>
        </p:txBody>
      </p:sp>
      <p:sp>
        <p:nvSpPr>
          <p:cNvPr id="56336" name="Line 19"/>
          <p:cNvSpPr>
            <a:spLocks noChangeShapeType="1"/>
          </p:cNvSpPr>
          <p:nvPr/>
        </p:nvSpPr>
        <p:spPr bwMode="auto">
          <a:xfrm>
            <a:off x="3173413" y="5659438"/>
            <a:ext cx="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6337" name="Line 20"/>
          <p:cNvSpPr>
            <a:spLocks noChangeShapeType="1"/>
          </p:cNvSpPr>
          <p:nvPr/>
        </p:nvSpPr>
        <p:spPr bwMode="auto">
          <a:xfrm>
            <a:off x="4902200" y="5659438"/>
            <a:ext cx="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6338" name="Text Box 21"/>
          <p:cNvSpPr txBox="1">
            <a:spLocks noChangeArrowheads="1"/>
          </p:cNvSpPr>
          <p:nvPr/>
        </p:nvSpPr>
        <p:spPr bwMode="auto">
          <a:xfrm>
            <a:off x="2751138" y="53181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cs-CZ" altLang="cs-CZ" sz="2400">
              <a:latin typeface="Arial" panose="020B0604020202020204" pitchFamily="34" charset="0"/>
            </a:endParaRPr>
          </a:p>
        </p:txBody>
      </p:sp>
      <p:sp>
        <p:nvSpPr>
          <p:cNvPr id="56339" name="Text Box 22"/>
          <p:cNvSpPr txBox="1">
            <a:spLocks noChangeArrowheads="1"/>
          </p:cNvSpPr>
          <p:nvPr/>
        </p:nvSpPr>
        <p:spPr bwMode="auto">
          <a:xfrm>
            <a:off x="4973638" y="5300663"/>
            <a:ext cx="811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cs-CZ" altLang="cs-CZ" sz="2400">
                <a:latin typeface="Arial" panose="020B0604020202020204" pitchFamily="34" charset="0"/>
              </a:rPr>
              <a:t>13W</a:t>
            </a:r>
          </a:p>
        </p:txBody>
      </p:sp>
      <p:sp>
        <p:nvSpPr>
          <p:cNvPr id="56340" name="Line 23"/>
          <p:cNvSpPr>
            <a:spLocks noChangeShapeType="1"/>
          </p:cNvSpPr>
          <p:nvPr/>
        </p:nvSpPr>
        <p:spPr bwMode="auto">
          <a:xfrm flipV="1">
            <a:off x="1446213" y="6019800"/>
            <a:ext cx="424815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6341" name="Text Box 24"/>
          <p:cNvSpPr txBox="1">
            <a:spLocks noChangeArrowheads="1"/>
          </p:cNvSpPr>
          <p:nvPr/>
        </p:nvSpPr>
        <p:spPr bwMode="auto">
          <a:xfrm>
            <a:off x="3995738" y="6038850"/>
            <a:ext cx="1252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cs-CZ" sz="2400">
                <a:solidFill>
                  <a:srgbClr val="FF3300"/>
                </a:solidFill>
                <a:latin typeface="Arial" panose="020B0604020202020204" pitchFamily="34" charset="0"/>
              </a:rPr>
              <a:t>90 days</a:t>
            </a:r>
          </a:p>
        </p:txBody>
      </p:sp>
      <p:sp>
        <p:nvSpPr>
          <p:cNvPr id="56342" name="Line 25"/>
          <p:cNvSpPr>
            <a:spLocks noChangeShapeType="1"/>
          </p:cNvSpPr>
          <p:nvPr/>
        </p:nvSpPr>
        <p:spPr bwMode="auto">
          <a:xfrm>
            <a:off x="3317875" y="5588000"/>
            <a:ext cx="1368425" cy="0"/>
          </a:xfrm>
          <a:prstGeom prst="line">
            <a:avLst/>
          </a:prstGeom>
          <a:noFill/>
          <a:ln w="38100">
            <a:solidFill>
              <a:schemeClr val="tx1"/>
            </a:solidFill>
            <a:prstDash val="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6343" name="Line 26"/>
          <p:cNvSpPr>
            <a:spLocks noChangeShapeType="1"/>
          </p:cNvSpPr>
          <p:nvPr/>
        </p:nvSpPr>
        <p:spPr bwMode="auto">
          <a:xfrm>
            <a:off x="4859338" y="22034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6344" name="Line 27"/>
          <p:cNvSpPr>
            <a:spLocks noChangeShapeType="1"/>
          </p:cNvSpPr>
          <p:nvPr/>
        </p:nvSpPr>
        <p:spPr bwMode="auto">
          <a:xfrm>
            <a:off x="5765800" y="5659438"/>
            <a:ext cx="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6345" name="Text Box 28"/>
          <p:cNvSpPr txBox="1">
            <a:spLocks noChangeArrowheads="1"/>
          </p:cNvSpPr>
          <p:nvPr/>
        </p:nvSpPr>
        <p:spPr bwMode="auto">
          <a:xfrm>
            <a:off x="7042150" y="5870575"/>
            <a:ext cx="1192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cs-CZ" altLang="cs-CZ" sz="2000" b="1">
                <a:solidFill>
                  <a:srgbClr val="FF3300"/>
                </a:solidFill>
                <a:latin typeface="Arial" panose="020B0604020202020204" pitchFamily="34" charset="0"/>
              </a:rPr>
              <a:t>W=week</a:t>
            </a:r>
            <a:endParaRPr lang="en-US" altLang="cs-CZ" sz="2000" b="1">
              <a:solidFill>
                <a:srgbClr val="FF3300"/>
              </a:solidFill>
              <a:latin typeface="Arial" panose="020B0604020202020204" pitchFamily="34" charset="0"/>
            </a:endParaRPr>
          </a:p>
        </p:txBody>
      </p:sp>
      <p:pic>
        <p:nvPicPr>
          <p:cNvPr id="3" name="Obrázek 2"/>
          <p:cNvPicPr>
            <a:picLocks noChangeAspect="1"/>
          </p:cNvPicPr>
          <p:nvPr/>
        </p:nvPicPr>
        <p:blipFill>
          <a:blip r:embed="rId2"/>
          <a:stretch>
            <a:fillRect/>
          </a:stretch>
        </p:blipFill>
        <p:spPr>
          <a:xfrm>
            <a:off x="2330702" y="3372378"/>
            <a:ext cx="2336231" cy="169415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29" name="Line 9"/>
          <p:cNvSpPr>
            <a:spLocks noChangeShapeType="1"/>
          </p:cNvSpPr>
          <p:nvPr/>
        </p:nvSpPr>
        <p:spPr bwMode="auto">
          <a:xfrm flipH="1">
            <a:off x="4438890" y="3632199"/>
            <a:ext cx="2725498" cy="50204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31" name="Line 12"/>
          <p:cNvSpPr>
            <a:spLocks noChangeShapeType="1"/>
          </p:cNvSpPr>
          <p:nvPr/>
        </p:nvSpPr>
        <p:spPr bwMode="auto">
          <a:xfrm flipH="1" flipV="1">
            <a:off x="4541837" y="4309254"/>
            <a:ext cx="2500312" cy="4401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3108112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cs-CZ" altLang="cs-CZ" smtClean="0"/>
              <a:t>ATP-CTP</a:t>
            </a:r>
            <a:endParaRPr lang="en-GB" altLang="cs-CZ" smtClean="0"/>
          </a:p>
        </p:txBody>
      </p:sp>
      <p:sp>
        <p:nvSpPr>
          <p:cNvPr id="57347" name="Line 4"/>
          <p:cNvSpPr>
            <a:spLocks noChangeShapeType="1"/>
          </p:cNvSpPr>
          <p:nvPr/>
        </p:nvSpPr>
        <p:spPr bwMode="auto">
          <a:xfrm>
            <a:off x="179388" y="6237288"/>
            <a:ext cx="8280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7348" name="Text Box 5"/>
          <p:cNvSpPr txBox="1">
            <a:spLocks noChangeArrowheads="1"/>
          </p:cNvSpPr>
          <p:nvPr/>
        </p:nvSpPr>
        <p:spPr bwMode="auto">
          <a:xfrm>
            <a:off x="592138" y="5603875"/>
            <a:ext cx="1327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cs-CZ" altLang="cs-CZ" sz="1800"/>
              <a:t>28.11.2008</a:t>
            </a:r>
            <a:endParaRPr lang="en-GB" altLang="cs-CZ" sz="1800"/>
          </a:p>
        </p:txBody>
      </p:sp>
      <p:sp>
        <p:nvSpPr>
          <p:cNvPr id="57349" name="Text Box 6"/>
          <p:cNvSpPr txBox="1">
            <a:spLocks noChangeArrowheads="1"/>
          </p:cNvSpPr>
          <p:nvPr/>
        </p:nvSpPr>
        <p:spPr bwMode="auto">
          <a:xfrm>
            <a:off x="5076825" y="5661025"/>
            <a:ext cx="1327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cs-CZ" altLang="cs-CZ" sz="1800"/>
              <a:t>12.12.2008</a:t>
            </a:r>
            <a:endParaRPr lang="en-GB" altLang="cs-CZ" sz="1800"/>
          </a:p>
        </p:txBody>
      </p:sp>
      <p:sp>
        <p:nvSpPr>
          <p:cNvPr id="57350" name="Line 7"/>
          <p:cNvSpPr>
            <a:spLocks noChangeShapeType="1"/>
          </p:cNvSpPr>
          <p:nvPr/>
        </p:nvSpPr>
        <p:spPr bwMode="auto">
          <a:xfrm>
            <a:off x="971550" y="60928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7351" name="Line 8"/>
          <p:cNvSpPr>
            <a:spLocks noChangeShapeType="1"/>
          </p:cNvSpPr>
          <p:nvPr/>
        </p:nvSpPr>
        <p:spPr bwMode="auto">
          <a:xfrm>
            <a:off x="5580063" y="609282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57352" name="Rectangle 9"/>
          <p:cNvSpPr>
            <a:spLocks noChangeArrowheads="1"/>
          </p:cNvSpPr>
          <p:nvPr/>
        </p:nvSpPr>
        <p:spPr bwMode="auto">
          <a:xfrm>
            <a:off x="1116013" y="6319838"/>
            <a:ext cx="33289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cs-CZ" altLang="cs-CZ" sz="1800" b="1">
                <a:solidFill>
                  <a:schemeClr val="tx2"/>
                </a:solidFill>
              </a:rPr>
              <a:t> </a:t>
            </a:r>
            <a:r>
              <a:rPr lang="cs-CZ" altLang="cs-CZ" sz="1800">
                <a:solidFill>
                  <a:schemeClr val="tx2"/>
                </a:solidFill>
                <a:latin typeface="Calibri" panose="020F0502020204030204" pitchFamily="34" charset="0"/>
              </a:rPr>
              <a:t>10 ks = Inventory , Lead Time=5D</a:t>
            </a:r>
            <a:endParaRPr lang="en-US" altLang="cs-CZ" sz="1800">
              <a:solidFill>
                <a:schemeClr val="tx2"/>
              </a:solidFill>
              <a:latin typeface="Calibri" panose="020F0502020204030204" pitchFamily="34" charset="0"/>
            </a:endParaRPr>
          </a:p>
        </p:txBody>
      </p:sp>
      <p:sp>
        <p:nvSpPr>
          <p:cNvPr id="57353" name="Rectangle 10"/>
          <p:cNvSpPr>
            <a:spLocks noChangeArrowheads="1"/>
          </p:cNvSpPr>
          <p:nvPr/>
        </p:nvSpPr>
        <p:spPr bwMode="auto">
          <a:xfrm>
            <a:off x="5651500" y="6313488"/>
            <a:ext cx="2184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cs-CZ" altLang="cs-CZ" sz="1800" b="1">
                <a:solidFill>
                  <a:schemeClr val="tx2"/>
                </a:solidFill>
              </a:rPr>
              <a:t> </a:t>
            </a:r>
            <a:r>
              <a:rPr lang="cs-CZ" altLang="cs-CZ" sz="1600" b="1">
                <a:solidFill>
                  <a:schemeClr val="tx2"/>
                </a:solidFill>
                <a:latin typeface="Calibri" panose="020F0502020204030204" pitchFamily="34" charset="0"/>
              </a:rPr>
              <a:t>20 ks = Purchase Order</a:t>
            </a:r>
            <a:endParaRPr lang="en-US" altLang="cs-CZ" sz="1600" b="1">
              <a:solidFill>
                <a:schemeClr val="tx2"/>
              </a:solidFill>
              <a:latin typeface="Calibri" panose="020F0502020204030204" pitchFamily="34" charset="0"/>
            </a:endParaRPr>
          </a:p>
        </p:txBody>
      </p:sp>
      <p:sp>
        <p:nvSpPr>
          <p:cNvPr id="57354" name="Rectangle 11"/>
          <p:cNvSpPr>
            <a:spLocks noChangeArrowheads="1"/>
          </p:cNvSpPr>
          <p:nvPr/>
        </p:nvSpPr>
        <p:spPr bwMode="auto">
          <a:xfrm>
            <a:off x="3041388" y="1289820"/>
            <a:ext cx="336258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cs-CZ" altLang="cs-CZ" sz="1400" b="1" dirty="0">
                <a:solidFill>
                  <a:schemeClr val="tx2"/>
                </a:solidFill>
                <a:latin typeface="Calibri" panose="020F0502020204030204" pitchFamily="34" charset="0"/>
              </a:rPr>
              <a:t> </a:t>
            </a:r>
            <a:r>
              <a:rPr lang="en-US" altLang="cs-CZ" sz="1400" b="1" dirty="0" smtClean="0">
                <a:solidFill>
                  <a:schemeClr val="hlink"/>
                </a:solidFill>
                <a:latin typeface="Calibri" panose="020F0502020204030204" pitchFamily="34" charset="0"/>
              </a:rPr>
              <a:t>See tab  SO Shipping-&gt;Shipment Date !!!!</a:t>
            </a:r>
            <a:endParaRPr lang="en-US" altLang="cs-CZ" sz="1400" b="1" dirty="0">
              <a:solidFill>
                <a:schemeClr val="hlink"/>
              </a:solidFill>
              <a:latin typeface="Calibri" panose="020F0502020204030204" pitchFamily="34" charset="0"/>
            </a:endParaRPr>
          </a:p>
        </p:txBody>
      </p:sp>
      <p:sp>
        <p:nvSpPr>
          <p:cNvPr id="57355" name="Text Box 953"/>
          <p:cNvSpPr txBox="1">
            <a:spLocks noChangeArrowheads="1"/>
          </p:cNvSpPr>
          <p:nvPr/>
        </p:nvSpPr>
        <p:spPr bwMode="auto">
          <a:xfrm>
            <a:off x="1476375" y="3357563"/>
            <a:ext cx="671728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cs-CZ" altLang="cs-CZ" sz="2800" dirty="0">
                <a:latin typeface="Calibri" panose="020F0502020204030204" pitchFamily="34" charset="0"/>
              </a:rPr>
              <a:t>SEE XLS FILE ATP_CTP CALCULATIONS </a:t>
            </a:r>
            <a:r>
              <a:rPr lang="cs-CZ" altLang="cs-CZ" sz="2800" dirty="0" smtClean="0">
                <a:latin typeface="Calibri" panose="020F0502020204030204" pitchFamily="34" charset="0"/>
              </a:rPr>
              <a:t>PLEASE</a:t>
            </a:r>
          </a:p>
          <a:p>
            <a:pPr eaLnBrk="1" hangingPunct="1">
              <a:spcBef>
                <a:spcPct val="0"/>
              </a:spcBef>
              <a:buClrTx/>
              <a:buSzTx/>
              <a:buFontTx/>
              <a:buNone/>
            </a:pPr>
            <a:r>
              <a:rPr lang="cs-CZ" altLang="cs-CZ" sz="2800" dirty="0" smtClean="0">
                <a:latin typeface="Calibri" panose="020F0502020204030204" pitchFamily="34" charset="0"/>
              </a:rPr>
              <a:t>(Part </a:t>
            </a:r>
            <a:r>
              <a:rPr lang="cs-CZ" altLang="cs-CZ" sz="2800" dirty="0" err="1" smtClean="0">
                <a:latin typeface="Calibri" panose="020F0502020204030204" pitchFamily="34" charset="0"/>
              </a:rPr>
              <a:t>of</a:t>
            </a:r>
            <a:r>
              <a:rPr lang="cs-CZ" altLang="cs-CZ" sz="2800" dirty="0" smtClean="0">
                <a:latin typeface="Calibri" panose="020F0502020204030204" pitchFamily="34" charset="0"/>
              </a:rPr>
              <a:t> study </a:t>
            </a:r>
            <a:r>
              <a:rPr lang="cs-CZ" altLang="cs-CZ" sz="2800" dirty="0" err="1" smtClean="0">
                <a:latin typeface="Calibri" panose="020F0502020204030204" pitchFamily="34" charset="0"/>
              </a:rPr>
              <a:t>material</a:t>
            </a:r>
            <a:r>
              <a:rPr lang="cs-CZ" altLang="cs-CZ" sz="2800" dirty="0" smtClean="0">
                <a:latin typeface="Calibri" panose="020F0502020204030204" pitchFamily="34" charset="0"/>
              </a:rPr>
              <a:t>)  </a:t>
            </a:r>
            <a:endParaRPr lang="en-GB" altLang="cs-CZ" sz="2800" dirty="0">
              <a:latin typeface="Calibri" panose="020F0502020204030204" pitchFamily="34" charset="0"/>
            </a:endParaRPr>
          </a:p>
        </p:txBody>
      </p:sp>
    </p:spTree>
    <p:extLst>
      <p:ext uri="{BB962C8B-B14F-4D97-AF65-F5344CB8AC3E}">
        <p14:creationId xmlns:p14="http://schemas.microsoft.com/office/powerpoint/2010/main" val="1300086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More in detail</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8" y="1988840"/>
            <a:ext cx="8694737"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 Box 10"/>
          <p:cNvSpPr txBox="1">
            <a:spLocks noChangeArrowheads="1"/>
          </p:cNvSpPr>
          <p:nvPr/>
        </p:nvSpPr>
        <p:spPr bwMode="auto">
          <a:xfrm>
            <a:off x="5425055" y="2841745"/>
            <a:ext cx="1252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cs-CZ" sz="2400" dirty="0">
                <a:latin typeface="Arial" panose="020B0604020202020204" pitchFamily="34" charset="0"/>
              </a:rPr>
              <a:t>90 days</a:t>
            </a:r>
          </a:p>
        </p:txBody>
      </p:sp>
      <p:pic>
        <p:nvPicPr>
          <p:cNvPr id="5" name="Obrázek 4"/>
          <p:cNvPicPr>
            <a:picLocks noChangeAspect="1"/>
          </p:cNvPicPr>
          <p:nvPr/>
        </p:nvPicPr>
        <p:blipFill>
          <a:blip r:embed="rId3"/>
          <a:stretch>
            <a:fillRect/>
          </a:stretch>
        </p:blipFill>
        <p:spPr>
          <a:xfrm>
            <a:off x="467544" y="2912123"/>
            <a:ext cx="2336231" cy="169415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Line 9"/>
          <p:cNvSpPr>
            <a:spLocks noChangeShapeType="1"/>
          </p:cNvSpPr>
          <p:nvPr/>
        </p:nvSpPr>
        <p:spPr bwMode="auto">
          <a:xfrm flipH="1">
            <a:off x="2575732" y="3171944"/>
            <a:ext cx="2725498" cy="50204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3" name="TextovéPole 2"/>
          <p:cNvSpPr txBox="1"/>
          <p:nvPr/>
        </p:nvSpPr>
        <p:spPr>
          <a:xfrm>
            <a:off x="3938481" y="4149080"/>
            <a:ext cx="1893467" cy="369332"/>
          </a:xfrm>
          <a:prstGeom prst="rect">
            <a:avLst/>
          </a:prstGeom>
          <a:noFill/>
        </p:spPr>
        <p:txBody>
          <a:bodyPr wrap="none" rtlCol="0">
            <a:spAutoFit/>
          </a:bodyPr>
          <a:lstStyle/>
          <a:p>
            <a:r>
              <a:rPr lang="cs-CZ" dirty="0" smtClean="0"/>
              <a:t>30.7.-1.5.=90 </a:t>
            </a:r>
            <a:r>
              <a:rPr lang="cs-CZ" dirty="0" err="1" smtClean="0"/>
              <a:t>days</a:t>
            </a:r>
            <a:endParaRPr lang="cs-CZ" dirty="0"/>
          </a:p>
        </p:txBody>
      </p:sp>
      <p:sp>
        <p:nvSpPr>
          <p:cNvPr id="7" name="Obdélník 6"/>
          <p:cNvSpPr/>
          <p:nvPr/>
        </p:nvSpPr>
        <p:spPr>
          <a:xfrm>
            <a:off x="8172400" y="2060848"/>
            <a:ext cx="864096" cy="78089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858954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Nový příklad</a:t>
            </a:r>
            <a:endParaRPr lang="cs-CZ" dirty="0"/>
          </a:p>
        </p:txBody>
      </p:sp>
      <p:sp>
        <p:nvSpPr>
          <p:cNvPr id="3" name="TextovéPole 2"/>
          <p:cNvSpPr txBox="1"/>
          <p:nvPr/>
        </p:nvSpPr>
        <p:spPr>
          <a:xfrm>
            <a:off x="683568" y="1916832"/>
            <a:ext cx="7200176" cy="369332"/>
          </a:xfrm>
          <a:prstGeom prst="rect">
            <a:avLst/>
          </a:prstGeom>
          <a:noFill/>
        </p:spPr>
        <p:txBody>
          <a:bodyPr wrap="none" rtlCol="0">
            <a:spAutoFit/>
          </a:bodyPr>
          <a:lstStyle/>
          <a:p>
            <a:r>
              <a:rPr lang="cs-CZ" dirty="0" smtClean="0"/>
              <a:t>Pracovní datum =31.1.2020, parametry viz tabulka, nakoupeno 71 ks T008c</a:t>
            </a:r>
            <a:endParaRPr lang="cs-CZ" dirty="0"/>
          </a:p>
        </p:txBody>
      </p:sp>
      <p:pic>
        <p:nvPicPr>
          <p:cNvPr id="4" name="Obrázek 3"/>
          <p:cNvPicPr>
            <a:picLocks noChangeAspect="1"/>
          </p:cNvPicPr>
          <p:nvPr/>
        </p:nvPicPr>
        <p:blipFill>
          <a:blip r:embed="rId2"/>
          <a:stretch>
            <a:fillRect/>
          </a:stretch>
        </p:blipFill>
        <p:spPr>
          <a:xfrm>
            <a:off x="755576" y="2304314"/>
            <a:ext cx="6727486" cy="962087"/>
          </a:xfrm>
          <a:prstGeom prst="rect">
            <a:avLst/>
          </a:prstGeom>
        </p:spPr>
      </p:pic>
      <p:sp>
        <p:nvSpPr>
          <p:cNvPr id="5" name="TextovéPole 4"/>
          <p:cNvSpPr txBox="1"/>
          <p:nvPr/>
        </p:nvSpPr>
        <p:spPr>
          <a:xfrm>
            <a:off x="683568" y="3266401"/>
            <a:ext cx="8265917" cy="923330"/>
          </a:xfrm>
          <a:prstGeom prst="rect">
            <a:avLst/>
          </a:prstGeom>
          <a:noFill/>
        </p:spPr>
        <p:txBody>
          <a:bodyPr wrap="none" rtlCol="0">
            <a:spAutoFit/>
          </a:bodyPr>
          <a:lstStyle/>
          <a:p>
            <a:r>
              <a:rPr lang="cs-CZ" dirty="0" smtClean="0"/>
              <a:t>31.1.2010+2D vyskladnění =02.02.2020</a:t>
            </a:r>
          </a:p>
          <a:p>
            <a:r>
              <a:rPr lang="cs-CZ" dirty="0" smtClean="0"/>
              <a:t>02.02.2020+2D Doba dopravy=04.02.2020</a:t>
            </a:r>
          </a:p>
          <a:p>
            <a:r>
              <a:rPr lang="cs-CZ" dirty="0" smtClean="0"/>
              <a:t>Když změníme požadovaný počet na 100 pak po výpočtu CTP (Možné slíbit) dostaneme</a:t>
            </a:r>
            <a:endParaRPr lang="cs-CZ" dirty="0"/>
          </a:p>
        </p:txBody>
      </p:sp>
      <p:sp>
        <p:nvSpPr>
          <p:cNvPr id="7" name="TextovéPole 6"/>
          <p:cNvSpPr txBox="1"/>
          <p:nvPr/>
        </p:nvSpPr>
        <p:spPr>
          <a:xfrm>
            <a:off x="755576" y="5373216"/>
            <a:ext cx="6603859" cy="923330"/>
          </a:xfrm>
          <a:prstGeom prst="rect">
            <a:avLst/>
          </a:prstGeom>
          <a:noFill/>
        </p:spPr>
        <p:txBody>
          <a:bodyPr wrap="none" rtlCol="0">
            <a:spAutoFit/>
          </a:bodyPr>
          <a:lstStyle/>
          <a:p>
            <a:r>
              <a:rPr lang="cs-CZ" dirty="0" smtClean="0"/>
              <a:t>31.1.2020+ </a:t>
            </a:r>
            <a:r>
              <a:rPr lang="cs-CZ" dirty="0" err="1" smtClean="0"/>
              <a:t>zaskladnění</a:t>
            </a:r>
            <a:r>
              <a:rPr lang="cs-CZ" dirty="0" smtClean="0"/>
              <a:t> (1D)+průběžné doby (2D+1D)  </a:t>
            </a:r>
            <a:r>
              <a:rPr lang="cs-CZ" dirty="0"/>
              <a:t>=</a:t>
            </a:r>
            <a:r>
              <a:rPr lang="cs-CZ" dirty="0" smtClean="0"/>
              <a:t>04.02.2020</a:t>
            </a:r>
            <a:endParaRPr lang="cs-CZ" dirty="0"/>
          </a:p>
          <a:p>
            <a:r>
              <a:rPr lang="cs-CZ" dirty="0" smtClean="0"/>
              <a:t>04.02.2020 + vyskladnění (2) a doba dopravy (1D) = 07.02.2020</a:t>
            </a:r>
            <a:endParaRPr lang="cs-CZ" dirty="0"/>
          </a:p>
          <a:p>
            <a:endParaRPr lang="cs-CZ" dirty="0"/>
          </a:p>
        </p:txBody>
      </p:sp>
      <p:pic>
        <p:nvPicPr>
          <p:cNvPr id="8" name="Obrázek 7"/>
          <p:cNvPicPr>
            <a:picLocks noChangeAspect="1"/>
          </p:cNvPicPr>
          <p:nvPr/>
        </p:nvPicPr>
        <p:blipFill>
          <a:blip r:embed="rId3"/>
          <a:stretch>
            <a:fillRect/>
          </a:stretch>
        </p:blipFill>
        <p:spPr>
          <a:xfrm>
            <a:off x="682788" y="4256090"/>
            <a:ext cx="7669763" cy="742449"/>
          </a:xfrm>
          <a:prstGeom prst="rect">
            <a:avLst/>
          </a:prstGeom>
        </p:spPr>
      </p:pic>
    </p:spTree>
    <p:extLst>
      <p:ext uri="{BB962C8B-B14F-4D97-AF65-F5344CB8AC3E}">
        <p14:creationId xmlns:p14="http://schemas.microsoft.com/office/powerpoint/2010/main" val="3098177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0693" y="1772816"/>
            <a:ext cx="5976664" cy="42792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2843808" y="548680"/>
            <a:ext cx="4219938" cy="1046440"/>
          </a:xfrm>
          <a:prstGeom prst="rect">
            <a:avLst/>
          </a:prstGeom>
          <a:noFill/>
        </p:spPr>
        <p:txBody>
          <a:bodyPr wrap="none" rtlCol="0">
            <a:spAutoFit/>
          </a:bodyPr>
          <a:lstStyle/>
          <a:p>
            <a:r>
              <a:rPr lang="cs-CZ" sz="4400" dirty="0" smtClean="0"/>
              <a:t>    End  </a:t>
            </a:r>
            <a:r>
              <a:rPr lang="cs-CZ" sz="4400" dirty="0" err="1" smtClean="0"/>
              <a:t>of</a:t>
            </a:r>
            <a:r>
              <a:rPr lang="cs-CZ" sz="4400" dirty="0" smtClean="0"/>
              <a:t> </a:t>
            </a:r>
            <a:r>
              <a:rPr lang="cs-CZ" sz="4400" dirty="0" err="1" smtClean="0"/>
              <a:t>section</a:t>
            </a:r>
            <a:r>
              <a:rPr lang="cs-CZ" sz="4400" dirty="0" smtClean="0"/>
              <a:t> </a:t>
            </a:r>
          </a:p>
          <a:p>
            <a:r>
              <a:rPr lang="cs-CZ" dirty="0" smtClean="0">
                <a:solidFill>
                  <a:srgbClr val="0070C0"/>
                </a:solidFill>
              </a:rPr>
              <a:t>                               (ATP-CTP)</a:t>
            </a:r>
            <a:endParaRPr lang="cs-CZ" dirty="0">
              <a:solidFill>
                <a:srgbClr val="0070C0"/>
              </a:solidFill>
            </a:endParaRPr>
          </a:p>
        </p:txBody>
      </p:sp>
    </p:spTree>
    <p:extLst>
      <p:ext uri="{BB962C8B-B14F-4D97-AF65-F5344CB8AC3E}">
        <p14:creationId xmlns:p14="http://schemas.microsoft.com/office/powerpoint/2010/main" val="3860210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Text z </a:t>
            </a:r>
            <a:r>
              <a:rPr lang="cs-CZ" dirty="0" err="1" smtClean="0"/>
              <a:t>helpu</a:t>
            </a:r>
            <a:r>
              <a:rPr lang="cs-CZ" dirty="0" smtClean="0"/>
              <a:t> systému I - ENG</a:t>
            </a:r>
            <a:endParaRPr lang="cs-CZ" dirty="0"/>
          </a:p>
        </p:txBody>
      </p:sp>
      <p:sp>
        <p:nvSpPr>
          <p:cNvPr id="3" name="Zástupný symbol pro obsah 2"/>
          <p:cNvSpPr>
            <a:spLocks noGrp="1"/>
          </p:cNvSpPr>
          <p:nvPr>
            <p:ph idx="1"/>
          </p:nvPr>
        </p:nvSpPr>
        <p:spPr/>
        <p:txBody>
          <a:bodyPr>
            <a:normAutofit fontScale="77500" lnSpcReduction="20000"/>
          </a:bodyPr>
          <a:lstStyle/>
          <a:p>
            <a:r>
              <a:rPr lang="cs-CZ" sz="2300" dirty="0" smtClean="0"/>
              <a:t>A </a:t>
            </a:r>
            <a:r>
              <a:rPr lang="en-US" sz="2300" dirty="0" smtClean="0"/>
              <a:t>company </a:t>
            </a:r>
            <a:r>
              <a:rPr lang="en-US" sz="2300" dirty="0"/>
              <a:t>must be able to inform their customers of order delivery dates. The </a:t>
            </a:r>
            <a:r>
              <a:rPr lang="en-US" sz="2300" b="1" dirty="0"/>
              <a:t>Order Promising Lines</a:t>
            </a:r>
            <a:r>
              <a:rPr lang="en-US" sz="2300" dirty="0"/>
              <a:t> window enables you to do this from a sales order line</a:t>
            </a:r>
            <a:r>
              <a:rPr lang="en-US" sz="2300" dirty="0" smtClean="0"/>
              <a:t>.</a:t>
            </a:r>
            <a:endParaRPr lang="cs-CZ" sz="2300" dirty="0" smtClean="0"/>
          </a:p>
          <a:p>
            <a:pPr marL="0" indent="0">
              <a:buNone/>
            </a:pPr>
            <a:r>
              <a:rPr lang="en-US" sz="2300" dirty="0" smtClean="0"/>
              <a:t> </a:t>
            </a:r>
            <a:endParaRPr lang="en-US" sz="2300" dirty="0"/>
          </a:p>
          <a:p>
            <a:r>
              <a:rPr lang="en-US" sz="2300" dirty="0"/>
              <a:t>Based on an item’s known and expected availability dates, Dynamics NAV instantly calculates shipment and delivery dates, which can then be promised to the customer. </a:t>
            </a:r>
            <a:endParaRPr lang="cs-CZ" sz="2300" dirty="0" smtClean="0"/>
          </a:p>
          <a:p>
            <a:endParaRPr lang="en-US" sz="2300" dirty="0"/>
          </a:p>
          <a:p>
            <a:r>
              <a:rPr lang="en-US" sz="2300" dirty="0"/>
              <a:t>If you </a:t>
            </a:r>
            <a:r>
              <a:rPr lang="en-US" sz="2300" b="1" dirty="0">
                <a:solidFill>
                  <a:srgbClr val="FF0000"/>
                </a:solidFill>
              </a:rPr>
              <a:t>specify a requested delivery date</a:t>
            </a:r>
            <a:r>
              <a:rPr lang="en-US" sz="2300" dirty="0"/>
              <a:t> on a sales order line, then that date is used as the starting point for the following calculations: </a:t>
            </a:r>
            <a:endParaRPr lang="cs-CZ" sz="2300" dirty="0"/>
          </a:p>
          <a:p>
            <a:pPr marL="0" indent="0">
              <a:buNone/>
            </a:pPr>
            <a:endParaRPr lang="en-US" sz="2900" dirty="0"/>
          </a:p>
          <a:p>
            <a:r>
              <a:rPr lang="cs-CZ" sz="2300" b="1" dirty="0"/>
              <a:t>R</a:t>
            </a:r>
            <a:r>
              <a:rPr lang="en-US" sz="2300" b="1" dirty="0" err="1"/>
              <a:t>equested</a:t>
            </a:r>
            <a:r>
              <a:rPr lang="en-US" sz="2300" b="1" dirty="0"/>
              <a:t> delivery date - </a:t>
            </a:r>
            <a:r>
              <a:rPr lang="cs-CZ" sz="2300" b="1" dirty="0"/>
              <a:t>S</a:t>
            </a:r>
            <a:r>
              <a:rPr lang="en-US" sz="2300" b="1" dirty="0"/>
              <a:t>hipping time = </a:t>
            </a:r>
            <a:r>
              <a:rPr lang="cs-CZ" sz="2300" b="1" dirty="0"/>
              <a:t>P</a:t>
            </a:r>
            <a:r>
              <a:rPr lang="en-US" sz="2300" b="1" dirty="0" err="1"/>
              <a:t>lanned</a:t>
            </a:r>
            <a:r>
              <a:rPr lang="en-US" sz="2300" b="1" dirty="0"/>
              <a:t> shipment date </a:t>
            </a:r>
          </a:p>
          <a:p>
            <a:r>
              <a:rPr lang="cs-CZ" sz="2300" b="1" dirty="0"/>
              <a:t>P</a:t>
            </a:r>
            <a:r>
              <a:rPr lang="en-US" sz="2300" b="1" dirty="0" err="1"/>
              <a:t>lanned</a:t>
            </a:r>
            <a:r>
              <a:rPr lang="en-US" sz="2300" b="1" dirty="0"/>
              <a:t> shipment date - </a:t>
            </a:r>
            <a:r>
              <a:rPr lang="cs-CZ" sz="2300" b="1" dirty="0"/>
              <a:t>O</a:t>
            </a:r>
            <a:r>
              <a:rPr lang="en-US" sz="2300" b="1" dirty="0" err="1"/>
              <a:t>utbound</a:t>
            </a:r>
            <a:r>
              <a:rPr lang="en-US" sz="2300" b="1" dirty="0"/>
              <a:t> w</a:t>
            </a:r>
            <a:r>
              <a:rPr lang="cs-CZ" sz="2300" b="1" dirty="0" err="1"/>
              <a:t>arehouse</a:t>
            </a:r>
            <a:r>
              <a:rPr lang="cs-CZ" sz="2300" b="1" dirty="0"/>
              <a:t> </a:t>
            </a:r>
            <a:r>
              <a:rPr lang="en-US" sz="2300" b="1" dirty="0"/>
              <a:t>handling time = </a:t>
            </a:r>
            <a:r>
              <a:rPr lang="cs-CZ" sz="2300" b="1" dirty="0"/>
              <a:t>S</a:t>
            </a:r>
            <a:r>
              <a:rPr lang="en-US" sz="2300" b="1" dirty="0" err="1"/>
              <a:t>hipment</a:t>
            </a:r>
            <a:r>
              <a:rPr lang="en-US" sz="2300" b="1" dirty="0"/>
              <a:t> date </a:t>
            </a:r>
            <a:endParaRPr lang="cs-CZ" sz="2300" b="1" dirty="0"/>
          </a:p>
          <a:p>
            <a:endParaRPr lang="en-US" dirty="0"/>
          </a:p>
          <a:p>
            <a:pPr marL="0" indent="0">
              <a:buNone/>
            </a:pPr>
            <a:r>
              <a:rPr lang="cs-CZ" dirty="0" smtClean="0"/>
              <a:t> </a:t>
            </a:r>
            <a:endParaRPr lang="en-US" dirty="0"/>
          </a:p>
          <a:p>
            <a:endParaRPr lang="cs-CZ" dirty="0"/>
          </a:p>
        </p:txBody>
      </p:sp>
      <p:sp>
        <p:nvSpPr>
          <p:cNvPr id="4" name="Obdélník 3"/>
          <p:cNvSpPr/>
          <p:nvPr/>
        </p:nvSpPr>
        <p:spPr>
          <a:xfrm>
            <a:off x="7364795" y="5096762"/>
            <a:ext cx="144016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a:t>Požadované datum </a:t>
            </a:r>
            <a:r>
              <a:rPr lang="cs-CZ" sz="1200" b="1" dirty="0" smtClean="0"/>
              <a:t> doručení </a:t>
            </a:r>
            <a:endParaRPr lang="cs-CZ" sz="1200" b="1" dirty="0"/>
          </a:p>
        </p:txBody>
      </p:sp>
      <p:sp>
        <p:nvSpPr>
          <p:cNvPr id="9" name="Obdélník 8"/>
          <p:cNvSpPr/>
          <p:nvPr/>
        </p:nvSpPr>
        <p:spPr>
          <a:xfrm>
            <a:off x="5526142" y="5085184"/>
            <a:ext cx="144016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t> Doba na cestě </a:t>
            </a:r>
            <a:endParaRPr lang="cs-CZ" sz="1200" b="1" dirty="0"/>
          </a:p>
        </p:txBody>
      </p:sp>
      <p:sp>
        <p:nvSpPr>
          <p:cNvPr id="10" name="Obdélník 9"/>
          <p:cNvSpPr/>
          <p:nvPr/>
        </p:nvSpPr>
        <p:spPr>
          <a:xfrm>
            <a:off x="3646749" y="5085184"/>
            <a:ext cx="144016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t> Plánované datum dodávky (expedice)</a:t>
            </a:r>
            <a:endParaRPr lang="cs-CZ" sz="1200" b="1" dirty="0"/>
          </a:p>
        </p:txBody>
      </p:sp>
      <p:sp>
        <p:nvSpPr>
          <p:cNvPr id="12" name="Obdélník 11"/>
          <p:cNvSpPr/>
          <p:nvPr/>
        </p:nvSpPr>
        <p:spPr>
          <a:xfrm>
            <a:off x="546820" y="5657661"/>
            <a:ext cx="107578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t>  Doba vyskladnění </a:t>
            </a:r>
            <a:endParaRPr lang="cs-CZ" sz="1200" b="1" dirty="0"/>
          </a:p>
        </p:txBody>
      </p:sp>
      <p:sp>
        <p:nvSpPr>
          <p:cNvPr id="13" name="Plus 12"/>
          <p:cNvSpPr/>
          <p:nvPr/>
        </p:nvSpPr>
        <p:spPr>
          <a:xfrm flipV="1">
            <a:off x="5167943" y="5125808"/>
            <a:ext cx="295210" cy="27879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Rovná se 13"/>
          <p:cNvSpPr/>
          <p:nvPr/>
        </p:nvSpPr>
        <p:spPr>
          <a:xfrm>
            <a:off x="7029291" y="5127936"/>
            <a:ext cx="266328" cy="33265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5" name="Obdélník 14"/>
          <p:cNvSpPr/>
          <p:nvPr/>
        </p:nvSpPr>
        <p:spPr>
          <a:xfrm>
            <a:off x="2147944" y="5624158"/>
            <a:ext cx="102851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t>  Datum dodávky</a:t>
            </a:r>
            <a:endParaRPr lang="cs-CZ" sz="1200" b="1" dirty="0"/>
          </a:p>
        </p:txBody>
      </p:sp>
      <p:sp>
        <p:nvSpPr>
          <p:cNvPr id="16" name="Plus 15"/>
          <p:cNvSpPr/>
          <p:nvPr/>
        </p:nvSpPr>
        <p:spPr>
          <a:xfrm flipV="1">
            <a:off x="1712224" y="5673588"/>
            <a:ext cx="295210" cy="27879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Rovná se 16"/>
          <p:cNvSpPr/>
          <p:nvPr/>
        </p:nvSpPr>
        <p:spPr>
          <a:xfrm>
            <a:off x="3280968" y="5637849"/>
            <a:ext cx="266328" cy="33265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8" name="Obdélník 17"/>
          <p:cNvSpPr/>
          <p:nvPr/>
        </p:nvSpPr>
        <p:spPr>
          <a:xfrm>
            <a:off x="3657697" y="5611416"/>
            <a:ext cx="144016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t> Plánované datum dodávky (expedice)</a:t>
            </a:r>
            <a:endParaRPr lang="cs-CZ" sz="1200" b="1" dirty="0"/>
          </a:p>
        </p:txBody>
      </p:sp>
    </p:spTree>
    <p:extLst>
      <p:ext uri="{BB962C8B-B14F-4D97-AF65-F5344CB8AC3E}">
        <p14:creationId xmlns:p14="http://schemas.microsoft.com/office/powerpoint/2010/main" val="4101390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Text z </a:t>
            </a:r>
            <a:r>
              <a:rPr lang="cs-CZ" dirty="0" err="1"/>
              <a:t>helpu</a:t>
            </a:r>
            <a:r>
              <a:rPr lang="cs-CZ" dirty="0"/>
              <a:t> systému </a:t>
            </a:r>
            <a:r>
              <a:rPr lang="cs-CZ" dirty="0" smtClean="0"/>
              <a:t>II </a:t>
            </a:r>
            <a:r>
              <a:rPr lang="cs-CZ" dirty="0"/>
              <a:t>- ENG</a:t>
            </a:r>
          </a:p>
        </p:txBody>
      </p:sp>
      <p:sp>
        <p:nvSpPr>
          <p:cNvPr id="3" name="Zástupný symbol pro obsah 2"/>
          <p:cNvSpPr>
            <a:spLocks noGrp="1"/>
          </p:cNvSpPr>
          <p:nvPr>
            <p:ph idx="1"/>
          </p:nvPr>
        </p:nvSpPr>
        <p:spPr>
          <a:xfrm>
            <a:off x="251520" y="1600200"/>
            <a:ext cx="8712968" cy="4525963"/>
          </a:xfrm>
        </p:spPr>
        <p:txBody>
          <a:bodyPr>
            <a:normAutofit fontScale="92500"/>
          </a:bodyPr>
          <a:lstStyle/>
          <a:p>
            <a:r>
              <a:rPr lang="en-US" sz="2100" dirty="0"/>
              <a:t>If the items are available to pick on the shipment date, then the sales process can continue. If the items are not available to be picked on the shipment date, then a stock-out warning is displayed.</a:t>
            </a:r>
            <a:endParaRPr lang="cs-CZ" sz="2100" dirty="0"/>
          </a:p>
          <a:p>
            <a:r>
              <a:rPr lang="en-US" sz="2600" dirty="0" smtClean="0"/>
              <a:t> </a:t>
            </a:r>
            <a:endParaRPr lang="en-US" sz="2600" dirty="0"/>
          </a:p>
          <a:p>
            <a:r>
              <a:rPr lang="en-US" sz="2100" dirty="0"/>
              <a:t>If you </a:t>
            </a:r>
            <a:r>
              <a:rPr lang="en-US" sz="2100" b="1" dirty="0">
                <a:solidFill>
                  <a:srgbClr val="FF0000"/>
                </a:solidFill>
              </a:rPr>
              <a:t>do not specify a requested delivery date </a:t>
            </a:r>
            <a:r>
              <a:rPr lang="en-US" sz="2100" dirty="0"/>
              <a:t>on a sales order line, or if the requested delivery date cannot be met, then the earliest date on which that the items are available is calculated. That date is then entered in the Shipment Date field on the line, and the date on which you plan to ship the items as well as the date on which they will be delivered to the customer are calculated using the following calculations: </a:t>
            </a:r>
            <a:endParaRPr lang="cs-CZ" sz="2100" dirty="0"/>
          </a:p>
          <a:p>
            <a:endParaRPr lang="en-US" sz="2600" dirty="0"/>
          </a:p>
          <a:p>
            <a:r>
              <a:rPr lang="cs-CZ" sz="2100" b="1" dirty="0" smtClean="0"/>
              <a:t>S</a:t>
            </a:r>
            <a:r>
              <a:rPr lang="en-US" sz="2100" b="1" dirty="0" err="1" smtClean="0"/>
              <a:t>hipment</a:t>
            </a:r>
            <a:r>
              <a:rPr lang="en-US" sz="2100" b="1" dirty="0" smtClean="0"/>
              <a:t> </a:t>
            </a:r>
            <a:r>
              <a:rPr lang="en-US" sz="2100" b="1" dirty="0"/>
              <a:t>date + </a:t>
            </a:r>
            <a:r>
              <a:rPr lang="cs-CZ" sz="2100" b="1" dirty="0" smtClean="0"/>
              <a:t>O</a:t>
            </a:r>
            <a:r>
              <a:rPr lang="en-US" sz="2100" b="1" dirty="0" err="1" smtClean="0"/>
              <a:t>utbound</a:t>
            </a:r>
            <a:r>
              <a:rPr lang="en-US" sz="2100" b="1" dirty="0" smtClean="0"/>
              <a:t> </a:t>
            </a:r>
            <a:r>
              <a:rPr lang="en-US" sz="2100" b="1" dirty="0"/>
              <a:t>w</a:t>
            </a:r>
            <a:r>
              <a:rPr lang="cs-CZ" sz="2100" b="1" dirty="0" err="1"/>
              <a:t>arehouse</a:t>
            </a:r>
            <a:r>
              <a:rPr lang="cs-CZ" sz="2100" b="1" dirty="0"/>
              <a:t> </a:t>
            </a:r>
            <a:r>
              <a:rPr lang="en-US" sz="2100" b="1" dirty="0"/>
              <a:t>handling time = </a:t>
            </a:r>
            <a:r>
              <a:rPr lang="cs-CZ" sz="2100" b="1" dirty="0" smtClean="0"/>
              <a:t>P</a:t>
            </a:r>
            <a:r>
              <a:rPr lang="en-US" sz="2100" b="1" dirty="0" err="1" smtClean="0"/>
              <a:t>lanned</a:t>
            </a:r>
            <a:r>
              <a:rPr lang="en-US" sz="2100" b="1" dirty="0" smtClean="0"/>
              <a:t> </a:t>
            </a:r>
            <a:r>
              <a:rPr lang="en-US" sz="2100" b="1" dirty="0"/>
              <a:t>shipment date </a:t>
            </a:r>
          </a:p>
          <a:p>
            <a:r>
              <a:rPr lang="cs-CZ" sz="2300" b="1" dirty="0" smtClean="0"/>
              <a:t>P</a:t>
            </a:r>
            <a:r>
              <a:rPr lang="en-US" sz="2100" b="1" dirty="0" err="1"/>
              <a:t>lanned</a:t>
            </a:r>
            <a:r>
              <a:rPr lang="en-US" sz="2100" b="1" dirty="0"/>
              <a:t> shipment date + </a:t>
            </a:r>
            <a:r>
              <a:rPr lang="cs-CZ" sz="2100" b="1" dirty="0" smtClean="0"/>
              <a:t>S</a:t>
            </a:r>
            <a:r>
              <a:rPr lang="en-US" sz="2100" b="1" dirty="0" smtClean="0"/>
              <a:t>hipping </a:t>
            </a:r>
            <a:r>
              <a:rPr lang="en-US" sz="2100" b="1" dirty="0"/>
              <a:t>time = </a:t>
            </a:r>
            <a:r>
              <a:rPr lang="cs-CZ" sz="2100" b="1" dirty="0" smtClean="0"/>
              <a:t>P</a:t>
            </a:r>
            <a:r>
              <a:rPr lang="en-US" sz="2100" b="1" dirty="0" err="1" smtClean="0"/>
              <a:t>lanned</a:t>
            </a:r>
            <a:r>
              <a:rPr lang="en-US" sz="2100" b="1" dirty="0" smtClean="0"/>
              <a:t> </a:t>
            </a:r>
            <a:r>
              <a:rPr lang="en-US" sz="2100" b="1" dirty="0"/>
              <a:t>delivery date </a:t>
            </a:r>
          </a:p>
          <a:p>
            <a:endParaRPr lang="cs-CZ" sz="2100" b="1" dirty="0"/>
          </a:p>
          <a:p>
            <a:endParaRPr lang="cs-CZ" dirty="0"/>
          </a:p>
        </p:txBody>
      </p:sp>
    </p:spTree>
    <p:extLst>
      <p:ext uri="{BB962C8B-B14F-4D97-AF65-F5344CB8AC3E}">
        <p14:creationId xmlns:p14="http://schemas.microsoft.com/office/powerpoint/2010/main" val="473833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altLang="cs-CZ" smtClean="0"/>
              <a:t>ATP-CTP </a:t>
            </a:r>
            <a:endParaRPr lang="en-GB" altLang="cs-CZ" smtClean="0"/>
          </a:p>
        </p:txBody>
      </p:sp>
      <p:sp>
        <p:nvSpPr>
          <p:cNvPr id="40963" name="Rectangle 3"/>
          <p:cNvSpPr>
            <a:spLocks noGrp="1" noChangeArrowheads="1"/>
          </p:cNvSpPr>
          <p:nvPr>
            <p:ph type="body" idx="1"/>
          </p:nvPr>
        </p:nvSpPr>
        <p:spPr/>
        <p:txBody>
          <a:bodyPr/>
          <a:lstStyle/>
          <a:p>
            <a:pPr eaLnBrk="1" hangingPunct="1">
              <a:lnSpc>
                <a:spcPct val="80000"/>
              </a:lnSpc>
            </a:pPr>
            <a:r>
              <a:rPr lang="en-GB" altLang="cs-CZ" sz="1800" b="1" dirty="0" smtClean="0">
                <a:latin typeface="Calibri" panose="020F0502020204030204" pitchFamily="34" charset="0"/>
              </a:rPr>
              <a:t>Available-to-Promise </a:t>
            </a:r>
            <a:r>
              <a:rPr lang="en-GB" altLang="cs-CZ" sz="1800" dirty="0" smtClean="0">
                <a:latin typeface="Calibri" panose="020F0502020204030204" pitchFamily="34" charset="0"/>
              </a:rPr>
              <a:t>(</a:t>
            </a:r>
            <a:r>
              <a:rPr lang="en-GB" altLang="cs-CZ" sz="1800" dirty="0" err="1" smtClean="0">
                <a:latin typeface="Calibri" panose="020F0502020204030204" pitchFamily="34" charset="0"/>
              </a:rPr>
              <a:t>Lze</a:t>
            </a:r>
            <a:r>
              <a:rPr lang="en-GB" altLang="cs-CZ" sz="1800" dirty="0" smtClean="0">
                <a:latin typeface="Calibri" panose="020F0502020204030204" pitchFamily="34" charset="0"/>
              </a:rPr>
              <a:t> </a:t>
            </a:r>
            <a:r>
              <a:rPr lang="en-GB" altLang="cs-CZ" sz="1800" dirty="0" err="1" smtClean="0">
                <a:latin typeface="Calibri" panose="020F0502020204030204" pitchFamily="34" charset="0"/>
              </a:rPr>
              <a:t>slíbit</a:t>
            </a:r>
            <a:r>
              <a:rPr lang="en-GB" altLang="cs-CZ" sz="1800" dirty="0" smtClean="0">
                <a:latin typeface="Calibri" panose="020F0502020204030204" pitchFamily="34" charset="0"/>
              </a:rPr>
              <a:t>)</a:t>
            </a:r>
          </a:p>
          <a:p>
            <a:pPr eaLnBrk="1" hangingPunct="1">
              <a:lnSpc>
                <a:spcPct val="80000"/>
              </a:lnSpc>
            </a:pPr>
            <a:r>
              <a:rPr lang="en-GB" altLang="cs-CZ" sz="1800" b="1" dirty="0" smtClean="0">
                <a:latin typeface="Calibri" panose="020F0502020204030204" pitchFamily="34" charset="0"/>
              </a:rPr>
              <a:t>Capable-to-Promise </a:t>
            </a:r>
            <a:r>
              <a:rPr lang="en-GB" altLang="cs-CZ" sz="1800" dirty="0" smtClean="0">
                <a:latin typeface="Calibri" panose="020F0502020204030204" pitchFamily="34" charset="0"/>
              </a:rPr>
              <a:t>  (</a:t>
            </a:r>
            <a:r>
              <a:rPr lang="en-GB" altLang="cs-CZ" sz="1800" dirty="0" err="1" smtClean="0">
                <a:latin typeface="Calibri" panose="020F0502020204030204" pitchFamily="34" charset="0"/>
              </a:rPr>
              <a:t>Možné</a:t>
            </a:r>
            <a:r>
              <a:rPr lang="en-GB" altLang="cs-CZ" sz="1800" dirty="0" smtClean="0">
                <a:latin typeface="Calibri" panose="020F0502020204030204" pitchFamily="34" charset="0"/>
              </a:rPr>
              <a:t> </a:t>
            </a:r>
            <a:r>
              <a:rPr lang="en-GB" altLang="cs-CZ" sz="1800" dirty="0" err="1" smtClean="0">
                <a:latin typeface="Calibri" panose="020F0502020204030204" pitchFamily="34" charset="0"/>
              </a:rPr>
              <a:t>slíbit</a:t>
            </a:r>
            <a:r>
              <a:rPr lang="en-GB" altLang="cs-CZ" sz="1800" dirty="0" smtClean="0">
                <a:latin typeface="Calibri" panose="020F0502020204030204" pitchFamily="34" charset="0"/>
              </a:rPr>
              <a:t>)</a:t>
            </a:r>
          </a:p>
          <a:p>
            <a:pPr eaLnBrk="1" hangingPunct="1">
              <a:lnSpc>
                <a:spcPct val="80000"/>
              </a:lnSpc>
              <a:buFont typeface="Wingdings" panose="05000000000000000000" pitchFamily="2" charset="2"/>
              <a:buNone/>
            </a:pPr>
            <a:endParaRPr lang="en-GB" altLang="cs-CZ" sz="1800" dirty="0" smtClean="0">
              <a:latin typeface="Calibri" panose="020F0502020204030204" pitchFamily="34" charset="0"/>
            </a:endParaRPr>
          </a:p>
          <a:p>
            <a:pPr eaLnBrk="1" hangingPunct="1">
              <a:lnSpc>
                <a:spcPct val="80000"/>
              </a:lnSpc>
            </a:pPr>
            <a:r>
              <a:rPr lang="en-GB" altLang="cs-CZ" sz="1800" b="1" dirty="0" smtClean="0">
                <a:latin typeface="Calibri" panose="020F0502020204030204" pitchFamily="34" charset="0"/>
              </a:rPr>
              <a:t>ATP </a:t>
            </a:r>
            <a:r>
              <a:rPr lang="en-GB" altLang="cs-CZ" sz="1800" dirty="0" smtClean="0">
                <a:latin typeface="Calibri" panose="020F0502020204030204" pitchFamily="34" charset="0"/>
              </a:rPr>
              <a:t>– based on the inventory reservation system – performing the availability check  </a:t>
            </a:r>
            <a:r>
              <a:rPr lang="en-GB" altLang="cs-CZ" sz="1800" dirty="0" smtClean="0">
                <a:solidFill>
                  <a:srgbClr val="0070C0"/>
                </a:solidFill>
                <a:latin typeface="Calibri" panose="020F0502020204030204" pitchFamily="34" charset="0"/>
              </a:rPr>
              <a:t>(</a:t>
            </a:r>
            <a:r>
              <a:rPr lang="en-GB" altLang="cs-CZ" sz="1600" dirty="0" smtClean="0">
                <a:solidFill>
                  <a:srgbClr val="0070C0"/>
                </a:solidFill>
                <a:latin typeface="Calibri" panose="020F0502020204030204" pitchFamily="34" charset="0"/>
              </a:rPr>
              <a:t>calculation of the date of delivery )</a:t>
            </a:r>
          </a:p>
          <a:p>
            <a:pPr eaLnBrk="1" hangingPunct="1">
              <a:lnSpc>
                <a:spcPct val="80000"/>
              </a:lnSpc>
              <a:buFont typeface="Wingdings" panose="05000000000000000000" pitchFamily="2" charset="2"/>
              <a:buNone/>
            </a:pPr>
            <a:endParaRPr lang="en-GB" altLang="cs-CZ" sz="1600" dirty="0" smtClean="0">
              <a:latin typeface="Calibri" panose="020F0502020204030204" pitchFamily="34" charset="0"/>
            </a:endParaRPr>
          </a:p>
          <a:p>
            <a:pPr eaLnBrk="1" hangingPunct="1">
              <a:lnSpc>
                <a:spcPct val="80000"/>
              </a:lnSpc>
            </a:pPr>
            <a:r>
              <a:rPr lang="en-GB" altLang="cs-CZ" sz="1800" b="1" dirty="0" smtClean="0">
                <a:latin typeface="Calibri" panose="020F0502020204030204" pitchFamily="34" charset="0"/>
              </a:rPr>
              <a:t>CTP</a:t>
            </a:r>
            <a:r>
              <a:rPr lang="en-GB" altLang="cs-CZ" sz="1800" dirty="0" smtClean="0">
                <a:latin typeface="Calibri" panose="020F0502020204030204" pitchFamily="34" charset="0"/>
              </a:rPr>
              <a:t> –   based on WHAT IF  scenarios.  Earliest date in which an item will be available    </a:t>
            </a:r>
          </a:p>
          <a:p>
            <a:pPr eaLnBrk="1" hangingPunct="1">
              <a:lnSpc>
                <a:spcPct val="80000"/>
              </a:lnSpc>
              <a:buFont typeface="Wingdings" panose="05000000000000000000" pitchFamily="2" charset="2"/>
              <a:buNone/>
            </a:pPr>
            <a:r>
              <a:rPr lang="en-GB" altLang="cs-CZ" sz="1800" dirty="0" smtClean="0">
                <a:latin typeface="Calibri" panose="020F0502020204030204" pitchFamily="34" charset="0"/>
              </a:rPr>
              <a:t> 	</a:t>
            </a:r>
          </a:p>
          <a:p>
            <a:pPr eaLnBrk="1" hangingPunct="1">
              <a:lnSpc>
                <a:spcPct val="80000"/>
              </a:lnSpc>
              <a:buFont typeface="Wingdings" panose="05000000000000000000" pitchFamily="2" charset="2"/>
              <a:buNone/>
            </a:pPr>
            <a:r>
              <a:rPr lang="en-GB" altLang="cs-CZ" sz="1800" dirty="0" smtClean="0">
                <a:latin typeface="Calibri" panose="020F0502020204030204" pitchFamily="34" charset="0"/>
              </a:rPr>
              <a:t>       If no items that can be available, no inbound orders- purchase, transfer , return, production – it calculates Earliest Date, creates Order lines, and reserves the inventory.</a:t>
            </a:r>
          </a:p>
          <a:p>
            <a:pPr eaLnBrk="1" hangingPunct="1">
              <a:lnSpc>
                <a:spcPct val="80000"/>
              </a:lnSpc>
              <a:buFont typeface="Wingdings" panose="05000000000000000000" pitchFamily="2" charset="2"/>
              <a:buNone/>
            </a:pPr>
            <a:r>
              <a:rPr lang="en-GB" altLang="cs-CZ" sz="1800" dirty="0" smtClean="0">
                <a:latin typeface="Calibri" panose="020F0502020204030204" pitchFamily="34" charset="0"/>
              </a:rPr>
              <a:t>     </a:t>
            </a:r>
          </a:p>
          <a:p>
            <a:pPr eaLnBrk="1" hangingPunct="1">
              <a:lnSpc>
                <a:spcPct val="80000"/>
              </a:lnSpc>
              <a:buFont typeface="Wingdings" panose="05000000000000000000" pitchFamily="2" charset="2"/>
              <a:buNone/>
            </a:pPr>
            <a:r>
              <a:rPr lang="en-GB" altLang="cs-CZ" sz="1800" dirty="0" smtClean="0">
                <a:latin typeface="Calibri" panose="020F0502020204030204" pitchFamily="34" charset="0"/>
              </a:rPr>
              <a:t>      Maybe integrated to the production scheduling, transfer and   purchase     	</a:t>
            </a:r>
          </a:p>
          <a:p>
            <a:pPr eaLnBrk="1" hangingPunct="1">
              <a:lnSpc>
                <a:spcPct val="80000"/>
              </a:lnSpc>
            </a:pPr>
            <a:endParaRPr lang="en-GB" altLang="cs-CZ" sz="1800" dirty="0" smtClean="0">
              <a:latin typeface="Calibri" panose="020F0502020204030204" pitchFamily="34" charset="0"/>
            </a:endParaRPr>
          </a:p>
          <a:p>
            <a:pPr eaLnBrk="1" hangingPunct="1">
              <a:lnSpc>
                <a:spcPct val="80000"/>
              </a:lnSpc>
            </a:pPr>
            <a:endParaRPr lang="en-GB" altLang="cs-CZ" sz="1800" dirty="0" smtClean="0">
              <a:latin typeface="Calibri" panose="020F0502020204030204" pitchFamily="34" charset="0"/>
            </a:endParaRPr>
          </a:p>
        </p:txBody>
      </p:sp>
    </p:spTree>
    <p:extLst>
      <p:ext uri="{BB962C8B-B14F-4D97-AF65-F5344CB8AC3E}">
        <p14:creationId xmlns:p14="http://schemas.microsoft.com/office/powerpoint/2010/main" val="4142398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350963" y="188913"/>
            <a:ext cx="7793037" cy="1462087"/>
          </a:xfrm>
        </p:spPr>
        <p:txBody>
          <a:bodyPr/>
          <a:lstStyle/>
          <a:p>
            <a:pPr eaLnBrk="1" hangingPunct="1"/>
            <a:r>
              <a:rPr lang="cs-CZ" altLang="cs-CZ" smtClean="0"/>
              <a:t>ATP -CTP </a:t>
            </a:r>
          </a:p>
        </p:txBody>
      </p:sp>
      <p:sp>
        <p:nvSpPr>
          <p:cNvPr id="41987" name="Rectangle 3"/>
          <p:cNvSpPr>
            <a:spLocks noChangeArrowheads="1"/>
          </p:cNvSpPr>
          <p:nvPr/>
        </p:nvSpPr>
        <p:spPr bwMode="auto">
          <a:xfrm>
            <a:off x="539750" y="2779713"/>
            <a:ext cx="1079500" cy="4318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0"/>
              </a:spcBef>
              <a:buClrTx/>
              <a:buSzTx/>
              <a:buFontTx/>
              <a:buNone/>
            </a:pPr>
            <a:endParaRPr lang="cs-CZ" altLang="cs-CZ" sz="1200">
              <a:latin typeface="Arial" panose="020B0604020202020204" pitchFamily="34" charset="0"/>
            </a:endParaRPr>
          </a:p>
          <a:p>
            <a:pPr algn="ctr">
              <a:spcBef>
                <a:spcPct val="0"/>
              </a:spcBef>
              <a:buClrTx/>
              <a:buSzTx/>
              <a:buFontTx/>
              <a:buNone/>
            </a:pPr>
            <a:endParaRPr lang="cs-CZ" altLang="cs-CZ" sz="1200">
              <a:latin typeface="Arial" panose="020B0604020202020204" pitchFamily="34" charset="0"/>
            </a:endParaRPr>
          </a:p>
          <a:p>
            <a:pPr algn="ctr">
              <a:spcBef>
                <a:spcPct val="0"/>
              </a:spcBef>
              <a:buClrTx/>
              <a:buSzTx/>
              <a:buFontTx/>
              <a:buNone/>
            </a:pPr>
            <a:r>
              <a:rPr lang="en-US" altLang="cs-CZ" sz="1200">
                <a:latin typeface="Arial" panose="020B0604020202020204" pitchFamily="34" charset="0"/>
              </a:rPr>
              <a:t>Ship</a:t>
            </a:r>
            <a:r>
              <a:rPr lang="cs-CZ" altLang="cs-CZ" sz="1200">
                <a:latin typeface="Arial" panose="020B0604020202020204" pitchFamily="34" charset="0"/>
              </a:rPr>
              <a:t>ment</a:t>
            </a:r>
            <a:r>
              <a:rPr lang="en-US" altLang="cs-CZ" sz="1200">
                <a:latin typeface="Arial" panose="020B0604020202020204" pitchFamily="34" charset="0"/>
              </a:rPr>
              <a:t> </a:t>
            </a:r>
          </a:p>
          <a:p>
            <a:pPr algn="ctr">
              <a:spcBef>
                <a:spcPct val="0"/>
              </a:spcBef>
              <a:buClrTx/>
              <a:buSzTx/>
              <a:buFontTx/>
              <a:buNone/>
            </a:pPr>
            <a:r>
              <a:rPr lang="en-US" altLang="cs-CZ" sz="1200">
                <a:latin typeface="Arial" panose="020B0604020202020204" pitchFamily="34" charset="0"/>
              </a:rPr>
              <a:t>Date</a:t>
            </a:r>
            <a:r>
              <a:rPr lang="cs-CZ" altLang="cs-CZ" sz="1200">
                <a:latin typeface="Arial" panose="020B0604020202020204" pitchFamily="34" charset="0"/>
              </a:rPr>
              <a:t>=SD</a:t>
            </a:r>
            <a:endParaRPr lang="en-US" altLang="cs-CZ" sz="1200">
              <a:latin typeface="Arial" panose="020B0604020202020204" pitchFamily="34" charset="0"/>
            </a:endParaRPr>
          </a:p>
          <a:p>
            <a:pPr algn="ctr">
              <a:spcBef>
                <a:spcPct val="0"/>
              </a:spcBef>
              <a:buClrTx/>
              <a:buSzTx/>
              <a:buFontTx/>
              <a:buNone/>
            </a:pPr>
            <a:endParaRPr lang="en-US" altLang="cs-CZ" sz="1200">
              <a:latin typeface="Arial" panose="020B0604020202020204" pitchFamily="34" charset="0"/>
            </a:endParaRPr>
          </a:p>
          <a:p>
            <a:pPr algn="ctr">
              <a:spcBef>
                <a:spcPct val="0"/>
              </a:spcBef>
              <a:buClrTx/>
              <a:buSzTx/>
              <a:buFontTx/>
              <a:buNone/>
            </a:pPr>
            <a:endParaRPr lang="en-US" altLang="cs-CZ" sz="1200">
              <a:latin typeface="Arial" panose="020B0604020202020204" pitchFamily="34" charset="0"/>
            </a:endParaRPr>
          </a:p>
        </p:txBody>
      </p:sp>
      <p:sp>
        <p:nvSpPr>
          <p:cNvPr id="41988" name="Rectangle 4"/>
          <p:cNvSpPr>
            <a:spLocks noChangeArrowheads="1"/>
          </p:cNvSpPr>
          <p:nvPr/>
        </p:nvSpPr>
        <p:spPr bwMode="auto">
          <a:xfrm>
            <a:off x="2843213" y="2779713"/>
            <a:ext cx="1439862" cy="4318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0"/>
              </a:spcBef>
              <a:buClrTx/>
              <a:buSzTx/>
              <a:buFontTx/>
              <a:buNone/>
            </a:pPr>
            <a:endParaRPr lang="cs-CZ" altLang="cs-CZ" sz="1200">
              <a:latin typeface="Arial" panose="020B0604020202020204" pitchFamily="34" charset="0"/>
            </a:endParaRPr>
          </a:p>
          <a:p>
            <a:pPr algn="ctr">
              <a:spcBef>
                <a:spcPct val="0"/>
              </a:spcBef>
              <a:buClrTx/>
              <a:buSzTx/>
              <a:buFontTx/>
              <a:buNone/>
            </a:pPr>
            <a:endParaRPr lang="cs-CZ" altLang="cs-CZ" sz="1200">
              <a:latin typeface="Arial" panose="020B0604020202020204" pitchFamily="34" charset="0"/>
            </a:endParaRPr>
          </a:p>
          <a:p>
            <a:pPr algn="ctr">
              <a:spcBef>
                <a:spcPct val="0"/>
              </a:spcBef>
              <a:buClrTx/>
              <a:buSzTx/>
              <a:buFontTx/>
              <a:buNone/>
            </a:pPr>
            <a:r>
              <a:rPr lang="en-US" altLang="cs-CZ" sz="1200">
                <a:latin typeface="Arial" panose="020B0604020202020204" pitchFamily="34" charset="0"/>
              </a:rPr>
              <a:t>Planned Ship</a:t>
            </a:r>
            <a:r>
              <a:rPr lang="cs-CZ" altLang="cs-CZ" sz="1200">
                <a:latin typeface="Arial" panose="020B0604020202020204" pitchFamily="34" charset="0"/>
              </a:rPr>
              <a:t>ment</a:t>
            </a:r>
          </a:p>
          <a:p>
            <a:pPr algn="ctr">
              <a:spcBef>
                <a:spcPct val="0"/>
              </a:spcBef>
              <a:buClrTx/>
              <a:buSzTx/>
              <a:buFontTx/>
              <a:buNone/>
            </a:pPr>
            <a:r>
              <a:rPr lang="cs-CZ" altLang="cs-CZ" sz="1200">
                <a:latin typeface="Arial" panose="020B0604020202020204" pitchFamily="34" charset="0"/>
              </a:rPr>
              <a:t>Date= Plan SD</a:t>
            </a:r>
          </a:p>
          <a:p>
            <a:pPr algn="ctr">
              <a:spcBef>
                <a:spcPct val="0"/>
              </a:spcBef>
              <a:buClrTx/>
              <a:buSzTx/>
              <a:buFontTx/>
              <a:buNone/>
            </a:pPr>
            <a:endParaRPr lang="en-US" altLang="cs-CZ" sz="1200">
              <a:latin typeface="Arial" panose="020B0604020202020204" pitchFamily="34" charset="0"/>
            </a:endParaRPr>
          </a:p>
          <a:p>
            <a:pPr algn="ctr">
              <a:spcBef>
                <a:spcPct val="0"/>
              </a:spcBef>
              <a:buClrTx/>
              <a:buSzTx/>
              <a:buFontTx/>
              <a:buNone/>
            </a:pPr>
            <a:endParaRPr lang="en-US" altLang="cs-CZ" sz="1200">
              <a:latin typeface="Arial" panose="020B0604020202020204" pitchFamily="34" charset="0"/>
            </a:endParaRPr>
          </a:p>
        </p:txBody>
      </p:sp>
      <p:sp>
        <p:nvSpPr>
          <p:cNvPr id="41989" name="Text Box 5"/>
          <p:cNvSpPr txBox="1">
            <a:spLocks noChangeArrowheads="1"/>
          </p:cNvSpPr>
          <p:nvPr/>
        </p:nvSpPr>
        <p:spPr bwMode="auto">
          <a:xfrm>
            <a:off x="1187450" y="3500438"/>
            <a:ext cx="19732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0"/>
              </a:spcBef>
              <a:buClrTx/>
              <a:buSzTx/>
              <a:buFontTx/>
              <a:buNone/>
            </a:pPr>
            <a:r>
              <a:rPr lang="en-US" altLang="cs-CZ" sz="1400">
                <a:solidFill>
                  <a:srgbClr val="008000"/>
                </a:solidFill>
                <a:latin typeface="Arial" panose="020B0604020202020204" pitchFamily="34" charset="0"/>
              </a:rPr>
              <a:t>Output </a:t>
            </a:r>
          </a:p>
          <a:p>
            <a:pPr algn="ctr">
              <a:spcBef>
                <a:spcPct val="0"/>
              </a:spcBef>
              <a:buClrTx/>
              <a:buSzTx/>
              <a:buFontTx/>
              <a:buNone/>
            </a:pPr>
            <a:r>
              <a:rPr lang="en-US" altLang="cs-CZ" sz="1400">
                <a:solidFill>
                  <a:srgbClr val="008000"/>
                </a:solidFill>
                <a:latin typeface="Arial" panose="020B0604020202020204" pitchFamily="34" charset="0"/>
              </a:rPr>
              <a:t>Warehouse</a:t>
            </a:r>
          </a:p>
          <a:p>
            <a:pPr algn="ctr">
              <a:spcBef>
                <a:spcPct val="0"/>
              </a:spcBef>
              <a:buClrTx/>
              <a:buSzTx/>
              <a:buFontTx/>
              <a:buNone/>
            </a:pPr>
            <a:r>
              <a:rPr lang="en-US" altLang="cs-CZ" sz="1400">
                <a:solidFill>
                  <a:srgbClr val="008000"/>
                </a:solidFill>
                <a:latin typeface="Arial" panose="020B0604020202020204" pitchFamily="34" charset="0"/>
              </a:rPr>
              <a:t>Handling Time</a:t>
            </a:r>
            <a:r>
              <a:rPr lang="cs-CZ" altLang="cs-CZ" sz="1400">
                <a:solidFill>
                  <a:srgbClr val="008000"/>
                </a:solidFill>
                <a:latin typeface="Arial" panose="020B0604020202020204" pitchFamily="34" charset="0"/>
              </a:rPr>
              <a:t>=OWHT</a:t>
            </a:r>
            <a:endParaRPr lang="en-US" altLang="cs-CZ" sz="1400">
              <a:solidFill>
                <a:srgbClr val="008000"/>
              </a:solidFill>
              <a:latin typeface="Arial" panose="020B0604020202020204" pitchFamily="34" charset="0"/>
            </a:endParaRPr>
          </a:p>
        </p:txBody>
      </p:sp>
      <p:sp>
        <p:nvSpPr>
          <p:cNvPr id="41990" name="AutoShape 6"/>
          <p:cNvSpPr>
            <a:spLocks noChangeArrowheads="1"/>
          </p:cNvSpPr>
          <p:nvPr/>
        </p:nvSpPr>
        <p:spPr bwMode="auto">
          <a:xfrm>
            <a:off x="1619250" y="2924175"/>
            <a:ext cx="1225550" cy="215900"/>
          </a:xfrm>
          <a:prstGeom prst="rightArrow">
            <a:avLst>
              <a:gd name="adj1" fmla="val 50000"/>
              <a:gd name="adj2" fmla="val 14191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cs-CZ" altLang="cs-CZ" sz="1800"/>
          </a:p>
        </p:txBody>
      </p:sp>
      <p:sp>
        <p:nvSpPr>
          <p:cNvPr id="41991" name="AutoShape 7"/>
          <p:cNvSpPr>
            <a:spLocks noChangeArrowheads="1"/>
          </p:cNvSpPr>
          <p:nvPr/>
        </p:nvSpPr>
        <p:spPr bwMode="auto">
          <a:xfrm>
            <a:off x="4284663" y="2852738"/>
            <a:ext cx="1225550" cy="215900"/>
          </a:xfrm>
          <a:prstGeom prst="rightArrow">
            <a:avLst>
              <a:gd name="adj1" fmla="val 50000"/>
              <a:gd name="adj2" fmla="val 14191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cs-CZ" altLang="cs-CZ" sz="1800"/>
          </a:p>
        </p:txBody>
      </p:sp>
      <p:sp>
        <p:nvSpPr>
          <p:cNvPr id="41992" name="Text Box 8"/>
          <p:cNvSpPr txBox="1">
            <a:spLocks noChangeArrowheads="1"/>
          </p:cNvSpPr>
          <p:nvPr/>
        </p:nvSpPr>
        <p:spPr bwMode="auto">
          <a:xfrm>
            <a:off x="4211638" y="3644900"/>
            <a:ext cx="9080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0"/>
              </a:spcBef>
              <a:buClrTx/>
              <a:buSzTx/>
              <a:buFontTx/>
              <a:buNone/>
            </a:pPr>
            <a:r>
              <a:rPr lang="en-US" altLang="cs-CZ" sz="1400">
                <a:solidFill>
                  <a:srgbClr val="008000"/>
                </a:solidFill>
                <a:latin typeface="Arial" panose="020B0604020202020204" pitchFamily="34" charset="0"/>
              </a:rPr>
              <a:t>Shipping</a:t>
            </a:r>
          </a:p>
          <a:p>
            <a:pPr algn="ctr">
              <a:spcBef>
                <a:spcPct val="0"/>
              </a:spcBef>
              <a:buClrTx/>
              <a:buSzTx/>
              <a:buFontTx/>
              <a:buNone/>
            </a:pPr>
            <a:r>
              <a:rPr lang="en-US" altLang="cs-CZ" sz="1400">
                <a:solidFill>
                  <a:srgbClr val="008000"/>
                </a:solidFill>
                <a:latin typeface="Arial" panose="020B0604020202020204" pitchFamily="34" charset="0"/>
              </a:rPr>
              <a:t>Time</a:t>
            </a:r>
            <a:r>
              <a:rPr lang="cs-CZ" altLang="cs-CZ" sz="1400">
                <a:solidFill>
                  <a:srgbClr val="008000"/>
                </a:solidFill>
                <a:latin typeface="Arial" panose="020B0604020202020204" pitchFamily="34" charset="0"/>
              </a:rPr>
              <a:t>=ST</a:t>
            </a:r>
            <a:endParaRPr lang="en-US" altLang="cs-CZ" sz="1400">
              <a:solidFill>
                <a:srgbClr val="008000"/>
              </a:solidFill>
              <a:latin typeface="Arial" panose="020B0604020202020204" pitchFamily="34" charset="0"/>
            </a:endParaRPr>
          </a:p>
        </p:txBody>
      </p:sp>
      <p:sp>
        <p:nvSpPr>
          <p:cNvPr id="41993" name="Rectangle 9"/>
          <p:cNvSpPr>
            <a:spLocks noChangeArrowheads="1"/>
          </p:cNvSpPr>
          <p:nvPr/>
        </p:nvSpPr>
        <p:spPr bwMode="auto">
          <a:xfrm>
            <a:off x="5508625" y="2779713"/>
            <a:ext cx="1439863" cy="4318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0"/>
              </a:spcBef>
              <a:buClrTx/>
              <a:buSzTx/>
              <a:buFontTx/>
              <a:buNone/>
            </a:pPr>
            <a:endParaRPr lang="cs-CZ" altLang="cs-CZ" sz="1200">
              <a:latin typeface="Arial" panose="020B0604020202020204" pitchFamily="34" charset="0"/>
            </a:endParaRPr>
          </a:p>
          <a:p>
            <a:pPr algn="ctr">
              <a:spcBef>
                <a:spcPct val="0"/>
              </a:spcBef>
              <a:buClrTx/>
              <a:buSzTx/>
              <a:buFontTx/>
              <a:buNone/>
            </a:pPr>
            <a:endParaRPr lang="cs-CZ" altLang="cs-CZ" sz="1200">
              <a:latin typeface="Arial" panose="020B0604020202020204" pitchFamily="34" charset="0"/>
            </a:endParaRPr>
          </a:p>
          <a:p>
            <a:pPr algn="ctr">
              <a:spcBef>
                <a:spcPct val="0"/>
              </a:spcBef>
              <a:buClrTx/>
              <a:buSzTx/>
              <a:buFontTx/>
              <a:buNone/>
            </a:pPr>
            <a:r>
              <a:rPr lang="en-US" altLang="cs-CZ" sz="1200">
                <a:latin typeface="Arial" panose="020B0604020202020204" pitchFamily="34" charset="0"/>
              </a:rPr>
              <a:t>Planned Delivery</a:t>
            </a:r>
          </a:p>
          <a:p>
            <a:pPr algn="ctr">
              <a:spcBef>
                <a:spcPct val="0"/>
              </a:spcBef>
              <a:buClrTx/>
              <a:buSzTx/>
              <a:buFontTx/>
              <a:buNone/>
            </a:pPr>
            <a:r>
              <a:rPr lang="en-US" altLang="cs-CZ" sz="1200">
                <a:latin typeface="Arial" panose="020B0604020202020204" pitchFamily="34" charset="0"/>
              </a:rPr>
              <a:t>Date</a:t>
            </a:r>
            <a:r>
              <a:rPr lang="cs-CZ" altLang="cs-CZ" sz="1200">
                <a:latin typeface="Arial" panose="020B0604020202020204" pitchFamily="34" charset="0"/>
              </a:rPr>
              <a:t>=Plan DD</a:t>
            </a:r>
            <a:endParaRPr lang="en-US" altLang="cs-CZ" sz="1200">
              <a:latin typeface="Arial" panose="020B0604020202020204" pitchFamily="34" charset="0"/>
            </a:endParaRPr>
          </a:p>
          <a:p>
            <a:pPr algn="ctr">
              <a:spcBef>
                <a:spcPct val="0"/>
              </a:spcBef>
              <a:buClrTx/>
              <a:buSzTx/>
              <a:buFontTx/>
              <a:buNone/>
            </a:pPr>
            <a:endParaRPr lang="en-US" altLang="cs-CZ" sz="1200">
              <a:latin typeface="Arial" panose="020B0604020202020204" pitchFamily="34" charset="0"/>
            </a:endParaRPr>
          </a:p>
          <a:p>
            <a:pPr algn="ctr">
              <a:spcBef>
                <a:spcPct val="0"/>
              </a:spcBef>
              <a:buClrTx/>
              <a:buSzTx/>
              <a:buFontTx/>
              <a:buNone/>
            </a:pPr>
            <a:endParaRPr lang="en-US" altLang="cs-CZ" sz="1200">
              <a:latin typeface="Arial" panose="020B0604020202020204" pitchFamily="34" charset="0"/>
            </a:endParaRPr>
          </a:p>
        </p:txBody>
      </p:sp>
      <p:sp>
        <p:nvSpPr>
          <p:cNvPr id="41994" name="Rectangle 10"/>
          <p:cNvSpPr>
            <a:spLocks noChangeArrowheads="1"/>
          </p:cNvSpPr>
          <p:nvPr/>
        </p:nvSpPr>
        <p:spPr bwMode="auto">
          <a:xfrm>
            <a:off x="5435600" y="1916113"/>
            <a:ext cx="1439863" cy="431800"/>
          </a:xfrm>
          <a:prstGeom prst="rect">
            <a:avLst/>
          </a:prstGeom>
          <a:solidFill>
            <a:srgbClr val="CC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0"/>
              </a:spcBef>
              <a:buClrTx/>
              <a:buSzTx/>
              <a:buFontTx/>
              <a:buNone/>
            </a:pPr>
            <a:endParaRPr lang="cs-CZ" altLang="cs-CZ" sz="1200" dirty="0">
              <a:latin typeface="Arial" panose="020B0604020202020204" pitchFamily="34" charset="0"/>
            </a:endParaRPr>
          </a:p>
          <a:p>
            <a:pPr algn="ctr">
              <a:spcBef>
                <a:spcPct val="0"/>
              </a:spcBef>
              <a:buClrTx/>
              <a:buSzTx/>
              <a:buFontTx/>
              <a:buNone/>
            </a:pPr>
            <a:endParaRPr lang="cs-CZ" altLang="cs-CZ" sz="1200" dirty="0">
              <a:latin typeface="Arial" panose="020B0604020202020204" pitchFamily="34" charset="0"/>
            </a:endParaRPr>
          </a:p>
          <a:p>
            <a:pPr algn="ctr">
              <a:spcBef>
                <a:spcPct val="0"/>
              </a:spcBef>
              <a:buClrTx/>
              <a:buSzTx/>
              <a:buFontTx/>
              <a:buNone/>
            </a:pPr>
            <a:r>
              <a:rPr lang="en-US" altLang="cs-CZ" sz="1200" dirty="0">
                <a:latin typeface="Arial" panose="020B0604020202020204" pitchFamily="34" charset="0"/>
              </a:rPr>
              <a:t>Requested Delivery</a:t>
            </a:r>
          </a:p>
          <a:p>
            <a:pPr algn="ctr">
              <a:spcBef>
                <a:spcPct val="0"/>
              </a:spcBef>
              <a:buClrTx/>
              <a:buSzTx/>
              <a:buFontTx/>
              <a:buNone/>
            </a:pPr>
            <a:r>
              <a:rPr lang="en-US" altLang="cs-CZ" sz="1200" dirty="0">
                <a:latin typeface="Arial" panose="020B0604020202020204" pitchFamily="34" charset="0"/>
              </a:rPr>
              <a:t>Date</a:t>
            </a:r>
            <a:r>
              <a:rPr lang="cs-CZ" altLang="cs-CZ" sz="1200" dirty="0">
                <a:solidFill>
                  <a:srgbClr val="FF0000"/>
                </a:solidFill>
                <a:latin typeface="Arial" panose="020B0604020202020204" pitchFamily="34" charset="0"/>
              </a:rPr>
              <a:t>=RDD</a:t>
            </a:r>
            <a:endParaRPr lang="en-US" altLang="cs-CZ" sz="1200" dirty="0">
              <a:solidFill>
                <a:srgbClr val="FF0000"/>
              </a:solidFill>
              <a:latin typeface="Arial" panose="020B0604020202020204" pitchFamily="34" charset="0"/>
            </a:endParaRPr>
          </a:p>
          <a:p>
            <a:pPr algn="ctr">
              <a:spcBef>
                <a:spcPct val="0"/>
              </a:spcBef>
              <a:buClrTx/>
              <a:buSzTx/>
              <a:buFontTx/>
              <a:buNone/>
            </a:pPr>
            <a:endParaRPr lang="en-US" altLang="cs-CZ" sz="1200" dirty="0">
              <a:latin typeface="Arial" panose="020B0604020202020204" pitchFamily="34" charset="0"/>
            </a:endParaRPr>
          </a:p>
          <a:p>
            <a:pPr algn="ctr">
              <a:spcBef>
                <a:spcPct val="0"/>
              </a:spcBef>
              <a:buClrTx/>
              <a:buSzTx/>
              <a:buFontTx/>
              <a:buNone/>
            </a:pPr>
            <a:endParaRPr lang="en-US" altLang="cs-CZ" sz="1200" dirty="0">
              <a:latin typeface="Arial" panose="020B0604020202020204" pitchFamily="34" charset="0"/>
            </a:endParaRPr>
          </a:p>
        </p:txBody>
      </p:sp>
      <p:sp>
        <p:nvSpPr>
          <p:cNvPr id="41995" name="Rectangle 11"/>
          <p:cNvSpPr>
            <a:spLocks noChangeArrowheads="1"/>
          </p:cNvSpPr>
          <p:nvPr/>
        </p:nvSpPr>
        <p:spPr bwMode="auto">
          <a:xfrm>
            <a:off x="5508625" y="3860800"/>
            <a:ext cx="1439863" cy="431800"/>
          </a:xfrm>
          <a:prstGeom prst="rect">
            <a:avLst/>
          </a:prstGeom>
          <a:solidFill>
            <a:srgbClr val="CC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0"/>
              </a:spcBef>
              <a:buClrTx/>
              <a:buSzTx/>
              <a:buFontTx/>
              <a:buNone/>
            </a:pPr>
            <a:endParaRPr lang="cs-CZ" altLang="cs-CZ" sz="1200" dirty="0">
              <a:latin typeface="Arial" panose="020B0604020202020204" pitchFamily="34" charset="0"/>
            </a:endParaRPr>
          </a:p>
          <a:p>
            <a:pPr algn="ctr">
              <a:spcBef>
                <a:spcPct val="0"/>
              </a:spcBef>
              <a:buClrTx/>
              <a:buSzTx/>
              <a:buFontTx/>
              <a:buNone/>
            </a:pPr>
            <a:endParaRPr lang="cs-CZ" altLang="cs-CZ" sz="1200" dirty="0">
              <a:latin typeface="Arial" panose="020B0604020202020204" pitchFamily="34" charset="0"/>
            </a:endParaRPr>
          </a:p>
          <a:p>
            <a:pPr algn="ctr">
              <a:spcBef>
                <a:spcPct val="0"/>
              </a:spcBef>
              <a:buClrTx/>
              <a:buSzTx/>
              <a:buFontTx/>
              <a:buNone/>
            </a:pPr>
            <a:r>
              <a:rPr lang="en-US" altLang="cs-CZ" sz="1200" dirty="0">
                <a:latin typeface="Arial" panose="020B0604020202020204" pitchFamily="34" charset="0"/>
              </a:rPr>
              <a:t>Promised Delivery</a:t>
            </a:r>
          </a:p>
          <a:p>
            <a:pPr algn="ctr">
              <a:spcBef>
                <a:spcPct val="0"/>
              </a:spcBef>
              <a:buClrTx/>
              <a:buSzTx/>
              <a:buFontTx/>
              <a:buNone/>
            </a:pPr>
            <a:r>
              <a:rPr lang="en-US" altLang="cs-CZ" sz="1200" dirty="0">
                <a:latin typeface="Arial" panose="020B0604020202020204" pitchFamily="34" charset="0"/>
              </a:rPr>
              <a:t>Date</a:t>
            </a:r>
            <a:r>
              <a:rPr lang="cs-CZ" altLang="cs-CZ" sz="1200" b="1" dirty="0">
                <a:solidFill>
                  <a:srgbClr val="0070C0"/>
                </a:solidFill>
                <a:latin typeface="Arial" panose="020B0604020202020204" pitchFamily="34" charset="0"/>
              </a:rPr>
              <a:t>=</a:t>
            </a:r>
            <a:r>
              <a:rPr lang="cs-CZ" altLang="cs-CZ" sz="1200" b="1" dirty="0" err="1">
                <a:solidFill>
                  <a:srgbClr val="0070C0"/>
                </a:solidFill>
                <a:latin typeface="Arial" panose="020B0604020202020204" pitchFamily="34" charset="0"/>
              </a:rPr>
              <a:t>Prom</a:t>
            </a:r>
            <a:r>
              <a:rPr lang="cs-CZ" altLang="cs-CZ" sz="1200" b="1" dirty="0">
                <a:solidFill>
                  <a:srgbClr val="0070C0"/>
                </a:solidFill>
                <a:latin typeface="Arial" panose="020B0604020202020204" pitchFamily="34" charset="0"/>
              </a:rPr>
              <a:t> DD</a:t>
            </a:r>
            <a:endParaRPr lang="en-US" altLang="cs-CZ" sz="1200" b="1" dirty="0">
              <a:solidFill>
                <a:srgbClr val="0070C0"/>
              </a:solidFill>
              <a:latin typeface="Arial" panose="020B0604020202020204" pitchFamily="34" charset="0"/>
            </a:endParaRPr>
          </a:p>
          <a:p>
            <a:pPr algn="ctr">
              <a:spcBef>
                <a:spcPct val="0"/>
              </a:spcBef>
              <a:buClrTx/>
              <a:buSzTx/>
              <a:buFontTx/>
              <a:buNone/>
            </a:pPr>
            <a:endParaRPr lang="en-US" altLang="cs-CZ" sz="1200" dirty="0">
              <a:latin typeface="Arial" panose="020B0604020202020204" pitchFamily="34" charset="0"/>
            </a:endParaRPr>
          </a:p>
          <a:p>
            <a:pPr algn="ctr">
              <a:spcBef>
                <a:spcPct val="0"/>
              </a:spcBef>
              <a:buClrTx/>
              <a:buSzTx/>
              <a:buFontTx/>
              <a:buNone/>
            </a:pPr>
            <a:endParaRPr lang="en-US" altLang="cs-CZ" sz="1200" dirty="0">
              <a:latin typeface="Arial" panose="020B0604020202020204" pitchFamily="34" charset="0"/>
            </a:endParaRPr>
          </a:p>
        </p:txBody>
      </p:sp>
      <p:sp>
        <p:nvSpPr>
          <p:cNvPr id="41996" name="Oval 12"/>
          <p:cNvSpPr>
            <a:spLocks noChangeArrowheads="1"/>
          </p:cNvSpPr>
          <p:nvPr/>
        </p:nvSpPr>
        <p:spPr bwMode="auto">
          <a:xfrm>
            <a:off x="323850" y="2636838"/>
            <a:ext cx="7273925" cy="719137"/>
          </a:xfrm>
          <a:prstGeom prst="ellipse">
            <a:avLst/>
          </a:prstGeom>
          <a:solidFill>
            <a:srgbClr val="FFCCFF">
              <a:alpha val="34901"/>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cs-CZ" altLang="cs-CZ" sz="1800"/>
          </a:p>
        </p:txBody>
      </p:sp>
      <p:sp>
        <p:nvSpPr>
          <p:cNvPr id="41997" name="Line 13"/>
          <p:cNvSpPr>
            <a:spLocks noChangeShapeType="1"/>
          </p:cNvSpPr>
          <p:nvPr/>
        </p:nvSpPr>
        <p:spPr bwMode="auto">
          <a:xfrm flipV="1">
            <a:off x="6156325" y="3284538"/>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1998" name="Line 14"/>
          <p:cNvSpPr>
            <a:spLocks noChangeShapeType="1"/>
          </p:cNvSpPr>
          <p:nvPr/>
        </p:nvSpPr>
        <p:spPr bwMode="auto">
          <a:xfrm>
            <a:off x="6156325" y="2349500"/>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1999" name="Rectangle 15"/>
          <p:cNvSpPr>
            <a:spLocks noChangeArrowheads="1"/>
          </p:cNvSpPr>
          <p:nvPr/>
        </p:nvSpPr>
        <p:spPr bwMode="auto">
          <a:xfrm>
            <a:off x="7812088" y="2708276"/>
            <a:ext cx="1152525" cy="503238"/>
          </a:xfrm>
          <a:prstGeom prst="rect">
            <a:avLst/>
          </a:prstGeom>
          <a:solidFill>
            <a:srgbClr val="CC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0"/>
              </a:spcBef>
              <a:buClrTx/>
              <a:buSzTx/>
              <a:buFontTx/>
              <a:buNone/>
            </a:pPr>
            <a:r>
              <a:rPr lang="en-US" altLang="cs-CZ" sz="1200" b="1" dirty="0" smtClean="0">
                <a:latin typeface="Arial" panose="020B0604020202020204" pitchFamily="34" charset="0"/>
              </a:rPr>
              <a:t>Manually</a:t>
            </a:r>
            <a:endParaRPr lang="cs-CZ" altLang="cs-CZ" sz="1200" b="1" dirty="0" smtClean="0">
              <a:latin typeface="Arial" panose="020B0604020202020204" pitchFamily="34" charset="0"/>
            </a:endParaRPr>
          </a:p>
          <a:p>
            <a:pPr algn="ctr">
              <a:spcBef>
                <a:spcPct val="0"/>
              </a:spcBef>
              <a:buClrTx/>
              <a:buSzTx/>
              <a:buFontTx/>
              <a:buNone/>
            </a:pPr>
            <a:r>
              <a:rPr lang="cs-CZ" altLang="cs-CZ" sz="1200" b="1" dirty="0" err="1" smtClean="0">
                <a:latin typeface="Arial" panose="020B0604020202020204" pitchFamily="34" charset="0"/>
              </a:rPr>
              <a:t>entered</a:t>
            </a:r>
            <a:endParaRPr lang="en-US" altLang="cs-CZ" sz="1200" b="1" dirty="0">
              <a:latin typeface="Arial" panose="020B0604020202020204" pitchFamily="34" charset="0"/>
            </a:endParaRPr>
          </a:p>
        </p:txBody>
      </p:sp>
      <p:sp>
        <p:nvSpPr>
          <p:cNvPr id="42000" name="Rectangle 16"/>
          <p:cNvSpPr>
            <a:spLocks noChangeArrowheads="1"/>
          </p:cNvSpPr>
          <p:nvPr/>
        </p:nvSpPr>
        <p:spPr bwMode="auto">
          <a:xfrm>
            <a:off x="323850" y="4508500"/>
            <a:ext cx="1223963" cy="649288"/>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0"/>
              </a:spcBef>
              <a:buClrTx/>
              <a:buSzTx/>
              <a:buFontTx/>
              <a:buNone/>
            </a:pPr>
            <a:r>
              <a:rPr lang="en-US" altLang="cs-CZ" sz="1800">
                <a:latin typeface="Arial" panose="020B0604020202020204" pitchFamily="34" charset="0"/>
              </a:rPr>
              <a:t>Calculation</a:t>
            </a:r>
          </a:p>
        </p:txBody>
      </p:sp>
      <p:sp>
        <p:nvSpPr>
          <p:cNvPr id="42001" name="Text Box 17"/>
          <p:cNvSpPr txBox="1">
            <a:spLocks noChangeArrowheads="1"/>
          </p:cNvSpPr>
          <p:nvPr/>
        </p:nvSpPr>
        <p:spPr bwMode="auto">
          <a:xfrm>
            <a:off x="1978025" y="4849812"/>
            <a:ext cx="6283325"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AutoNum type="alphaLcParenR"/>
            </a:pPr>
            <a:r>
              <a:rPr lang="en-US" altLang="cs-CZ" sz="1600" dirty="0">
                <a:latin typeface="Arial" panose="020B0604020202020204" pitchFamily="34" charset="0"/>
              </a:rPr>
              <a:t>Navision calculates earliest  </a:t>
            </a:r>
            <a:r>
              <a:rPr lang="cs-CZ" altLang="cs-CZ" sz="1600" b="1" dirty="0">
                <a:latin typeface="Arial" panose="020B0604020202020204" pitchFamily="34" charset="0"/>
              </a:rPr>
              <a:t>P</a:t>
            </a:r>
            <a:r>
              <a:rPr lang="en-US" altLang="cs-CZ" sz="1600" b="1" dirty="0">
                <a:latin typeface="Arial" panose="020B0604020202020204" pitchFamily="34" charset="0"/>
              </a:rPr>
              <a:t>DD</a:t>
            </a:r>
            <a:r>
              <a:rPr lang="en-US" altLang="cs-CZ" sz="1600" dirty="0">
                <a:latin typeface="Arial" panose="020B0604020202020204" pitchFamily="34" charset="0"/>
              </a:rPr>
              <a:t> taking into account inventory</a:t>
            </a:r>
          </a:p>
          <a:p>
            <a:pPr>
              <a:spcBef>
                <a:spcPct val="0"/>
              </a:spcBef>
              <a:buClrTx/>
              <a:buSzTx/>
              <a:buFontTx/>
              <a:buNone/>
            </a:pPr>
            <a:r>
              <a:rPr lang="en-US" altLang="cs-CZ" sz="1600" dirty="0">
                <a:latin typeface="Arial" panose="020B0604020202020204" pitchFamily="34" charset="0"/>
              </a:rPr>
              <a:t>        availability without </a:t>
            </a:r>
            <a:r>
              <a:rPr lang="cs-CZ" altLang="cs-CZ" sz="1600" dirty="0">
                <a:latin typeface="Arial" panose="020B0604020202020204" pitchFamily="34" charset="0"/>
              </a:rPr>
              <a:t> </a:t>
            </a:r>
            <a:r>
              <a:rPr lang="en-US" altLang="cs-CZ" sz="1600" dirty="0">
                <a:latin typeface="Arial" panose="020B0604020202020204" pitchFamily="34" charset="0"/>
              </a:rPr>
              <a:t>customer´s requirements</a:t>
            </a:r>
          </a:p>
          <a:p>
            <a:pPr>
              <a:spcBef>
                <a:spcPct val="0"/>
              </a:spcBef>
              <a:buClrTx/>
              <a:buSzTx/>
              <a:buFontTx/>
              <a:buNone/>
            </a:pPr>
            <a:endParaRPr lang="en-US" altLang="cs-CZ" sz="1600" dirty="0">
              <a:latin typeface="Arial" panose="020B0604020202020204" pitchFamily="34" charset="0"/>
            </a:endParaRPr>
          </a:p>
          <a:p>
            <a:pPr>
              <a:spcBef>
                <a:spcPct val="0"/>
              </a:spcBef>
              <a:buClrTx/>
              <a:buSzTx/>
              <a:buFontTx/>
              <a:buAutoNum type="alphaLcParenR" startAt="2"/>
            </a:pPr>
            <a:r>
              <a:rPr lang="en-US" altLang="cs-CZ" sz="1600" dirty="0">
                <a:latin typeface="Arial" panose="020B0604020202020204" pitchFamily="34" charset="0"/>
              </a:rPr>
              <a:t>Navision verifies, if </a:t>
            </a:r>
            <a:r>
              <a:rPr lang="cs-CZ" altLang="cs-CZ" sz="1600" dirty="0">
                <a:latin typeface="Arial" panose="020B0604020202020204" pitchFamily="34" charset="0"/>
              </a:rPr>
              <a:t>by </a:t>
            </a:r>
            <a:r>
              <a:rPr lang="en-US" altLang="cs-CZ" sz="1600" dirty="0">
                <a:latin typeface="Arial" panose="020B0604020202020204" pitchFamily="34" charset="0"/>
              </a:rPr>
              <a:t>hand entered </a:t>
            </a:r>
            <a:r>
              <a:rPr lang="en-US" altLang="cs-CZ" sz="1600" b="1" dirty="0">
                <a:solidFill>
                  <a:srgbClr val="FF0000"/>
                </a:solidFill>
                <a:latin typeface="Arial" panose="020B0604020202020204" pitchFamily="34" charset="0"/>
              </a:rPr>
              <a:t>RDD</a:t>
            </a:r>
            <a:r>
              <a:rPr lang="cs-CZ" altLang="cs-CZ" sz="1600" dirty="0">
                <a:latin typeface="Arial" panose="020B0604020202020204" pitchFamily="34" charset="0"/>
              </a:rPr>
              <a:t> </a:t>
            </a:r>
            <a:r>
              <a:rPr lang="en-US" altLang="cs-CZ" sz="1600" dirty="0">
                <a:latin typeface="Arial" panose="020B0604020202020204" pitchFamily="34" charset="0"/>
              </a:rPr>
              <a:t>is realistic </a:t>
            </a:r>
          </a:p>
          <a:p>
            <a:pPr>
              <a:spcBef>
                <a:spcPct val="0"/>
              </a:spcBef>
              <a:buClrTx/>
              <a:buSzTx/>
              <a:buFontTx/>
              <a:buNone/>
            </a:pPr>
            <a:r>
              <a:rPr lang="en-US" altLang="cs-CZ" sz="1600" dirty="0">
                <a:latin typeface="Arial" panose="020B0604020202020204" pitchFamily="34" charset="0"/>
              </a:rPr>
              <a:t>        taking into account inventory availability (backward calculation)</a:t>
            </a:r>
          </a:p>
        </p:txBody>
      </p:sp>
      <p:sp>
        <p:nvSpPr>
          <p:cNvPr id="42002" name="Line 18"/>
          <p:cNvSpPr>
            <a:spLocks noChangeShapeType="1"/>
          </p:cNvSpPr>
          <p:nvPr/>
        </p:nvSpPr>
        <p:spPr bwMode="auto">
          <a:xfrm>
            <a:off x="3059113" y="6453188"/>
            <a:ext cx="4608512"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2003" name="Text Box 19"/>
          <p:cNvSpPr txBox="1">
            <a:spLocks noChangeArrowheads="1"/>
          </p:cNvSpPr>
          <p:nvPr/>
        </p:nvSpPr>
        <p:spPr bwMode="auto">
          <a:xfrm>
            <a:off x="7793038" y="6111875"/>
            <a:ext cx="895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cs-CZ" sz="2400">
                <a:latin typeface="Arial" panose="020B0604020202020204" pitchFamily="34" charset="0"/>
              </a:rPr>
              <a:t>Next </a:t>
            </a:r>
          </a:p>
        </p:txBody>
      </p:sp>
      <p:sp>
        <p:nvSpPr>
          <p:cNvPr id="42004" name="Line 20"/>
          <p:cNvSpPr>
            <a:spLocks noChangeShapeType="1"/>
          </p:cNvSpPr>
          <p:nvPr/>
        </p:nvSpPr>
        <p:spPr bwMode="auto">
          <a:xfrm flipV="1">
            <a:off x="827584" y="3211513"/>
            <a:ext cx="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2005" name="Line 21"/>
          <p:cNvSpPr>
            <a:spLocks noChangeShapeType="1"/>
          </p:cNvSpPr>
          <p:nvPr/>
        </p:nvSpPr>
        <p:spPr bwMode="auto">
          <a:xfrm>
            <a:off x="1547813" y="4581525"/>
            <a:ext cx="21605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2006" name="Line 22"/>
          <p:cNvSpPr>
            <a:spLocks noChangeShapeType="1"/>
          </p:cNvSpPr>
          <p:nvPr/>
        </p:nvSpPr>
        <p:spPr bwMode="auto">
          <a:xfrm flipV="1">
            <a:off x="3708400" y="3213100"/>
            <a:ext cx="0"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2007" name="Line 23"/>
          <p:cNvSpPr>
            <a:spLocks noChangeShapeType="1"/>
          </p:cNvSpPr>
          <p:nvPr/>
        </p:nvSpPr>
        <p:spPr bwMode="auto">
          <a:xfrm>
            <a:off x="1547813" y="4652963"/>
            <a:ext cx="36718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2008" name="Line 24"/>
          <p:cNvSpPr>
            <a:spLocks noChangeShapeType="1"/>
          </p:cNvSpPr>
          <p:nvPr/>
        </p:nvSpPr>
        <p:spPr bwMode="auto">
          <a:xfrm flipV="1">
            <a:off x="5219700" y="3141663"/>
            <a:ext cx="0" cy="1511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2009" name="Line 25"/>
          <p:cNvSpPr>
            <a:spLocks noChangeShapeType="1"/>
          </p:cNvSpPr>
          <p:nvPr/>
        </p:nvSpPr>
        <p:spPr bwMode="auto">
          <a:xfrm>
            <a:off x="5219700" y="3141663"/>
            <a:ext cx="288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2010" name="Line 26"/>
          <p:cNvSpPr>
            <a:spLocks noChangeShapeType="1"/>
          </p:cNvSpPr>
          <p:nvPr/>
        </p:nvSpPr>
        <p:spPr bwMode="auto">
          <a:xfrm flipV="1">
            <a:off x="5795963" y="4581525"/>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2011" name="Line 27"/>
          <p:cNvSpPr>
            <a:spLocks noChangeShapeType="1"/>
          </p:cNvSpPr>
          <p:nvPr/>
        </p:nvSpPr>
        <p:spPr bwMode="auto">
          <a:xfrm>
            <a:off x="5795963" y="4581525"/>
            <a:ext cx="15128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2012" name="Line 28"/>
          <p:cNvSpPr>
            <a:spLocks noChangeShapeType="1"/>
          </p:cNvSpPr>
          <p:nvPr/>
        </p:nvSpPr>
        <p:spPr bwMode="auto">
          <a:xfrm flipV="1">
            <a:off x="7308850" y="3573463"/>
            <a:ext cx="0"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2013" name="Line 29"/>
          <p:cNvSpPr>
            <a:spLocks noChangeShapeType="1"/>
          </p:cNvSpPr>
          <p:nvPr/>
        </p:nvSpPr>
        <p:spPr bwMode="auto">
          <a:xfrm flipH="1">
            <a:off x="6516688" y="3573463"/>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2014" name="Line 30"/>
          <p:cNvSpPr>
            <a:spLocks noChangeShapeType="1"/>
          </p:cNvSpPr>
          <p:nvPr/>
        </p:nvSpPr>
        <p:spPr bwMode="auto">
          <a:xfrm flipV="1">
            <a:off x="6516688" y="3213100"/>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140794430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altLang="cs-CZ" smtClean="0"/>
              <a:t>ATP -CTP</a:t>
            </a:r>
            <a:endParaRPr lang="en-GB" altLang="cs-CZ" smtClean="0"/>
          </a:p>
        </p:txBody>
      </p:sp>
      <p:pic>
        <p:nvPicPr>
          <p:cNvPr id="43011" name="Picture 5" descr="reinforced-plastic-inventory">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2349500"/>
            <a:ext cx="1366837"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2" name="Picture 7" descr="vozik">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513" y="2133600"/>
            <a:ext cx="11334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3" name="Picture 9" descr="warehouse230624-1-009">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08400" y="2420938"/>
            <a:ext cx="144145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4" name="Picture 13" descr="Artic">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08625" y="2133600"/>
            <a:ext cx="13430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5" name="Picture 15" descr="amsted-factory">
            <a:hlinkClick r:id="rId10"/>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24750" y="2349500"/>
            <a:ext cx="12573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6" name="Picture 17" descr="AnaComCustomerService">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740650" y="3573463"/>
            <a:ext cx="9334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7" name="Text Box 18"/>
          <p:cNvSpPr txBox="1">
            <a:spLocks noChangeArrowheads="1"/>
          </p:cNvSpPr>
          <p:nvPr/>
        </p:nvSpPr>
        <p:spPr bwMode="auto">
          <a:xfrm>
            <a:off x="7720013" y="4824413"/>
            <a:ext cx="10890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cs-CZ" sz="1800">
                <a:latin typeface="Calibri" panose="020F0502020204030204" pitchFamily="34" charset="0"/>
              </a:rPr>
              <a:t>Customer</a:t>
            </a:r>
          </a:p>
        </p:txBody>
      </p:sp>
      <p:sp>
        <p:nvSpPr>
          <p:cNvPr id="43018" name="AutoShape 19"/>
          <p:cNvSpPr>
            <a:spLocks noChangeArrowheads="1"/>
          </p:cNvSpPr>
          <p:nvPr/>
        </p:nvSpPr>
        <p:spPr bwMode="auto">
          <a:xfrm>
            <a:off x="1979613" y="3141663"/>
            <a:ext cx="1655762" cy="215900"/>
          </a:xfrm>
          <a:prstGeom prst="rightArrow">
            <a:avLst>
              <a:gd name="adj1" fmla="val 50000"/>
              <a:gd name="adj2" fmla="val 19172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cs-CZ" altLang="cs-CZ" sz="1800"/>
          </a:p>
        </p:txBody>
      </p:sp>
      <p:sp>
        <p:nvSpPr>
          <p:cNvPr id="43019" name="Rectangle 20"/>
          <p:cNvSpPr>
            <a:spLocks noChangeArrowheads="1"/>
          </p:cNvSpPr>
          <p:nvPr/>
        </p:nvSpPr>
        <p:spPr bwMode="auto">
          <a:xfrm>
            <a:off x="1908175" y="3500438"/>
            <a:ext cx="180022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r>
              <a:rPr lang="en-US" altLang="cs-CZ" sz="1600" dirty="0">
                <a:solidFill>
                  <a:srgbClr val="008000"/>
                </a:solidFill>
                <a:latin typeface="Calibri" panose="020F0502020204030204" pitchFamily="34" charset="0"/>
              </a:rPr>
              <a:t>Output </a:t>
            </a:r>
          </a:p>
          <a:p>
            <a:pPr algn="ctr" eaLnBrk="1" hangingPunct="1">
              <a:spcBef>
                <a:spcPct val="0"/>
              </a:spcBef>
              <a:buClrTx/>
              <a:buSzTx/>
              <a:buFontTx/>
              <a:buNone/>
            </a:pPr>
            <a:r>
              <a:rPr lang="en-US" altLang="cs-CZ" sz="1600" dirty="0">
                <a:solidFill>
                  <a:srgbClr val="008000"/>
                </a:solidFill>
                <a:latin typeface="Calibri" panose="020F0502020204030204" pitchFamily="34" charset="0"/>
              </a:rPr>
              <a:t>Warehouse</a:t>
            </a:r>
          </a:p>
          <a:p>
            <a:pPr algn="ctr" eaLnBrk="1" hangingPunct="1">
              <a:spcBef>
                <a:spcPct val="0"/>
              </a:spcBef>
              <a:buClrTx/>
              <a:buSzTx/>
              <a:buFontTx/>
              <a:buNone/>
            </a:pPr>
            <a:r>
              <a:rPr lang="en-US" altLang="cs-CZ" sz="1600" dirty="0">
                <a:solidFill>
                  <a:srgbClr val="008000"/>
                </a:solidFill>
                <a:latin typeface="Calibri" panose="020F0502020204030204" pitchFamily="34" charset="0"/>
              </a:rPr>
              <a:t>Handling Time</a:t>
            </a:r>
            <a:r>
              <a:rPr lang="cs-CZ" altLang="cs-CZ" sz="1600" dirty="0" smtClean="0">
                <a:solidFill>
                  <a:srgbClr val="008000"/>
                </a:solidFill>
                <a:latin typeface="Calibri" panose="020F0502020204030204" pitchFamily="34" charset="0"/>
              </a:rPr>
              <a:t>=OWHT=1D</a:t>
            </a:r>
          </a:p>
          <a:p>
            <a:pPr algn="ctr" eaLnBrk="1" hangingPunct="1">
              <a:spcBef>
                <a:spcPct val="0"/>
              </a:spcBef>
              <a:buClrTx/>
              <a:buSzTx/>
              <a:buFontTx/>
              <a:buNone/>
            </a:pPr>
            <a:r>
              <a:rPr lang="cs-CZ" altLang="cs-CZ" sz="1600" dirty="0" smtClean="0">
                <a:solidFill>
                  <a:srgbClr val="008000"/>
                </a:solidFill>
                <a:latin typeface="Calibri" panose="020F0502020204030204" pitchFamily="34" charset="0"/>
              </a:rPr>
              <a:t>IWHT=2D</a:t>
            </a:r>
          </a:p>
          <a:p>
            <a:pPr algn="ctr" eaLnBrk="1" hangingPunct="1">
              <a:spcBef>
                <a:spcPct val="0"/>
              </a:spcBef>
              <a:buClrTx/>
              <a:buSzTx/>
              <a:buFontTx/>
              <a:buNone/>
            </a:pPr>
            <a:endParaRPr lang="en-GB" altLang="cs-CZ" sz="1600" dirty="0">
              <a:solidFill>
                <a:srgbClr val="008000"/>
              </a:solidFill>
              <a:latin typeface="Calibri" panose="020F0502020204030204" pitchFamily="34" charset="0"/>
            </a:endParaRPr>
          </a:p>
        </p:txBody>
      </p:sp>
      <p:sp>
        <p:nvSpPr>
          <p:cNvPr id="43020" name="Text Box 21"/>
          <p:cNvSpPr txBox="1">
            <a:spLocks noChangeArrowheads="1"/>
          </p:cNvSpPr>
          <p:nvPr/>
        </p:nvSpPr>
        <p:spPr bwMode="auto">
          <a:xfrm>
            <a:off x="461963" y="3573463"/>
            <a:ext cx="10429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r>
              <a:rPr lang="en-US" altLang="cs-CZ" sz="1800" b="1">
                <a:solidFill>
                  <a:srgbClr val="0066FF"/>
                </a:solidFill>
                <a:latin typeface="Calibri" panose="020F0502020204030204" pitchFamily="34" charset="0"/>
              </a:rPr>
              <a:t>Location </a:t>
            </a:r>
          </a:p>
          <a:p>
            <a:pPr algn="ctr" eaLnBrk="1" hangingPunct="1">
              <a:spcBef>
                <a:spcPct val="0"/>
              </a:spcBef>
              <a:buClrTx/>
              <a:buSzTx/>
              <a:buFontTx/>
              <a:buNone/>
            </a:pPr>
            <a:r>
              <a:rPr lang="en-US" altLang="cs-CZ" sz="1800" b="1">
                <a:solidFill>
                  <a:srgbClr val="0066FF"/>
                </a:solidFill>
                <a:latin typeface="Calibri" panose="020F0502020204030204" pitchFamily="34" charset="0"/>
              </a:rPr>
              <a:t>BLUE</a:t>
            </a:r>
          </a:p>
        </p:txBody>
      </p:sp>
      <p:sp>
        <p:nvSpPr>
          <p:cNvPr id="43021" name="Line 22"/>
          <p:cNvSpPr>
            <a:spLocks noChangeShapeType="1"/>
          </p:cNvSpPr>
          <p:nvPr/>
        </p:nvSpPr>
        <p:spPr bwMode="auto">
          <a:xfrm>
            <a:off x="900113" y="4221163"/>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43025" name="AutoShape 26"/>
          <p:cNvSpPr>
            <a:spLocks noChangeArrowheads="1"/>
          </p:cNvSpPr>
          <p:nvPr/>
        </p:nvSpPr>
        <p:spPr bwMode="auto">
          <a:xfrm>
            <a:off x="5435600" y="3141663"/>
            <a:ext cx="1655763" cy="215900"/>
          </a:xfrm>
          <a:prstGeom prst="rightArrow">
            <a:avLst>
              <a:gd name="adj1" fmla="val 50000"/>
              <a:gd name="adj2" fmla="val 191728"/>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cs-CZ" altLang="cs-CZ" sz="1800"/>
          </a:p>
        </p:txBody>
      </p:sp>
      <p:sp>
        <p:nvSpPr>
          <p:cNvPr id="43026" name="Rectangle 27"/>
          <p:cNvSpPr>
            <a:spLocks noChangeArrowheads="1"/>
          </p:cNvSpPr>
          <p:nvPr/>
        </p:nvSpPr>
        <p:spPr bwMode="auto">
          <a:xfrm>
            <a:off x="5651500" y="3500438"/>
            <a:ext cx="143986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r>
              <a:rPr lang="en-US" altLang="cs-CZ" sz="1600" dirty="0">
                <a:solidFill>
                  <a:schemeClr val="hlink"/>
                </a:solidFill>
                <a:latin typeface="Calibri" panose="020F0502020204030204" pitchFamily="34" charset="0"/>
              </a:rPr>
              <a:t>Shipping</a:t>
            </a:r>
          </a:p>
          <a:p>
            <a:pPr algn="ctr" eaLnBrk="1" hangingPunct="1">
              <a:spcBef>
                <a:spcPct val="0"/>
              </a:spcBef>
              <a:buClrTx/>
              <a:buSzTx/>
              <a:buFontTx/>
              <a:buNone/>
            </a:pPr>
            <a:r>
              <a:rPr lang="en-US" altLang="cs-CZ" sz="1600" dirty="0">
                <a:solidFill>
                  <a:schemeClr val="hlink"/>
                </a:solidFill>
                <a:latin typeface="Calibri" panose="020F0502020204030204" pitchFamily="34" charset="0"/>
              </a:rPr>
              <a:t>Time</a:t>
            </a:r>
            <a:r>
              <a:rPr lang="cs-CZ" altLang="cs-CZ" sz="1600" dirty="0" smtClean="0">
                <a:solidFill>
                  <a:schemeClr val="hlink"/>
                </a:solidFill>
                <a:latin typeface="Calibri" panose="020F0502020204030204" pitchFamily="34" charset="0"/>
              </a:rPr>
              <a:t>=ST=1D</a:t>
            </a:r>
            <a:endParaRPr lang="en-US" altLang="cs-CZ" sz="1600" dirty="0">
              <a:solidFill>
                <a:schemeClr val="hlink"/>
              </a:solidFill>
              <a:latin typeface="Calibri" panose="020F0502020204030204" pitchFamily="34" charset="0"/>
            </a:endParaRPr>
          </a:p>
        </p:txBody>
      </p:sp>
      <p:sp>
        <p:nvSpPr>
          <p:cNvPr id="43027" name="Rectangle 28"/>
          <p:cNvSpPr>
            <a:spLocks noChangeArrowheads="1"/>
          </p:cNvSpPr>
          <p:nvPr/>
        </p:nvSpPr>
        <p:spPr bwMode="auto">
          <a:xfrm>
            <a:off x="3851275" y="4149725"/>
            <a:ext cx="366871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US" altLang="cs-CZ" sz="1400" b="1">
                <a:solidFill>
                  <a:schemeClr val="hlink"/>
                </a:solidFill>
                <a:latin typeface="Calibri" panose="020F0502020204030204" pitchFamily="34" charset="0"/>
              </a:rPr>
              <a:t>Customer</a:t>
            </a:r>
            <a:r>
              <a:rPr lang="en-US" altLang="cs-CZ" sz="1400">
                <a:solidFill>
                  <a:schemeClr val="hlink"/>
                </a:solidFill>
                <a:latin typeface="Calibri" panose="020F0502020204030204" pitchFamily="34" charset="0"/>
              </a:rPr>
              <a:t>-&gt;Shipping-&gt;Shipping Agent Services-&gt;</a:t>
            </a:r>
            <a:endParaRPr lang="cs-CZ" altLang="cs-CZ" sz="1400">
              <a:solidFill>
                <a:schemeClr val="hlink"/>
              </a:solidFill>
              <a:latin typeface="Calibri" panose="020F0502020204030204" pitchFamily="34" charset="0"/>
            </a:endParaRPr>
          </a:p>
          <a:p>
            <a:pPr eaLnBrk="1" hangingPunct="1">
              <a:spcBef>
                <a:spcPct val="0"/>
              </a:spcBef>
              <a:buClrTx/>
              <a:buSzTx/>
              <a:buFontTx/>
              <a:buNone/>
            </a:pPr>
            <a:r>
              <a:rPr lang="en-US" altLang="cs-CZ" sz="1400">
                <a:solidFill>
                  <a:schemeClr val="hlink"/>
                </a:solidFill>
                <a:latin typeface="Calibri" panose="020F0502020204030204" pitchFamily="34" charset="0"/>
              </a:rPr>
              <a:t>Shipping Time and Calendars</a:t>
            </a:r>
            <a:endParaRPr lang="en-GB" altLang="cs-CZ" sz="1400">
              <a:solidFill>
                <a:schemeClr val="hlink"/>
              </a:solidFill>
              <a:latin typeface="Calibri" panose="020F0502020204030204" pitchFamily="34" charset="0"/>
            </a:endParaRPr>
          </a:p>
        </p:txBody>
      </p:sp>
      <p:sp>
        <p:nvSpPr>
          <p:cNvPr id="43029" name="Line 30"/>
          <p:cNvSpPr>
            <a:spLocks noChangeShapeType="1"/>
          </p:cNvSpPr>
          <p:nvPr/>
        </p:nvSpPr>
        <p:spPr bwMode="auto">
          <a:xfrm>
            <a:off x="6156324" y="4581525"/>
            <a:ext cx="8516" cy="575208"/>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pic>
        <p:nvPicPr>
          <p:cNvPr id="4" name="Obrázek 3"/>
          <p:cNvPicPr>
            <a:picLocks noChangeAspect="1"/>
          </p:cNvPicPr>
          <p:nvPr/>
        </p:nvPicPr>
        <p:blipFill>
          <a:blip r:embed="rId14"/>
          <a:stretch>
            <a:fillRect/>
          </a:stretch>
        </p:blipFill>
        <p:spPr>
          <a:xfrm>
            <a:off x="3851275" y="5191125"/>
            <a:ext cx="4233740" cy="117024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 name="Obrázek 2"/>
          <p:cNvPicPr>
            <a:picLocks noChangeAspect="1"/>
          </p:cNvPicPr>
          <p:nvPr/>
        </p:nvPicPr>
        <p:blipFill>
          <a:blip r:embed="rId15"/>
          <a:stretch>
            <a:fillRect/>
          </a:stretch>
        </p:blipFill>
        <p:spPr>
          <a:xfrm>
            <a:off x="97055" y="5208708"/>
            <a:ext cx="3476190" cy="1238095"/>
          </a:xfrm>
          <a:prstGeom prst="rect">
            <a:avLst/>
          </a:prstGeom>
        </p:spPr>
      </p:pic>
      <p:sp>
        <p:nvSpPr>
          <p:cNvPr id="22" name="Line 25"/>
          <p:cNvSpPr>
            <a:spLocks noChangeShapeType="1"/>
          </p:cNvSpPr>
          <p:nvPr/>
        </p:nvSpPr>
        <p:spPr bwMode="auto">
          <a:xfrm>
            <a:off x="2195513" y="4834433"/>
            <a:ext cx="0" cy="681583"/>
          </a:xfrm>
          <a:prstGeom prst="line">
            <a:avLst/>
          </a:prstGeom>
          <a:noFill/>
          <a:ln w="28575">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 name="TextovéPole 1"/>
          <p:cNvSpPr txBox="1"/>
          <p:nvPr/>
        </p:nvSpPr>
        <p:spPr>
          <a:xfrm>
            <a:off x="2288626" y="4834433"/>
            <a:ext cx="3655553" cy="307777"/>
          </a:xfrm>
          <a:prstGeom prst="rect">
            <a:avLst/>
          </a:prstGeom>
          <a:noFill/>
        </p:spPr>
        <p:txBody>
          <a:bodyPr wrap="none" rtlCol="0">
            <a:spAutoFit/>
          </a:bodyPr>
          <a:lstStyle/>
          <a:p>
            <a:r>
              <a:rPr lang="en-US" sz="1400" dirty="0" smtClean="0"/>
              <a:t>In the text for 2018|2019 course it is 2D and 1D</a:t>
            </a:r>
            <a:endParaRPr lang="en-US" sz="1400" dirty="0"/>
          </a:p>
        </p:txBody>
      </p:sp>
      <p:sp>
        <p:nvSpPr>
          <p:cNvPr id="23" name="TextovéPole 22"/>
          <p:cNvSpPr txBox="1"/>
          <p:nvPr/>
        </p:nvSpPr>
        <p:spPr>
          <a:xfrm>
            <a:off x="4328399" y="6395758"/>
            <a:ext cx="4818755" cy="307777"/>
          </a:xfrm>
          <a:prstGeom prst="rect">
            <a:avLst/>
          </a:prstGeom>
          <a:noFill/>
        </p:spPr>
        <p:txBody>
          <a:bodyPr wrap="none" rtlCol="0">
            <a:spAutoFit/>
          </a:bodyPr>
          <a:lstStyle/>
          <a:p>
            <a:r>
              <a:rPr lang="en-US" sz="1400" dirty="0" smtClean="0"/>
              <a:t>In the text for 2018|2019 course it is 2D </a:t>
            </a:r>
            <a:r>
              <a:rPr lang="cs-CZ" sz="1400" dirty="0" err="1" smtClean="0"/>
              <a:t>only</a:t>
            </a:r>
            <a:r>
              <a:rPr lang="cs-CZ" sz="1400" dirty="0" smtClean="0"/>
              <a:t> (</a:t>
            </a:r>
            <a:r>
              <a:rPr lang="cs-CZ" sz="1400" dirty="0" err="1" smtClean="0"/>
              <a:t>Fedex</a:t>
            </a:r>
            <a:r>
              <a:rPr lang="cs-CZ" sz="1400" dirty="0" smtClean="0"/>
              <a:t> Standard) </a:t>
            </a:r>
            <a:endParaRPr lang="en-US" sz="1400" dirty="0"/>
          </a:p>
        </p:txBody>
      </p:sp>
    </p:spTree>
    <p:extLst>
      <p:ext uri="{BB962C8B-B14F-4D97-AF65-F5344CB8AC3E}">
        <p14:creationId xmlns:p14="http://schemas.microsoft.com/office/powerpoint/2010/main" val="1332457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cs-CZ" altLang="cs-CZ" smtClean="0"/>
              <a:t>ATP –CTP – </a:t>
            </a:r>
            <a:r>
              <a:rPr lang="en-US" altLang="cs-CZ" sz="2800" smtClean="0">
                <a:latin typeface="Calibri" panose="020F0502020204030204" pitchFamily="34" charset="0"/>
              </a:rPr>
              <a:t>Order Promising Setup</a:t>
            </a:r>
          </a:p>
        </p:txBody>
      </p:sp>
      <p:sp>
        <p:nvSpPr>
          <p:cNvPr id="44035" name="Rectangle 4"/>
          <p:cNvSpPr>
            <a:spLocks noChangeArrowheads="1"/>
          </p:cNvSpPr>
          <p:nvPr/>
        </p:nvSpPr>
        <p:spPr bwMode="auto">
          <a:xfrm>
            <a:off x="4008438" y="3246438"/>
            <a:ext cx="255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cs-CZ" altLang="cs-CZ" sz="1800">
                <a:solidFill>
                  <a:schemeClr val="tx2"/>
                </a:solidFill>
              </a:rPr>
              <a:t> </a:t>
            </a:r>
            <a:endParaRPr lang="en-GB" altLang="cs-CZ" sz="1800">
              <a:solidFill>
                <a:schemeClr val="tx2"/>
              </a:solidFill>
            </a:endParaRPr>
          </a:p>
        </p:txBody>
      </p:sp>
      <p:sp>
        <p:nvSpPr>
          <p:cNvPr id="44037" name="Rectangle 6"/>
          <p:cNvSpPr>
            <a:spLocks noChangeArrowheads="1"/>
          </p:cNvSpPr>
          <p:nvPr/>
        </p:nvSpPr>
        <p:spPr bwMode="auto">
          <a:xfrm>
            <a:off x="785315" y="4425611"/>
            <a:ext cx="767511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eaLnBrk="0" hangingPunct="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eaLnBrk="0" hangingPunct="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eaLnBrk="0" hangingPunct="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eaLnBrk="0" hangingPunct="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en-GB" altLang="cs-CZ" sz="1800" dirty="0" err="1" smtClean="0">
                <a:latin typeface="Calibri" panose="020F0502020204030204" pitchFamily="34" charset="0"/>
              </a:rPr>
              <a:t>Th</a:t>
            </a:r>
            <a:r>
              <a:rPr lang="cs-CZ" altLang="cs-CZ" sz="1800" dirty="0" smtClean="0">
                <a:latin typeface="Calibri" panose="020F0502020204030204" pitchFamily="34" charset="0"/>
              </a:rPr>
              <a:t>e</a:t>
            </a:r>
            <a:r>
              <a:rPr lang="en-GB" altLang="cs-CZ" sz="1800" dirty="0" smtClean="0">
                <a:latin typeface="Calibri" panose="020F0502020204030204" pitchFamily="34" charset="0"/>
              </a:rPr>
              <a:t> field</a:t>
            </a:r>
            <a:r>
              <a:rPr lang="cs-CZ" altLang="cs-CZ" sz="1800" dirty="0" smtClean="0">
                <a:latin typeface="Calibri" panose="020F0502020204030204" pitchFamily="34" charset="0"/>
              </a:rPr>
              <a:t> Offset </a:t>
            </a:r>
            <a:r>
              <a:rPr lang="cs-CZ" altLang="cs-CZ" sz="1800" dirty="0" err="1" smtClean="0">
                <a:latin typeface="Calibri" panose="020F0502020204030204" pitchFamily="34" charset="0"/>
              </a:rPr>
              <a:t>time</a:t>
            </a:r>
            <a:r>
              <a:rPr lang="cs-CZ" altLang="cs-CZ" sz="1800" dirty="0" smtClean="0">
                <a:latin typeface="Calibri" panose="020F0502020204030204" pitchFamily="34" charset="0"/>
              </a:rPr>
              <a:t> – </a:t>
            </a:r>
            <a:r>
              <a:rPr lang="cs-CZ" altLang="cs-CZ" sz="1800" dirty="0" smtClean="0">
                <a:solidFill>
                  <a:srgbClr val="0070C0"/>
                </a:solidFill>
                <a:latin typeface="Calibri" panose="020F0502020204030204" pitchFamily="34" charset="0"/>
              </a:rPr>
              <a:t>Kompenzace(čas)</a:t>
            </a:r>
            <a:r>
              <a:rPr lang="cs-CZ" altLang="cs-CZ" sz="1800" dirty="0" smtClean="0">
                <a:latin typeface="Calibri" panose="020F0502020204030204" pitchFamily="34" charset="0"/>
              </a:rPr>
              <a:t>  </a:t>
            </a:r>
            <a:r>
              <a:rPr lang="en-GB" altLang="cs-CZ" sz="1800" dirty="0" smtClean="0">
                <a:latin typeface="Calibri" panose="020F0502020204030204" pitchFamily="34" charset="0"/>
              </a:rPr>
              <a:t> contains the period of time that the program must </a:t>
            </a:r>
            <a:r>
              <a:rPr lang="en-GB" altLang="cs-CZ" sz="1800" b="1" dirty="0" smtClean="0">
                <a:solidFill>
                  <a:schemeClr val="hlink"/>
                </a:solidFill>
                <a:latin typeface="Calibri" panose="020F0502020204030204" pitchFamily="34" charset="0"/>
              </a:rPr>
              <a:t>wait </a:t>
            </a:r>
            <a:r>
              <a:rPr lang="en-GB" altLang="cs-CZ" sz="1800" dirty="0" smtClean="0">
                <a:latin typeface="Calibri" panose="020F0502020204030204" pitchFamily="34" charset="0"/>
              </a:rPr>
              <a:t>before</a:t>
            </a:r>
            <a:r>
              <a:rPr lang="cs-CZ" altLang="cs-CZ" sz="1800" dirty="0" smtClean="0">
                <a:latin typeface="Calibri" panose="020F0502020204030204" pitchFamily="34" charset="0"/>
              </a:rPr>
              <a:t> </a:t>
            </a:r>
            <a:r>
              <a:rPr lang="en-GB" altLang="cs-CZ" sz="1800" dirty="0" smtClean="0">
                <a:latin typeface="Calibri" panose="020F0502020204030204" pitchFamily="34" charset="0"/>
              </a:rPr>
              <a:t> it is allowed to issue a new Purchase Order, Production order</a:t>
            </a:r>
            <a:r>
              <a:rPr lang="cs-CZ" altLang="cs-CZ" sz="1800" dirty="0" smtClean="0">
                <a:latin typeface="Calibri" panose="020F0502020204030204" pitchFamily="34" charset="0"/>
              </a:rPr>
              <a:t> </a:t>
            </a:r>
            <a:r>
              <a:rPr lang="en-GB" altLang="cs-CZ" sz="1800" dirty="0" smtClean="0">
                <a:latin typeface="Calibri" panose="020F0502020204030204" pitchFamily="34" charset="0"/>
              </a:rPr>
              <a:t>or </a:t>
            </a:r>
            <a:r>
              <a:rPr lang="en-GB" altLang="cs-CZ" sz="1800" dirty="0" smtClean="0">
                <a:latin typeface="Calibri" panose="020F0502020204030204" pitchFamily="34" charset="0"/>
              </a:rPr>
              <a:t>Transfer Order.</a:t>
            </a:r>
            <a:endParaRPr lang="cs-CZ" altLang="cs-CZ" sz="1800" dirty="0" smtClean="0">
              <a:latin typeface="Calibri" panose="020F0502020204030204" pitchFamily="34" charset="0"/>
            </a:endParaRPr>
          </a:p>
          <a:p>
            <a:pPr eaLnBrk="1" hangingPunct="1">
              <a:spcBef>
                <a:spcPct val="0"/>
              </a:spcBef>
              <a:buClrTx/>
              <a:buSzTx/>
              <a:buFontTx/>
              <a:buNone/>
            </a:pPr>
            <a:endParaRPr lang="cs-CZ" altLang="cs-CZ" sz="1800" dirty="0" smtClean="0">
              <a:latin typeface="Calibri" panose="020F0502020204030204" pitchFamily="34" charset="0"/>
            </a:endParaRPr>
          </a:p>
          <a:p>
            <a:pPr eaLnBrk="1" hangingPunct="1">
              <a:spcBef>
                <a:spcPct val="0"/>
              </a:spcBef>
              <a:buClrTx/>
              <a:buSzTx/>
              <a:buFontTx/>
              <a:buNone/>
            </a:pPr>
            <a:r>
              <a:rPr lang="en-GB" altLang="cs-CZ" sz="1800" dirty="0" smtClean="0">
                <a:latin typeface="Calibri" panose="020F0502020204030204" pitchFamily="34" charset="0"/>
              </a:rPr>
              <a:t> </a:t>
            </a:r>
            <a:r>
              <a:rPr lang="en-GB" altLang="cs-CZ" sz="1800" b="1" dirty="0" smtClean="0">
                <a:solidFill>
                  <a:schemeClr val="hlink"/>
                </a:solidFill>
                <a:latin typeface="Calibri" panose="020F0502020204030204" pitchFamily="34" charset="0"/>
              </a:rPr>
              <a:t>The period starts with the current date.</a:t>
            </a:r>
          </a:p>
          <a:p>
            <a:pPr eaLnBrk="1" hangingPunct="1">
              <a:spcBef>
                <a:spcPct val="0"/>
              </a:spcBef>
              <a:buClrTx/>
              <a:buSzTx/>
              <a:buFontTx/>
              <a:buNone/>
            </a:pPr>
            <a:endParaRPr lang="en-GB" altLang="cs-CZ" sz="1800" b="1" dirty="0" smtClean="0">
              <a:solidFill>
                <a:schemeClr val="hlink"/>
              </a:solidFill>
              <a:latin typeface="Calibri" panose="020F0502020204030204" pitchFamily="34" charset="0"/>
            </a:endParaRPr>
          </a:p>
          <a:p>
            <a:pPr eaLnBrk="1" hangingPunct="1">
              <a:spcBef>
                <a:spcPct val="0"/>
              </a:spcBef>
              <a:buClrTx/>
              <a:buSzTx/>
              <a:buFontTx/>
              <a:buNone/>
            </a:pPr>
            <a:r>
              <a:rPr lang="en-GB" altLang="cs-CZ" sz="1800" dirty="0" smtClean="0">
                <a:latin typeface="Calibri" panose="020F0502020204030204" pitchFamily="34" charset="0"/>
              </a:rPr>
              <a:t>The time units of measure that you can use are days, workdays,</a:t>
            </a:r>
            <a:r>
              <a:rPr lang="cs-CZ" altLang="cs-CZ" sz="1800" dirty="0" smtClean="0">
                <a:latin typeface="Calibri" panose="020F0502020204030204" pitchFamily="34" charset="0"/>
              </a:rPr>
              <a:t> </a:t>
            </a:r>
            <a:r>
              <a:rPr lang="en-GB" altLang="cs-CZ" sz="1800" dirty="0" smtClean="0">
                <a:latin typeface="Calibri" panose="020F0502020204030204" pitchFamily="34" charset="0"/>
              </a:rPr>
              <a:t>weeks, months, quarters or years. </a:t>
            </a:r>
            <a:endParaRPr lang="en-GB" altLang="cs-CZ" sz="1800" dirty="0">
              <a:latin typeface="Calibri" panose="020F0502020204030204" pitchFamily="34" charset="0"/>
            </a:endParaRPr>
          </a:p>
        </p:txBody>
      </p:sp>
      <p:pic>
        <p:nvPicPr>
          <p:cNvPr id="2" name="Obrázek 1"/>
          <p:cNvPicPr>
            <a:picLocks noChangeAspect="1"/>
          </p:cNvPicPr>
          <p:nvPr/>
        </p:nvPicPr>
        <p:blipFill>
          <a:blip r:embed="rId2"/>
          <a:stretch>
            <a:fillRect/>
          </a:stretch>
        </p:blipFill>
        <p:spPr>
          <a:xfrm>
            <a:off x="2821278" y="2908388"/>
            <a:ext cx="5961905" cy="1409524"/>
          </a:xfrm>
          <a:prstGeom prst="rect">
            <a:avLst/>
          </a:prstGeom>
        </p:spPr>
      </p:pic>
      <p:pic>
        <p:nvPicPr>
          <p:cNvPr id="3" name="Obrázek 2"/>
          <p:cNvPicPr>
            <a:picLocks noChangeAspect="1"/>
          </p:cNvPicPr>
          <p:nvPr/>
        </p:nvPicPr>
        <p:blipFill>
          <a:blip r:embed="rId3"/>
          <a:stretch>
            <a:fillRect/>
          </a:stretch>
        </p:blipFill>
        <p:spPr>
          <a:xfrm>
            <a:off x="704805" y="1362100"/>
            <a:ext cx="1922979" cy="16412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cxnSp>
        <p:nvCxnSpPr>
          <p:cNvPr id="5" name="Přímá spojnice se šipkou 4"/>
          <p:cNvCxnSpPr/>
          <p:nvPr/>
        </p:nvCxnSpPr>
        <p:spPr>
          <a:xfrm>
            <a:off x="7740352" y="2564904"/>
            <a:ext cx="0" cy="720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ovéPole 9"/>
          <p:cNvSpPr txBox="1"/>
          <p:nvPr/>
        </p:nvSpPr>
        <p:spPr>
          <a:xfrm>
            <a:off x="4832455" y="2134028"/>
            <a:ext cx="4298421" cy="738664"/>
          </a:xfrm>
          <a:prstGeom prst="rect">
            <a:avLst/>
          </a:prstGeom>
          <a:noFill/>
        </p:spPr>
        <p:txBody>
          <a:bodyPr wrap="none" rtlCol="0">
            <a:spAutoFit/>
          </a:bodyPr>
          <a:lstStyle/>
          <a:p>
            <a:r>
              <a:rPr lang="en-US" sz="1400" dirty="0" smtClean="0"/>
              <a:t>In the setup for  2018|2019 course was </a:t>
            </a:r>
            <a:r>
              <a:rPr lang="en-US" sz="1400" dirty="0" err="1" smtClean="0"/>
              <a:t>Plánování</a:t>
            </a:r>
            <a:r>
              <a:rPr lang="en-US" sz="1400" dirty="0" smtClean="0"/>
              <a:t>, </a:t>
            </a:r>
          </a:p>
          <a:p>
            <a:r>
              <a:rPr lang="en-US" sz="1400" dirty="0" smtClean="0"/>
              <a:t>but better to get Purchase order to change to </a:t>
            </a:r>
            <a:r>
              <a:rPr lang="en-US" sz="1400" dirty="0" err="1" smtClean="0"/>
              <a:t>Pož</a:t>
            </a:r>
            <a:r>
              <a:rPr lang="cs-CZ" sz="1400" dirty="0" err="1" smtClean="0"/>
              <a:t>adavek</a:t>
            </a:r>
            <a:endParaRPr lang="en-US" sz="1400" dirty="0" smtClean="0"/>
          </a:p>
          <a:p>
            <a:r>
              <a:rPr lang="en-US" sz="1400" dirty="0" smtClean="0"/>
              <a:t>(Request) </a:t>
            </a:r>
            <a:endParaRPr lang="en-US" sz="1400" dirty="0"/>
          </a:p>
        </p:txBody>
      </p:sp>
    </p:spTree>
    <p:extLst>
      <p:ext uri="{BB962C8B-B14F-4D97-AF65-F5344CB8AC3E}">
        <p14:creationId xmlns:p14="http://schemas.microsoft.com/office/powerpoint/2010/main" val="556659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New </a:t>
            </a:r>
            <a:r>
              <a:rPr lang="cs-CZ" dirty="0" err="1" smtClean="0"/>
              <a:t>Item</a:t>
            </a:r>
            <a:r>
              <a:rPr lang="cs-CZ" dirty="0" smtClean="0"/>
              <a:t> X3</a:t>
            </a:r>
            <a:endParaRPr lang="cs-CZ" dirty="0"/>
          </a:p>
        </p:txBody>
      </p:sp>
      <p:pic>
        <p:nvPicPr>
          <p:cNvPr id="3" name="Obrázek 2"/>
          <p:cNvPicPr>
            <a:picLocks noChangeAspect="1"/>
          </p:cNvPicPr>
          <p:nvPr/>
        </p:nvPicPr>
        <p:blipFill>
          <a:blip r:embed="rId2"/>
          <a:stretch>
            <a:fillRect/>
          </a:stretch>
        </p:blipFill>
        <p:spPr>
          <a:xfrm>
            <a:off x="457200" y="1556792"/>
            <a:ext cx="4161950" cy="163449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Obrázek 3"/>
          <p:cNvPicPr>
            <a:picLocks noChangeAspect="1"/>
          </p:cNvPicPr>
          <p:nvPr/>
        </p:nvPicPr>
        <p:blipFill>
          <a:blip r:embed="rId3"/>
          <a:stretch>
            <a:fillRect/>
          </a:stretch>
        </p:blipFill>
        <p:spPr>
          <a:xfrm>
            <a:off x="5076056" y="1556808"/>
            <a:ext cx="3096344" cy="16919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Obrázek 4"/>
          <p:cNvPicPr>
            <a:picLocks noChangeAspect="1"/>
          </p:cNvPicPr>
          <p:nvPr/>
        </p:nvPicPr>
        <p:blipFill>
          <a:blip r:embed="rId4"/>
          <a:stretch>
            <a:fillRect/>
          </a:stretch>
        </p:blipFill>
        <p:spPr>
          <a:xfrm>
            <a:off x="450336" y="3717032"/>
            <a:ext cx="7590476" cy="2590476"/>
          </a:xfrm>
          <a:prstGeom prst="rect">
            <a:avLst/>
          </a:prstGeom>
          <a:ln>
            <a:solidFill>
              <a:schemeClr val="accent1"/>
            </a:solidFill>
          </a:ln>
        </p:spPr>
      </p:pic>
      <p:sp>
        <p:nvSpPr>
          <p:cNvPr id="6" name="TextovéPole 5"/>
          <p:cNvSpPr txBox="1"/>
          <p:nvPr/>
        </p:nvSpPr>
        <p:spPr>
          <a:xfrm>
            <a:off x="4571984" y="3290274"/>
            <a:ext cx="3004027" cy="307777"/>
          </a:xfrm>
          <a:prstGeom prst="rect">
            <a:avLst/>
          </a:prstGeom>
          <a:noFill/>
        </p:spPr>
        <p:txBody>
          <a:bodyPr wrap="none" rtlCol="0">
            <a:spAutoFit/>
          </a:bodyPr>
          <a:lstStyle/>
          <a:p>
            <a:r>
              <a:rPr lang="en-US" sz="1400" dirty="0" smtClean="0"/>
              <a:t>In the setup for  2018|2019</a:t>
            </a:r>
            <a:r>
              <a:rPr lang="cs-CZ" sz="1400" dirty="0" smtClean="0"/>
              <a:t> </a:t>
            </a:r>
            <a:r>
              <a:rPr lang="cs-CZ" sz="1400" dirty="0" err="1" smtClean="0"/>
              <a:t>it</a:t>
            </a:r>
            <a:r>
              <a:rPr lang="cs-CZ" sz="1400" dirty="0" smtClean="0"/>
              <a:t> </a:t>
            </a:r>
            <a:r>
              <a:rPr lang="cs-CZ" sz="1400" dirty="0" err="1" smtClean="0"/>
              <a:t>was</a:t>
            </a:r>
            <a:r>
              <a:rPr lang="cs-CZ" sz="1400" dirty="0" smtClean="0"/>
              <a:t> 4D</a:t>
            </a:r>
            <a:endParaRPr lang="en-US" sz="1400" dirty="0"/>
          </a:p>
        </p:txBody>
      </p:sp>
      <p:sp>
        <p:nvSpPr>
          <p:cNvPr id="7" name="TextovéPole 6"/>
          <p:cNvSpPr txBox="1"/>
          <p:nvPr/>
        </p:nvSpPr>
        <p:spPr>
          <a:xfrm>
            <a:off x="1615123" y="6272600"/>
            <a:ext cx="3004027" cy="307777"/>
          </a:xfrm>
          <a:prstGeom prst="rect">
            <a:avLst/>
          </a:prstGeom>
          <a:noFill/>
        </p:spPr>
        <p:txBody>
          <a:bodyPr wrap="none" rtlCol="0">
            <a:spAutoFit/>
          </a:bodyPr>
          <a:lstStyle/>
          <a:p>
            <a:r>
              <a:rPr lang="en-US" sz="1400" dirty="0" smtClean="0"/>
              <a:t>In the setup for  2018|2019</a:t>
            </a:r>
            <a:r>
              <a:rPr lang="cs-CZ" sz="1400" dirty="0" smtClean="0"/>
              <a:t> </a:t>
            </a:r>
            <a:r>
              <a:rPr lang="cs-CZ" sz="1400" dirty="0" err="1" smtClean="0"/>
              <a:t>it</a:t>
            </a:r>
            <a:r>
              <a:rPr lang="cs-CZ" sz="1400" dirty="0" smtClean="0"/>
              <a:t> </a:t>
            </a:r>
            <a:r>
              <a:rPr lang="cs-CZ" sz="1400" dirty="0" err="1" smtClean="0"/>
              <a:t>was</a:t>
            </a:r>
            <a:r>
              <a:rPr lang="cs-CZ" sz="1400" dirty="0" smtClean="0"/>
              <a:t> 2D</a:t>
            </a:r>
            <a:endParaRPr lang="en-US" sz="1400" dirty="0"/>
          </a:p>
        </p:txBody>
      </p:sp>
      <p:cxnSp>
        <p:nvCxnSpPr>
          <p:cNvPr id="9" name="Přímá spojnice se šipkou 8"/>
          <p:cNvCxnSpPr/>
          <p:nvPr/>
        </p:nvCxnSpPr>
        <p:spPr>
          <a:xfrm flipV="1">
            <a:off x="7236296" y="2060848"/>
            <a:ext cx="72008" cy="12294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H="1" flipV="1">
            <a:off x="3347864" y="5805264"/>
            <a:ext cx="504056" cy="4673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6386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smtClean="0"/>
              <a:t>Purchase</a:t>
            </a:r>
            <a:r>
              <a:rPr lang="cs-CZ" sz="3600" dirty="0" smtClean="0"/>
              <a:t> </a:t>
            </a:r>
            <a:r>
              <a:rPr lang="cs-CZ" sz="3600" dirty="0" err="1" smtClean="0"/>
              <a:t>Item</a:t>
            </a:r>
            <a:r>
              <a:rPr lang="cs-CZ" sz="3600" dirty="0" smtClean="0"/>
              <a:t> X3 by use </a:t>
            </a:r>
            <a:r>
              <a:rPr lang="cs-CZ" sz="3600" dirty="0" err="1" smtClean="0"/>
              <a:t>of</a:t>
            </a:r>
            <a:r>
              <a:rPr lang="cs-CZ" sz="3600" dirty="0" smtClean="0"/>
              <a:t> </a:t>
            </a:r>
            <a:r>
              <a:rPr lang="cs-CZ" sz="3600" dirty="0" err="1" smtClean="0"/>
              <a:t>Item</a:t>
            </a:r>
            <a:r>
              <a:rPr lang="cs-CZ" sz="3600" dirty="0" smtClean="0"/>
              <a:t> </a:t>
            </a:r>
            <a:r>
              <a:rPr lang="cs-CZ" sz="3600" dirty="0" err="1" smtClean="0"/>
              <a:t>journal</a:t>
            </a:r>
            <a:endParaRPr lang="cs-CZ" sz="3600" dirty="0"/>
          </a:p>
        </p:txBody>
      </p:sp>
      <p:pic>
        <p:nvPicPr>
          <p:cNvPr id="3" name="Obrázek 2"/>
          <p:cNvPicPr>
            <a:picLocks noChangeAspect="1"/>
          </p:cNvPicPr>
          <p:nvPr/>
        </p:nvPicPr>
        <p:blipFill>
          <a:blip r:embed="rId2"/>
          <a:stretch>
            <a:fillRect/>
          </a:stretch>
        </p:blipFill>
        <p:spPr>
          <a:xfrm>
            <a:off x="683568" y="1431374"/>
            <a:ext cx="7200800" cy="7561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4" name="Obrázek 3"/>
          <p:cNvPicPr>
            <a:picLocks noChangeAspect="1"/>
          </p:cNvPicPr>
          <p:nvPr/>
        </p:nvPicPr>
        <p:blipFill>
          <a:blip r:embed="rId3"/>
          <a:stretch>
            <a:fillRect/>
          </a:stretch>
        </p:blipFill>
        <p:spPr>
          <a:xfrm>
            <a:off x="683568" y="2564905"/>
            <a:ext cx="6264696" cy="110097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Obrázek 4"/>
          <p:cNvPicPr>
            <a:picLocks noChangeAspect="1"/>
          </p:cNvPicPr>
          <p:nvPr/>
        </p:nvPicPr>
        <p:blipFill>
          <a:blip r:embed="rId4"/>
          <a:stretch>
            <a:fillRect/>
          </a:stretch>
        </p:blipFill>
        <p:spPr>
          <a:xfrm>
            <a:off x="6348144" y="3550107"/>
            <a:ext cx="1516792" cy="9993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Obrázek 5"/>
          <p:cNvPicPr>
            <a:picLocks noChangeAspect="1"/>
          </p:cNvPicPr>
          <p:nvPr/>
        </p:nvPicPr>
        <p:blipFill>
          <a:blip r:embed="rId5"/>
          <a:stretch>
            <a:fillRect/>
          </a:stretch>
        </p:blipFill>
        <p:spPr>
          <a:xfrm>
            <a:off x="683568" y="4869160"/>
            <a:ext cx="6467457" cy="178333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Obdélník 6"/>
          <p:cNvSpPr/>
          <p:nvPr/>
        </p:nvSpPr>
        <p:spPr>
          <a:xfrm>
            <a:off x="5652120" y="5157192"/>
            <a:ext cx="1488421" cy="276999"/>
          </a:xfrm>
          <a:prstGeom prst="rect">
            <a:avLst/>
          </a:prstGeom>
        </p:spPr>
        <p:txBody>
          <a:bodyPr wrap="none">
            <a:spAutoFit/>
          </a:bodyPr>
          <a:lstStyle/>
          <a:p>
            <a:pPr>
              <a:spcBef>
                <a:spcPct val="0"/>
              </a:spcBef>
            </a:pPr>
            <a:r>
              <a:rPr lang="en-US" altLang="cs-CZ" sz="1200" dirty="0">
                <a:latin typeface="Calibri" panose="020F0502020204030204" pitchFamily="34" charset="0"/>
              </a:rPr>
              <a:t>Availability by period</a:t>
            </a:r>
          </a:p>
        </p:txBody>
      </p:sp>
    </p:spTree>
    <p:extLst>
      <p:ext uri="{BB962C8B-B14F-4D97-AF65-F5344CB8AC3E}">
        <p14:creationId xmlns:p14="http://schemas.microsoft.com/office/powerpoint/2010/main" val="45162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974</Words>
  <Application>Microsoft Office PowerPoint</Application>
  <PresentationFormat>On-screen Show (4:3)</PresentationFormat>
  <Paragraphs>161</Paragraphs>
  <Slides>19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Tahoma</vt:lpstr>
      <vt:lpstr>Wingdings</vt:lpstr>
      <vt:lpstr>Motiv systému Office</vt:lpstr>
      <vt:lpstr>Introduction to MS Dynamics NAV   (ATP_CTP)</vt:lpstr>
      <vt:lpstr>Text z helpu systému I - ENG</vt:lpstr>
      <vt:lpstr>Text z helpu systému II - ENG</vt:lpstr>
      <vt:lpstr>ATP-CTP </vt:lpstr>
      <vt:lpstr>ATP -CTP </vt:lpstr>
      <vt:lpstr>ATP -CTP</vt:lpstr>
      <vt:lpstr>ATP –CTP – Order Promising Setup</vt:lpstr>
      <vt:lpstr>New Item X3</vt:lpstr>
      <vt:lpstr>Purchase Item X3 by use of Item journal</vt:lpstr>
      <vt:lpstr>PowerPoint Presentation</vt:lpstr>
      <vt:lpstr>ATP –CTP – simple example</vt:lpstr>
      <vt:lpstr>PowerPoint Presentation</vt:lpstr>
      <vt:lpstr>  ATP –CTP – simple example CTP  </vt:lpstr>
      <vt:lpstr>PowerPoint Presentation</vt:lpstr>
      <vt:lpstr>PowerPoint Presentation</vt:lpstr>
      <vt:lpstr>ATP-CTP</vt:lpstr>
      <vt:lpstr>More in detail</vt:lpstr>
      <vt:lpstr>Nový příklad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Skorkovsky Jaromir</cp:lastModifiedBy>
  <cp:revision>247</cp:revision>
  <dcterms:created xsi:type="dcterms:W3CDTF">2014-09-15T11:04:04Z</dcterms:created>
  <dcterms:modified xsi:type="dcterms:W3CDTF">2019-11-04T10:43:49Z</dcterms:modified>
</cp:coreProperties>
</file>