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4" r:id="rId3"/>
    <p:sldId id="322" r:id="rId4"/>
    <p:sldId id="311" r:id="rId5"/>
    <p:sldId id="293" r:id="rId6"/>
    <p:sldId id="312" r:id="rId7"/>
    <p:sldId id="295" r:id="rId8"/>
    <p:sldId id="298" r:id="rId9"/>
    <p:sldId id="313" r:id="rId10"/>
    <p:sldId id="297" r:id="rId11"/>
    <p:sldId id="314" r:id="rId12"/>
    <p:sldId id="296" r:id="rId13"/>
    <p:sldId id="301" r:id="rId14"/>
    <p:sldId id="300" r:id="rId15"/>
    <p:sldId id="305" r:id="rId16"/>
    <p:sldId id="306" r:id="rId17"/>
    <p:sldId id="304" r:id="rId18"/>
    <p:sldId id="303" r:id="rId19"/>
    <p:sldId id="302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29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2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KmtihsLPWAhXHzxQKHfE9DdcQjRwIBw&amp;url=http://production-scheduling.com/build-a-system/planning-and-scheduling/&amp;psig=AFQjCNEhj-d8ytF6wGv7T83-OkIP2_xKUg&amp;ust=150598359405327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r>
              <a:rPr lang="cs-CZ" dirty="0"/>
              <a:t> to MS Dynamics NAV    </a:t>
            </a:r>
            <a:r>
              <a:rPr lang="cs-CZ" sz="1600" b="1" dirty="0">
                <a:solidFill>
                  <a:srgbClr val="0070C0"/>
                </a:solidFill>
              </a:rPr>
              <a:t>(Blanket </a:t>
            </a:r>
            <a:r>
              <a:rPr lang="cs-CZ" sz="1600" b="1" dirty="0" err="1">
                <a:solidFill>
                  <a:srgbClr val="0070C0"/>
                </a:solidFill>
              </a:rPr>
              <a:t>Orders</a:t>
            </a:r>
            <a:r>
              <a:rPr lang="cs-CZ" sz="16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Dílčí plnění HO- vytváření dílčích PO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372343" cy="1685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730426" cy="11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153237" y="3242519"/>
            <a:ext cx="290971" cy="61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199"/>
            <a:ext cx="2730426" cy="11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6282952" y="4994812"/>
            <a:ext cx="290971" cy="618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F63839-4B81-41BC-A733-7ECF675747B6}"/>
              </a:ext>
            </a:extLst>
          </p:cNvPr>
          <p:cNvSpPr txBox="1"/>
          <p:nvPr/>
        </p:nvSpPr>
        <p:spPr>
          <a:xfrm>
            <a:off x="683568" y="4221088"/>
            <a:ext cx="24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PO=Prodejní objednávka</a:t>
            </a:r>
          </a:p>
        </p:txBody>
      </p:sp>
    </p:spTree>
    <p:extLst>
      <p:ext uri="{BB962C8B-B14F-4D97-AF65-F5344CB8AC3E}">
        <p14:creationId xmlns:p14="http://schemas.microsoft.com/office/powerpoint/2010/main" val="270007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Dílčí plnění HO- vytváření dílčích PO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00163"/>
            <a:ext cx="2332671" cy="28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03648" y="386104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9309"/>
            <a:ext cx="402907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Dílčí plnění HO- vytváření dílčích PO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52742" y="1268760"/>
            <a:ext cx="5418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 zatím nebyla modifikována !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74742" y="241040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Filt</a:t>
            </a:r>
            <a:r>
              <a:rPr lang="cs-CZ" dirty="0"/>
              <a:t> na PO zákazníka 10000</a:t>
            </a:r>
            <a:r>
              <a:rPr lang="en-ZA" dirty="0"/>
              <a:t> </a:t>
            </a:r>
            <a:r>
              <a:rPr lang="cs-CZ" dirty="0"/>
              <a:t> </a:t>
            </a:r>
            <a:endParaRPr lang="en-ZA" dirty="0"/>
          </a:p>
        </p:txBody>
      </p:sp>
      <p:sp>
        <p:nvSpPr>
          <p:cNvPr id="7" name="Obdélník 6"/>
          <p:cNvSpPr/>
          <p:nvPr/>
        </p:nvSpPr>
        <p:spPr>
          <a:xfrm>
            <a:off x="3491880" y="3068960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 flipH="1">
            <a:off x="4003466" y="3325943"/>
            <a:ext cx="178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1001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54600" y="4110004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472739" y="4431884"/>
            <a:ext cx="2808312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98616" y="4099519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537501" y="4102675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31.1.17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21190" y="4439921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28.2.17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31530" y="4439921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884067" y="3223054"/>
            <a:ext cx="1843102" cy="1939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" y="1988840"/>
            <a:ext cx="2664296" cy="181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7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Vytvořená PO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32587" y="151157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Vytvořená PO číslo 1001 pro zákazníka 1000</a:t>
            </a:r>
            <a:endParaRPr lang="en-US" dirty="0"/>
          </a:p>
        </p:txBody>
      </p:sp>
      <p:sp>
        <p:nvSpPr>
          <p:cNvPr id="3" name="Šipka nahoru 2"/>
          <p:cNvSpPr/>
          <p:nvPr/>
        </p:nvSpPr>
        <p:spPr>
          <a:xfrm>
            <a:off x="3131840" y="5432520"/>
            <a:ext cx="360040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000776" cy="32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3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Modifikovaná HO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4716016" y="5121188"/>
            <a:ext cx="1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7428656" y="5430479"/>
            <a:ext cx="156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Původní stav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54987"/>
            <a:ext cx="2994298" cy="941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2458"/>
            <a:ext cx="6653113" cy="3455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11121" y="4077072"/>
            <a:ext cx="88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  Nový </a:t>
            </a:r>
          </a:p>
          <a:p>
            <a:r>
              <a:rPr lang="cs-CZ" sz="2000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199147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Tisk potvrzení  PO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392488" cy="5206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75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Zaúčtování PO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6832"/>
            <a:ext cx="1962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74472" y="2772856"/>
            <a:ext cx="865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707904" y="2908800"/>
            <a:ext cx="648072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65" y="4437112"/>
            <a:ext cx="2009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6804248" y="2636912"/>
            <a:ext cx="144016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ravá složená závorka 7"/>
          <p:cNvSpPr/>
          <p:nvPr/>
        </p:nvSpPr>
        <p:spPr>
          <a:xfrm>
            <a:off x="6876256" y="4498249"/>
            <a:ext cx="144016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308304" y="334740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ENG </a:t>
            </a:r>
            <a:r>
              <a:rPr lang="cs-CZ" dirty="0" err="1"/>
              <a:t>Version</a:t>
            </a:r>
            <a:r>
              <a:rPr lang="cs-CZ" dirty="0"/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60704" y="497634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CZE </a:t>
            </a:r>
            <a:r>
              <a:rPr lang="cs-CZ" dirty="0" err="1"/>
              <a:t>Version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09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01472" cy="1143000"/>
          </a:xfrm>
        </p:spPr>
        <p:txBody>
          <a:bodyPr>
            <a:normAutofit/>
          </a:bodyPr>
          <a:lstStyle/>
          <a:p>
            <a:r>
              <a:rPr lang="cs-CZ" sz="2800" dirty="0"/>
              <a:t>HO po tom co PO, které vznikly a zaúčtovaly se z této HO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7740"/>
            <a:ext cx="8601472" cy="1234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69505" y="2967335"/>
            <a:ext cx="420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3-2=1</a:t>
            </a:r>
            <a:r>
              <a:rPr lang="cs-CZ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</a:t>
            </a:r>
            <a:r>
              <a:rPr lang="cs-CZ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4-3=1</a:t>
            </a:r>
          </a:p>
        </p:txBody>
      </p:sp>
    </p:spTree>
    <p:extLst>
      <p:ext uri="{BB962C8B-B14F-4D97-AF65-F5344CB8AC3E}">
        <p14:creationId xmlns:p14="http://schemas.microsoft.com/office/powerpoint/2010/main" val="309037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Položky zboží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6624736" cy="2451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2194"/>
            <a:ext cx="6624736" cy="2562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5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dodávky z HO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11691" cy="1168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" y="2780729"/>
            <a:ext cx="7993396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581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30030"/>
            <a:ext cx="4067175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Blanket </a:t>
            </a:r>
            <a:r>
              <a:rPr lang="cs-CZ" dirty="0" err="1"/>
              <a:t>Orders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Reasons</a:t>
            </a:r>
          </a:p>
          <a:p>
            <a:pPr lvl="1"/>
            <a:r>
              <a:rPr lang="en-US" dirty="0"/>
              <a:t>One Order frames several partial Order over long period</a:t>
            </a:r>
          </a:p>
          <a:p>
            <a:pPr lvl="1"/>
            <a:r>
              <a:rPr lang="en-US" dirty="0"/>
              <a:t>Customer can get </a:t>
            </a:r>
            <a:r>
              <a:rPr lang="en-US" b="1" dirty="0"/>
              <a:t>better prices </a:t>
            </a:r>
            <a:r>
              <a:rPr lang="en-US" dirty="0"/>
              <a:t>and call of any time deliveries based on instant needs </a:t>
            </a:r>
          </a:p>
          <a:p>
            <a:pPr lvl="1"/>
            <a:r>
              <a:rPr lang="en-US" dirty="0"/>
              <a:t>Vendor knows what have to be purchased/produced in the beforehand specified periods – Blanket Order represents a part of for</a:t>
            </a:r>
            <a:r>
              <a:rPr lang="cs-CZ" dirty="0"/>
              <a:t>e</a:t>
            </a:r>
            <a:r>
              <a:rPr lang="en-US" dirty="0"/>
              <a:t>ca</a:t>
            </a:r>
            <a:r>
              <a:rPr lang="cs-CZ" dirty="0"/>
              <a:t>s</a:t>
            </a:r>
            <a:r>
              <a:rPr lang="en-US" dirty="0"/>
              <a:t>ting rules </a:t>
            </a:r>
          </a:p>
          <a:p>
            <a:pPr lvl="1"/>
            <a:r>
              <a:rPr lang="en-US" dirty="0"/>
              <a:t>BO-&gt;type of </a:t>
            </a:r>
            <a:r>
              <a:rPr lang="en-US" b="1" dirty="0"/>
              <a:t>long term contract </a:t>
            </a:r>
            <a:endParaRPr lang="cs-CZ" b="1" dirty="0"/>
          </a:p>
          <a:p>
            <a:pPr lvl="1"/>
            <a:r>
              <a:rPr lang="en-ZA" dirty="0"/>
              <a:t>Similar to forecast matrix, but with existing customer</a:t>
            </a:r>
          </a:p>
        </p:txBody>
      </p:sp>
    </p:spTree>
    <p:extLst>
      <p:ext uri="{BB962C8B-B14F-4D97-AF65-F5344CB8AC3E}">
        <p14:creationId xmlns:p14="http://schemas.microsoft.com/office/powerpoint/2010/main" val="83263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 tom co PO 1002 byla zaúčtovaná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17607" cy="1108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2296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Řádky HO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30689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Položky zboží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1" y="3573016"/>
            <a:ext cx="8551863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vymazat použité nebo částečně použité HO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38338"/>
            <a:ext cx="5476875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219908"/>
            <a:ext cx="788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Used</a:t>
            </a:r>
            <a:r>
              <a:rPr lang="cs-CZ" dirty="0"/>
              <a:t> </a:t>
            </a:r>
            <a:r>
              <a:rPr lang="en-ZA" dirty="0"/>
              <a:t>Blanket </a:t>
            </a:r>
            <a:r>
              <a:rPr lang="cs-CZ" dirty="0"/>
              <a:t>O</a:t>
            </a:r>
            <a:r>
              <a:rPr lang="en-ZA" dirty="0" err="1"/>
              <a:t>rder</a:t>
            </a:r>
            <a:r>
              <a:rPr lang="en-ZA" dirty="0"/>
              <a:t> </a:t>
            </a:r>
            <a:r>
              <a:rPr lang="cs-CZ" dirty="0"/>
              <a:t>(BO) </a:t>
            </a:r>
            <a:r>
              <a:rPr lang="en-ZA" dirty="0"/>
              <a:t>can be copied to use </a:t>
            </a:r>
            <a:r>
              <a:rPr lang="cs-CZ" dirty="0" err="1"/>
              <a:t>it</a:t>
            </a:r>
            <a:r>
              <a:rPr lang="en-ZA" dirty="0"/>
              <a:t> again (after modification- if any) </a:t>
            </a:r>
          </a:p>
        </p:txBody>
      </p:sp>
    </p:spTree>
    <p:extLst>
      <p:ext uri="{BB962C8B-B14F-4D97-AF65-F5344CB8AC3E}">
        <p14:creationId xmlns:p14="http://schemas.microsoft.com/office/powerpoint/2010/main" val="315513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Kopie HO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2920926" cy="3953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3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replenishment</a:t>
            </a:r>
            <a:r>
              <a:rPr lang="cs-CZ" dirty="0"/>
              <a:t> (</a:t>
            </a:r>
            <a:r>
              <a:rPr lang="cs-CZ" dirty="0" err="1"/>
              <a:t>purchase</a:t>
            </a:r>
            <a:r>
              <a:rPr lang="cs-CZ" dirty="0"/>
              <a:t>)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664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71600" y="4437112"/>
            <a:ext cx="7056784" cy="7200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277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Nákupní HO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96521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01" y="5517232"/>
            <a:ext cx="876300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5733256"/>
            <a:ext cx="1584176" cy="631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96" y="5399119"/>
            <a:ext cx="35433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Řádky NO</a:t>
            </a:r>
            <a:r>
              <a:rPr lang="en-ZA" sz="3200" b="1" dirty="0"/>
              <a:t> </a:t>
            </a:r>
            <a:r>
              <a:rPr lang="en-ZA" sz="2400" dirty="0"/>
              <a:t>(</a:t>
            </a:r>
            <a:r>
              <a:rPr lang="cs-CZ" sz="2400" dirty="0"/>
              <a:t>po modifikaci řádků nákupní HO</a:t>
            </a:r>
            <a:r>
              <a:rPr lang="en-ZA" sz="24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6" y="3212976"/>
            <a:ext cx="7886898" cy="183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9" y="1235694"/>
            <a:ext cx="7848872" cy="1627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6984" y="1196752"/>
            <a:ext cx="28893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Purchase blanket order lines</a:t>
            </a:r>
          </a:p>
        </p:txBody>
      </p:sp>
      <p:sp>
        <p:nvSpPr>
          <p:cNvPr id="7" name="Obdélník 6"/>
          <p:cNvSpPr/>
          <p:nvPr/>
        </p:nvSpPr>
        <p:spPr>
          <a:xfrm>
            <a:off x="4572000" y="3212976"/>
            <a:ext cx="21743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Purchase </a:t>
            </a:r>
            <a:r>
              <a:rPr lang="cs-CZ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order lines</a:t>
            </a:r>
          </a:p>
        </p:txBody>
      </p:sp>
    </p:spTree>
    <p:extLst>
      <p:ext uri="{BB962C8B-B14F-4D97-AF65-F5344CB8AC3E}">
        <p14:creationId xmlns:p14="http://schemas.microsoft.com/office/powerpoint/2010/main" val="267603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Řádky nákupní HO po zaúčtování NO </a:t>
            </a:r>
            <a:endParaRPr lang="en-Z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583835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8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sz="2800" dirty="0">
                <a:solidFill>
                  <a:srgbClr val="0070C0"/>
                </a:solidFill>
              </a:rPr>
              <a:t>(Blanket </a:t>
            </a:r>
            <a:r>
              <a:rPr lang="cs-CZ" sz="2800" dirty="0" err="1">
                <a:solidFill>
                  <a:srgbClr val="0070C0"/>
                </a:solidFill>
              </a:rPr>
              <a:t>orders</a:t>
            </a:r>
            <a:r>
              <a:rPr lang="cs-CZ" sz="2800">
                <a:solidFill>
                  <a:srgbClr val="0070C0"/>
                </a:solidFill>
              </a:rPr>
              <a:t>)</a:t>
            </a:r>
            <a:r>
              <a:rPr lang="cs-CZ"/>
              <a:t>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Hromadné objednávky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Důvody</a:t>
            </a:r>
            <a:endParaRPr lang="en-US" dirty="0"/>
          </a:p>
          <a:p>
            <a:pPr lvl="1"/>
            <a:r>
              <a:rPr lang="cs-CZ" dirty="0"/>
              <a:t>Jedna objednávka představuje rámcovou dohodu o dílčích objednávkách po delší  </a:t>
            </a:r>
            <a:endParaRPr lang="en-US" dirty="0"/>
          </a:p>
          <a:p>
            <a:pPr lvl="1"/>
            <a:r>
              <a:rPr lang="cs-CZ" dirty="0"/>
              <a:t>Zákazník dostane lepší cenu a může poptávat (odvolávkami) kdykoliv to co přesně potřebuje a tehdy kdy to potřebuje a je to v řádcích hromadné objednávky uvedeno </a:t>
            </a:r>
            <a:endParaRPr lang="en-US" dirty="0"/>
          </a:p>
          <a:p>
            <a:pPr lvl="1"/>
            <a:r>
              <a:rPr lang="cs-CZ" dirty="0"/>
              <a:t>Dodavatel dopředu ví co bude dodávat a případně kdy to musí vyrobit, aby to dodal včas. Jde v podstatě o typ předpovědi. </a:t>
            </a:r>
            <a:endParaRPr lang="en-US" dirty="0"/>
          </a:p>
          <a:p>
            <a:pPr lvl="1"/>
            <a:r>
              <a:rPr lang="cs-CZ" dirty="0"/>
              <a:t>H</a:t>
            </a:r>
            <a:r>
              <a:rPr lang="en-US" dirty="0"/>
              <a:t>O-&gt;</a:t>
            </a:r>
            <a:r>
              <a:rPr lang="cs-CZ" dirty="0"/>
              <a:t>typ dlouhodobého kontraktu (smlouvy) </a:t>
            </a:r>
          </a:p>
          <a:p>
            <a:pPr lvl="1"/>
            <a:r>
              <a:rPr lang="cs-CZ" dirty="0"/>
              <a:t>Podobá se to matice předpovědi až na to, že je zde uvedený konkrétní obchodní partner (dodavatel nebo zákazník)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744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Forecast</a:t>
            </a:r>
            <a:r>
              <a:rPr lang="cs-CZ" dirty="0"/>
              <a:t>-předpověď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18363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58772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expect</a:t>
            </a:r>
            <a:r>
              <a:rPr lang="cs-CZ" dirty="0"/>
              <a:t> to </a:t>
            </a:r>
            <a:r>
              <a:rPr lang="cs-CZ" dirty="0" err="1"/>
              <a:t>sell</a:t>
            </a:r>
            <a:r>
              <a:rPr lang="cs-CZ" dirty="0"/>
              <a:t> these </a:t>
            </a:r>
            <a:r>
              <a:rPr lang="cs-CZ" dirty="0" err="1"/>
              <a:t>items</a:t>
            </a:r>
            <a:r>
              <a:rPr lang="cs-CZ" dirty="0"/>
              <a:t>, but no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so far </a:t>
            </a:r>
            <a:r>
              <a:rPr lang="cs-CZ" dirty="0" err="1"/>
              <a:t>exists</a:t>
            </a:r>
            <a:r>
              <a:rPr lang="cs-CZ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6711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Blanket </a:t>
            </a:r>
            <a:r>
              <a:rPr lang="cs-CZ" dirty="0" err="1"/>
              <a:t>Orders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9" y="1556792"/>
            <a:ext cx="4943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724128" y="1772816"/>
            <a:ext cx="216024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012160" y="2159278"/>
            <a:ext cx="1064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Ctrl-N</a:t>
            </a:r>
          </a:p>
        </p:txBody>
      </p:sp>
      <p:pic>
        <p:nvPicPr>
          <p:cNvPr id="1029" name="Picture 5" descr="Výsledek obrázku pro production forecast plan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0" y="3536614"/>
            <a:ext cx="5428506" cy="28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Blanket </a:t>
            </a:r>
            <a:r>
              <a:rPr lang="cs-CZ" dirty="0" err="1"/>
              <a:t>Orders</a:t>
            </a:r>
            <a:r>
              <a:rPr lang="cs-CZ" dirty="0"/>
              <a:t>-Hromadná objednávka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4" y="1412776"/>
            <a:ext cx="8464252" cy="3676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6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Blanket </a:t>
            </a:r>
            <a:r>
              <a:rPr lang="cs-CZ" dirty="0" err="1"/>
              <a:t>Order-print</a:t>
            </a:r>
            <a:r>
              <a:rPr lang="cs-CZ" dirty="0"/>
              <a:t> (</a:t>
            </a:r>
            <a:r>
              <a:rPr lang="cs-CZ" dirty="0" err="1"/>
              <a:t>preview</a:t>
            </a:r>
            <a:r>
              <a:rPr lang="cs-CZ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540916" cy="5262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4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Partial</a:t>
            </a:r>
            <a:r>
              <a:rPr lang="cs-CZ" sz="3600" dirty="0"/>
              <a:t> Sales </a:t>
            </a:r>
            <a:r>
              <a:rPr lang="cs-CZ" sz="3600" dirty="0" err="1"/>
              <a:t>Order</a:t>
            </a:r>
            <a:r>
              <a:rPr lang="cs-CZ" sz="3600" dirty="0"/>
              <a:t> </a:t>
            </a:r>
            <a:r>
              <a:rPr lang="cs-CZ" sz="3600" dirty="0" err="1"/>
              <a:t>Creation</a:t>
            </a:r>
            <a:r>
              <a:rPr lang="cs-CZ" sz="3600" dirty="0"/>
              <a:t>- vytváření HO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88453" y="3009642"/>
            <a:ext cx="1152128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Zboží 1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14217" y="2289883"/>
            <a:ext cx="115212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Zákazník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63888" y="1628800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63888" y="2600908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82027" y="2922788"/>
            <a:ext cx="2808312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5" idx="3"/>
          </p:cNvCxnSpPr>
          <p:nvPr/>
        </p:nvCxnSpPr>
        <p:spPr>
          <a:xfrm flipV="1">
            <a:off x="2366345" y="2060848"/>
            <a:ext cx="1198372" cy="481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707904" y="2590423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ravoúhlá spojnice 12"/>
          <p:cNvCxnSpPr/>
          <p:nvPr/>
        </p:nvCxnSpPr>
        <p:spPr>
          <a:xfrm flipV="1">
            <a:off x="2361475" y="2688832"/>
            <a:ext cx="1368152" cy="57808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/>
          <p:cNvSpPr/>
          <p:nvPr/>
        </p:nvSpPr>
        <p:spPr>
          <a:xfrm>
            <a:off x="6497972" y="1574530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ravá složená závorka 15"/>
          <p:cNvSpPr/>
          <p:nvPr/>
        </p:nvSpPr>
        <p:spPr>
          <a:xfrm>
            <a:off x="6516216" y="2565850"/>
            <a:ext cx="182818" cy="6958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732240" y="2043392"/>
            <a:ext cx="130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Hlavička HO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732240" y="2824976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Řádky HO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650885" y="3400850"/>
            <a:ext cx="792088" cy="96425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646789" y="2593579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31.1.17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630478" y="2930825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28.2.17</a:t>
            </a:r>
          </a:p>
        </p:txBody>
      </p:sp>
      <p:cxnSp>
        <p:nvCxnSpPr>
          <p:cNvPr id="39" name="Pravoúhlá spojnice 38"/>
          <p:cNvCxnSpPr>
            <a:stCxn id="60" idx="3"/>
          </p:cNvCxnSpPr>
          <p:nvPr/>
        </p:nvCxnSpPr>
        <p:spPr>
          <a:xfrm flipV="1">
            <a:off x="2345571" y="3020835"/>
            <a:ext cx="1382978" cy="8926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416671" y="4725144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2416671" y="5697252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>
            <a:off x="2706544" y="5700011"/>
            <a:ext cx="394313" cy="186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4504903" y="5703167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31.1.17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5640071" y="4763101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5611053" y="5697252"/>
            <a:ext cx="2808312" cy="17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7672885" y="5693080"/>
            <a:ext cx="720080" cy="180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28.2.17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5820861" y="5706324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 flipH="1">
            <a:off x="2706544" y="5013176"/>
            <a:ext cx="232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Prodejní objednávka 1</a:t>
            </a:r>
          </a:p>
        </p:txBody>
      </p:sp>
      <p:sp>
        <p:nvSpPr>
          <p:cNvPr id="49" name="TextovéPole 48"/>
          <p:cNvSpPr txBox="1"/>
          <p:nvPr/>
        </p:nvSpPr>
        <p:spPr>
          <a:xfrm flipH="1">
            <a:off x="5820860" y="5015502"/>
            <a:ext cx="259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Prodejní objednávka 2</a:t>
            </a:r>
          </a:p>
        </p:txBody>
      </p:sp>
      <p:cxnSp>
        <p:nvCxnSpPr>
          <p:cNvPr id="51" name="Přímá spojnice se šipkou 50"/>
          <p:cNvCxnSpPr/>
          <p:nvPr/>
        </p:nvCxnSpPr>
        <p:spPr>
          <a:xfrm>
            <a:off x="2492981" y="6309320"/>
            <a:ext cx="58999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2508735" y="6248446"/>
            <a:ext cx="5683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Čas </a:t>
            </a:r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(nemusí se dodat vše, ze S místo 3 a 3 místo 4)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4566185" y="2613919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4626143" y="2919632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3409303" y="5693080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6699034" y="5690128"/>
            <a:ext cx="720080" cy="180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761011" y="2922788"/>
            <a:ext cx="371936" cy="1800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1193443" y="3661495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Zboží  2</a:t>
            </a:r>
          </a:p>
        </p:txBody>
      </p:sp>
    </p:spTree>
    <p:extLst>
      <p:ext uri="{BB962C8B-B14F-4D97-AF65-F5344CB8AC3E}">
        <p14:creationId xmlns:p14="http://schemas.microsoft.com/office/powerpoint/2010/main" val="128560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Vytváření HO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72314" cy="1206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67652" y="1340766"/>
            <a:ext cx="8456182" cy="5511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051720" y="1431699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Zákazník 10000 –Hlavička </a:t>
            </a:r>
            <a:r>
              <a:rPr lang="cs-CZ" dirty="0" err="1"/>
              <a:t>HOr</a:t>
            </a:r>
            <a:r>
              <a:rPr lang="cs-CZ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7599363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725144"/>
            <a:ext cx="3571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444</Words>
  <Application>Microsoft Office PowerPoint</Application>
  <PresentationFormat>Předvádění na obrazovce (4:3)</PresentationFormat>
  <Paragraphs>81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systému Office</vt:lpstr>
      <vt:lpstr>Introduction to MS Dynamics NAV    (Blanket Orders)</vt:lpstr>
      <vt:lpstr>Blanket Orders</vt:lpstr>
      <vt:lpstr>Hromadné objednávky</vt:lpstr>
      <vt:lpstr>Forecast-předpověď</vt:lpstr>
      <vt:lpstr>Blanket Orders</vt:lpstr>
      <vt:lpstr>Blanket Orders-Hromadná objednávka</vt:lpstr>
      <vt:lpstr>Blanket Order-print (preview)</vt:lpstr>
      <vt:lpstr>Partial Sales Order Creation- vytváření HO </vt:lpstr>
      <vt:lpstr>Vytváření HO </vt:lpstr>
      <vt:lpstr>Dílčí plnění HO- vytváření dílčích PO</vt:lpstr>
      <vt:lpstr>Dílčí plnění HO- vytváření dílčích PO</vt:lpstr>
      <vt:lpstr>Dílčí plnění HO- vytváření dílčích PO  </vt:lpstr>
      <vt:lpstr>Vytvořená PO</vt:lpstr>
      <vt:lpstr>Modifikovaná HO</vt:lpstr>
      <vt:lpstr>Tisk potvrzení  PO</vt:lpstr>
      <vt:lpstr>Zaúčtování PO</vt:lpstr>
      <vt:lpstr>HO po tom co PO, které vznikly a zaúčtovaly se z této HO</vt:lpstr>
      <vt:lpstr>Položky zboží</vt:lpstr>
      <vt:lpstr>Další dodávky z HO</vt:lpstr>
      <vt:lpstr>Po tom co PO 1002 byla zaúčtovaná</vt:lpstr>
      <vt:lpstr>Jak vymazat použité nebo částečně použité HO</vt:lpstr>
      <vt:lpstr>Kopie HO</vt:lpstr>
      <vt:lpstr>BO can be used for replenishment (purchase)  </vt:lpstr>
      <vt:lpstr>Nákupní HO</vt:lpstr>
      <vt:lpstr>Řádky NO (po modifikaci řádků nákupní HO)</vt:lpstr>
      <vt:lpstr>Řádky nákupní HO po zaúčtování NO </vt:lpstr>
      <vt:lpstr>End of the section (Blanket orders)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93</cp:revision>
  <dcterms:created xsi:type="dcterms:W3CDTF">2014-09-15T11:04:04Z</dcterms:created>
  <dcterms:modified xsi:type="dcterms:W3CDTF">2019-09-17T12:35:27Z</dcterms:modified>
</cp:coreProperties>
</file>