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93" r:id="rId3"/>
    <p:sldId id="364" r:id="rId4"/>
    <p:sldId id="365" r:id="rId5"/>
    <p:sldId id="333" r:id="rId6"/>
    <p:sldId id="353" r:id="rId7"/>
    <p:sldId id="344" r:id="rId8"/>
    <p:sldId id="354" r:id="rId9"/>
    <p:sldId id="355" r:id="rId10"/>
    <p:sldId id="329" r:id="rId11"/>
    <p:sldId id="343" r:id="rId12"/>
    <p:sldId id="356" r:id="rId13"/>
    <p:sldId id="357" r:id="rId14"/>
    <p:sldId id="358" r:id="rId15"/>
    <p:sldId id="359" r:id="rId16"/>
    <p:sldId id="360" r:id="rId17"/>
    <p:sldId id="361" r:id="rId18"/>
    <p:sldId id="362" r:id="rId19"/>
    <p:sldId id="363" r:id="rId20"/>
    <p:sldId id="352" r:id="rId21"/>
    <p:sldId id="292" r:id="rId22"/>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8" autoAdjust="0"/>
    <p:restoredTop sz="86386" autoAdjust="0"/>
  </p:normalViewPr>
  <p:slideViewPr>
    <p:cSldViewPr>
      <p:cViewPr varScale="1">
        <p:scale>
          <a:sx n="99" d="100"/>
          <a:sy n="99" d="100"/>
        </p:scale>
        <p:origin x="1566"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p:cViewPr varScale="1">
        <p:scale>
          <a:sx n="83" d="100"/>
          <a:sy n="83" d="100"/>
        </p:scale>
        <p:origin x="-199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E92007-5756-40BE-A319-FC73D6D39E74}" type="datetimeFigureOut">
              <a:rPr lang="cs-CZ" smtClean="0"/>
              <a:t>07.10.2019</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CCF965-D2DE-4C4C-AD1D-A421956778C9}" type="slidenum">
              <a:rPr lang="cs-CZ" smtClean="0"/>
              <a:t>‹#›</a:t>
            </a:fld>
            <a:endParaRPr lang="cs-CZ"/>
          </a:p>
        </p:txBody>
      </p:sp>
    </p:spTree>
    <p:extLst>
      <p:ext uri="{BB962C8B-B14F-4D97-AF65-F5344CB8AC3E}">
        <p14:creationId xmlns:p14="http://schemas.microsoft.com/office/powerpoint/2010/main" val="19757406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BFCCF965-D2DE-4C4C-AD1D-A421956778C9}" type="slidenum">
              <a:rPr lang="cs-CZ" smtClean="0"/>
              <a:t>1</a:t>
            </a:fld>
            <a:endParaRPr lang="cs-CZ"/>
          </a:p>
        </p:txBody>
      </p:sp>
    </p:spTree>
    <p:extLst>
      <p:ext uri="{BB962C8B-B14F-4D97-AF65-F5344CB8AC3E}">
        <p14:creationId xmlns:p14="http://schemas.microsoft.com/office/powerpoint/2010/main" val="14263252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BFCCF965-D2DE-4C4C-AD1D-A421956778C9}" type="slidenum">
              <a:rPr lang="cs-CZ" smtClean="0"/>
              <a:t>7</a:t>
            </a:fld>
            <a:endParaRPr lang="cs-CZ"/>
          </a:p>
        </p:txBody>
      </p:sp>
    </p:spTree>
    <p:extLst>
      <p:ext uri="{BB962C8B-B14F-4D97-AF65-F5344CB8AC3E}">
        <p14:creationId xmlns:p14="http://schemas.microsoft.com/office/powerpoint/2010/main" val="2752894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B9C74A0C-3999-4A34-B7B3-0F835A0A5B6E}" type="datetimeFigureOut">
              <a:rPr lang="cs-CZ" smtClean="0"/>
              <a:t>07.10.2019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2882797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9C74A0C-3999-4A34-B7B3-0F835A0A5B6E}" type="datetimeFigureOut">
              <a:rPr lang="cs-CZ" smtClean="0"/>
              <a:t>07.10.2019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4200464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9C74A0C-3999-4A34-B7B3-0F835A0A5B6E}" type="datetimeFigureOut">
              <a:rPr lang="cs-CZ" smtClean="0"/>
              <a:t>07.10.2019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4066152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B9C74A0C-3999-4A34-B7B3-0F835A0A5B6E}" type="datetimeFigureOut">
              <a:rPr lang="cs-CZ" smtClean="0"/>
              <a:t>07.10.2019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4565618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B9C74A0C-3999-4A34-B7B3-0F835A0A5B6E}" type="datetimeFigureOut">
              <a:rPr lang="cs-CZ" smtClean="0"/>
              <a:t>07.10.2019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3321111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B9C74A0C-3999-4A34-B7B3-0F835A0A5B6E}" type="datetimeFigureOut">
              <a:rPr lang="cs-CZ" smtClean="0"/>
              <a:t>07.10.2019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2780087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B9C74A0C-3999-4A34-B7B3-0F835A0A5B6E}" type="datetimeFigureOut">
              <a:rPr lang="cs-CZ" smtClean="0"/>
              <a:t>07.10.2019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1083971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B9C74A0C-3999-4A34-B7B3-0F835A0A5B6E}" type="datetimeFigureOut">
              <a:rPr lang="cs-CZ" smtClean="0"/>
              <a:t>07.10.2019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33551837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9C74A0C-3999-4A34-B7B3-0F835A0A5B6E}" type="datetimeFigureOut">
              <a:rPr lang="cs-CZ" smtClean="0"/>
              <a:t>07.10.2019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3987069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B9C74A0C-3999-4A34-B7B3-0F835A0A5B6E}" type="datetimeFigureOut">
              <a:rPr lang="cs-CZ" smtClean="0"/>
              <a:t>07.10.2019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1268218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B9C74A0C-3999-4A34-B7B3-0F835A0A5B6E}" type="datetimeFigureOut">
              <a:rPr lang="cs-CZ" smtClean="0"/>
              <a:t>07.10.2019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0F489B6-1413-439B-ADE2-DC9AD674B524}" type="slidenum">
              <a:rPr lang="cs-CZ" smtClean="0"/>
              <a:t>‹#›</a:t>
            </a:fld>
            <a:endParaRPr lang="cs-CZ"/>
          </a:p>
        </p:txBody>
      </p:sp>
    </p:spTree>
    <p:extLst>
      <p:ext uri="{BB962C8B-B14F-4D97-AF65-F5344CB8AC3E}">
        <p14:creationId xmlns:p14="http://schemas.microsoft.com/office/powerpoint/2010/main" val="4137538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C74A0C-3999-4A34-B7B3-0F835A0A5B6E}" type="datetimeFigureOut">
              <a:rPr lang="cs-CZ" smtClean="0"/>
              <a:t>07.10.2019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F489B6-1413-439B-ADE2-DC9AD674B524}" type="slidenum">
              <a:rPr lang="cs-CZ" smtClean="0"/>
              <a:t>‹#›</a:t>
            </a:fld>
            <a:endParaRPr lang="cs-CZ"/>
          </a:p>
        </p:txBody>
      </p:sp>
    </p:spTree>
    <p:extLst>
      <p:ext uri="{BB962C8B-B14F-4D97-AF65-F5344CB8AC3E}">
        <p14:creationId xmlns:p14="http://schemas.microsoft.com/office/powerpoint/2010/main" val="2797008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localhost:49000/main.aspx?lang=en&amp;content=B_795.htm" TargetMode="External"/><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hyperlink" Target="http://localhost:49000/main.aspx?lang=en&amp;content=B_1002.htm" TargetMode="External"/><Relationship Id="rId4" Type="http://schemas.openxmlformats.org/officeDocument/2006/relationships/hyperlink" Target="http://localhost:49000/main.aspx?lang=en&amp;content=T_313_30.htm"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hyperlink" Target="http://localhost:49000/main.aspx?lang=cs-CZ&amp;content=B_1002.htm" TargetMode="External"/><Relationship Id="rId5" Type="http://schemas.openxmlformats.org/officeDocument/2006/relationships/hyperlink" Target="http://localhost:49000/main.aspx?lang=cs-CZ&amp;content=T_313_30.htm" TargetMode="External"/><Relationship Id="rId4" Type="http://schemas.openxmlformats.org/officeDocument/2006/relationships/hyperlink" Target="http://localhost:49000/main.aspx?lang=cs-CZ&amp;content=B_795.htm"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39552" y="2130425"/>
            <a:ext cx="8208912" cy="1470025"/>
          </a:xfrm>
        </p:spPr>
        <p:txBody>
          <a:bodyPr/>
          <a:lstStyle/>
          <a:p>
            <a:r>
              <a:rPr lang="cs-CZ" dirty="0" err="1"/>
              <a:t>Introduction</a:t>
            </a:r>
            <a:r>
              <a:rPr lang="cs-CZ" dirty="0"/>
              <a:t> to MS Dynamics NAV   </a:t>
            </a:r>
            <a:r>
              <a:rPr lang="cs-CZ" sz="1600" b="1" dirty="0">
                <a:solidFill>
                  <a:srgbClr val="0070C0"/>
                </a:solidFill>
              </a:rPr>
              <a:t>(</a:t>
            </a:r>
            <a:r>
              <a:rPr lang="cs-CZ" sz="1600" b="1" dirty="0" err="1">
                <a:solidFill>
                  <a:srgbClr val="0070C0"/>
                </a:solidFill>
              </a:rPr>
              <a:t>Item</a:t>
            </a:r>
            <a:r>
              <a:rPr lang="cs-CZ" sz="1600" b="1" dirty="0">
                <a:solidFill>
                  <a:srgbClr val="0070C0"/>
                </a:solidFill>
              </a:rPr>
              <a:t> </a:t>
            </a:r>
            <a:r>
              <a:rPr lang="cs-CZ" sz="1600" b="1" dirty="0" err="1">
                <a:solidFill>
                  <a:srgbClr val="0070C0"/>
                </a:solidFill>
              </a:rPr>
              <a:t>Charges</a:t>
            </a:r>
            <a:r>
              <a:rPr lang="cs-CZ" sz="1600" b="1">
                <a:solidFill>
                  <a:srgbClr val="0070C0"/>
                </a:solidFill>
              </a:rPr>
              <a:t>- Vedlejší </a:t>
            </a:r>
            <a:r>
              <a:rPr lang="cs-CZ" sz="1600" b="1" dirty="0">
                <a:solidFill>
                  <a:srgbClr val="0070C0"/>
                </a:solidFill>
              </a:rPr>
              <a:t>náklady)</a:t>
            </a:r>
          </a:p>
        </p:txBody>
      </p:sp>
      <p:sp>
        <p:nvSpPr>
          <p:cNvPr id="3" name="Podnadpis 2"/>
          <p:cNvSpPr>
            <a:spLocks noGrp="1"/>
          </p:cNvSpPr>
          <p:nvPr>
            <p:ph type="subTitle" idx="1"/>
          </p:nvPr>
        </p:nvSpPr>
        <p:spPr/>
        <p:txBody>
          <a:bodyPr/>
          <a:lstStyle/>
          <a:p>
            <a:r>
              <a:rPr lang="cs-CZ" sz="1800" dirty="0" err="1"/>
              <a:t>Ing.J.Skorkovský,CSc</a:t>
            </a:r>
            <a:r>
              <a:rPr lang="cs-CZ" sz="1800" dirty="0"/>
              <a:t>.</a:t>
            </a:r>
            <a:r>
              <a:rPr lang="cs-CZ" dirty="0"/>
              <a:t> </a:t>
            </a:r>
          </a:p>
          <a:p>
            <a:r>
              <a:rPr lang="en-US" sz="1800" dirty="0"/>
              <a:t>MASARYK UNIVERSITY BRNO,</a:t>
            </a:r>
            <a:r>
              <a:rPr lang="cs-CZ" sz="1800" dirty="0"/>
              <a:t> </a:t>
            </a:r>
            <a:r>
              <a:rPr lang="en-US" sz="1800" dirty="0"/>
              <a:t>Czech Republic </a:t>
            </a:r>
          </a:p>
          <a:p>
            <a:r>
              <a:rPr lang="en-US" sz="1800" dirty="0"/>
              <a:t>Faculty of economics and business administration </a:t>
            </a:r>
          </a:p>
          <a:p>
            <a:r>
              <a:rPr lang="en-US" sz="1800" dirty="0"/>
              <a:t>Department of corporate economy</a:t>
            </a:r>
          </a:p>
        </p:txBody>
      </p:sp>
    </p:spTree>
    <p:extLst>
      <p:ext uri="{BB962C8B-B14F-4D97-AF65-F5344CB8AC3E}">
        <p14:creationId xmlns:p14="http://schemas.microsoft.com/office/powerpoint/2010/main" val="1172089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err="1"/>
              <a:t>Value</a:t>
            </a:r>
            <a:r>
              <a:rPr lang="cs-CZ" dirty="0"/>
              <a:t> </a:t>
            </a:r>
            <a:r>
              <a:rPr lang="cs-CZ" dirty="0" err="1"/>
              <a:t>Entry</a:t>
            </a:r>
            <a:r>
              <a:rPr lang="cs-CZ" dirty="0"/>
              <a:t> </a:t>
            </a:r>
            <a:r>
              <a:rPr lang="cs-CZ" dirty="0" err="1"/>
              <a:t>explanation</a:t>
            </a:r>
            <a:r>
              <a:rPr lang="cs-CZ" dirty="0"/>
              <a:t/>
            </a:r>
            <a:br>
              <a:rPr lang="cs-CZ" dirty="0"/>
            </a:br>
            <a:r>
              <a:rPr lang="cs-CZ" sz="2700" dirty="0">
                <a:solidFill>
                  <a:srgbClr val="0070C0"/>
                </a:solidFill>
              </a:rPr>
              <a:t>(česky vysvětleno v textu příkladu na Vedlejší náklady)</a:t>
            </a:r>
          </a:p>
        </p:txBody>
      </p:sp>
      <p:sp>
        <p:nvSpPr>
          <p:cNvPr id="3" name="Zástupný symbol pro obsah 2"/>
          <p:cNvSpPr>
            <a:spLocks noGrp="1"/>
          </p:cNvSpPr>
          <p:nvPr>
            <p:ph idx="1"/>
          </p:nvPr>
        </p:nvSpPr>
        <p:spPr/>
        <p:txBody>
          <a:bodyPr>
            <a:normAutofit/>
          </a:bodyPr>
          <a:lstStyle/>
          <a:p>
            <a:r>
              <a:rPr lang="en-US" sz="2000" dirty="0"/>
              <a:t>This window shows all amounts relating to an item</a:t>
            </a:r>
            <a:r>
              <a:rPr lang="cs-CZ" sz="2000" dirty="0"/>
              <a:t> </a:t>
            </a:r>
          </a:p>
          <a:p>
            <a:r>
              <a:rPr lang="en-US" sz="2000" dirty="0"/>
              <a:t>Every time you post an order, invoice or credit memo as invoiced, revalue an item or do anything else that means a change in value for items in your inventory, the program creates one or more value entries.</a:t>
            </a:r>
          </a:p>
          <a:p>
            <a:r>
              <a:rPr lang="en-US" sz="2000" dirty="0"/>
              <a:t>Changes in quantity on inventory are stored </a:t>
            </a:r>
            <a:r>
              <a:rPr lang="en-US" sz="2000" b="1" dirty="0"/>
              <a:t>as quantity postings </a:t>
            </a:r>
            <a:r>
              <a:rPr lang="en-US" sz="2000" dirty="0"/>
              <a:t>in the</a:t>
            </a:r>
            <a:r>
              <a:rPr lang="cs-CZ" sz="2000" dirty="0"/>
              <a:t> </a:t>
            </a:r>
            <a:r>
              <a:rPr lang="cs-CZ" sz="2000" b="1" dirty="0" err="1">
                <a:solidFill>
                  <a:srgbClr val="FF0000"/>
                </a:solidFill>
              </a:rPr>
              <a:t>Item</a:t>
            </a:r>
            <a:r>
              <a:rPr lang="cs-CZ" sz="2000" b="1" dirty="0">
                <a:solidFill>
                  <a:srgbClr val="FF0000"/>
                </a:solidFill>
              </a:rPr>
              <a:t> </a:t>
            </a:r>
            <a:r>
              <a:rPr lang="cs-CZ" sz="2000" b="1" dirty="0" err="1">
                <a:solidFill>
                  <a:srgbClr val="FF0000"/>
                </a:solidFill>
              </a:rPr>
              <a:t>Ledger</a:t>
            </a:r>
            <a:r>
              <a:rPr lang="cs-CZ" sz="2000" b="1" dirty="0">
                <a:solidFill>
                  <a:srgbClr val="FF0000"/>
                </a:solidFill>
              </a:rPr>
              <a:t> </a:t>
            </a:r>
            <a:r>
              <a:rPr lang="cs-CZ" sz="2000" b="1" dirty="0" err="1">
                <a:solidFill>
                  <a:srgbClr val="FF0000"/>
                </a:solidFill>
              </a:rPr>
              <a:t>Entry</a:t>
            </a:r>
            <a:r>
              <a:rPr lang="cs-CZ" sz="2000" b="1" dirty="0">
                <a:solidFill>
                  <a:srgbClr val="FF0000"/>
                </a:solidFill>
              </a:rPr>
              <a:t> </a:t>
            </a:r>
            <a:r>
              <a:rPr lang="cs-CZ" sz="2000" dirty="0"/>
              <a:t>table</a:t>
            </a:r>
            <a:r>
              <a:rPr lang="en-US" sz="2000" dirty="0"/>
              <a:t>.</a:t>
            </a:r>
            <a:endParaRPr lang="cs-CZ" sz="2000" dirty="0"/>
          </a:p>
          <a:p>
            <a:r>
              <a:rPr lang="en-US" sz="2000" dirty="0"/>
              <a:t>When the inventory is reconciled with the general ledger, G/L entries are created on the basis of </a:t>
            </a:r>
            <a:r>
              <a:rPr lang="cs-CZ" sz="2000" dirty="0">
                <a:solidFill>
                  <a:srgbClr val="0070C0"/>
                </a:solidFill>
              </a:rPr>
              <a:t>V</a:t>
            </a:r>
            <a:r>
              <a:rPr lang="en-US" sz="2000" dirty="0" err="1">
                <a:solidFill>
                  <a:srgbClr val="0070C0"/>
                </a:solidFill>
              </a:rPr>
              <a:t>alue</a:t>
            </a:r>
            <a:r>
              <a:rPr lang="en-US" sz="2000" dirty="0">
                <a:solidFill>
                  <a:srgbClr val="0070C0"/>
                </a:solidFill>
              </a:rPr>
              <a:t> entries</a:t>
            </a:r>
            <a:r>
              <a:rPr lang="en-US" sz="2000" dirty="0"/>
              <a:t>. The amount to be posted to general ledger is calculated from the value entry as: </a:t>
            </a:r>
          </a:p>
          <a:p>
            <a:pPr marL="0" indent="0">
              <a:buNone/>
            </a:pPr>
            <a:r>
              <a:rPr lang="cs-CZ" sz="2000" dirty="0"/>
              <a:t>      </a:t>
            </a:r>
          </a:p>
          <a:p>
            <a:pPr marL="0" indent="0">
              <a:buNone/>
            </a:pPr>
            <a:r>
              <a:rPr lang="cs-CZ" sz="2000" dirty="0"/>
              <a:t>       </a:t>
            </a:r>
            <a:r>
              <a:rPr lang="en-US" sz="2000" b="1" dirty="0"/>
              <a:t>Cost Amount (Actual)</a:t>
            </a:r>
            <a:r>
              <a:rPr lang="cs-CZ" sz="2000" b="1" dirty="0"/>
              <a:t> </a:t>
            </a:r>
            <a:r>
              <a:rPr lang="en-US" sz="2000" b="1" dirty="0"/>
              <a:t>- Cost Posted to G/L.</a:t>
            </a:r>
          </a:p>
          <a:p>
            <a:endParaRPr lang="en-US" sz="2000" dirty="0"/>
          </a:p>
          <a:p>
            <a:endParaRPr lang="cs-CZ" sz="2000" dirty="0"/>
          </a:p>
        </p:txBody>
      </p:sp>
    </p:spTree>
    <p:extLst>
      <p:ext uri="{BB962C8B-B14F-4D97-AF65-F5344CB8AC3E}">
        <p14:creationId xmlns:p14="http://schemas.microsoft.com/office/powerpoint/2010/main" val="15880175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Parametry poplatků </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737" y="1412776"/>
            <a:ext cx="3006403" cy="4322238"/>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cxnSp>
        <p:nvCxnSpPr>
          <p:cNvPr id="9" name="Přímá spojnice se šipkou 8"/>
          <p:cNvCxnSpPr/>
          <p:nvPr/>
        </p:nvCxnSpPr>
        <p:spPr>
          <a:xfrm flipV="1">
            <a:off x="2414320" y="4293096"/>
            <a:ext cx="1797640" cy="1296144"/>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1840" y="1700808"/>
            <a:ext cx="5153025" cy="253365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45100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5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051"/>
                                        </p:tgtEl>
                                        <p:attrNameLst>
                                          <p:attrName>style.visibility</p:attrName>
                                        </p:attrNameLst>
                                      </p:cBhvr>
                                      <p:to>
                                        <p:strVal val="visible"/>
                                      </p:to>
                                    </p:set>
                                    <p:anim calcmode="lin" valueType="num">
                                      <p:cBhvr additive="base">
                                        <p:cTn id="17" dur="500" fill="hold"/>
                                        <p:tgtEl>
                                          <p:spTgt spid="2051"/>
                                        </p:tgtEl>
                                        <p:attrNameLst>
                                          <p:attrName>ppt_x</p:attrName>
                                        </p:attrNameLst>
                                      </p:cBhvr>
                                      <p:tavLst>
                                        <p:tav tm="0">
                                          <p:val>
                                            <p:strVal val="#ppt_x"/>
                                          </p:val>
                                        </p:tav>
                                        <p:tav tm="100000">
                                          <p:val>
                                            <p:strVal val="#ppt_x"/>
                                          </p:val>
                                        </p:tav>
                                      </p:tavLst>
                                    </p:anim>
                                    <p:anim calcmode="lin" valueType="num">
                                      <p:cBhvr additive="base">
                                        <p:cTn id="18" dur="500" fill="hold"/>
                                        <p:tgtEl>
                                          <p:spTgt spid="205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Nákupní řádek dopravce zboží ADJ</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541075"/>
            <a:ext cx="8064896" cy="108585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4" name="TextovéPole 3"/>
          <p:cNvSpPr txBox="1"/>
          <p:nvPr/>
        </p:nvSpPr>
        <p:spPr>
          <a:xfrm>
            <a:off x="2915816" y="3068960"/>
            <a:ext cx="3784882" cy="369332"/>
          </a:xfrm>
          <a:prstGeom prst="rect">
            <a:avLst/>
          </a:prstGeom>
          <a:noFill/>
        </p:spPr>
        <p:txBody>
          <a:bodyPr wrap="none" rtlCol="0">
            <a:spAutoFit/>
          </a:bodyPr>
          <a:lstStyle/>
          <a:p>
            <a:r>
              <a:rPr lang="cs-CZ" dirty="0"/>
              <a:t>Ikona Řádek-&gt;Přiřazení poplatku zboží </a:t>
            </a: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4016142"/>
            <a:ext cx="5257800" cy="112395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cxnSp>
        <p:nvCxnSpPr>
          <p:cNvPr id="7" name="Přímá spojnice se šipkou 6"/>
          <p:cNvCxnSpPr/>
          <p:nvPr/>
        </p:nvCxnSpPr>
        <p:spPr>
          <a:xfrm>
            <a:off x="611560" y="2084000"/>
            <a:ext cx="0" cy="840944"/>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8898" y="2780928"/>
            <a:ext cx="1447800" cy="10668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cxnSp>
        <p:nvCxnSpPr>
          <p:cNvPr id="15" name="Přímá spojnice se šipkou 14"/>
          <p:cNvCxnSpPr/>
          <p:nvPr/>
        </p:nvCxnSpPr>
        <p:spPr>
          <a:xfrm>
            <a:off x="2051720" y="3624540"/>
            <a:ext cx="1309968" cy="446376"/>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Obdélník 15"/>
          <p:cNvSpPr/>
          <p:nvPr/>
        </p:nvSpPr>
        <p:spPr>
          <a:xfrm>
            <a:off x="755576" y="4293096"/>
            <a:ext cx="669386" cy="72008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42560998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b="1" dirty="0"/>
              <a:t>Přiřazení vedlejšího nákladu (poplatku)- výběr dokumentu</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1412776"/>
            <a:ext cx="6754281" cy="4361706"/>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6201980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400" b="1" dirty="0"/>
              <a:t>Přiřazení vedlejšího nákladu (poplatku) </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956" y="1556792"/>
            <a:ext cx="7989143" cy="206692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3" name="TextovéPole 2"/>
          <p:cNvSpPr txBox="1"/>
          <p:nvPr/>
        </p:nvSpPr>
        <p:spPr>
          <a:xfrm>
            <a:off x="971600" y="1124744"/>
            <a:ext cx="4752528" cy="369332"/>
          </a:xfrm>
          <a:prstGeom prst="rect">
            <a:avLst/>
          </a:prstGeom>
          <a:noFill/>
        </p:spPr>
        <p:txBody>
          <a:bodyPr wrap="square" rtlCol="0">
            <a:spAutoFit/>
          </a:bodyPr>
          <a:lstStyle/>
          <a:p>
            <a:r>
              <a:rPr lang="cs-CZ" dirty="0"/>
              <a:t>1 akce -&gt; ruční doplnění Množství k přiřazení = 1   </a:t>
            </a:r>
          </a:p>
        </p:txBody>
      </p:sp>
      <p:sp>
        <p:nvSpPr>
          <p:cNvPr id="6" name="TextovéPole 5"/>
          <p:cNvSpPr txBox="1"/>
          <p:nvPr/>
        </p:nvSpPr>
        <p:spPr>
          <a:xfrm>
            <a:off x="944988" y="3789040"/>
            <a:ext cx="4752528" cy="923330"/>
          </a:xfrm>
          <a:prstGeom prst="rect">
            <a:avLst/>
          </a:prstGeom>
          <a:noFill/>
        </p:spPr>
        <p:txBody>
          <a:bodyPr wrap="square" rtlCol="0">
            <a:spAutoFit/>
          </a:bodyPr>
          <a:lstStyle/>
          <a:p>
            <a:r>
              <a:rPr lang="cs-CZ" dirty="0"/>
              <a:t>2 akce -&gt; Návrh  přiřazení poplatku  za </a:t>
            </a:r>
            <a:r>
              <a:rPr lang="cs-CZ" dirty="0" smtClean="0"/>
              <a:t>zboží (ve verzi 2018  se objevuje více voleb a pouze u více řádků určených k </a:t>
            </a:r>
            <a:r>
              <a:rPr lang="cs-CZ" dirty="0" err="1" smtClean="0"/>
              <a:t>přiřžazení</a:t>
            </a:r>
            <a:r>
              <a:rPr lang="cs-CZ" dirty="0" smtClean="0"/>
              <a:t>. </a:t>
            </a:r>
            <a:endParaRPr lang="cs-CZ" dirty="0"/>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5856" y="5002658"/>
            <a:ext cx="2038350" cy="133350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8" name="Šipka doprava 7"/>
          <p:cNvSpPr/>
          <p:nvPr/>
        </p:nvSpPr>
        <p:spPr>
          <a:xfrm>
            <a:off x="5580112" y="4678622"/>
            <a:ext cx="890904"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990135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a:t>Přiřazení vedlejšího nákladu (poplatku) </a:t>
            </a:r>
            <a:endParaRPr lang="cs-CZ"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844824"/>
            <a:ext cx="7016081" cy="1688264"/>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7" name="Šipka dolů 6"/>
          <p:cNvSpPr/>
          <p:nvPr/>
        </p:nvSpPr>
        <p:spPr>
          <a:xfrm>
            <a:off x="3706169" y="3861048"/>
            <a:ext cx="576064" cy="10801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Obdélník 7"/>
          <p:cNvSpPr/>
          <p:nvPr/>
        </p:nvSpPr>
        <p:spPr>
          <a:xfrm>
            <a:off x="1127565" y="4941168"/>
            <a:ext cx="5696046" cy="52322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cs-CZ" sz="2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F9= zaúčtování nákupní objednávky</a:t>
            </a:r>
          </a:p>
        </p:txBody>
      </p:sp>
    </p:spTree>
    <p:extLst>
      <p:ext uri="{BB962C8B-B14F-4D97-AF65-F5344CB8AC3E}">
        <p14:creationId xmlns:p14="http://schemas.microsoft.com/office/powerpoint/2010/main" val="845314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Karta zboží po přiřazení poplatku</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1556792"/>
            <a:ext cx="5034260" cy="440845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5" name="Obdélník 4"/>
          <p:cNvSpPr/>
          <p:nvPr/>
        </p:nvSpPr>
        <p:spPr>
          <a:xfrm>
            <a:off x="2627784" y="4869160"/>
            <a:ext cx="669386" cy="72008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8253749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Položky zboží a ocenění</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512020"/>
            <a:ext cx="7567027" cy="192405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8634" y="3861048"/>
            <a:ext cx="7632848" cy="93345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4" name="TextovéPole 3"/>
          <p:cNvSpPr txBox="1"/>
          <p:nvPr/>
        </p:nvSpPr>
        <p:spPr>
          <a:xfrm>
            <a:off x="1043608" y="3573016"/>
            <a:ext cx="1744773" cy="369332"/>
          </a:xfrm>
          <a:prstGeom prst="rect">
            <a:avLst/>
          </a:prstGeom>
          <a:noFill/>
        </p:spPr>
        <p:txBody>
          <a:bodyPr wrap="none" rtlCol="0">
            <a:spAutoFit/>
          </a:bodyPr>
          <a:lstStyle/>
          <a:p>
            <a:r>
              <a:rPr lang="cs-CZ" dirty="0"/>
              <a:t>Položky ocenění </a:t>
            </a:r>
          </a:p>
        </p:txBody>
      </p:sp>
    </p:spTree>
    <p:extLst>
      <p:ext uri="{BB962C8B-B14F-4D97-AF65-F5344CB8AC3E}">
        <p14:creationId xmlns:p14="http://schemas.microsoft.com/office/powerpoint/2010/main" val="40798829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Hodnota skladu</a:t>
            </a: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1628800"/>
            <a:ext cx="7664227" cy="2530154"/>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8334646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Věcné položky</a:t>
            </a: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1628800"/>
            <a:ext cx="7090693" cy="2914650"/>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6261808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a:t>Item</a:t>
            </a:r>
            <a:r>
              <a:rPr lang="cs-CZ" dirty="0"/>
              <a:t> </a:t>
            </a:r>
            <a:r>
              <a:rPr lang="cs-CZ" dirty="0" err="1"/>
              <a:t>Charges</a:t>
            </a:r>
            <a:r>
              <a:rPr lang="cs-CZ" dirty="0"/>
              <a:t>-vedlejší náklady</a:t>
            </a:r>
          </a:p>
        </p:txBody>
      </p:sp>
      <p:sp>
        <p:nvSpPr>
          <p:cNvPr id="3" name="Zástupný symbol pro obsah 2"/>
          <p:cNvSpPr>
            <a:spLocks noGrp="1"/>
          </p:cNvSpPr>
          <p:nvPr>
            <p:ph idx="1"/>
          </p:nvPr>
        </p:nvSpPr>
        <p:spPr/>
        <p:txBody>
          <a:bodyPr>
            <a:normAutofit/>
          </a:bodyPr>
          <a:lstStyle/>
          <a:p>
            <a:r>
              <a:rPr lang="en-GB" dirty="0"/>
              <a:t>It enables to post and apply </a:t>
            </a:r>
            <a:r>
              <a:rPr lang="en-GB" b="1" dirty="0"/>
              <a:t>additional costs </a:t>
            </a:r>
            <a:r>
              <a:rPr lang="en-GB" dirty="0"/>
              <a:t>of various types to :</a:t>
            </a:r>
          </a:p>
          <a:p>
            <a:pPr lvl="1"/>
            <a:r>
              <a:rPr lang="en-GB" dirty="0"/>
              <a:t>stored away items</a:t>
            </a:r>
          </a:p>
          <a:p>
            <a:pPr lvl="1"/>
            <a:r>
              <a:rPr lang="en-GB" dirty="0"/>
              <a:t>items which were already sold </a:t>
            </a:r>
          </a:p>
          <a:p>
            <a:pPr lvl="1"/>
            <a:r>
              <a:rPr lang="en-GB" dirty="0"/>
              <a:t>Item</a:t>
            </a:r>
            <a:r>
              <a:rPr lang="cs-CZ" dirty="0"/>
              <a:t>,</a:t>
            </a:r>
            <a:r>
              <a:rPr lang="en-GB" dirty="0"/>
              <a:t> which were used as a components (part of BOM) of produced products </a:t>
            </a:r>
          </a:p>
          <a:p>
            <a:pPr marL="0" indent="0">
              <a:buNone/>
            </a:pPr>
            <a:r>
              <a:rPr lang="en-GB" dirty="0"/>
              <a:t> </a:t>
            </a:r>
          </a:p>
        </p:txBody>
      </p:sp>
      <p:sp>
        <p:nvSpPr>
          <p:cNvPr id="4" name="Obdélník 3"/>
          <p:cNvSpPr/>
          <p:nvPr/>
        </p:nvSpPr>
        <p:spPr>
          <a:xfrm>
            <a:off x="971600" y="5157192"/>
            <a:ext cx="6840760" cy="646331"/>
          </a:xfrm>
          <a:prstGeom prst="rect">
            <a:avLst/>
          </a:prstGeom>
        </p:spPr>
        <p:txBody>
          <a:bodyPr wrap="square">
            <a:spAutoFit/>
          </a:bodyPr>
          <a:lstStyle/>
          <a:p>
            <a:r>
              <a:rPr lang="en-US" dirty="0"/>
              <a:t>Manage item charges. Include the value of additional cost</a:t>
            </a:r>
            <a:r>
              <a:rPr lang="cs-CZ" dirty="0"/>
              <a:t> </a:t>
            </a:r>
            <a:r>
              <a:rPr lang="en-US" dirty="0"/>
              <a:t>components such as freight or insurance into the unit cost or unit</a:t>
            </a:r>
            <a:r>
              <a:rPr lang="cs-CZ" dirty="0"/>
              <a:t> </a:t>
            </a:r>
            <a:r>
              <a:rPr lang="cs-CZ" dirty="0" err="1"/>
              <a:t>price</a:t>
            </a:r>
            <a:r>
              <a:rPr lang="cs-CZ" dirty="0"/>
              <a:t> </a:t>
            </a:r>
            <a:r>
              <a:rPr lang="cs-CZ" dirty="0" err="1"/>
              <a:t>of</a:t>
            </a:r>
            <a:r>
              <a:rPr lang="cs-CZ" dirty="0"/>
              <a:t> </a:t>
            </a:r>
            <a:r>
              <a:rPr lang="cs-CZ" dirty="0" err="1"/>
              <a:t>an</a:t>
            </a:r>
            <a:r>
              <a:rPr lang="cs-CZ" dirty="0"/>
              <a:t> </a:t>
            </a:r>
            <a:r>
              <a:rPr lang="cs-CZ" dirty="0" err="1"/>
              <a:t>item</a:t>
            </a:r>
            <a:r>
              <a:rPr lang="cs-CZ" dirty="0"/>
              <a:t>.</a:t>
            </a:r>
          </a:p>
        </p:txBody>
      </p:sp>
      <p:sp>
        <p:nvSpPr>
          <p:cNvPr id="5" name="TextovéPole 4"/>
          <p:cNvSpPr txBox="1"/>
          <p:nvPr/>
        </p:nvSpPr>
        <p:spPr>
          <a:xfrm>
            <a:off x="1011144" y="4787860"/>
            <a:ext cx="3104376" cy="369332"/>
          </a:xfrm>
          <a:prstGeom prst="rect">
            <a:avLst/>
          </a:prstGeom>
          <a:noFill/>
        </p:spPr>
        <p:txBody>
          <a:bodyPr wrap="none" rtlCol="0">
            <a:spAutoFit/>
          </a:bodyPr>
          <a:lstStyle/>
          <a:p>
            <a:r>
              <a:rPr lang="cs-CZ" b="1" dirty="0"/>
              <a:t>TEXT </a:t>
            </a:r>
            <a:r>
              <a:rPr lang="cs-CZ" b="1" dirty="0" err="1"/>
              <a:t>from</a:t>
            </a:r>
            <a:r>
              <a:rPr lang="cs-CZ" b="1" dirty="0"/>
              <a:t> Microsoft </a:t>
            </a:r>
            <a:r>
              <a:rPr lang="cs-CZ" b="1" dirty="0" err="1"/>
              <a:t>material</a:t>
            </a:r>
            <a:r>
              <a:rPr lang="cs-CZ" b="1" dirty="0"/>
              <a:t> </a:t>
            </a:r>
          </a:p>
        </p:txBody>
      </p:sp>
    </p:spTree>
    <p:extLst>
      <p:ext uri="{BB962C8B-B14F-4D97-AF65-F5344CB8AC3E}">
        <p14:creationId xmlns:p14="http://schemas.microsoft.com/office/powerpoint/2010/main" val="4894326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Věcné položky</a:t>
            </a: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484784"/>
            <a:ext cx="8497838" cy="1490102"/>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921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7440" y="3356992"/>
            <a:ext cx="8235652" cy="137532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6407620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841276"/>
            <a:ext cx="8229600" cy="1143000"/>
          </a:xfrm>
        </p:spPr>
        <p:txBody>
          <a:bodyPr>
            <a:normAutofit fontScale="90000"/>
          </a:bodyPr>
          <a:lstStyle/>
          <a:p>
            <a:r>
              <a:rPr lang="cs-CZ" dirty="0"/>
              <a:t>Vedlejší náklady</a:t>
            </a:r>
            <a:br>
              <a:rPr lang="cs-CZ" dirty="0"/>
            </a:br>
            <a:r>
              <a:rPr lang="cs-CZ" sz="2700" b="1" dirty="0">
                <a:solidFill>
                  <a:srgbClr val="00B050"/>
                </a:solidFill>
              </a:rPr>
              <a:t>(konec lekce)  </a:t>
            </a:r>
            <a:br>
              <a:rPr lang="cs-CZ" sz="2700" b="1" dirty="0">
                <a:solidFill>
                  <a:srgbClr val="00B050"/>
                </a:solidFill>
              </a:rPr>
            </a:br>
            <a:endParaRPr lang="cs-CZ" sz="2700" b="1" dirty="0">
              <a:solidFill>
                <a:srgbClr val="00B050"/>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23828" y="2204864"/>
            <a:ext cx="3096344" cy="30963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049716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Vedlejší náklady </a:t>
            </a:r>
          </a:p>
        </p:txBody>
      </p:sp>
      <p:sp>
        <p:nvSpPr>
          <p:cNvPr id="3" name="Zástupný symbol pro obsah 2"/>
          <p:cNvSpPr>
            <a:spLocks noGrp="1"/>
          </p:cNvSpPr>
          <p:nvPr>
            <p:ph idx="1"/>
          </p:nvPr>
        </p:nvSpPr>
        <p:spPr/>
        <p:txBody>
          <a:bodyPr>
            <a:normAutofit/>
          </a:bodyPr>
          <a:lstStyle/>
          <a:p>
            <a:r>
              <a:rPr lang="cs-CZ" dirty="0"/>
              <a:t>Umožnuje to přiřadit a zaúčtovat vedlejší náklady různých typů jako např. :</a:t>
            </a:r>
            <a:endParaRPr lang="en-GB" dirty="0"/>
          </a:p>
          <a:p>
            <a:pPr lvl="1"/>
            <a:r>
              <a:rPr lang="cs-CZ" dirty="0"/>
              <a:t>náklady spojené s ukládáním zásob ve skladu</a:t>
            </a:r>
            <a:endParaRPr lang="en-GB" dirty="0"/>
          </a:p>
          <a:p>
            <a:pPr lvl="1"/>
            <a:r>
              <a:rPr lang="cs-CZ" dirty="0"/>
              <a:t>přiřazení vedlejších nákladu ke zboží, které již bylo prodáno  </a:t>
            </a:r>
            <a:endParaRPr lang="en-GB" dirty="0"/>
          </a:p>
          <a:p>
            <a:pPr lvl="1"/>
            <a:r>
              <a:rPr lang="cs-CZ" dirty="0"/>
              <a:t>náklady spojené s komponenty kusovníku, které již byly v průběhu výroby dány do spotřeby    </a:t>
            </a:r>
            <a:endParaRPr lang="en-GB" dirty="0"/>
          </a:p>
          <a:p>
            <a:pPr marL="0" indent="0">
              <a:buNone/>
            </a:pPr>
            <a:r>
              <a:rPr lang="en-GB" dirty="0"/>
              <a:t> </a:t>
            </a:r>
          </a:p>
        </p:txBody>
      </p:sp>
      <p:sp>
        <p:nvSpPr>
          <p:cNvPr id="4" name="Obdélník 3"/>
          <p:cNvSpPr/>
          <p:nvPr/>
        </p:nvSpPr>
        <p:spPr>
          <a:xfrm>
            <a:off x="1011144" y="5479832"/>
            <a:ext cx="6840760" cy="646331"/>
          </a:xfrm>
          <a:prstGeom prst="rect">
            <a:avLst/>
          </a:prstGeom>
        </p:spPr>
        <p:txBody>
          <a:bodyPr wrap="square">
            <a:spAutoFit/>
          </a:bodyPr>
          <a:lstStyle/>
          <a:p>
            <a:r>
              <a:rPr lang="en-US" dirty="0"/>
              <a:t>Manage item charges. Include the value of additional cost</a:t>
            </a:r>
            <a:r>
              <a:rPr lang="cs-CZ" dirty="0"/>
              <a:t> </a:t>
            </a:r>
            <a:r>
              <a:rPr lang="en-US" dirty="0"/>
              <a:t>components such as freight or insurance into the unit cost or unit</a:t>
            </a:r>
            <a:r>
              <a:rPr lang="cs-CZ" dirty="0"/>
              <a:t> </a:t>
            </a:r>
            <a:r>
              <a:rPr lang="cs-CZ" dirty="0" err="1"/>
              <a:t>price</a:t>
            </a:r>
            <a:r>
              <a:rPr lang="cs-CZ" dirty="0"/>
              <a:t> </a:t>
            </a:r>
            <a:r>
              <a:rPr lang="cs-CZ" dirty="0" err="1" smtClean="0"/>
              <a:t>of</a:t>
            </a:r>
            <a:r>
              <a:rPr lang="cs-CZ" dirty="0" smtClean="0"/>
              <a:t> </a:t>
            </a:r>
            <a:r>
              <a:rPr lang="cs-CZ" dirty="0" err="1"/>
              <a:t>an</a:t>
            </a:r>
            <a:r>
              <a:rPr lang="cs-CZ" dirty="0"/>
              <a:t> </a:t>
            </a:r>
            <a:r>
              <a:rPr lang="cs-CZ" dirty="0" err="1"/>
              <a:t>item</a:t>
            </a:r>
            <a:r>
              <a:rPr lang="cs-CZ" dirty="0"/>
              <a:t>.</a:t>
            </a:r>
          </a:p>
        </p:txBody>
      </p:sp>
      <p:sp>
        <p:nvSpPr>
          <p:cNvPr id="5" name="TextovéPole 4"/>
          <p:cNvSpPr txBox="1"/>
          <p:nvPr/>
        </p:nvSpPr>
        <p:spPr>
          <a:xfrm>
            <a:off x="1026300" y="5073134"/>
            <a:ext cx="5451557" cy="369332"/>
          </a:xfrm>
          <a:prstGeom prst="rect">
            <a:avLst/>
          </a:prstGeom>
          <a:noFill/>
        </p:spPr>
        <p:txBody>
          <a:bodyPr wrap="none" rtlCol="0">
            <a:spAutoFit/>
          </a:bodyPr>
          <a:lstStyle/>
          <a:p>
            <a:r>
              <a:rPr lang="cs-CZ" b="1" dirty="0"/>
              <a:t>TEXT z materiálů firmy Microsoft (zůstává nepřeloženo)</a:t>
            </a:r>
          </a:p>
        </p:txBody>
      </p:sp>
    </p:spTree>
    <p:extLst>
      <p:ext uri="{BB962C8B-B14F-4D97-AF65-F5344CB8AC3E}">
        <p14:creationId xmlns:p14="http://schemas.microsoft.com/office/powerpoint/2010/main" val="7446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Inventory setup </a:t>
            </a:r>
            <a:r>
              <a:rPr lang="cs-CZ" sz="2800" dirty="0">
                <a:solidFill>
                  <a:srgbClr val="0070C0"/>
                </a:solidFill>
              </a:rPr>
              <a:t> </a:t>
            </a:r>
          </a:p>
        </p:txBody>
      </p:sp>
      <p:pic>
        <p:nvPicPr>
          <p:cNvPr id="3" name="Obrázek 2"/>
          <p:cNvPicPr>
            <a:picLocks noChangeAspect="1"/>
          </p:cNvPicPr>
          <p:nvPr/>
        </p:nvPicPr>
        <p:blipFill>
          <a:blip r:embed="rId2"/>
          <a:stretch>
            <a:fillRect/>
          </a:stretch>
        </p:blipFill>
        <p:spPr>
          <a:xfrm>
            <a:off x="409899" y="1417638"/>
            <a:ext cx="8276190" cy="2923809"/>
          </a:xfrm>
          <a:prstGeom prst="rect">
            <a:avLst/>
          </a:prstGeom>
        </p:spPr>
      </p:pic>
      <p:sp>
        <p:nvSpPr>
          <p:cNvPr id="6" name="Obdélník 5"/>
          <p:cNvSpPr/>
          <p:nvPr/>
        </p:nvSpPr>
        <p:spPr>
          <a:xfrm>
            <a:off x="251520" y="4509120"/>
            <a:ext cx="8640960" cy="1815882"/>
          </a:xfrm>
          <a:prstGeom prst="rect">
            <a:avLst/>
          </a:prstGeom>
        </p:spPr>
        <p:txBody>
          <a:bodyPr wrap="square">
            <a:spAutoFit/>
          </a:bodyPr>
          <a:lstStyle/>
          <a:p>
            <a:r>
              <a:rPr lang="cs-CZ" sz="1600" b="1" dirty="0" err="1">
                <a:solidFill>
                  <a:srgbClr val="0070C0"/>
                </a:solidFill>
              </a:rPr>
              <a:t>Automatic</a:t>
            </a:r>
            <a:r>
              <a:rPr lang="cs-CZ" sz="1600" b="1" dirty="0">
                <a:solidFill>
                  <a:srgbClr val="0070C0"/>
                </a:solidFill>
              </a:rPr>
              <a:t> </a:t>
            </a:r>
            <a:r>
              <a:rPr lang="cs-CZ" sz="1600" b="1" dirty="0" err="1">
                <a:solidFill>
                  <a:srgbClr val="0070C0"/>
                </a:solidFill>
              </a:rPr>
              <a:t>Cost</a:t>
            </a:r>
            <a:r>
              <a:rPr lang="cs-CZ" sz="1600" b="1" dirty="0">
                <a:solidFill>
                  <a:srgbClr val="0070C0"/>
                </a:solidFill>
              </a:rPr>
              <a:t> </a:t>
            </a:r>
            <a:r>
              <a:rPr lang="cs-CZ" sz="1600" b="1" dirty="0" err="1">
                <a:solidFill>
                  <a:srgbClr val="0070C0"/>
                </a:solidFill>
              </a:rPr>
              <a:t>Posting</a:t>
            </a:r>
            <a:r>
              <a:rPr lang="cs-CZ" sz="1600" b="1" dirty="0">
                <a:solidFill>
                  <a:srgbClr val="0070C0"/>
                </a:solidFill>
              </a:rPr>
              <a:t> : </a:t>
            </a:r>
            <a:r>
              <a:rPr lang="en-US" sz="1600" dirty="0"/>
              <a:t>Specifies that the Automatic Cost Posting function is used.</a:t>
            </a:r>
          </a:p>
          <a:p>
            <a:r>
              <a:rPr lang="en-US" sz="1600" dirty="0"/>
              <a:t>If you use this function when posting items to an item account, the program will automatically post to the inventory account, adjustment account and COGS account in the general ledger.</a:t>
            </a:r>
          </a:p>
          <a:p>
            <a:r>
              <a:rPr lang="en-US" sz="1600" dirty="0"/>
              <a:t>If you use this function, however, it is still necessary to run the </a:t>
            </a:r>
            <a:r>
              <a:rPr lang="en-US" sz="1600" dirty="0">
                <a:hlinkClick r:id="rId3"/>
              </a:rPr>
              <a:t>Adjust Cost - Item Entries</a:t>
            </a:r>
            <a:r>
              <a:rPr lang="en-US" sz="1600" dirty="0"/>
              <a:t> (or use </a:t>
            </a:r>
            <a:r>
              <a:rPr lang="en-US" sz="1600" dirty="0">
                <a:hlinkClick r:id="rId4"/>
              </a:rPr>
              <a:t>Automatic Cost Adjustment</a:t>
            </a:r>
            <a:r>
              <a:rPr lang="en-US" sz="1600" dirty="0"/>
              <a:t>) </a:t>
            </a:r>
            <a:r>
              <a:rPr lang="cs-CZ" sz="1600" dirty="0"/>
              <a:t>– </a:t>
            </a:r>
            <a:r>
              <a:rPr lang="cs-CZ" sz="1600" b="1" dirty="0" err="1">
                <a:solidFill>
                  <a:srgbClr val="FF0000"/>
                </a:solidFill>
              </a:rPr>
              <a:t>we</a:t>
            </a:r>
            <a:r>
              <a:rPr lang="cs-CZ" sz="1600" b="1" dirty="0">
                <a:solidFill>
                  <a:srgbClr val="FF0000"/>
                </a:solidFill>
              </a:rPr>
              <a:t> do </a:t>
            </a:r>
            <a:r>
              <a:rPr lang="cs-CZ" sz="1600" b="1" dirty="0" err="1">
                <a:solidFill>
                  <a:srgbClr val="FF0000"/>
                </a:solidFill>
              </a:rPr>
              <a:t>have</a:t>
            </a:r>
            <a:r>
              <a:rPr lang="cs-CZ" sz="1600" b="1" dirty="0">
                <a:solidFill>
                  <a:srgbClr val="FF0000"/>
                </a:solidFill>
              </a:rPr>
              <a:t> </a:t>
            </a:r>
            <a:r>
              <a:rPr lang="cs-CZ" sz="1600" b="1" dirty="0" err="1">
                <a:solidFill>
                  <a:srgbClr val="FF0000"/>
                </a:solidFill>
              </a:rPr>
              <a:t>it</a:t>
            </a:r>
            <a:r>
              <a:rPr lang="cs-CZ" sz="1600" b="1" dirty="0">
                <a:solidFill>
                  <a:srgbClr val="FF0000"/>
                </a:solidFill>
              </a:rPr>
              <a:t> </a:t>
            </a:r>
            <a:r>
              <a:rPr lang="cs-CZ" sz="1600" dirty="0"/>
              <a:t>- </a:t>
            </a:r>
            <a:r>
              <a:rPr lang="en-US" sz="1600" dirty="0"/>
              <a:t>and </a:t>
            </a:r>
            <a:r>
              <a:rPr lang="en-US" sz="1600" dirty="0">
                <a:hlinkClick r:id="rId5"/>
              </a:rPr>
              <a:t>Post Inventory Cost to G/L</a:t>
            </a:r>
            <a:r>
              <a:rPr lang="en-US" sz="1600" dirty="0"/>
              <a:t> batch jobs periodically. If you only use Automatic Cost Posting, your inventory account will not be accurate in cases where you do not know the cost of items at the time of sale. For example, if you sometimes sell before buying.</a:t>
            </a:r>
            <a:endParaRPr lang="en-US" sz="1600" dirty="0">
              <a:effectLst/>
            </a:endParaRPr>
          </a:p>
        </p:txBody>
      </p:sp>
    </p:spTree>
    <p:extLst>
      <p:ext uri="{BB962C8B-B14F-4D97-AF65-F5344CB8AC3E}">
        <p14:creationId xmlns:p14="http://schemas.microsoft.com/office/powerpoint/2010/main" val="7042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Nastavení </a:t>
            </a:r>
            <a:r>
              <a:rPr lang="cs-CZ" dirty="0" smtClean="0"/>
              <a:t>zásob </a:t>
            </a:r>
            <a:r>
              <a:rPr lang="cs-CZ" sz="1600" dirty="0" smtClean="0"/>
              <a:t>( v našem příkladu budeme mít </a:t>
            </a:r>
            <a:r>
              <a:rPr lang="cs-CZ" sz="1600" b="1" dirty="0" smtClean="0">
                <a:solidFill>
                  <a:srgbClr val="FF0000"/>
                </a:solidFill>
              </a:rPr>
              <a:t>Auto </a:t>
            </a:r>
            <a:r>
              <a:rPr lang="cs-CZ" sz="1600" b="1" dirty="0" err="1" smtClean="0">
                <a:solidFill>
                  <a:srgbClr val="FF0000"/>
                </a:solidFill>
              </a:rPr>
              <a:t>účto</a:t>
            </a:r>
            <a:r>
              <a:rPr lang="cs-CZ" sz="1600" b="1" dirty="0" smtClean="0">
                <a:solidFill>
                  <a:srgbClr val="FF0000"/>
                </a:solidFill>
              </a:rPr>
              <a:t>=NE</a:t>
            </a:r>
            <a:r>
              <a:rPr lang="cs-CZ" sz="1600" dirty="0" smtClean="0"/>
              <a:t>)</a:t>
            </a:r>
            <a:r>
              <a:rPr lang="cs-CZ" dirty="0" smtClean="0"/>
              <a:t> </a:t>
            </a:r>
            <a:endParaRPr lang="cs-CZ" sz="2800" dirty="0">
              <a:solidFill>
                <a:srgbClr val="0070C0"/>
              </a:solidFill>
            </a:endParaRPr>
          </a:p>
        </p:txBody>
      </p:sp>
      <p:pic>
        <p:nvPicPr>
          <p:cNvPr id="4" name="Obrázek 3"/>
          <p:cNvPicPr>
            <a:picLocks noChangeAspect="1"/>
          </p:cNvPicPr>
          <p:nvPr/>
        </p:nvPicPr>
        <p:blipFill>
          <a:blip r:embed="rId2"/>
          <a:stretch>
            <a:fillRect/>
          </a:stretch>
        </p:blipFill>
        <p:spPr>
          <a:xfrm>
            <a:off x="422717" y="1268760"/>
            <a:ext cx="3514286" cy="2409524"/>
          </a:xfrm>
          <a:prstGeom prst="rect">
            <a:avLst/>
          </a:prstGeom>
          <a:ln>
            <a:solidFill>
              <a:schemeClr val="tx1"/>
            </a:solidFill>
          </a:ln>
        </p:spPr>
      </p:pic>
      <p:pic>
        <p:nvPicPr>
          <p:cNvPr id="5" name="Obrázek 4"/>
          <p:cNvPicPr>
            <a:picLocks noChangeAspect="1"/>
          </p:cNvPicPr>
          <p:nvPr/>
        </p:nvPicPr>
        <p:blipFill>
          <a:blip r:embed="rId3"/>
          <a:stretch>
            <a:fillRect/>
          </a:stretch>
        </p:blipFill>
        <p:spPr>
          <a:xfrm>
            <a:off x="4067944" y="1417638"/>
            <a:ext cx="4833513" cy="1822201"/>
          </a:xfrm>
          <a:prstGeom prst="rect">
            <a:avLst/>
          </a:prstGeom>
          <a:ln>
            <a:solidFill>
              <a:schemeClr val="tx1"/>
            </a:solidFill>
          </a:ln>
        </p:spPr>
      </p:pic>
      <p:cxnSp>
        <p:nvCxnSpPr>
          <p:cNvPr id="7" name="Přímá spojnice se šipkou 6"/>
          <p:cNvCxnSpPr/>
          <p:nvPr/>
        </p:nvCxnSpPr>
        <p:spPr>
          <a:xfrm>
            <a:off x="2771800" y="2996952"/>
            <a:ext cx="1368152" cy="0"/>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sp>
        <p:nvSpPr>
          <p:cNvPr id="8" name="Obdélník 7"/>
          <p:cNvSpPr/>
          <p:nvPr/>
        </p:nvSpPr>
        <p:spPr>
          <a:xfrm>
            <a:off x="459201" y="3861048"/>
            <a:ext cx="7920880" cy="2554545"/>
          </a:xfrm>
          <a:prstGeom prst="rect">
            <a:avLst/>
          </a:prstGeom>
        </p:spPr>
        <p:txBody>
          <a:bodyPr wrap="square">
            <a:spAutoFit/>
          </a:bodyPr>
          <a:lstStyle/>
          <a:p>
            <a:r>
              <a:rPr lang="cs-CZ" sz="1600" b="1" dirty="0">
                <a:solidFill>
                  <a:srgbClr val="0070C0"/>
                </a:solidFill>
              </a:rPr>
              <a:t>Automatické účtování nákladů  </a:t>
            </a:r>
            <a:r>
              <a:rPr lang="cs-CZ" sz="1600" dirty="0"/>
              <a:t>:  zatržení v tomto poli znamená, že program bude používat funkci Automatického účtování spotřeby. </a:t>
            </a:r>
          </a:p>
          <a:p>
            <a:r>
              <a:rPr lang="cs-CZ" sz="1600" dirty="0"/>
              <a:t>Používáte-li tuto funkci ve chvíli, kdy účtujete zboží na účet zboží, bude program automaticky účtovat na skladový účet, na účet adjustace a na účet spotřeby zboží (NNPZ) ve finančním deníku. </a:t>
            </a:r>
          </a:p>
          <a:p>
            <a:r>
              <a:rPr lang="cs-CZ" sz="1600" dirty="0"/>
              <a:t>I v případě použití této funkce však bude třeba pravidelně spouštět dávkové úlohy </a:t>
            </a:r>
            <a:r>
              <a:rPr lang="cs-CZ" sz="1600" dirty="0">
                <a:hlinkClick r:id="rId4"/>
              </a:rPr>
              <a:t>Adjustace nákl.-položky zboží</a:t>
            </a:r>
            <a:r>
              <a:rPr lang="cs-CZ" sz="1600" dirty="0"/>
              <a:t> (nebo použít funkci </a:t>
            </a:r>
            <a:r>
              <a:rPr lang="cs-CZ" sz="1600" dirty="0">
                <a:hlinkClick r:id="rId5"/>
              </a:rPr>
              <a:t>Automatická adjustace nákladů</a:t>
            </a:r>
            <a:r>
              <a:rPr lang="cs-CZ" sz="1600" dirty="0"/>
              <a:t>) – </a:t>
            </a:r>
            <a:r>
              <a:rPr lang="cs-CZ" sz="1600" b="1" dirty="0">
                <a:solidFill>
                  <a:srgbClr val="FF0000"/>
                </a:solidFill>
              </a:rPr>
              <a:t>což zde je nastaveno na Vždy</a:t>
            </a:r>
            <a:r>
              <a:rPr lang="cs-CZ" sz="1600" dirty="0"/>
              <a:t>  -  a </a:t>
            </a:r>
            <a:r>
              <a:rPr lang="cs-CZ" sz="1600" dirty="0">
                <a:hlinkClick r:id="rId6"/>
              </a:rPr>
              <a:t>Účtování nákladů na zboží</a:t>
            </a:r>
            <a:r>
              <a:rPr lang="cs-CZ" sz="1600" dirty="0"/>
              <a:t>. Používáte-li pouze funkci Automatické účtování nákladů, nebude v případech, kdy neznáte cenu zboží v okamžiku jeho prodeje, váš skladový účet přesný. Jedná se například o případ, kdy prodáváte ještě před nákupem.</a:t>
            </a:r>
          </a:p>
        </p:txBody>
      </p:sp>
    </p:spTree>
    <p:extLst>
      <p:ext uri="{BB962C8B-B14F-4D97-AF65-F5344CB8AC3E}">
        <p14:creationId xmlns:p14="http://schemas.microsoft.com/office/powerpoint/2010/main" val="2218240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additive="base">
                                        <p:cTn id="17" dur="500" fill="hold"/>
                                        <p:tgtEl>
                                          <p:spTgt spid="8"/>
                                        </p:tgtEl>
                                        <p:attrNameLst>
                                          <p:attrName>ppt_x</p:attrName>
                                        </p:attrNameLst>
                                      </p:cBhvr>
                                      <p:tavLst>
                                        <p:tav tm="0">
                                          <p:val>
                                            <p:strVal val="#ppt_x"/>
                                          </p:val>
                                        </p:tav>
                                        <p:tav tm="100000">
                                          <p:val>
                                            <p:strVal val="#ppt_x"/>
                                          </p:val>
                                        </p:tav>
                                      </p:tavLst>
                                    </p:anim>
                                    <p:anim calcmode="lin" valueType="num">
                                      <p:cBhvr additive="base">
                                        <p:cTn id="1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 Vytvoření nové karty </a:t>
            </a:r>
            <a:endParaRPr lang="en-GB"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1412776"/>
            <a:ext cx="5237376" cy="472817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292175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38554" y="594210"/>
            <a:ext cx="8229600" cy="1143000"/>
          </a:xfrm>
        </p:spPr>
        <p:txBody>
          <a:bodyPr>
            <a:normAutofit fontScale="90000"/>
          </a:bodyPr>
          <a:lstStyle/>
          <a:p>
            <a:r>
              <a:rPr lang="cs-CZ" sz="4900" dirty="0"/>
              <a:t> </a:t>
            </a:r>
            <a:r>
              <a:rPr lang="cs-CZ" sz="2700" b="1" dirty="0"/>
              <a:t>Položky po provedení nákupu 1 ks našeho zboží za 3000 Kč </a:t>
            </a:r>
            <a:r>
              <a:rPr lang="cs-CZ" sz="2700" dirty="0"/>
              <a:t/>
            </a:r>
            <a:br>
              <a:rPr lang="cs-CZ" sz="2700" dirty="0"/>
            </a:br>
            <a:r>
              <a:rPr lang="cs-CZ" sz="2700" dirty="0"/>
              <a:t> </a:t>
            </a:r>
            <a:endParaRPr lang="cs-CZ" sz="2000" dirty="0">
              <a:solidFill>
                <a:srgbClr val="0070C0"/>
              </a:solidFill>
            </a:endParaRPr>
          </a:p>
        </p:txBody>
      </p:sp>
      <p:sp>
        <p:nvSpPr>
          <p:cNvPr id="5" name="TextovéPole 4"/>
          <p:cNvSpPr txBox="1"/>
          <p:nvPr/>
        </p:nvSpPr>
        <p:spPr>
          <a:xfrm>
            <a:off x="914198" y="2038372"/>
            <a:ext cx="7316875" cy="369332"/>
          </a:xfrm>
          <a:prstGeom prst="rect">
            <a:avLst/>
          </a:prstGeom>
          <a:noFill/>
        </p:spPr>
        <p:txBody>
          <a:bodyPr wrap="none" rtlCol="0">
            <a:spAutoFit/>
          </a:bodyPr>
          <a:lstStyle/>
          <a:p>
            <a:r>
              <a:rPr lang="cs-CZ" dirty="0"/>
              <a:t> Nákup zboží s nákladem 3000 (</a:t>
            </a:r>
            <a:r>
              <a:rPr lang="cs-CZ" dirty="0" smtClean="0"/>
              <a:t>131500|321100)= </a:t>
            </a:r>
            <a:r>
              <a:rPr lang="cs-CZ" dirty="0"/>
              <a:t>(Nákupní </a:t>
            </a:r>
            <a:r>
              <a:rPr lang="cs-CZ" dirty="0" err="1"/>
              <a:t>účet|Dodavatel</a:t>
            </a:r>
            <a:r>
              <a:rPr lang="cs-CZ" dirty="0"/>
              <a:t>)</a:t>
            </a:r>
          </a:p>
        </p:txBody>
      </p:sp>
      <p:sp>
        <p:nvSpPr>
          <p:cNvPr id="3" name="Obdélník 2"/>
          <p:cNvSpPr/>
          <p:nvPr/>
        </p:nvSpPr>
        <p:spPr>
          <a:xfrm>
            <a:off x="655648" y="5085184"/>
            <a:ext cx="7228720" cy="461665"/>
          </a:xfrm>
          <a:prstGeom prst="rect">
            <a:avLst/>
          </a:prstGeom>
        </p:spPr>
        <p:txBody>
          <a:bodyPr wrap="square">
            <a:spAutoFit/>
          </a:bodyPr>
          <a:lstStyle/>
          <a:p>
            <a:r>
              <a:rPr lang="cs-CZ" sz="1200" dirty="0"/>
              <a:t>T</a:t>
            </a:r>
            <a:r>
              <a:rPr lang="en-US" sz="1200" dirty="0"/>
              <a:t>he cost adjustment forwards any cost changes from inbound entries, such as those for purchases or production output, to the related outbound entries, such as sales or transfers</a:t>
            </a:r>
            <a:endParaRPr lang="cs-CZ" sz="1200" dirty="0"/>
          </a:p>
        </p:txBody>
      </p:sp>
      <p:sp>
        <p:nvSpPr>
          <p:cNvPr id="7" name="TextovéPole 6"/>
          <p:cNvSpPr txBox="1"/>
          <p:nvPr/>
        </p:nvSpPr>
        <p:spPr>
          <a:xfrm>
            <a:off x="1547664" y="3287063"/>
            <a:ext cx="237566" cy="369332"/>
          </a:xfrm>
          <a:prstGeom prst="rect">
            <a:avLst/>
          </a:prstGeom>
          <a:noFill/>
        </p:spPr>
        <p:txBody>
          <a:bodyPr wrap="none" rtlCol="0">
            <a:spAutoFit/>
          </a:bodyPr>
          <a:lstStyle/>
          <a:p>
            <a:r>
              <a:rPr lang="cs-CZ" dirty="0"/>
              <a:t> </a:t>
            </a:r>
          </a:p>
        </p:txBody>
      </p:sp>
      <p:sp>
        <p:nvSpPr>
          <p:cNvPr id="8" name="Obdélník 7"/>
          <p:cNvSpPr/>
          <p:nvPr/>
        </p:nvSpPr>
        <p:spPr>
          <a:xfrm>
            <a:off x="552400" y="5732740"/>
            <a:ext cx="7228720" cy="461665"/>
          </a:xfrm>
          <a:prstGeom prst="rect">
            <a:avLst/>
          </a:prstGeom>
        </p:spPr>
        <p:txBody>
          <a:bodyPr wrap="square">
            <a:spAutoFit/>
          </a:bodyPr>
          <a:lstStyle/>
          <a:p>
            <a:r>
              <a:rPr lang="cs-CZ" sz="1200" dirty="0"/>
              <a:t> Adjustace nákladů (bude probírána v samostatné lekci)  přenáší jakoukoliv změnu nákladů ze vstupních položek (nákup, výroba) k navazujícím (vyrovnávajícím) výstupním položkám (prodeje, transfery)</a:t>
            </a: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5457" y="2510774"/>
            <a:ext cx="7951787" cy="155257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9" name="Obdélník 8"/>
          <p:cNvSpPr/>
          <p:nvPr/>
        </p:nvSpPr>
        <p:spPr>
          <a:xfrm>
            <a:off x="3431676" y="3410341"/>
            <a:ext cx="576064" cy="184666"/>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TextovéPole 9"/>
          <p:cNvSpPr txBox="1"/>
          <p:nvPr/>
        </p:nvSpPr>
        <p:spPr>
          <a:xfrm>
            <a:off x="695455" y="4149080"/>
            <a:ext cx="2441694" cy="923330"/>
          </a:xfrm>
          <a:prstGeom prst="rect">
            <a:avLst/>
          </a:prstGeom>
          <a:noFill/>
        </p:spPr>
        <p:txBody>
          <a:bodyPr wrap="none" rtlCol="0">
            <a:spAutoFit/>
          </a:bodyPr>
          <a:lstStyle/>
          <a:p>
            <a:r>
              <a:rPr lang="cs-CZ" dirty="0"/>
              <a:t>131500= nákupní účet </a:t>
            </a:r>
          </a:p>
          <a:p>
            <a:r>
              <a:rPr lang="cs-CZ" dirty="0"/>
              <a:t>131350 = přímé náklady</a:t>
            </a:r>
          </a:p>
          <a:p>
            <a:r>
              <a:rPr lang="cs-CZ" dirty="0"/>
              <a:t>132100= účet zásob </a:t>
            </a:r>
          </a:p>
        </p:txBody>
      </p:sp>
      <p:sp>
        <p:nvSpPr>
          <p:cNvPr id="11" name="Šipka doprava 10"/>
          <p:cNvSpPr/>
          <p:nvPr/>
        </p:nvSpPr>
        <p:spPr>
          <a:xfrm>
            <a:off x="3275856" y="4365104"/>
            <a:ext cx="890904" cy="6480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TextovéPole 12"/>
          <p:cNvSpPr txBox="1"/>
          <p:nvPr/>
        </p:nvSpPr>
        <p:spPr>
          <a:xfrm>
            <a:off x="1449300" y="1552544"/>
            <a:ext cx="237566" cy="369332"/>
          </a:xfrm>
          <a:prstGeom prst="rect">
            <a:avLst/>
          </a:prstGeom>
          <a:noFill/>
        </p:spPr>
        <p:txBody>
          <a:bodyPr wrap="none" rtlCol="0">
            <a:spAutoFit/>
          </a:bodyPr>
          <a:lstStyle/>
          <a:p>
            <a:r>
              <a:rPr lang="cs-CZ" dirty="0"/>
              <a:t> </a:t>
            </a:r>
          </a:p>
        </p:txBody>
      </p:sp>
    </p:spTree>
    <p:extLst>
      <p:ext uri="{BB962C8B-B14F-4D97-AF65-F5344CB8AC3E}">
        <p14:creationId xmlns:p14="http://schemas.microsoft.com/office/powerpoint/2010/main" val="31624895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Hodnota skladu</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268760"/>
            <a:ext cx="2711565" cy="2232248"/>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6644" y="3212976"/>
            <a:ext cx="7710711" cy="2322679"/>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691804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additive="base">
                                        <p:cTn id="7" dur="500" fill="hold"/>
                                        <p:tgtEl>
                                          <p:spTgt spid="4098"/>
                                        </p:tgtEl>
                                        <p:attrNameLst>
                                          <p:attrName>ppt_x</p:attrName>
                                        </p:attrNameLst>
                                      </p:cBhvr>
                                      <p:tavLst>
                                        <p:tav tm="0">
                                          <p:val>
                                            <p:strVal val="#ppt_x"/>
                                          </p:val>
                                        </p:tav>
                                        <p:tav tm="100000">
                                          <p:val>
                                            <p:strVal val="#ppt_x"/>
                                          </p:val>
                                        </p:tav>
                                      </p:tavLst>
                                    </p:anim>
                                    <p:anim calcmode="lin" valueType="num">
                                      <p:cBhvr additive="base">
                                        <p:cTn id="8" dur="500" fill="hold"/>
                                        <p:tgtEl>
                                          <p:spTgt spid="409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099"/>
                                        </p:tgtEl>
                                        <p:attrNameLst>
                                          <p:attrName>style.visibility</p:attrName>
                                        </p:attrNameLst>
                                      </p:cBhvr>
                                      <p:to>
                                        <p:strVal val="visible"/>
                                      </p:to>
                                    </p:set>
                                    <p:anim calcmode="lin" valueType="num">
                                      <p:cBhvr additive="base">
                                        <p:cTn id="13" dur="500" fill="hold"/>
                                        <p:tgtEl>
                                          <p:spTgt spid="4099"/>
                                        </p:tgtEl>
                                        <p:attrNameLst>
                                          <p:attrName>ppt_x</p:attrName>
                                        </p:attrNameLst>
                                      </p:cBhvr>
                                      <p:tavLst>
                                        <p:tav tm="0">
                                          <p:val>
                                            <p:strVal val="#ppt_x"/>
                                          </p:val>
                                        </p:tav>
                                        <p:tav tm="100000">
                                          <p:val>
                                            <p:strVal val="#ppt_x"/>
                                          </p:val>
                                        </p:tav>
                                      </p:tavLst>
                                    </p:anim>
                                    <p:anim calcmode="lin" valueType="num">
                                      <p:cBhvr additive="base">
                                        <p:cTn id="14" dur="500" fill="hold"/>
                                        <p:tgtEl>
                                          <p:spTgt spid="409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Položky skladu a položky ocenění</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7" y="1628800"/>
            <a:ext cx="8280920" cy="790575"/>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4" name="Obdélník 3"/>
          <p:cNvSpPr/>
          <p:nvPr/>
        </p:nvSpPr>
        <p:spPr>
          <a:xfrm>
            <a:off x="3527485" y="2967335"/>
            <a:ext cx="2089033"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cs-CZ"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Ctrl-F7</a:t>
            </a:r>
          </a:p>
        </p:txBody>
      </p:sp>
      <p:cxnSp>
        <p:nvCxnSpPr>
          <p:cNvPr id="6" name="Přímá spojnice se šipkou 5"/>
          <p:cNvCxnSpPr/>
          <p:nvPr/>
        </p:nvCxnSpPr>
        <p:spPr>
          <a:xfrm>
            <a:off x="4572001" y="2276872"/>
            <a:ext cx="0"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Přímá spojnice se šipkou 7"/>
          <p:cNvCxnSpPr/>
          <p:nvPr/>
        </p:nvCxnSpPr>
        <p:spPr>
          <a:xfrm>
            <a:off x="4572001" y="3789040"/>
            <a:ext cx="0"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537" y="4526090"/>
            <a:ext cx="8352927" cy="143767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812492227"/>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868</TotalTime>
  <Words>795</Words>
  <Application>Microsoft Office PowerPoint</Application>
  <PresentationFormat>Předvádění na obrazovce (4:3)</PresentationFormat>
  <Paragraphs>67</Paragraphs>
  <Slides>21</Slides>
  <Notes>2</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21</vt:i4>
      </vt:variant>
    </vt:vector>
  </HeadingPairs>
  <TitlesOfParts>
    <vt:vector size="24" baseType="lpstr">
      <vt:lpstr>Arial</vt:lpstr>
      <vt:lpstr>Calibri</vt:lpstr>
      <vt:lpstr>Motiv systému Office</vt:lpstr>
      <vt:lpstr>Introduction to MS Dynamics NAV   (Item Charges- Vedlejší náklady)</vt:lpstr>
      <vt:lpstr>Item Charges-vedlejší náklady</vt:lpstr>
      <vt:lpstr>Vedlejší náklady </vt:lpstr>
      <vt:lpstr>Inventory setup  </vt:lpstr>
      <vt:lpstr>Nastavení zásob ( v našem příkladu budeme mít Auto účto=NE) </vt:lpstr>
      <vt:lpstr> Vytvoření nové karty </vt:lpstr>
      <vt:lpstr> Položky po provedení nákupu 1 ks našeho zboží za 3000 Kč   </vt:lpstr>
      <vt:lpstr>Hodnota skladu</vt:lpstr>
      <vt:lpstr>Položky skladu a položky ocenění</vt:lpstr>
      <vt:lpstr>Value Entry explanation (česky vysvětleno v textu příkladu na Vedlejší náklady)</vt:lpstr>
      <vt:lpstr>Parametry poplatků </vt:lpstr>
      <vt:lpstr>Nákupní řádek dopravce zboží ADJ</vt:lpstr>
      <vt:lpstr>Přiřazení vedlejšího nákladu (poplatku)- výběr dokumentu</vt:lpstr>
      <vt:lpstr>Přiřazení vedlejšího nákladu (poplatku) </vt:lpstr>
      <vt:lpstr>Přiřazení vedlejšího nákladu (poplatku) </vt:lpstr>
      <vt:lpstr>Karta zboží po přiřazení poplatku</vt:lpstr>
      <vt:lpstr>Položky zboží a ocenění</vt:lpstr>
      <vt:lpstr>Hodnota skladu</vt:lpstr>
      <vt:lpstr>Věcné položky</vt:lpstr>
      <vt:lpstr>Věcné položky</vt:lpstr>
      <vt:lpstr>Vedlejší náklady (konec lekce)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Inroduction MS Dynamics NAV</dc:title>
  <dc:creator>Skorkovsky Jaromir</dc:creator>
  <cp:lastModifiedBy>Jaromír Skorkovský</cp:lastModifiedBy>
  <cp:revision>166</cp:revision>
  <dcterms:created xsi:type="dcterms:W3CDTF">2014-09-15T11:04:04Z</dcterms:created>
  <dcterms:modified xsi:type="dcterms:W3CDTF">2019-10-07T11:41:18Z</dcterms:modified>
</cp:coreProperties>
</file>