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3" r:id="rId3"/>
    <p:sldId id="325" r:id="rId4"/>
    <p:sldId id="299" r:id="rId5"/>
    <p:sldId id="326" r:id="rId6"/>
    <p:sldId id="327" r:id="rId7"/>
    <p:sldId id="300" r:id="rId8"/>
    <p:sldId id="302" r:id="rId9"/>
    <p:sldId id="301" r:id="rId10"/>
    <p:sldId id="294" r:id="rId11"/>
    <p:sldId id="296" r:id="rId12"/>
    <p:sldId id="297" r:id="rId13"/>
    <p:sldId id="307" r:id="rId14"/>
    <p:sldId id="306" r:id="rId15"/>
    <p:sldId id="305" r:id="rId16"/>
    <p:sldId id="304" r:id="rId17"/>
    <p:sldId id="298" r:id="rId18"/>
    <p:sldId id="309" r:id="rId19"/>
    <p:sldId id="308" r:id="rId20"/>
    <p:sldId id="312" r:id="rId21"/>
    <p:sldId id="311" r:id="rId22"/>
    <p:sldId id="310" r:id="rId23"/>
    <p:sldId id="313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14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2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Introduction to MS Dynamics NAV </a:t>
            </a:r>
            <a:r>
              <a:rPr lang="cs-CZ" dirty="0"/>
              <a:t> </a:t>
            </a:r>
            <a:br>
              <a:rPr lang="cs-CZ" dirty="0"/>
            </a:br>
            <a:r>
              <a:rPr lang="en-GB" sz="16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cs-CZ" sz="1600" b="1" dirty="0" err="1">
                <a:solidFill>
                  <a:srgbClr val="0070C0"/>
                </a:solidFill>
                <a:latin typeface="+mn-lt"/>
              </a:rPr>
              <a:t>Serial</a:t>
            </a:r>
            <a:r>
              <a:rPr lang="cs-CZ" sz="1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1600" b="1" dirty="0" err="1">
                <a:solidFill>
                  <a:srgbClr val="0070C0"/>
                </a:solidFill>
                <a:latin typeface="+mn-lt"/>
              </a:rPr>
              <a:t>numbers</a:t>
            </a:r>
            <a:r>
              <a:rPr lang="cs-CZ" sz="1600" b="1" dirty="0">
                <a:solidFill>
                  <a:srgbClr val="0070C0"/>
                </a:solidFill>
                <a:latin typeface="+mn-lt"/>
              </a:rPr>
              <a:t> , Lot </a:t>
            </a:r>
            <a:r>
              <a:rPr lang="cs-CZ" sz="1600" b="1" dirty="0" err="1">
                <a:solidFill>
                  <a:srgbClr val="0070C0"/>
                </a:solidFill>
                <a:latin typeface="+mn-lt"/>
              </a:rPr>
              <a:t>numbers</a:t>
            </a:r>
            <a:r>
              <a:rPr lang="cs-CZ" sz="1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&amp; </a:t>
            </a:r>
            <a:r>
              <a:rPr lang="cs-CZ" sz="1600" b="1" dirty="0" err="1">
                <a:solidFill>
                  <a:srgbClr val="0070C0"/>
                </a:solidFill>
                <a:latin typeface="+mn-lt"/>
              </a:rPr>
              <a:t>Item</a:t>
            </a:r>
            <a:r>
              <a:rPr lang="cs-CZ" sz="1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1600" b="1" dirty="0" err="1">
                <a:solidFill>
                  <a:srgbClr val="0070C0"/>
                </a:solidFill>
                <a:latin typeface="+mn-lt"/>
              </a:rPr>
              <a:t>tracking</a:t>
            </a:r>
            <a:r>
              <a:rPr lang="cs-CZ" sz="1600" b="1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sz="1600" b="1" dirty="0">
                <a:solidFill>
                  <a:srgbClr val="0070C0"/>
                </a:solidFill>
                <a:latin typeface="+mn-lt"/>
              </a:rPr>
              <a:t>Item </a:t>
            </a:r>
            <a:r>
              <a:rPr lang="cs-CZ" sz="1600" b="1" dirty="0" err="1">
                <a:solidFill>
                  <a:srgbClr val="0070C0"/>
                </a:solidFill>
                <a:latin typeface="+mn-lt"/>
              </a:rPr>
              <a:t>tracing</a:t>
            </a:r>
            <a:r>
              <a:rPr lang="cs-CZ" sz="1600" b="1" dirty="0">
                <a:solidFill>
                  <a:srgbClr val="0070C0"/>
                </a:solidFill>
                <a:latin typeface="+mn-lt"/>
              </a:rPr>
              <a:t>)</a:t>
            </a:r>
            <a:endParaRPr lang="en-GB" sz="1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dirty="0" err="1"/>
              <a:t>Ing.J.Skorkovský,CSc</a:t>
            </a:r>
            <a:r>
              <a:rPr lang="cs-CZ" sz="1800" dirty="0"/>
              <a:t>.</a:t>
            </a:r>
            <a:r>
              <a:rPr lang="cs-CZ" dirty="0"/>
              <a:t> </a:t>
            </a:r>
          </a:p>
          <a:p>
            <a:r>
              <a:rPr lang="en-US" sz="1800" dirty="0"/>
              <a:t>MASARYK UNIVERSITY BRNO,</a:t>
            </a:r>
            <a:r>
              <a:rPr lang="cs-CZ" sz="1800" dirty="0"/>
              <a:t> </a:t>
            </a:r>
            <a:r>
              <a:rPr lang="en-US" sz="1800" dirty="0"/>
              <a:t>Czech Republic </a:t>
            </a:r>
          </a:p>
          <a:p>
            <a:r>
              <a:rPr lang="en-US" sz="1800" dirty="0"/>
              <a:t>Faculty of economics and business administration </a:t>
            </a:r>
          </a:p>
          <a:p>
            <a:r>
              <a:rPr lang="en-US" sz="1800" dirty="0"/>
              <a:t>Department of corporate economy</a:t>
            </a:r>
            <a:endParaRPr lang="cs-CZ" sz="1800" dirty="0"/>
          </a:p>
          <a:p>
            <a:r>
              <a:rPr lang="cs-CZ" sz="1800" b="1" dirty="0"/>
              <a:t> </a:t>
            </a:r>
            <a:endParaRPr lang="en-US" sz="1800" b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: 2 </a:t>
            </a:r>
            <a:r>
              <a:rPr lang="cs-CZ" dirty="0" err="1"/>
              <a:t>packs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flour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139334" cy="4357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1848619" cy="1377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83768" y="494116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436096" y="4985556"/>
            <a:ext cx="28083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58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: 2 </a:t>
            </a:r>
            <a:r>
              <a:rPr lang="cs-CZ" dirty="0" err="1"/>
              <a:t>packs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flour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738313"/>
            <a:ext cx="7827963" cy="338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2123728" y="5301208"/>
            <a:ext cx="4032448" cy="923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75856" y="5301208"/>
            <a:ext cx="17495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 + F9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54BFDCA-BE89-4B1E-A224-BF7E02540A18}"/>
              </a:ext>
            </a:extLst>
          </p:cNvPr>
          <p:cNvSpPr txBox="1"/>
          <p:nvPr/>
        </p:nvSpPr>
        <p:spPr>
          <a:xfrm>
            <a:off x="3635896" y="2371023"/>
            <a:ext cx="422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Ručně jsme zadali kód dávky = FLOUR_001</a:t>
            </a:r>
          </a:p>
        </p:txBody>
      </p: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PO </a:t>
            </a:r>
            <a:r>
              <a:rPr lang="cs-CZ" dirty="0" err="1"/>
              <a:t>posting</a:t>
            </a:r>
            <a:r>
              <a:rPr lang="cs-CZ" dirty="0"/>
              <a:t>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666037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9510" y="4653136"/>
            <a:ext cx="525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>
                <a:solidFill>
                  <a:srgbClr val="0070C0"/>
                </a:solidFill>
              </a:rPr>
              <a:t>O</a:t>
            </a:r>
            <a:r>
              <a:rPr lang="cs-CZ" dirty="0"/>
              <a:t>=</a:t>
            </a:r>
            <a:r>
              <a:rPr lang="cs-CZ" dirty="0" err="1">
                <a:solidFill>
                  <a:srgbClr val="FF0000"/>
                </a:solidFill>
              </a:rPr>
              <a:t>P</a:t>
            </a:r>
            <a:r>
              <a:rPr lang="cs-CZ" dirty="0" err="1"/>
              <a:t>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(Nákupní objednávka)</a:t>
            </a:r>
          </a:p>
        </p:txBody>
      </p: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Second PO – </a:t>
            </a:r>
            <a:r>
              <a:rPr lang="cs-CZ" sz="2800" dirty="0" err="1"/>
              <a:t>Flour</a:t>
            </a:r>
            <a:r>
              <a:rPr lang="cs-CZ" sz="2800" dirty="0"/>
              <a:t> and Lot </a:t>
            </a:r>
            <a:r>
              <a:rPr lang="cs-CZ" sz="2800" dirty="0" err="1"/>
              <a:t>number</a:t>
            </a:r>
            <a:r>
              <a:rPr lang="cs-CZ" sz="2800" dirty="0"/>
              <a:t> </a:t>
            </a:r>
            <a:r>
              <a:rPr lang="cs-CZ" sz="2800" dirty="0" err="1"/>
              <a:t>Information</a:t>
            </a:r>
            <a:r>
              <a:rPr lang="cs-CZ" sz="2800" dirty="0"/>
              <a:t> </a:t>
            </a:r>
            <a:r>
              <a:rPr lang="cs-CZ" sz="2800" dirty="0" err="1"/>
              <a:t>card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PO : </a:t>
            </a:r>
            <a:r>
              <a:rPr lang="en-GB" sz="2000" dirty="0" err="1"/>
              <a:t>Ctr</a:t>
            </a:r>
            <a:r>
              <a:rPr lang="cs-CZ" sz="2000" dirty="0"/>
              <a:t>l</a:t>
            </a:r>
            <a:r>
              <a:rPr lang="en-GB" sz="2000" dirty="0"/>
              <a:t>-N</a:t>
            </a:r>
            <a:r>
              <a:rPr lang="cs-CZ" sz="2000" dirty="0"/>
              <a:t> (vytvoření nové nákupní objednávky)</a:t>
            </a:r>
            <a:endParaRPr lang="en-GB" sz="2000" dirty="0"/>
          </a:p>
          <a:p>
            <a:r>
              <a:rPr lang="en-GB" sz="2000" dirty="0"/>
              <a:t>Enter Vendor:</a:t>
            </a:r>
            <a:r>
              <a:rPr lang="cs-CZ" sz="2000" dirty="0"/>
              <a:t> </a:t>
            </a:r>
            <a:r>
              <a:rPr lang="en-GB" sz="2000" dirty="0"/>
              <a:t>10000  and enter Vendor invoice number </a:t>
            </a:r>
          </a:p>
          <a:p>
            <a:r>
              <a:rPr lang="en-GB" sz="2000" dirty="0"/>
              <a:t>Enter line F_001 </a:t>
            </a:r>
            <a:r>
              <a:rPr lang="cs-CZ" sz="2000" dirty="0"/>
              <a:t>(karta mouky)  </a:t>
            </a:r>
            <a:r>
              <a:rPr lang="en-GB" sz="2000" dirty="0"/>
              <a:t>and 3</a:t>
            </a:r>
            <a:r>
              <a:rPr lang="cs-CZ" sz="2000" dirty="0"/>
              <a:t> </a:t>
            </a:r>
            <a:r>
              <a:rPr lang="en-GB" sz="2000" dirty="0"/>
              <a:t>packs and location </a:t>
            </a:r>
            <a:r>
              <a:rPr lang="en-GB" sz="2000" b="1" dirty="0">
                <a:solidFill>
                  <a:srgbClr val="0070C0"/>
                </a:solidFill>
              </a:rPr>
              <a:t>blue </a:t>
            </a:r>
          </a:p>
          <a:p>
            <a:r>
              <a:rPr lang="en-GB" sz="2000" dirty="0"/>
              <a:t>Go to Icon Line and Item tracking lines</a:t>
            </a:r>
          </a:p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5"/>
            <a:ext cx="7200800" cy="3342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8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PO – Flour and Lot number Information card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547664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212838" y="2893586"/>
            <a:ext cx="8338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83779"/>
            <a:ext cx="2058030" cy="1093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99052" y="2708920"/>
            <a:ext cx="10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Click</a:t>
            </a:r>
            <a:r>
              <a:rPr lang="cs-CZ" dirty="0"/>
              <a:t> New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16189"/>
            <a:ext cx="4562475" cy="252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4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Item Ledger entries after PO posting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637587" cy="287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4498826" cy="1551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292080" y="42210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50F5988B-6668-499B-BF26-CCC1FABCF4E4}"/>
              </a:ext>
            </a:extLst>
          </p:cNvPr>
          <p:cNvSpPr txBox="1"/>
          <p:nvPr/>
        </p:nvSpPr>
        <p:spPr>
          <a:xfrm>
            <a:off x="1230202" y="6404251"/>
            <a:ext cx="705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Pokud není sloupec s číslem dávky zobrazený, použijte pravé tlačítko a tento sloupec přidejte</a:t>
            </a:r>
          </a:p>
        </p:txBody>
      </p:sp>
    </p:spTree>
    <p:extLst>
      <p:ext uri="{BB962C8B-B14F-4D97-AF65-F5344CB8AC3E}">
        <p14:creationId xmlns:p14="http://schemas.microsoft.com/office/powerpoint/2010/main" val="256293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 </a:t>
            </a:r>
            <a:r>
              <a:rPr lang="cs-CZ" dirty="0" err="1"/>
              <a:t>Order</a:t>
            </a:r>
            <a:r>
              <a:rPr lang="cs-CZ" dirty="0"/>
              <a:t> – Prodejní objednávka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85900"/>
            <a:ext cx="4644181" cy="2695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13025"/>
            <a:ext cx="1848619" cy="1377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1331640" y="4873065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283968" y="4917453"/>
            <a:ext cx="28083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913CAE5-7771-458E-BCED-00639FA51BAC}"/>
              </a:ext>
            </a:extLst>
          </p:cNvPr>
          <p:cNvSpPr txBox="1"/>
          <p:nvPr/>
        </p:nvSpPr>
        <p:spPr>
          <a:xfrm>
            <a:off x="1691680" y="6036611"/>
            <a:ext cx="358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Tracking</a:t>
            </a:r>
            <a:r>
              <a:rPr lang="cs-CZ" dirty="0"/>
              <a:t> Line= Sledování zboží </a:t>
            </a:r>
          </a:p>
        </p:txBody>
      </p:sp>
    </p:spTree>
    <p:extLst>
      <p:ext uri="{BB962C8B-B14F-4D97-AF65-F5344CB8AC3E}">
        <p14:creationId xmlns:p14="http://schemas.microsoft.com/office/powerpoint/2010/main" val="209836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Lots (two different ones)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62100"/>
            <a:ext cx="7761287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6BFC90F-E896-4D50-8709-B5DEFA954C2B}"/>
              </a:ext>
            </a:extLst>
          </p:cNvPr>
          <p:cNvSpPr txBox="1"/>
          <p:nvPr/>
        </p:nvSpPr>
        <p:spPr>
          <a:xfrm>
            <a:off x="1331640" y="5517232"/>
            <a:ext cx="53933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Zde je možné vybrat k prodejní ze dvou možných dávek </a:t>
            </a:r>
          </a:p>
        </p:txBody>
      </p: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Item Ledger Entries after posting SO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8224751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ousměrná svislá šipka 3"/>
          <p:cNvSpPr/>
          <p:nvPr/>
        </p:nvSpPr>
        <p:spPr>
          <a:xfrm>
            <a:off x="3707904" y="2636912"/>
            <a:ext cx="144016" cy="2880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4004320" y="2501280"/>
            <a:ext cx="144016" cy="288032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31001" y="329976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</a:t>
            </a:r>
            <a:r>
              <a:rPr lang="cs-CZ" dirty="0">
                <a:solidFill>
                  <a:srgbClr val="FF0000"/>
                </a:solidFill>
              </a:rPr>
              <a:t>0</a:t>
            </a:r>
            <a:r>
              <a:rPr lang="cs-CZ" dirty="0"/>
              <a:t> = </a:t>
            </a:r>
            <a:r>
              <a:rPr lang="cs-CZ" dirty="0">
                <a:solidFill>
                  <a:srgbClr val="0070C0"/>
                </a:solidFill>
              </a:rPr>
              <a:t>S</a:t>
            </a:r>
            <a:r>
              <a:rPr lang="cs-CZ" dirty="0"/>
              <a:t>ales </a:t>
            </a:r>
            <a:r>
              <a:rPr lang="cs-CZ" dirty="0" err="1">
                <a:solidFill>
                  <a:srgbClr val="FF0000"/>
                </a:solidFill>
              </a:rPr>
              <a:t>O</a:t>
            </a:r>
            <a:r>
              <a:rPr lang="cs-CZ" dirty="0" err="1"/>
              <a:t>rder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A21B56-EA13-479E-85F2-89DED0DAD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206" y="3277175"/>
            <a:ext cx="18573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8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Purchase</a:t>
            </a:r>
            <a:r>
              <a:rPr lang="cs-CZ" sz="3200" dirty="0"/>
              <a:t> </a:t>
            </a:r>
            <a:r>
              <a:rPr lang="cs-CZ" sz="3200" dirty="0" err="1"/>
              <a:t>an</a:t>
            </a:r>
            <a:r>
              <a:rPr lang="cs-CZ" sz="3200" dirty="0"/>
              <a:t> </a:t>
            </a:r>
            <a:r>
              <a:rPr lang="cs-CZ" sz="3200" dirty="0" err="1"/>
              <a:t>item</a:t>
            </a:r>
            <a:r>
              <a:rPr lang="cs-CZ" sz="3200" dirty="0"/>
              <a:t> </a:t>
            </a:r>
            <a:r>
              <a:rPr lang="cs-CZ" sz="3200" dirty="0" err="1"/>
              <a:t>with</a:t>
            </a:r>
            <a:r>
              <a:rPr lang="cs-CZ" sz="3200" dirty="0"/>
              <a:t> </a:t>
            </a:r>
            <a:r>
              <a:rPr lang="cs-CZ" sz="3200" dirty="0" err="1"/>
              <a:t>Serial</a:t>
            </a:r>
            <a:r>
              <a:rPr lang="cs-CZ" sz="3200" dirty="0"/>
              <a:t> </a:t>
            </a:r>
            <a:r>
              <a:rPr lang="cs-CZ" sz="3200" dirty="0" err="1"/>
              <a:t>number</a:t>
            </a:r>
            <a:r>
              <a:rPr lang="cs-CZ" sz="3200" dirty="0"/>
              <a:t>  </a:t>
            </a:r>
            <a:r>
              <a:rPr lang="cs-CZ" sz="3200" dirty="0" err="1"/>
              <a:t>setup</a:t>
            </a:r>
            <a:endParaRPr 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62754" cy="1772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315404" cy="1772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06" y="3429000"/>
            <a:ext cx="6970713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50" y="4581128"/>
            <a:ext cx="5448300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203848" y="4149080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220E563B-E36A-473D-8BD6-07944DFE54E6}"/>
              </a:ext>
            </a:extLst>
          </p:cNvPr>
          <p:cNvSpPr/>
          <p:nvPr/>
        </p:nvSpPr>
        <p:spPr>
          <a:xfrm>
            <a:off x="6660232" y="4509120"/>
            <a:ext cx="432036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E9ED09-088B-4A06-B418-432AFDA98D56}"/>
              </a:ext>
            </a:extLst>
          </p:cNvPr>
          <p:cNvSpPr txBox="1"/>
          <p:nvPr/>
        </p:nvSpPr>
        <p:spPr>
          <a:xfrm>
            <a:off x="7086514" y="4923921"/>
            <a:ext cx="209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Nastavení číselných </a:t>
            </a:r>
          </a:p>
          <a:p>
            <a:r>
              <a:rPr lang="cs-CZ" b="1" dirty="0"/>
              <a:t>řad</a:t>
            </a:r>
          </a:p>
        </p:txBody>
      </p:sp>
    </p:spTree>
    <p:extLst>
      <p:ext uri="{BB962C8B-B14F-4D97-AF65-F5344CB8AC3E}">
        <p14:creationId xmlns:p14="http://schemas.microsoft.com/office/powerpoint/2010/main" val="187191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Lot numbers (batches)-Item Tracking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/>
              <a:t>It enables to mark Item Ledger Entries by Lot (Batch) Number, which is part of the batch card. It enables  :</a:t>
            </a:r>
          </a:p>
          <a:p>
            <a:pPr lvl="1"/>
            <a:r>
              <a:rPr lang="en-ZA" dirty="0"/>
              <a:t>Item tracking from purchase,  possible subsequent production , transfers and sales </a:t>
            </a:r>
          </a:p>
          <a:p>
            <a:pPr lvl="1"/>
            <a:r>
              <a:rPr lang="en-ZA" dirty="0"/>
              <a:t>It enables to control quality and better specification of rejects (scraps) </a:t>
            </a:r>
          </a:p>
          <a:p>
            <a:pPr lvl="1"/>
            <a:r>
              <a:rPr lang="en-ZA" dirty="0"/>
              <a:t>It enables to control warranty and expiration </a:t>
            </a:r>
            <a:endParaRPr lang="cs-CZ" dirty="0"/>
          </a:p>
          <a:p>
            <a:pPr lvl="1"/>
            <a:r>
              <a:rPr lang="en-ZA" dirty="0"/>
              <a:t>It work similarly if serial numbers are created (assigned)</a:t>
            </a:r>
          </a:p>
          <a:p>
            <a:pPr marL="457200" lvl="1" indent="0">
              <a:buNone/>
            </a:pPr>
            <a:r>
              <a:rPr lang="en-ZA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442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Purchase Order (only PO line  shown)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465887" cy="13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35916"/>
            <a:ext cx="1848619" cy="1377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1115616" y="3495956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067944" y="3540344"/>
            <a:ext cx="28083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24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Assigning Serial Numbers -  </a:t>
            </a:r>
            <a:r>
              <a:rPr lang="en-ZA" dirty="0" err="1"/>
              <a:t>befor</a:t>
            </a:r>
            <a:r>
              <a:rPr lang="cs-CZ" dirty="0"/>
              <a:t>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733550"/>
            <a:ext cx="8237537" cy="33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916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Assigning Serial Numbers -  after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404664" cy="1938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051720" y="2971800"/>
            <a:ext cx="7899" cy="676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6846887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4139952" y="1700808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69040" y="2334801"/>
            <a:ext cx="16690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</a:t>
            </a:r>
            <a:r>
              <a:rPr lang="cs-CZ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F9</a:t>
            </a:r>
          </a:p>
        </p:txBody>
      </p:sp>
    </p:spTree>
    <p:extLst>
      <p:ext uri="{BB962C8B-B14F-4D97-AF65-F5344CB8AC3E}">
        <p14:creationId xmlns:p14="http://schemas.microsoft.com/office/powerpoint/2010/main" val="38745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Item Ledger Entries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8" y="1340768"/>
            <a:ext cx="850423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20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b="1" dirty="0"/>
              <a:t>Complex </a:t>
            </a:r>
            <a:r>
              <a:rPr lang="en-ZA" sz="3600" b="1" dirty="0" err="1"/>
              <a:t>Examle</a:t>
            </a:r>
            <a:r>
              <a:rPr lang="en-ZA" sz="3600" b="1" dirty="0"/>
              <a:t> (CE) to show Item tracking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Create new Item Card X1</a:t>
            </a:r>
          </a:p>
          <a:p>
            <a:r>
              <a:rPr lang="en-ZA" dirty="0"/>
              <a:t>PO1 - Assign  LN1 and LN2 , 10 pcs (6 and 4)</a:t>
            </a:r>
          </a:p>
          <a:p>
            <a:r>
              <a:rPr lang="en-ZA" dirty="0"/>
              <a:t>PO2- Assign  LN3 and LN4, 10 pcs (7 and 3) </a:t>
            </a:r>
          </a:p>
          <a:p>
            <a:r>
              <a:rPr lang="en-ZA" dirty="0"/>
              <a:t>SO1 – 12 pcs of X1 (mixed Lots from all Lots)</a:t>
            </a:r>
          </a:p>
          <a:p>
            <a:r>
              <a:rPr lang="en-ZA" dirty="0"/>
              <a:t>Show tracking window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99592" y="5136937"/>
            <a:ext cx="619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/>
              <a:t>Comment</a:t>
            </a:r>
            <a:r>
              <a:rPr lang="en-ZA" dirty="0"/>
              <a:t> : Czech database, English texts in PWP, NAV 2016 CZE </a:t>
            </a:r>
          </a:p>
        </p:txBody>
      </p:sp>
    </p:spTree>
    <p:extLst>
      <p:ext uri="{BB962C8B-B14F-4D97-AF65-F5344CB8AC3E}">
        <p14:creationId xmlns:p14="http://schemas.microsoft.com/office/powerpoint/2010/main" val="269100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CE1- komplexní příklad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62089"/>
            <a:ext cx="5035667" cy="2542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93273"/>
            <a:ext cx="5688632" cy="2104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6" y="4437112"/>
            <a:ext cx="6560020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5589240"/>
            <a:ext cx="6560021" cy="1027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dirty="0"/>
              <a:t>PO1 </a:t>
            </a:r>
            <a:r>
              <a:rPr lang="cs-CZ" sz="2800" dirty="0"/>
              <a:t>(řádek nákupní objednávky)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3142"/>
            <a:ext cx="8475663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92345" y="100894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8670"/>
            <a:ext cx="5544616" cy="12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18" y="3015679"/>
            <a:ext cx="2448365" cy="1758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5092"/>
            <a:ext cx="4467594" cy="2148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cxnSpLocks/>
          </p:cNvCxnSpPr>
          <p:nvPr/>
        </p:nvCxnSpPr>
        <p:spPr>
          <a:xfrm flipV="1">
            <a:off x="1560422" y="4516747"/>
            <a:ext cx="4731154" cy="2574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55C4F7-A0C1-4B5D-B4C3-A006FF168E97}"/>
              </a:ext>
            </a:extLst>
          </p:cNvPr>
          <p:cNvSpPr txBox="1"/>
          <p:nvPr/>
        </p:nvSpPr>
        <p:spPr>
          <a:xfrm>
            <a:off x="6278818" y="5035672"/>
            <a:ext cx="240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Čísla šarží se zadají         ručně</a:t>
            </a:r>
          </a:p>
          <a:p>
            <a:r>
              <a:rPr lang="cs-CZ" dirty="0"/>
              <a:t>(</a:t>
            </a:r>
            <a:r>
              <a:rPr lang="cs-CZ" b="1" dirty="0"/>
              <a:t>HYAL001 a HYAL002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FFF3849-E3F8-44F7-917D-D150579AC66E}"/>
              </a:ext>
            </a:extLst>
          </p:cNvPr>
          <p:cNvSpPr/>
          <p:nvPr/>
        </p:nvSpPr>
        <p:spPr>
          <a:xfrm>
            <a:off x="3103635" y="1075425"/>
            <a:ext cx="397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nastavení karty dávky pro 7 kusů z 10 ks</a:t>
            </a:r>
          </a:p>
        </p:txBody>
      </p:sp>
    </p:spTree>
    <p:extLst>
      <p:ext uri="{BB962C8B-B14F-4D97-AF65-F5344CB8AC3E}">
        <p14:creationId xmlns:p14="http://schemas.microsoft.com/office/powerpoint/2010/main" val="28372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PO1 </a:t>
            </a:r>
            <a:r>
              <a:rPr lang="cs-CZ" sz="2200" dirty="0"/>
              <a:t>(nastavení karty dávky pro 3 kusy z 10 ks)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1" y="1482193"/>
            <a:ext cx="8475663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238750" cy="12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05795"/>
            <a:ext cx="4757657" cy="2325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>
            <a:cxnSpLocks/>
          </p:cNvCxnSpPr>
          <p:nvPr/>
        </p:nvCxnSpPr>
        <p:spPr>
          <a:xfrm>
            <a:off x="1661720" y="4725144"/>
            <a:ext cx="441411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93" y="4134619"/>
            <a:ext cx="2642671" cy="976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X1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r>
              <a:rPr lang="cs-CZ" dirty="0"/>
              <a:t>- položky zboží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256587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29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 </a:t>
            </a:r>
            <a:r>
              <a:rPr lang="cs-CZ" dirty="0" err="1"/>
              <a:t>Order</a:t>
            </a:r>
            <a:r>
              <a:rPr lang="cs-CZ" dirty="0"/>
              <a:t> – prodejní objednávka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8029509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1735" y="1156318"/>
            <a:ext cx="331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Sales </a:t>
            </a:r>
            <a:r>
              <a:rPr lang="cs-CZ" dirty="0" err="1"/>
              <a:t>order</a:t>
            </a:r>
            <a:r>
              <a:rPr lang="cs-CZ" dirty="0"/>
              <a:t> line – prodejní řádek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3"/>
            <a:ext cx="6618287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381802" y="5589240"/>
            <a:ext cx="581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 </a:t>
            </a:r>
            <a:r>
              <a:rPr lang="cs-CZ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</a:t>
            </a:r>
            <a:r>
              <a:rPr lang="cs-C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by F9 </a:t>
            </a:r>
            <a:r>
              <a:rPr lang="cs-CZ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(zaúčtování)</a:t>
            </a:r>
          </a:p>
        </p:txBody>
      </p:sp>
    </p:spTree>
    <p:extLst>
      <p:ext uri="{BB962C8B-B14F-4D97-AF65-F5344CB8AC3E}">
        <p14:creationId xmlns:p14="http://schemas.microsoft.com/office/powerpoint/2010/main" val="291850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Čísla dávek </a:t>
            </a:r>
            <a:r>
              <a:rPr lang="en-ZA" dirty="0"/>
              <a:t>–</a:t>
            </a:r>
            <a:r>
              <a:rPr lang="cs-CZ" dirty="0"/>
              <a:t>sledování zboží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Tato funkce umožňuje označovat položky zboží kódem dávky (Lot, </a:t>
            </a:r>
            <a:r>
              <a:rPr lang="cs-CZ" dirty="0" err="1"/>
              <a:t>Batch</a:t>
            </a:r>
            <a:r>
              <a:rPr lang="cs-CZ" dirty="0"/>
              <a:t>), který je součástí karty.  Což umožňuje :  </a:t>
            </a:r>
            <a:endParaRPr lang="en-ZA" dirty="0"/>
          </a:p>
          <a:p>
            <a:pPr lvl="1"/>
            <a:r>
              <a:rPr lang="cs-CZ" dirty="0"/>
              <a:t>Sledování položek od nákupu (např. komponent nebo léčiv) až do procesů prodeje, výroby nebo transferů mezi lokacemi  </a:t>
            </a:r>
            <a:endParaRPr lang="en-ZA" dirty="0"/>
          </a:p>
          <a:p>
            <a:pPr lvl="1"/>
            <a:r>
              <a:rPr lang="cs-CZ" dirty="0"/>
              <a:t>Sledování kvality a lepší kontrolu nad neshodami (zmetky, </a:t>
            </a:r>
            <a:r>
              <a:rPr lang="cs-CZ" dirty="0" err="1"/>
              <a:t>rejects</a:t>
            </a:r>
            <a:r>
              <a:rPr lang="cs-CZ" dirty="0"/>
              <a:t>, </a:t>
            </a:r>
            <a:r>
              <a:rPr lang="cs-CZ" dirty="0" err="1"/>
              <a:t>scraps</a:t>
            </a:r>
            <a:r>
              <a:rPr lang="cs-CZ" dirty="0"/>
              <a:t>)   </a:t>
            </a:r>
            <a:endParaRPr lang="en-ZA" dirty="0"/>
          </a:p>
          <a:p>
            <a:pPr lvl="1"/>
            <a:r>
              <a:rPr lang="cs-CZ" dirty="0"/>
              <a:t>Sledování záručních dob a datumů platností (expirací) </a:t>
            </a:r>
            <a:r>
              <a:rPr lang="en-ZA" dirty="0"/>
              <a:t> 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Sledování výrobků (zboží) za pomocí sériových čísel   </a:t>
            </a:r>
            <a:endParaRPr lang="en-ZA" dirty="0"/>
          </a:p>
          <a:p>
            <a:pPr marL="457200" lvl="1" indent="0">
              <a:buNone/>
            </a:pPr>
            <a:r>
              <a:rPr lang="en-ZA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699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X1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6475413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216745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275856" y="3284984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3491880" y="3501008"/>
            <a:ext cx="0" cy="79208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995936" y="3897052"/>
            <a:ext cx="0" cy="6120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716016" y="4077072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0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X1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1" y="1268760"/>
            <a:ext cx="74183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600604" cy="2708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1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Tracing</a:t>
            </a:r>
            <a:r>
              <a:rPr lang="cs-CZ" dirty="0"/>
              <a:t> - sledování zboží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86125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7"/>
            <a:ext cx="2713116" cy="2295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707904" y="191683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7357071" cy="1882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C3F634A-093E-4691-A37E-4699EBB25922}"/>
              </a:ext>
            </a:extLst>
          </p:cNvPr>
          <p:cNvSpPr txBox="1"/>
          <p:nvPr/>
        </p:nvSpPr>
        <p:spPr>
          <a:xfrm>
            <a:off x="323528" y="5969289"/>
            <a:ext cx="8184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Sledování zboží s pomocí </a:t>
            </a:r>
            <a:r>
              <a:rPr lang="cs-CZ" sz="1600" b="1" dirty="0"/>
              <a:t>Sešitu vyrovnání </a:t>
            </a:r>
            <a:r>
              <a:rPr lang="cs-CZ" sz="1600" dirty="0"/>
              <a:t>(bude probíráno podrobněji později v kurzu BPH-PIS2)</a:t>
            </a:r>
          </a:p>
        </p:txBody>
      </p:sp>
    </p:spTree>
    <p:extLst>
      <p:ext uri="{BB962C8B-B14F-4D97-AF65-F5344CB8AC3E}">
        <p14:creationId xmlns:p14="http://schemas.microsoft.com/office/powerpoint/2010/main" val="148291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Tracing</a:t>
            </a:r>
            <a:r>
              <a:rPr lang="cs-CZ" dirty="0"/>
              <a:t>- sledování zboží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340768"/>
            <a:ext cx="7514109" cy="1853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7" y="5010521"/>
            <a:ext cx="7914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Původ -&gt; Použití</a:t>
            </a:r>
          </a:p>
          <a:p>
            <a:r>
              <a:rPr lang="cs-CZ" dirty="0"/>
              <a:t>Pokud vyberete tuto volbu, program nejprve zobrazí místo, odkud daná položka zboží pochází, a poté místo jejího použití. </a:t>
            </a:r>
            <a:endParaRPr lang="cs-CZ" dirty="0"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59" y="3452807"/>
            <a:ext cx="7658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Použití -&gt; Původ </a:t>
            </a:r>
            <a:r>
              <a:rPr lang="cs-CZ" sz="1400" dirty="0"/>
              <a:t>(viz předchozí snímek)</a:t>
            </a:r>
          </a:p>
          <a:p>
            <a:r>
              <a:rPr lang="cs-CZ" dirty="0"/>
              <a:t>Pokud vyberete tuto volbu, program nejprve zobrazí místo, kde byla daná položka zboží použita, a poté místo, odkud položka zboží pro dané konkrétní použití pochází.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9633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 </a:t>
            </a:r>
            <a:br>
              <a:rPr lang="cs-CZ" dirty="0"/>
            </a:br>
            <a:r>
              <a:rPr lang="cs-CZ" sz="2000" b="1" dirty="0" err="1">
                <a:solidFill>
                  <a:srgbClr val="0070C0"/>
                </a:solidFill>
              </a:rPr>
              <a:t>Serial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numbers</a:t>
            </a:r>
            <a:r>
              <a:rPr lang="cs-CZ" sz="2000" b="1" dirty="0">
                <a:solidFill>
                  <a:srgbClr val="0070C0"/>
                </a:solidFill>
              </a:rPr>
              <a:t> , Lot </a:t>
            </a:r>
            <a:r>
              <a:rPr lang="cs-CZ" sz="2000" b="1" dirty="0" err="1">
                <a:solidFill>
                  <a:srgbClr val="0070C0"/>
                </a:solidFill>
              </a:rPr>
              <a:t>numbers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&amp; </a:t>
            </a:r>
            <a:r>
              <a:rPr lang="cs-CZ" sz="2000" b="1" dirty="0" err="1">
                <a:solidFill>
                  <a:srgbClr val="0070C0"/>
                </a:solidFill>
              </a:rPr>
              <a:t>Item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tracking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&amp; 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Item </a:t>
            </a:r>
            <a:r>
              <a:rPr lang="cs-CZ" sz="2000" b="1" dirty="0" err="1">
                <a:solidFill>
                  <a:srgbClr val="0070C0"/>
                </a:solidFill>
              </a:rPr>
              <a:t>tracing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 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40169"/>
            <a:ext cx="5832648" cy="362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43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card creation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necessary to start our model with brand new card without any Item Ledger Entry created in the past</a:t>
            </a:r>
            <a:endParaRPr lang="cs-CZ" dirty="0"/>
          </a:p>
          <a:p>
            <a:r>
              <a:rPr lang="cs-CZ" dirty="0"/>
              <a:t>Pokus chceme modelovat příklady, ve kterých budeme používat řízení dávek. Musíme použít zboží , které nemá zatím žádné položky zboží.  </a:t>
            </a:r>
            <a:r>
              <a:rPr lang="en-GB" dirty="0"/>
              <a:t>  </a:t>
            </a:r>
            <a:r>
              <a:rPr lang="cs-CZ" dirty="0"/>
              <a:t> 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973328-7DCF-43DA-8797-07C145115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886115"/>
            <a:ext cx="2483911" cy="14716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FB2CE1-D126-4CCA-8010-D418AB2A0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063" y="4804050"/>
            <a:ext cx="2294749" cy="15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D04BA-4F89-4FDE-8A79-6F34D26C2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Datum expirace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F4F6F25-DD85-4685-952D-4F0DC3114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5637"/>
            <a:ext cx="4158873" cy="23289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5EA698E-B26E-4329-AE10-B3FBD4FF9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112" y="1504029"/>
            <a:ext cx="3109295" cy="2328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65708E8-09E5-4855-99FA-E630D145306C}"/>
              </a:ext>
            </a:extLst>
          </p:cNvPr>
          <p:cNvSpPr/>
          <p:nvPr/>
        </p:nvSpPr>
        <p:spPr>
          <a:xfrm>
            <a:off x="373558" y="4059176"/>
            <a:ext cx="8075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inherit"/>
              </a:rPr>
              <a:t>Kromě správného skladování léků je potřeba sledovat také dobu expirace, tedy dobu použitelnosti daného léku. Je to stejné jako třeba s potravinami, i ty mají své datum spotřeby, do kdy byste měli danou potravinu sníst nebo nějak zpracovat.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7618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0EC47-7C24-47D1-8180-597F67B4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Datum expirace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4842B75-B53F-421A-BAE8-D33EC30A53F1}"/>
              </a:ext>
            </a:extLst>
          </p:cNvPr>
          <p:cNvCxnSpPr/>
          <p:nvPr/>
        </p:nvCxnSpPr>
        <p:spPr>
          <a:xfrm flipV="1">
            <a:off x="457200" y="3861048"/>
            <a:ext cx="7787208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F6E5F839-DA23-4FC7-9354-7256D09B6953}"/>
              </a:ext>
            </a:extLst>
          </p:cNvPr>
          <p:cNvSpPr txBox="1"/>
          <p:nvPr/>
        </p:nvSpPr>
        <p:spPr>
          <a:xfrm>
            <a:off x="8003957" y="3933056"/>
            <a:ext cx="48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čas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A013E44-5484-4F05-8CD1-13045507DF37}"/>
              </a:ext>
            </a:extLst>
          </p:cNvPr>
          <p:cNvSpPr txBox="1"/>
          <p:nvPr/>
        </p:nvSpPr>
        <p:spPr>
          <a:xfrm>
            <a:off x="3422574" y="4472736"/>
            <a:ext cx="551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Expirace 1.3.2020  - 5 balení – dodávka vyrovná 5 balení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AA3AB4B-A409-452D-8646-32F827311C80}"/>
              </a:ext>
            </a:extLst>
          </p:cNvPr>
          <p:cNvSpPr txBox="1"/>
          <p:nvPr/>
        </p:nvSpPr>
        <p:spPr>
          <a:xfrm>
            <a:off x="3422574" y="4890989"/>
            <a:ext cx="541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Expirace 1.4.2020 – 3 balení – dodávka vyrovná 2 balení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025F21-C10D-4D2D-8183-3738BB4AB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38335"/>
            <a:ext cx="2857500" cy="16002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9AA989B-A068-4D92-A76E-B5BD09AE2A42}"/>
              </a:ext>
            </a:extLst>
          </p:cNvPr>
          <p:cNvSpPr txBox="1"/>
          <p:nvPr/>
        </p:nvSpPr>
        <p:spPr>
          <a:xfrm>
            <a:off x="3430488" y="5309242"/>
            <a:ext cx="281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Expirace 1.5.2020  - 7 balení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61AA1F7-89F6-499E-A004-AB2C725DD9AA}"/>
              </a:ext>
            </a:extLst>
          </p:cNvPr>
          <p:cNvCxnSpPr>
            <a:cxnSpLocks/>
          </p:cNvCxnSpPr>
          <p:nvPr/>
        </p:nvCxnSpPr>
        <p:spPr>
          <a:xfrm>
            <a:off x="1403648" y="3429000"/>
            <a:ext cx="0" cy="46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04007AA-C527-43DD-A328-5B90A0518B43}"/>
              </a:ext>
            </a:extLst>
          </p:cNvPr>
          <p:cNvSpPr txBox="1"/>
          <p:nvPr/>
        </p:nvSpPr>
        <p:spPr>
          <a:xfrm>
            <a:off x="607316" y="2953770"/>
            <a:ext cx="830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Datum vytvoření požadavku na </a:t>
            </a:r>
            <a:r>
              <a:rPr lang="cs-CZ" dirty="0" err="1"/>
              <a:t>Tamiflu</a:t>
            </a:r>
            <a:r>
              <a:rPr lang="cs-CZ" dirty="0"/>
              <a:t> 7  balení – 1.1.2020 a datum dodávky 1.2.2020 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C33DED5-BFA1-40FD-96ED-E583552F8CEF}"/>
              </a:ext>
            </a:extLst>
          </p:cNvPr>
          <p:cNvCxnSpPr>
            <a:cxnSpLocks/>
          </p:cNvCxnSpPr>
          <p:nvPr/>
        </p:nvCxnSpPr>
        <p:spPr>
          <a:xfrm>
            <a:off x="2771800" y="3465004"/>
            <a:ext cx="0" cy="46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38246D7-C9CA-499E-B702-75C866A57D0A}"/>
              </a:ext>
            </a:extLst>
          </p:cNvPr>
          <p:cNvSpPr txBox="1"/>
          <p:nvPr/>
        </p:nvSpPr>
        <p:spPr>
          <a:xfrm>
            <a:off x="2771800" y="3428824"/>
            <a:ext cx="312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Dodávka 7 balení dne 1.2.2020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7D5457A2-9CC0-4BA4-BDF0-5F62FD73854B}"/>
              </a:ext>
            </a:extLst>
          </p:cNvPr>
          <p:cNvCxnSpPr/>
          <p:nvPr/>
        </p:nvCxnSpPr>
        <p:spPr>
          <a:xfrm>
            <a:off x="3430488" y="5680563"/>
            <a:ext cx="267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E08681E-D72A-461C-A5C8-A8FDE64CAB97}"/>
              </a:ext>
            </a:extLst>
          </p:cNvPr>
          <p:cNvSpPr txBox="1"/>
          <p:nvPr/>
        </p:nvSpPr>
        <p:spPr>
          <a:xfrm>
            <a:off x="3445313" y="5766512"/>
            <a:ext cx="338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Před dodávkou celkem 15 balení . </a:t>
            </a:r>
          </a:p>
        </p:txBody>
      </p:sp>
    </p:spTree>
    <p:extLst>
      <p:ext uri="{BB962C8B-B14F-4D97-AF65-F5344CB8AC3E}">
        <p14:creationId xmlns:p14="http://schemas.microsoft.com/office/powerpoint/2010/main" val="31941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card creation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4446450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139952" y="3429000"/>
            <a:ext cx="3672408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have to  enter data to all fields marked by *</a:t>
            </a:r>
          </a:p>
        </p:txBody>
      </p:sp>
      <p:sp>
        <p:nvSpPr>
          <p:cNvPr id="5" name="AutoShape 4" descr="Výsledek obrázku pro crazy program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6" y="3501007"/>
            <a:ext cx="3004604" cy="198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-</a:t>
            </a:r>
            <a:r>
              <a:rPr lang="cs-CZ" dirty="0" err="1"/>
              <a:t>Flour</a:t>
            </a:r>
            <a:r>
              <a:rPr lang="cs-CZ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5102"/>
            <a:ext cx="4016728" cy="2320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511042" cy="2320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81128"/>
            <a:ext cx="3620442" cy="903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6372200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-</a:t>
            </a:r>
            <a:r>
              <a:rPr lang="cs-CZ" dirty="0" err="1"/>
              <a:t>Flour</a:t>
            </a:r>
            <a:r>
              <a:rPr lang="cs-CZ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1484784"/>
            <a:ext cx="4619229" cy="1091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30" y="2780928"/>
            <a:ext cx="4693206" cy="2146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699792" y="21328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F52F8B-DF3A-4337-9782-82E44B8E707B}"/>
              </a:ext>
            </a:extLst>
          </p:cNvPr>
          <p:cNvSpPr txBox="1"/>
          <p:nvPr/>
        </p:nvSpPr>
        <p:spPr>
          <a:xfrm>
            <a:off x="1102930" y="5147375"/>
            <a:ext cx="625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 tomto příkladu neuvažujeme datum expirace (datum platnosti)</a:t>
            </a:r>
          </a:p>
        </p:txBody>
      </p:sp>
    </p:spTree>
    <p:extLst>
      <p:ext uri="{BB962C8B-B14F-4D97-AF65-F5344CB8AC3E}">
        <p14:creationId xmlns:p14="http://schemas.microsoft.com/office/powerpoint/2010/main" val="31314870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796</Words>
  <Application>Microsoft Office PowerPoint</Application>
  <PresentationFormat>Předvádění na obrazovce (4:3)</PresentationFormat>
  <Paragraphs>98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inherit</vt:lpstr>
      <vt:lpstr>Motiv systému Office</vt:lpstr>
      <vt:lpstr>Introduction to MS Dynamics NAV   (Serial numbers , Lot numbers &amp; Item tracking and Item tracing)</vt:lpstr>
      <vt:lpstr>Lot numbers (batches)-Item Tracking</vt:lpstr>
      <vt:lpstr>Čísla dávek –sledování zboží</vt:lpstr>
      <vt:lpstr>New card creation</vt:lpstr>
      <vt:lpstr>Datum expirace</vt:lpstr>
      <vt:lpstr>Datum expirace</vt:lpstr>
      <vt:lpstr>New card creation</vt:lpstr>
      <vt:lpstr>Item Card -Flour </vt:lpstr>
      <vt:lpstr>Item Card -Flour </vt:lpstr>
      <vt:lpstr>Purchase Order: 2 packs of flour</vt:lpstr>
      <vt:lpstr>Purchase Order : 2 packs of flour</vt:lpstr>
      <vt:lpstr>Item Ledger entries after PO posting  </vt:lpstr>
      <vt:lpstr>Second PO – Flour and Lot number Information card</vt:lpstr>
      <vt:lpstr>Second PO – Flour and Lot number Information card</vt:lpstr>
      <vt:lpstr>Item Ledger entries after PO posting </vt:lpstr>
      <vt:lpstr>Sales Order – Prodejní objednávka</vt:lpstr>
      <vt:lpstr>Assigning Lots (two different ones)</vt:lpstr>
      <vt:lpstr>Item Ledger Entries after posting SO</vt:lpstr>
      <vt:lpstr>Purchase an item with Serial number  setup</vt:lpstr>
      <vt:lpstr>Purchase Order (only PO line  shown)</vt:lpstr>
      <vt:lpstr>Assigning Serial Numbers -  before</vt:lpstr>
      <vt:lpstr>Assigning Serial Numbers -  after</vt:lpstr>
      <vt:lpstr>Item Ledger Entries</vt:lpstr>
      <vt:lpstr>Complex Examle (CE) to show Item tracking</vt:lpstr>
      <vt:lpstr>CE1- komplexní příklad 1</vt:lpstr>
      <vt:lpstr>PO1 (řádek nákupní objednávky)</vt:lpstr>
      <vt:lpstr>PO1 (nastavení karty dávky pro 3 kusy z 10 ks)</vt:lpstr>
      <vt:lpstr>X1 Item Ledger Entries- položky zboží</vt:lpstr>
      <vt:lpstr>Sales Order – prodejní objednávka</vt:lpstr>
      <vt:lpstr>X1 Item Ledger Entries</vt:lpstr>
      <vt:lpstr>X1 Item Ledger Entries</vt:lpstr>
      <vt:lpstr>Item Tracing - sledování zboží </vt:lpstr>
      <vt:lpstr>Item Tracing- sledování zboží</vt:lpstr>
      <vt:lpstr>End of section  Serial numbers , Lot numbers &amp; Item tracking &amp;  Item tracing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Jaromir Skorkovsky</cp:lastModifiedBy>
  <cp:revision>223</cp:revision>
  <dcterms:created xsi:type="dcterms:W3CDTF">2014-09-15T11:04:04Z</dcterms:created>
  <dcterms:modified xsi:type="dcterms:W3CDTF">2019-09-24T07:57:21Z</dcterms:modified>
</cp:coreProperties>
</file>