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1"/>
  </p:notesMasterIdLst>
  <p:handoutMasterIdLst>
    <p:handoutMasterId r:id="rId22"/>
  </p:handoutMasterIdLst>
  <p:sldIdLst>
    <p:sldId id="465" r:id="rId3"/>
    <p:sldId id="468" r:id="rId4"/>
    <p:sldId id="489" r:id="rId5"/>
    <p:sldId id="469" r:id="rId6"/>
    <p:sldId id="478" r:id="rId7"/>
    <p:sldId id="479" r:id="rId8"/>
    <p:sldId id="483" r:id="rId9"/>
    <p:sldId id="480" r:id="rId10"/>
    <p:sldId id="481" r:id="rId11"/>
    <p:sldId id="482" r:id="rId12"/>
    <p:sldId id="484" r:id="rId13"/>
    <p:sldId id="472" r:id="rId14"/>
    <p:sldId id="485" r:id="rId15"/>
    <p:sldId id="473" r:id="rId16"/>
    <p:sldId id="486" r:id="rId17"/>
    <p:sldId id="487" r:id="rId18"/>
    <p:sldId id="488" r:id="rId19"/>
    <p:sldId id="46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465"/>
            <p14:sldId id="468"/>
            <p14:sldId id="489"/>
            <p14:sldId id="469"/>
            <p14:sldId id="478"/>
            <p14:sldId id="479"/>
            <p14:sldId id="483"/>
            <p14:sldId id="480"/>
            <p14:sldId id="481"/>
            <p14:sldId id="482"/>
            <p14:sldId id="484"/>
            <p14:sldId id="472"/>
            <p14:sldId id="485"/>
            <p14:sldId id="473"/>
            <p14:sldId id="486"/>
            <p14:sldId id="487"/>
            <p14:sldId id="488"/>
            <p14:sldId id="464"/>
          </p14:sldIdLst>
        </p14:section>
        <p14:section name="Oddíl bez názvu" id="{B18B128D-0C8B-437C-BCD3-144F8152450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115" d="100"/>
          <a:sy n="115" d="100"/>
        </p:scale>
        <p:origin x="6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5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26.09.2019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26.09.2019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63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5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26.09.2019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26.09.2019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26.09.2019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26.09.2019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26.09.2019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26.09.2019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26.09.2019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26.09.2019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26.09.2019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26.09.2019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26.09.2019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26.09.2019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26.09.2019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26.09.2019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26.09.2019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26.09.2019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26.09.2019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26.09.2019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26.09.2019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26.09.2019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ZA" sz="1800" b="1" dirty="0" smtClean="0"/>
              <a:t>Introduction to MS Dynamics NAV </a:t>
            </a:r>
            <a:r>
              <a:rPr lang="en-ZA" sz="1600" b="1" dirty="0" smtClean="0">
                <a:solidFill>
                  <a:srgbClr val="0070C0"/>
                </a:solidFill>
              </a:rPr>
              <a:t>(Non stock Item</a:t>
            </a:r>
            <a:r>
              <a:rPr lang="cs-CZ" sz="1600" b="1" dirty="0" smtClean="0">
                <a:solidFill>
                  <a:srgbClr val="0070C0"/>
                </a:solidFill>
              </a:rPr>
              <a:t>s-Neskladové zboží)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  <p:sp>
        <p:nvSpPr>
          <p:cNvPr id="4" name="Obdélník 3"/>
          <p:cNvSpPr/>
          <p:nvPr/>
        </p:nvSpPr>
        <p:spPr>
          <a:xfrm>
            <a:off x="827584" y="908720"/>
            <a:ext cx="70567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English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version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PWP 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show (Czech database)                     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2000" spc="50" dirty="0">
                <a:ln w="11430"/>
                <a:solidFill>
                  <a:srgbClr val="78CB2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cs-CZ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b="1" dirty="0">
                <a:solidFill>
                  <a:srgbClr val="00B050"/>
                </a:solidFill>
              </a:rPr>
              <a:t>he key material for CZ students </a:t>
            </a:r>
            <a:r>
              <a:rPr lang="cs-CZ" b="1" dirty="0" err="1" smtClean="0">
                <a:solidFill>
                  <a:srgbClr val="00B050"/>
                </a:solidFill>
              </a:rPr>
              <a:t>will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be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created</a:t>
            </a:r>
            <a:r>
              <a:rPr lang="cs-CZ" b="1" dirty="0" smtClean="0">
                <a:solidFill>
                  <a:srgbClr val="00B050"/>
                </a:solidFill>
              </a:rPr>
              <a:t>) </a:t>
            </a:r>
            <a:r>
              <a:rPr lang="cs-CZ" b="1" dirty="0" smtClean="0"/>
              <a:t> </a:t>
            </a:r>
            <a:endParaRPr lang="cs-CZ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01" y="1133327"/>
            <a:ext cx="494358" cy="2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349" y="844437"/>
            <a:ext cx="8472488" cy="579438"/>
          </a:xfrm>
        </p:spPr>
        <p:txBody>
          <a:bodyPr/>
          <a:lstStyle/>
          <a:p>
            <a:r>
              <a:rPr lang="cs-CZ" dirty="0" smtClean="0"/>
              <a:t>Vytvoření nové karty neskladovaného zboží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10</a:t>
            </a:fld>
            <a:endParaRPr lang="cs-CZ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565221" cy="4540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karta neskladovaného zboží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11</a:t>
            </a:fld>
            <a:endParaRPr lang="cs-CZ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3" y="1556792"/>
            <a:ext cx="8189913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Prodejní objednávka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3728" y="1700808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11560" y="1771838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</a:t>
            </a:r>
            <a:r>
              <a:rPr lang="cs-CZ" sz="1200" dirty="0" smtClean="0">
                <a:solidFill>
                  <a:schemeClr val="tx2"/>
                </a:solidFill>
              </a:rPr>
              <a:t>Prodejní </a:t>
            </a:r>
          </a:p>
          <a:p>
            <a:r>
              <a:rPr lang="cs-CZ" sz="1200" dirty="0" smtClean="0">
                <a:solidFill>
                  <a:schemeClr val="tx2"/>
                </a:solidFill>
              </a:rPr>
              <a:t>    objednávka</a:t>
            </a:r>
            <a:endParaRPr lang="cs-CZ" sz="1200" dirty="0">
              <a:solidFill>
                <a:schemeClr val="tx2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41249" y="2536703"/>
            <a:ext cx="1440160" cy="12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41249" y="2752109"/>
            <a:ext cx="1440160" cy="12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640" y="3155119"/>
            <a:ext cx="971377" cy="11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89491"/>
            <a:ext cx="6256690" cy="351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Prodejní objednávka  </a:t>
            </a:r>
            <a:r>
              <a:rPr lang="cs-CZ" dirty="0" smtClean="0"/>
              <a:t>– </a:t>
            </a:r>
            <a:r>
              <a:rPr lang="cs-CZ" dirty="0" smtClean="0"/>
              <a:t>výběr neskladovaného zboží  se seznamu tohoto typu zboží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13</a:t>
            </a:fld>
            <a:endParaRPr lang="cs-C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8" y="1846288"/>
            <a:ext cx="8295902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Řádek prodejní objednávky </a:t>
            </a:r>
            <a:endParaRPr lang="cs-CZ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0" y="1628799"/>
            <a:ext cx="7894880" cy="1335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1" y="3590042"/>
            <a:ext cx="8551863" cy="33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6871" y="3100318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Nová vytvořená karta zboží (standardní)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28625" y="4077072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Modifikace záložky Plánování na této nově vytvořené kartě zboží </a:t>
            </a:r>
            <a:endParaRPr lang="cs-CZ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0" y="4581128"/>
            <a:ext cx="3505200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Sešit požadavků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15</a:t>
            </a:fld>
            <a:endParaRPr lang="cs-CZ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9" y="1714500"/>
            <a:ext cx="2750820" cy="2572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9" y="4653136"/>
            <a:ext cx="6947799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97" y="1784079"/>
            <a:ext cx="3096344" cy="2640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8" y="2776538"/>
            <a:ext cx="2133600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Sešit požadavků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16</a:t>
            </a:fld>
            <a:endParaRPr lang="cs-CZ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3" y="1520929"/>
            <a:ext cx="7858150" cy="798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2195736" y="2492896"/>
            <a:ext cx="3456384" cy="13681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28" y="2617215"/>
            <a:ext cx="91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23128" y="2596454"/>
            <a:ext cx="38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Vytvoření nové Nákupní objednávky</a:t>
            </a:r>
            <a:endParaRPr lang="cs-CZ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9" y="4253672"/>
            <a:ext cx="8604534" cy="1047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58820" y="5445224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/>
              <a:t>Řádek nákupní objednávky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9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zakázky (důvod proč jsme vytvořili nákupní objednávku)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17</a:t>
            </a:fld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8" y="2401465"/>
            <a:ext cx="8604534" cy="1047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3645024"/>
            <a:ext cx="564832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74635" y="191683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/>
              <a:t>Prodejní řádek </a:t>
            </a:r>
            <a:endParaRPr lang="cs-CZ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71197"/>
            <a:ext cx="7877316" cy="1543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Děkuj za </a:t>
            </a:r>
            <a:r>
              <a:rPr lang="cs-CZ" smtClean="0"/>
              <a:t>Váš vzácný čas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Nonstock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r>
              <a:rPr lang="cs-CZ" dirty="0" smtClean="0"/>
              <a:t> – Neskladové zboží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to decrease quantity of Items cards</a:t>
            </a:r>
          </a:p>
          <a:p>
            <a:r>
              <a:rPr lang="en-US" dirty="0" smtClean="0"/>
              <a:t>It enable</a:t>
            </a:r>
            <a:r>
              <a:rPr lang="cs-CZ" smtClean="0"/>
              <a:t>s</a:t>
            </a:r>
            <a:r>
              <a:rPr lang="en-US" smtClean="0"/>
              <a:t> </a:t>
            </a:r>
            <a:r>
              <a:rPr lang="en-US" dirty="0" smtClean="0"/>
              <a:t>to market many times  more Items that you have current</a:t>
            </a:r>
            <a:r>
              <a:rPr lang="cs-CZ" dirty="0" smtClean="0"/>
              <a:t>l</a:t>
            </a:r>
            <a:r>
              <a:rPr lang="en-US" dirty="0" smtClean="0"/>
              <a:t>y in your stock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09100"/>
            <a:ext cx="3838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182054" y="4140326"/>
            <a:ext cx="1296144" cy="11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182054" y="5332566"/>
            <a:ext cx="158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Stock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>
                <a:solidFill>
                  <a:srgbClr val="FF0000"/>
                </a:solidFill>
              </a:rPr>
              <a:t>e.g</a:t>
            </a:r>
            <a:r>
              <a:rPr lang="cs-CZ" dirty="0" smtClean="0">
                <a:solidFill>
                  <a:srgbClr val="FF0000"/>
                </a:solidFill>
              </a:rPr>
              <a:t>. 50 000 </a:t>
            </a:r>
            <a:r>
              <a:rPr lang="cs-CZ" dirty="0" err="1" smtClean="0">
                <a:solidFill>
                  <a:srgbClr val="FF0000"/>
                </a:solidFill>
              </a:rPr>
              <a:t>pcs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02338" y="5325073"/>
            <a:ext cx="253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Nonstock</a:t>
            </a:r>
            <a:r>
              <a:rPr lang="en-US" dirty="0" smtClean="0">
                <a:solidFill>
                  <a:srgbClr val="0070C0"/>
                </a:solidFill>
              </a:rPr>
              <a:t> Items (Catalog)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err="1" smtClean="0">
                <a:solidFill>
                  <a:srgbClr val="0070C0"/>
                </a:solidFill>
              </a:rPr>
              <a:t>e.g</a:t>
            </a:r>
            <a:r>
              <a:rPr lang="cs-CZ" dirty="0" smtClean="0">
                <a:solidFill>
                  <a:srgbClr val="0070C0"/>
                </a:solidFill>
              </a:rPr>
              <a:t>. 2 000 000 </a:t>
            </a:r>
            <a:r>
              <a:rPr lang="cs-CZ" dirty="0" err="1" smtClean="0">
                <a:solidFill>
                  <a:srgbClr val="0070C0"/>
                </a:solidFill>
              </a:rPr>
              <a:t>pcs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27984" y="4149080"/>
            <a:ext cx="2736304" cy="1150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6" name="Obousměrná vodorovná šipka 5"/>
          <p:cNvSpPr/>
          <p:nvPr/>
        </p:nvSpPr>
        <p:spPr>
          <a:xfrm>
            <a:off x="3707904" y="4517132"/>
            <a:ext cx="792088" cy="2800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5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Neskladované zboží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Umožňuje to snížit počet standardních karet zboží </a:t>
            </a:r>
            <a:endParaRPr lang="en-US" dirty="0" smtClean="0"/>
          </a:p>
          <a:p>
            <a:r>
              <a:rPr lang="cs-CZ" dirty="0" smtClean="0"/>
              <a:t>Umožňuje to nabízet s pomocí katalogů daleko větší počet zbožových položek, tedy i položky, které nemáme na skladě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09100"/>
            <a:ext cx="3838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182054" y="4140326"/>
            <a:ext cx="1296144" cy="11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820875" y="5429513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Na skladě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fyzicky 50 </a:t>
            </a:r>
            <a:r>
              <a:rPr lang="cs-CZ" dirty="0" smtClean="0">
                <a:solidFill>
                  <a:srgbClr val="FF0000"/>
                </a:solidFill>
              </a:rPr>
              <a:t>000 </a:t>
            </a:r>
            <a:r>
              <a:rPr lang="cs-CZ" dirty="0" smtClean="0">
                <a:solidFill>
                  <a:srgbClr val="FF0000"/>
                </a:solidFill>
              </a:rPr>
              <a:t>ks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131840" y="542530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Neskladované zboží v katalogu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2 000 000 ks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27984" y="4149080"/>
            <a:ext cx="2736304" cy="1150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6" name="Obousměrná vodorovná šipka 5"/>
          <p:cNvSpPr/>
          <p:nvPr/>
        </p:nvSpPr>
        <p:spPr>
          <a:xfrm>
            <a:off x="3707904" y="4517132"/>
            <a:ext cx="792088" cy="2800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1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Neskladované zboží 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6049"/>
            <a:ext cx="6723121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6732240" y="2166438"/>
            <a:ext cx="0" cy="2054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21088"/>
            <a:ext cx="7980363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neskladovaného zboží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5</a:t>
            </a:fld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6" y="1552575"/>
            <a:ext cx="838993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Vysvětlení některých důležitých polí </a:t>
            </a:r>
            <a:endParaRPr lang="en-ZA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Katalogová cena: </a:t>
            </a:r>
            <a:r>
              <a:rPr lang="cs-CZ" dirty="0"/>
              <a:t>Toto pole obsahuje publikované náklady nebo ceníkovou cenu dodavatele neskladovaného zboží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Smluvní cena : </a:t>
            </a:r>
            <a:r>
              <a:rPr lang="cs-CZ" dirty="0"/>
              <a:t>Toto pole obsahuje cenu, na které jste se dohodli, že zaplatíte za neskladovou položku.</a:t>
            </a:r>
          </a:p>
          <a:p>
            <a:pPr marL="0" indent="0">
              <a:buNone/>
            </a:pPr>
            <a:r>
              <a:rPr lang="cs-CZ" dirty="0" smtClean="0"/>
              <a:t>	Program </a:t>
            </a:r>
            <a:r>
              <a:rPr lang="cs-CZ" dirty="0"/>
              <a:t>používá obsah </a:t>
            </a:r>
            <a:r>
              <a:rPr lang="cs-CZ" b="1" dirty="0"/>
              <a:t>tohoto pole </a:t>
            </a:r>
            <a:r>
              <a:rPr lang="cs-CZ" dirty="0"/>
              <a:t>k aktualizaci pole </a:t>
            </a:r>
            <a:r>
              <a:rPr lang="cs-CZ" dirty="0" smtClean="0"/>
              <a:t>	Průměrná </a:t>
            </a:r>
            <a:r>
              <a:rPr lang="cs-CZ" dirty="0"/>
              <a:t>cena a Pevná cena na kartě zboží, kterou bude </a:t>
            </a:r>
            <a:r>
              <a:rPr lang="cs-CZ" dirty="0" smtClean="0"/>
              <a:t>	v případě potřeby (zájmu zákazníka) generovat 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6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Explanation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sime</a:t>
            </a:r>
            <a:r>
              <a:rPr lang="cs-CZ" b="1" dirty="0" smtClean="0"/>
              <a:t> </a:t>
            </a:r>
            <a:r>
              <a:rPr lang="cs-CZ" b="1" dirty="0" err="1" smtClean="0"/>
              <a:t>important</a:t>
            </a:r>
            <a:r>
              <a:rPr lang="cs-CZ" b="1" dirty="0" smtClean="0"/>
              <a:t> </a:t>
            </a:r>
            <a:r>
              <a:rPr lang="cs-CZ" b="1" dirty="0" err="1" smtClean="0"/>
              <a:t>fields</a:t>
            </a:r>
            <a:r>
              <a:rPr lang="cs-CZ" b="1" dirty="0" smtClean="0"/>
              <a:t>  </a:t>
            </a:r>
            <a:endParaRPr lang="en-ZA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/>
              <a:t>Published costs </a:t>
            </a:r>
            <a:r>
              <a:rPr lang="cs-CZ" b="1" dirty="0" smtClean="0"/>
              <a:t>(katalogová cena)</a:t>
            </a:r>
            <a:r>
              <a:rPr lang="en-ZA" b="1" dirty="0" smtClean="0"/>
              <a:t>:</a:t>
            </a:r>
            <a:r>
              <a:rPr lang="cs-CZ" b="1" dirty="0" smtClean="0"/>
              <a:t> </a:t>
            </a:r>
            <a:r>
              <a:rPr lang="en-ZA" dirty="0" smtClean="0"/>
              <a:t>Contains the published cost or vendor list price </a:t>
            </a:r>
            <a:r>
              <a:rPr lang="cs-CZ" dirty="0" smtClean="0"/>
              <a:t>(Ceník) </a:t>
            </a:r>
            <a:r>
              <a:rPr lang="en-ZA" dirty="0" smtClean="0"/>
              <a:t>for the nonstock item. </a:t>
            </a:r>
          </a:p>
          <a:p>
            <a:r>
              <a:rPr lang="en-ZA" b="1" dirty="0" smtClean="0"/>
              <a:t>Negotiated cost </a:t>
            </a:r>
            <a:r>
              <a:rPr lang="cs-CZ" b="1" dirty="0" smtClean="0"/>
              <a:t>(smluvní cena)</a:t>
            </a:r>
            <a:r>
              <a:rPr lang="en-ZA" b="1" dirty="0" smtClean="0"/>
              <a:t>:</a:t>
            </a:r>
            <a:r>
              <a:rPr lang="cs-CZ" b="1" dirty="0" smtClean="0"/>
              <a:t> </a:t>
            </a:r>
            <a:r>
              <a:rPr lang="en-ZA" dirty="0" smtClean="0"/>
              <a:t>Contains the price you negotiated to pay for the nonstock item.</a:t>
            </a:r>
          </a:p>
          <a:p>
            <a:pPr marL="0" indent="0">
              <a:buNone/>
            </a:pPr>
            <a:r>
              <a:rPr lang="en-ZA" dirty="0" smtClean="0"/>
              <a:t>	The program uses the contents of this field to update the 	</a:t>
            </a:r>
          </a:p>
          <a:p>
            <a:pPr marL="0" indent="0">
              <a:buNone/>
            </a:pPr>
            <a:r>
              <a:rPr lang="en-ZA" dirty="0" smtClean="0"/>
              <a:t>	Average Cost field and Standard Cost field on the item 	card that it generates</a:t>
            </a:r>
            <a:r>
              <a:rPr lang="en-US" dirty="0" smtClean="0"/>
              <a:t>.</a:t>
            </a:r>
            <a:endParaRPr lang="en-US" dirty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Nová standardní karta zboží vytvořená ručně z karty neskladovaného zboží </a:t>
            </a:r>
            <a:endParaRPr lang="en-ZA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8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83594"/>
            <a:ext cx="8266113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8" y="3358067"/>
            <a:ext cx="23050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7" y="4725144"/>
            <a:ext cx="8189913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Nová standardní karta zboží vytvořená ručně z karty neskladovaného zboží 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9</a:t>
            </a:fld>
            <a:endParaRPr lang="cs-C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8" y="1844824"/>
            <a:ext cx="7694613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1835696" y="4005064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907704" y="5229200"/>
            <a:ext cx="3884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66FF"/>
                </a:solidFill>
              </a:rPr>
              <a:t>Smluvní cena 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Negotiated cost</a:t>
            </a:r>
            <a:r>
              <a:rPr lang="cs-CZ" dirty="0" smtClean="0">
                <a:solidFill>
                  <a:srgbClr val="0070C0"/>
                </a:solidFill>
              </a:rPr>
              <a:t>=10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which is lower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than </a:t>
            </a:r>
            <a:r>
              <a:rPr lang="en-ZA" dirty="0" smtClean="0">
                <a:solidFill>
                  <a:srgbClr val="0070C0"/>
                </a:solidFill>
              </a:rPr>
              <a:t>Published cost</a:t>
            </a:r>
            <a:r>
              <a:rPr lang="cs-CZ" dirty="0" smtClean="0">
                <a:solidFill>
                  <a:srgbClr val="0070C0"/>
                </a:solidFill>
              </a:rPr>
              <a:t>=12) 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44208" y="5258342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Jednotková cena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Unit Price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7884368" y="2420888"/>
            <a:ext cx="0" cy="2772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2867</TotalTime>
  <Words>363</Words>
  <Application>Microsoft Office PowerPoint</Application>
  <PresentationFormat>Předvádění na obrazovce (4:3)</PresentationFormat>
  <Paragraphs>69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Navertica3</vt:lpstr>
      <vt:lpstr>1_Navertica3</vt:lpstr>
      <vt:lpstr>Introduction to MS Dynamics NAV (Non stock Items-Neskladové zboží)</vt:lpstr>
      <vt:lpstr>Nonstock Items – Neskladové zboží</vt:lpstr>
      <vt:lpstr>Neskladované zboží   </vt:lpstr>
      <vt:lpstr>Neskladované zboží </vt:lpstr>
      <vt:lpstr>Karta neskladovaného zboží  </vt:lpstr>
      <vt:lpstr>Vysvětlení některých důležitých polí </vt:lpstr>
      <vt:lpstr>Explanation of sime important fields  </vt:lpstr>
      <vt:lpstr>Nová standardní karta zboží vytvořená ručně z karty neskladovaného zboží </vt:lpstr>
      <vt:lpstr>Nová standardní karta zboží vytvořená ručně z karty neskladovaného zboží  </vt:lpstr>
      <vt:lpstr>Vytvoření nové karty neskladovaného zboží </vt:lpstr>
      <vt:lpstr>Nová karta neskladovaného zboží </vt:lpstr>
      <vt:lpstr>Prodejní objednávka </vt:lpstr>
      <vt:lpstr>Prodejní objednávka  – výběr neskladovaného zboží  se seznamu tohoto typu zboží</vt:lpstr>
      <vt:lpstr>Řádek prodejní objednávky </vt:lpstr>
      <vt:lpstr> Sešit požadavků</vt:lpstr>
      <vt:lpstr>Sešit požadavků</vt:lpstr>
      <vt:lpstr>Sledování zakázky (důvod proč jsme vytvořili nákupní objednávku) </vt:lpstr>
      <vt:lpstr>Děkuj za Váš vzácný čas </vt:lpstr>
    </vt:vector>
  </TitlesOfParts>
  <Company>FUTURE Engineering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Jaromír Skorkovský</cp:lastModifiedBy>
  <cp:revision>932</cp:revision>
  <dcterms:created xsi:type="dcterms:W3CDTF">2008-09-16T18:20:53Z</dcterms:created>
  <dcterms:modified xsi:type="dcterms:W3CDTF">2019-09-26T10:08:46Z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