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294" r:id="rId4"/>
    <p:sldId id="315" r:id="rId5"/>
    <p:sldId id="316" r:id="rId6"/>
    <p:sldId id="302" r:id="rId7"/>
    <p:sldId id="317" r:id="rId8"/>
    <p:sldId id="301" r:id="rId9"/>
    <p:sldId id="300" r:id="rId10"/>
    <p:sldId id="299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29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9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2018 </a:t>
            </a:r>
            <a:r>
              <a:rPr lang="cs-CZ" sz="1600" b="1" dirty="0" smtClean="0">
                <a:solidFill>
                  <a:srgbClr val="0070C0"/>
                </a:solidFill>
              </a:rPr>
              <a:t>(Return Management)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632848" cy="504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19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362478" cy="1751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652120" y="5388474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-98=1960*0,05*(-1)</a:t>
            </a: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7560840" cy="16575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75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560840" cy="16575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7200" y="3263125"/>
            <a:ext cx="3061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Line- Item Charge Assignment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40" y="3817429"/>
            <a:ext cx="8066087" cy="117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53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76260"/>
            <a:ext cx="7719715" cy="20352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084168" y="3676382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2995=10970,15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27584" y="4044690"/>
            <a:ext cx="722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And we will delete Return Sales line with 1964-W- (it will be not returned)</a:t>
            </a:r>
            <a:endParaRPr lang="en-ZA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21" y="4546260"/>
            <a:ext cx="6636991" cy="17813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73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Move</a:t>
            </a:r>
            <a:r>
              <a:rPr lang="cs-CZ" sz="3600" dirty="0" smtClean="0"/>
              <a:t> Negative Lines </a:t>
            </a:r>
            <a:r>
              <a:rPr lang="cs-CZ" sz="3600" dirty="0" err="1" smtClean="0"/>
              <a:t>from</a:t>
            </a:r>
            <a:r>
              <a:rPr lang="cs-CZ" sz="3600" dirty="0" smtClean="0"/>
              <a:t> SSO to </a:t>
            </a:r>
            <a:r>
              <a:rPr lang="cs-CZ" sz="3600" dirty="0" err="1" smtClean="0"/>
              <a:t>new</a:t>
            </a:r>
            <a:r>
              <a:rPr lang="cs-CZ" sz="3600" dirty="0" smtClean="0"/>
              <a:t> SO</a:t>
            </a:r>
            <a:endParaRPr lang="cs-CZ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14668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40768"/>
            <a:ext cx="3384376" cy="341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195736" y="1700808"/>
            <a:ext cx="1008112" cy="792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13176"/>
            <a:ext cx="3952875" cy="117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Šipka doprava 7"/>
          <p:cNvSpPr/>
          <p:nvPr/>
        </p:nvSpPr>
        <p:spPr>
          <a:xfrm>
            <a:off x="6876256" y="5202720"/>
            <a:ext cx="1008112" cy="792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753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605936" cy="349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7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 smtClean="0"/>
              <a:t>Last version of Sales Return Sales Order</a:t>
            </a:r>
            <a:r>
              <a:rPr lang="cs-CZ" sz="3200" dirty="0" smtClean="0"/>
              <a:t> (SRO)</a:t>
            </a:r>
            <a:br>
              <a:rPr lang="cs-CZ" sz="3200" dirty="0" smtClean="0"/>
            </a:br>
            <a:endParaRPr lang="en-ZA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217049" cy="2164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72092" y="4211796"/>
            <a:ext cx="6151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only</a:t>
            </a:r>
            <a:r>
              <a:rPr lang="cs-CZ" dirty="0" smtClean="0"/>
              <a:t> lines </a:t>
            </a:r>
            <a:r>
              <a:rPr lang="cs-CZ" dirty="0" err="1" smtClean="0"/>
              <a:t>of</a:t>
            </a:r>
            <a:r>
              <a:rPr lang="cs-CZ" dirty="0" smtClean="0"/>
              <a:t> SRO)  - &gt;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Charge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Allowance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:</a:t>
            </a:r>
          </a:p>
          <a:p>
            <a:r>
              <a:rPr lang="cs-CZ" dirty="0" smtClean="0"/>
              <a:t>  </a:t>
            </a:r>
          </a:p>
          <a:p>
            <a:endParaRPr lang="cs-CZ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73461"/>
            <a:ext cx="8492029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1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Both document has been posted (F9)</a:t>
            </a:r>
            <a:endParaRPr lang="en-ZA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44134"/>
            <a:ext cx="2098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Item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ledger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entries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222483" cy="39175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62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8111133" cy="220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08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Memo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248472" cy="50813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05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Return Management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b="1" dirty="0" smtClean="0"/>
              <a:t>Return Management – better control over claims </a:t>
            </a:r>
          </a:p>
          <a:p>
            <a:r>
              <a:rPr lang="en-US" sz="11200" b="1" dirty="0" smtClean="0"/>
              <a:t>Claims – external reaction from Customer</a:t>
            </a:r>
          </a:p>
          <a:p>
            <a:r>
              <a:rPr lang="en-US" sz="11200" b="1" dirty="0" smtClean="0"/>
              <a:t>Claims  -  our reaction to bad quality of delivered items from Vendors    </a:t>
            </a:r>
          </a:p>
          <a:p>
            <a:pPr marL="0" indent="0">
              <a:buNone/>
            </a:pPr>
            <a:r>
              <a:rPr lang="cs-CZ" sz="3400" b="1" dirty="0" smtClean="0"/>
              <a:t> </a:t>
            </a:r>
            <a:endParaRPr lang="en-ZA" sz="3400" b="1" dirty="0" smtClean="0"/>
          </a:p>
          <a:p>
            <a:pPr marL="0" lvl="1" indent="0">
              <a:buNone/>
            </a:pPr>
            <a:r>
              <a:rPr lang="cs-CZ" sz="7200" dirty="0" smtClean="0"/>
              <a:t>	</a:t>
            </a:r>
            <a:r>
              <a:rPr lang="en-US" sz="7200" dirty="0" smtClean="0"/>
              <a:t>You </a:t>
            </a:r>
            <a:r>
              <a:rPr lang="en-US" sz="7200" dirty="0"/>
              <a:t>typically create a </a:t>
            </a:r>
            <a:r>
              <a:rPr lang="cs-CZ" sz="7200" dirty="0"/>
              <a:t>S</a:t>
            </a:r>
            <a:r>
              <a:rPr lang="en-US" sz="7200" dirty="0"/>
              <a:t>ales </a:t>
            </a:r>
            <a:r>
              <a:rPr lang="cs-CZ" sz="7200" dirty="0"/>
              <a:t>R</a:t>
            </a:r>
            <a:r>
              <a:rPr lang="en-US" sz="7200" dirty="0" err="1"/>
              <a:t>eturn</a:t>
            </a:r>
            <a:r>
              <a:rPr lang="en-US" sz="7200" dirty="0"/>
              <a:t> </a:t>
            </a:r>
            <a:r>
              <a:rPr lang="cs-CZ" sz="7200" dirty="0"/>
              <a:t>O</a:t>
            </a:r>
            <a:r>
              <a:rPr lang="en-US" sz="7200" dirty="0" err="1"/>
              <a:t>rder</a:t>
            </a:r>
            <a:r>
              <a:rPr lang="en-US" sz="7200" dirty="0"/>
              <a:t> to compensate a customer who is </a:t>
            </a:r>
            <a:r>
              <a:rPr lang="cs-CZ" sz="7200" dirty="0" smtClean="0"/>
              <a:t>	</a:t>
            </a:r>
            <a:r>
              <a:rPr lang="en-US" sz="7200" dirty="0" smtClean="0"/>
              <a:t>dissatisfied </a:t>
            </a:r>
            <a:r>
              <a:rPr lang="en-US" sz="7200" dirty="0"/>
              <a:t>with an item that you have sold them. This could be due to a </a:t>
            </a:r>
            <a:r>
              <a:rPr lang="cs-CZ" sz="7200" dirty="0" smtClean="0"/>
              <a:t>	</a:t>
            </a:r>
            <a:r>
              <a:rPr lang="en-US" sz="7200" dirty="0" smtClean="0"/>
              <a:t>quality </a:t>
            </a:r>
            <a:r>
              <a:rPr lang="en-US" sz="7200" dirty="0"/>
              <a:t>issue or delivery of a wrong item, for example</a:t>
            </a:r>
            <a:r>
              <a:rPr lang="cs-CZ" sz="7200" dirty="0"/>
              <a:t> </a:t>
            </a:r>
            <a:endParaRPr lang="en-US" sz="7200" dirty="0"/>
          </a:p>
          <a:p>
            <a:pPr marL="0" lvl="1" indent="0">
              <a:buNone/>
            </a:pPr>
            <a:r>
              <a:rPr lang="cs-CZ" sz="7200" dirty="0"/>
              <a:t>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r>
              <a:rPr lang="cs-CZ" sz="11200" dirty="0"/>
              <a:t> </a:t>
            </a:r>
            <a:r>
              <a:rPr lang="cs-CZ" sz="11200" dirty="0" smtClean="0"/>
              <a:t>    </a:t>
            </a:r>
            <a:r>
              <a:rPr lang="cs-CZ" sz="11200" b="1" dirty="0" err="1"/>
              <a:t>Assigning</a:t>
            </a:r>
            <a:r>
              <a:rPr lang="cs-CZ" sz="11200" b="1" dirty="0"/>
              <a:t> </a:t>
            </a:r>
            <a:r>
              <a:rPr lang="cs-CZ" sz="11200" b="1" dirty="0" err="1"/>
              <a:t>Exact</a:t>
            </a:r>
            <a:r>
              <a:rPr lang="cs-CZ" sz="11200" b="1" dirty="0"/>
              <a:t> </a:t>
            </a:r>
            <a:r>
              <a:rPr lang="cs-CZ" sz="11200" b="1" dirty="0" err="1"/>
              <a:t>Cost</a:t>
            </a:r>
            <a:r>
              <a:rPr lang="cs-CZ" sz="11200" b="1" dirty="0"/>
              <a:t> </a:t>
            </a:r>
            <a:r>
              <a:rPr lang="cs-CZ" sz="11200" b="1" dirty="0" err="1" smtClean="0"/>
              <a:t>Reversing</a:t>
            </a:r>
            <a:endParaRPr lang="cs-CZ" sz="11200" b="1" dirty="0" smtClean="0"/>
          </a:p>
          <a:p>
            <a:pPr lvl="1"/>
            <a:endParaRPr lang="cs-CZ" sz="7200" b="1" dirty="0"/>
          </a:p>
          <a:p>
            <a:pPr marL="457200" lvl="1" indent="0">
              <a:buNone/>
            </a:pPr>
            <a:r>
              <a:rPr lang="en-US" sz="7200" dirty="0"/>
              <a:t>You may agree to compensate a customer by allowing them to return a sold item against a </a:t>
            </a:r>
            <a:r>
              <a:rPr lang="cs-CZ" sz="7200" dirty="0"/>
              <a:t>S</a:t>
            </a:r>
            <a:r>
              <a:rPr lang="en-US" sz="7200" dirty="0"/>
              <a:t>ales </a:t>
            </a:r>
            <a:r>
              <a:rPr lang="cs-CZ" sz="7200" dirty="0"/>
              <a:t>R</a:t>
            </a:r>
            <a:r>
              <a:rPr lang="en-US" sz="7200" dirty="0" err="1"/>
              <a:t>eturn</a:t>
            </a:r>
            <a:r>
              <a:rPr lang="en-US" sz="7200" dirty="0"/>
              <a:t> </a:t>
            </a:r>
            <a:r>
              <a:rPr lang="cs-CZ" sz="7200" dirty="0"/>
              <a:t>O</a:t>
            </a:r>
            <a:r>
              <a:rPr lang="en-US" sz="7200" dirty="0" err="1"/>
              <a:t>rder</a:t>
            </a:r>
            <a:r>
              <a:rPr lang="en-US" sz="7200" dirty="0"/>
              <a:t>. When you invoice the </a:t>
            </a:r>
            <a:r>
              <a:rPr lang="cs-CZ" sz="7200" dirty="0"/>
              <a:t>S</a:t>
            </a:r>
            <a:r>
              <a:rPr lang="en-US" sz="7200" dirty="0"/>
              <a:t>ales </a:t>
            </a:r>
            <a:r>
              <a:rPr lang="cs-CZ" sz="7200" dirty="0"/>
              <a:t>R</a:t>
            </a:r>
            <a:r>
              <a:rPr lang="en-US" sz="7200" dirty="0" err="1"/>
              <a:t>eturn</a:t>
            </a:r>
            <a:r>
              <a:rPr lang="en-US" sz="7200" dirty="0"/>
              <a:t> </a:t>
            </a:r>
            <a:r>
              <a:rPr lang="cs-CZ" sz="7200" dirty="0"/>
              <a:t>O</a:t>
            </a:r>
            <a:r>
              <a:rPr lang="en-US" sz="7200" dirty="0" err="1"/>
              <a:t>rder</a:t>
            </a:r>
            <a:r>
              <a:rPr lang="en-US" sz="7200" dirty="0"/>
              <a:t>, you may then want to revalue the item at the unit cost that is connected to the original sales entry.</a:t>
            </a:r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r>
              <a:rPr lang="cs-CZ" dirty="0" smtClean="0"/>
              <a:t> (</a:t>
            </a:r>
            <a:r>
              <a:rPr lang="cs-CZ" dirty="0" err="1" smtClean="0"/>
              <a:t>subtly</a:t>
            </a:r>
            <a:r>
              <a:rPr lang="cs-CZ" dirty="0" smtClean="0"/>
              <a:t> </a:t>
            </a:r>
            <a:r>
              <a:rPr lang="cs-CZ" dirty="0" err="1" smtClean="0"/>
              <a:t>compicated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60263" y="1268760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A representative from customer </a:t>
            </a:r>
            <a:r>
              <a:rPr lang="en-US" b="1" i="1" dirty="0"/>
              <a:t>10000 </a:t>
            </a:r>
            <a:r>
              <a:rPr lang="en-US" i="1" dirty="0"/>
              <a:t>calls a salesperson at Cronus and says that</a:t>
            </a:r>
            <a:endParaRPr lang="cs-CZ" dirty="0"/>
          </a:p>
          <a:p>
            <a:r>
              <a:rPr lang="en-US" i="1" dirty="0"/>
              <a:t>he received five units of item </a:t>
            </a:r>
            <a:r>
              <a:rPr lang="en-US" b="1" i="1" dirty="0" smtClean="0">
                <a:solidFill>
                  <a:srgbClr val="FF0000"/>
                </a:solidFill>
              </a:rPr>
              <a:t>7001</a:t>
            </a:r>
            <a:r>
              <a:rPr lang="cs-CZ" b="1" i="1" dirty="0" smtClean="0">
                <a:solidFill>
                  <a:srgbClr val="FF0000"/>
                </a:solidFill>
              </a:rPr>
              <a:t>0</a:t>
            </a:r>
            <a:r>
              <a:rPr lang="en-US" i="1" dirty="0" smtClean="0"/>
              <a:t> </a:t>
            </a:r>
            <a:r>
              <a:rPr lang="en-US" i="1" dirty="0"/>
              <a:t>instead of item </a:t>
            </a:r>
            <a:r>
              <a:rPr lang="en-US" b="1" i="1" dirty="0" smtClean="0">
                <a:solidFill>
                  <a:srgbClr val="0070C0"/>
                </a:solidFill>
              </a:rPr>
              <a:t>7001</a:t>
            </a:r>
            <a:r>
              <a:rPr lang="cs-CZ" b="1" i="1" dirty="0" smtClean="0">
                <a:solidFill>
                  <a:srgbClr val="0070C0"/>
                </a:solidFill>
              </a:rPr>
              <a:t>1</a:t>
            </a:r>
            <a:r>
              <a:rPr lang="en-US" i="1" dirty="0" smtClean="0"/>
              <a:t> </a:t>
            </a:r>
            <a:r>
              <a:rPr lang="en-US" i="1" dirty="0"/>
              <a:t>and that two units of</a:t>
            </a:r>
            <a:endParaRPr lang="cs-CZ" dirty="0"/>
          </a:p>
          <a:p>
            <a:r>
              <a:rPr lang="en-US" i="1" dirty="0"/>
              <a:t>item </a:t>
            </a:r>
            <a:r>
              <a:rPr lang="en-US" b="1" i="1" dirty="0">
                <a:solidFill>
                  <a:srgbClr val="00B050"/>
                </a:solidFill>
              </a:rPr>
              <a:t>1964-W</a:t>
            </a:r>
            <a:r>
              <a:rPr lang="en-US" i="1" dirty="0"/>
              <a:t> were delivered damaged</a:t>
            </a:r>
            <a:r>
              <a:rPr lang="en-US" i="1" dirty="0" smtClean="0"/>
              <a:t>.</a:t>
            </a:r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customer explains that the </a:t>
            </a:r>
            <a:r>
              <a:rPr lang="en-US" i="1" dirty="0" smtClean="0"/>
              <a:t>wrong</a:t>
            </a:r>
            <a:r>
              <a:rPr lang="cs-CZ" i="1" dirty="0" smtClean="0"/>
              <a:t> </a:t>
            </a:r>
            <a:r>
              <a:rPr lang="en-US" i="1" dirty="0" smtClean="0"/>
              <a:t>delivery </a:t>
            </a:r>
            <a:r>
              <a:rPr lang="en-US" i="1" dirty="0"/>
              <a:t>of item </a:t>
            </a:r>
            <a:r>
              <a:rPr lang="en-US" i="1" dirty="0" smtClean="0"/>
              <a:t>7001</a:t>
            </a:r>
            <a:r>
              <a:rPr lang="cs-CZ" i="1" dirty="0" smtClean="0"/>
              <a:t>0</a:t>
            </a:r>
            <a:r>
              <a:rPr lang="en-US" i="1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was his own fault</a:t>
            </a:r>
            <a:r>
              <a:rPr lang="en-US" i="1" dirty="0"/>
              <a:t>, while item 1964-W appeared to </a:t>
            </a:r>
            <a:r>
              <a:rPr lang="en-US" i="1" dirty="0" smtClean="0"/>
              <a:t>have</a:t>
            </a:r>
            <a:r>
              <a:rPr lang="cs-CZ" i="1" dirty="0" smtClean="0"/>
              <a:t> </a:t>
            </a:r>
            <a:r>
              <a:rPr lang="en-US" i="1" dirty="0" smtClean="0"/>
              <a:t>been </a:t>
            </a:r>
            <a:r>
              <a:rPr lang="en-US" i="1" dirty="0"/>
              <a:t>damaged during shipment</a:t>
            </a:r>
            <a:r>
              <a:rPr lang="en-US" i="1" dirty="0" smtClean="0"/>
              <a:t>.</a:t>
            </a:r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salesperson and the customer agree that item </a:t>
            </a:r>
            <a:r>
              <a:rPr lang="en-US" i="1" dirty="0" smtClean="0"/>
              <a:t>7001</a:t>
            </a:r>
            <a:r>
              <a:rPr lang="cs-CZ" i="1" dirty="0" smtClean="0"/>
              <a:t>0</a:t>
            </a:r>
            <a:r>
              <a:rPr lang="en-US" i="1" dirty="0" smtClean="0"/>
              <a:t> </a:t>
            </a:r>
            <a:r>
              <a:rPr lang="en-US" i="1" dirty="0"/>
              <a:t>must be returned to</a:t>
            </a:r>
            <a:endParaRPr lang="cs-CZ" dirty="0"/>
          </a:p>
          <a:p>
            <a:r>
              <a:rPr lang="en-US" i="1" dirty="0"/>
              <a:t>Cronus and a replacement of the same quantity of item </a:t>
            </a:r>
            <a:r>
              <a:rPr lang="en-US" i="1" dirty="0" smtClean="0"/>
              <a:t>7001</a:t>
            </a:r>
            <a:r>
              <a:rPr lang="cs-CZ" i="1" dirty="0" smtClean="0"/>
              <a:t>1</a:t>
            </a:r>
            <a:r>
              <a:rPr lang="en-US" i="1" dirty="0" smtClean="0"/>
              <a:t> </a:t>
            </a:r>
            <a:r>
              <a:rPr lang="en-US" i="1" dirty="0"/>
              <a:t>will be shipped to</a:t>
            </a:r>
            <a:endParaRPr lang="cs-CZ" dirty="0"/>
          </a:p>
          <a:p>
            <a:r>
              <a:rPr lang="en-US" i="1" dirty="0"/>
              <a:t>the customer. </a:t>
            </a:r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Regarding </a:t>
            </a:r>
            <a:r>
              <a:rPr lang="en-US" i="1" dirty="0"/>
              <a:t>this replacement, Cronus will charge the customer </a:t>
            </a:r>
            <a:r>
              <a:rPr lang="en-US" i="1" dirty="0" smtClean="0"/>
              <a:t>a</a:t>
            </a:r>
            <a:r>
              <a:rPr lang="cs-CZ" i="1" dirty="0" smtClean="0"/>
              <a:t> </a:t>
            </a:r>
            <a:r>
              <a:rPr lang="en-US" i="1" dirty="0" smtClean="0"/>
              <a:t>restock </a:t>
            </a:r>
            <a:r>
              <a:rPr lang="en-US" i="1" dirty="0"/>
              <a:t>fee of </a:t>
            </a:r>
            <a:r>
              <a:rPr lang="en-US" b="1" i="1" dirty="0"/>
              <a:t>5%</a:t>
            </a:r>
            <a:r>
              <a:rPr lang="en-US" i="1" dirty="0"/>
              <a:t> of the original order amount. </a:t>
            </a:r>
            <a:endParaRPr lang="cs-CZ" i="1" dirty="0" smtClean="0"/>
          </a:p>
          <a:p>
            <a:endParaRPr lang="cs-CZ" i="1" dirty="0"/>
          </a:p>
          <a:p>
            <a:r>
              <a:rPr lang="en-US" i="1" dirty="0" smtClean="0"/>
              <a:t>Meanwhile</a:t>
            </a:r>
            <a:r>
              <a:rPr lang="en-US" i="1" dirty="0"/>
              <a:t>, item 1964-W should not be returned, and the parties agree to settle the case by Cronus providing the customer with a sales allowance of </a:t>
            </a:r>
            <a:r>
              <a:rPr lang="en-US" b="1" i="1" dirty="0"/>
              <a:t>15%</a:t>
            </a:r>
            <a:r>
              <a:rPr lang="en-US" i="1" dirty="0"/>
              <a:t> off the</a:t>
            </a:r>
            <a:endParaRPr lang="cs-CZ" dirty="0"/>
          </a:p>
          <a:p>
            <a:r>
              <a:rPr lang="en-US" i="1" dirty="0"/>
              <a:t>price of the item.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34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Diagram of the task</a:t>
            </a:r>
            <a:endParaRPr lang="en-ZA" dirty="0"/>
          </a:p>
        </p:txBody>
      </p:sp>
      <p:sp>
        <p:nvSpPr>
          <p:cNvPr id="4" name="Obdélník 3"/>
          <p:cNvSpPr/>
          <p:nvPr/>
        </p:nvSpPr>
        <p:spPr>
          <a:xfrm>
            <a:off x="1835696" y="1844824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70010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835696" y="2537373"/>
            <a:ext cx="1368152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0436" y="2526635"/>
            <a:ext cx="96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Ordered</a:t>
            </a:r>
            <a:endParaRPr lang="en-ZA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1" y="1907540"/>
            <a:ext cx="10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Delivered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4935494" y="1907589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70010 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3275856" y="2092206"/>
            <a:ext cx="165618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1835696" y="3284984"/>
            <a:ext cx="136815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1964-W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935494" y="3241092"/>
            <a:ext cx="136815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1964-W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835696" y="4112675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70010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832732" y="4834611"/>
            <a:ext cx="1368152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70011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691578" y="4117722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70010 </a:t>
            </a:r>
            <a:endParaRPr lang="cs-CZ" dirty="0"/>
          </a:p>
        </p:txBody>
      </p:sp>
      <p:cxnSp>
        <p:nvCxnSpPr>
          <p:cNvPr id="18" name="Přímá spojnice se šipkou 17"/>
          <p:cNvCxnSpPr>
            <a:stCxn id="17" idx="1"/>
            <a:endCxn id="15" idx="3"/>
          </p:cNvCxnSpPr>
          <p:nvPr/>
        </p:nvCxnSpPr>
        <p:spPr>
          <a:xfrm flipH="1" flipV="1">
            <a:off x="3203848" y="4328699"/>
            <a:ext cx="2487730" cy="50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5691583" y="4837802"/>
            <a:ext cx="1368152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70011</a:t>
            </a:r>
            <a:endParaRPr lang="cs-CZ" dirty="0"/>
          </a:p>
        </p:txBody>
      </p:sp>
      <p:cxnSp>
        <p:nvCxnSpPr>
          <p:cNvPr id="28" name="Přímá spojnice se šipkou 27"/>
          <p:cNvCxnSpPr>
            <a:stCxn id="16" idx="3"/>
            <a:endCxn id="27" idx="1"/>
          </p:cNvCxnSpPr>
          <p:nvPr/>
        </p:nvCxnSpPr>
        <p:spPr>
          <a:xfrm>
            <a:off x="3200884" y="5050635"/>
            <a:ext cx="2490699" cy="31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779912" y="3928009"/>
            <a:ext cx="157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To be returned</a:t>
            </a:r>
            <a:endParaRPr lang="en-ZA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779912" y="4603612"/>
            <a:ext cx="161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To be delivered</a:t>
            </a:r>
            <a:endParaRPr lang="en-ZA" dirty="0"/>
          </a:p>
        </p:txBody>
      </p:sp>
      <p:cxnSp>
        <p:nvCxnSpPr>
          <p:cNvPr id="33" name="Přímá spojnice se šipkou 32"/>
          <p:cNvCxnSpPr/>
          <p:nvPr/>
        </p:nvCxnSpPr>
        <p:spPr>
          <a:xfrm>
            <a:off x="3275856" y="3501008"/>
            <a:ext cx="165618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6805866" y="2874312"/>
            <a:ext cx="18706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>
                <a:solidFill>
                  <a:srgbClr val="FF0000"/>
                </a:solidFill>
              </a:rPr>
              <a:t>Customer</a:t>
            </a:r>
          </a:p>
          <a:p>
            <a:r>
              <a:rPr lang="en-ZA" sz="1050" dirty="0" smtClean="0">
                <a:solidFill>
                  <a:srgbClr val="FF0000"/>
                </a:solidFill>
              </a:rPr>
              <a:t> </a:t>
            </a:r>
            <a:r>
              <a:rPr lang="en-ZA" sz="1600" dirty="0">
                <a:solidFill>
                  <a:srgbClr val="FF0000"/>
                </a:solidFill>
              </a:rPr>
              <a:t>will be granted</a:t>
            </a:r>
          </a:p>
          <a:p>
            <a:r>
              <a:rPr lang="en-ZA" sz="1600" dirty="0">
                <a:solidFill>
                  <a:srgbClr val="FF0000"/>
                </a:solidFill>
              </a:rPr>
              <a:t>of 15 % off the price</a:t>
            </a:r>
          </a:p>
          <a:p>
            <a:r>
              <a:rPr lang="en-ZA" sz="1600" dirty="0">
                <a:solidFill>
                  <a:srgbClr val="FF0000"/>
                </a:solidFill>
              </a:rPr>
              <a:t>item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828597" y="1615152"/>
            <a:ext cx="21775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>
                <a:solidFill>
                  <a:srgbClr val="0070C0"/>
                </a:solidFill>
              </a:rPr>
              <a:t>Restock will be charged </a:t>
            </a:r>
          </a:p>
          <a:p>
            <a:r>
              <a:rPr lang="en-ZA" sz="1600" dirty="0" smtClean="0">
                <a:solidFill>
                  <a:srgbClr val="0070C0"/>
                </a:solidFill>
              </a:rPr>
              <a:t>Customer</a:t>
            </a:r>
          </a:p>
          <a:p>
            <a:r>
              <a:rPr lang="en-ZA" sz="1600" dirty="0" smtClean="0">
                <a:solidFill>
                  <a:srgbClr val="0070C0"/>
                </a:solidFill>
              </a:rPr>
              <a:t> will be granted</a:t>
            </a:r>
          </a:p>
          <a:p>
            <a:r>
              <a:rPr lang="en-ZA" sz="1600" dirty="0" smtClean="0">
                <a:solidFill>
                  <a:srgbClr val="0070C0"/>
                </a:solidFill>
              </a:rPr>
              <a:t>of 5 % off the original </a:t>
            </a:r>
          </a:p>
          <a:p>
            <a:r>
              <a:rPr lang="en-ZA" sz="1600" dirty="0" smtClean="0">
                <a:solidFill>
                  <a:srgbClr val="0070C0"/>
                </a:solidFill>
              </a:rPr>
              <a:t>order amount</a:t>
            </a:r>
            <a:endParaRPr lang="en-ZA" sz="1600" dirty="0">
              <a:solidFill>
                <a:srgbClr val="0070C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338206" y="359928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x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338206" y="296942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 x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360937" y="514407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x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360937" y="172287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22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ZA" dirty="0" smtClean="0"/>
              <a:t>S</a:t>
            </a:r>
            <a:r>
              <a:rPr lang="cs-CZ" dirty="0" err="1" smtClean="0"/>
              <a:t>etup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Sales </a:t>
            </a:r>
            <a:r>
              <a:rPr lang="en-US" dirty="0" smtClean="0"/>
              <a:t>&amp;</a:t>
            </a:r>
            <a:r>
              <a:rPr lang="en-ZA" dirty="0" smtClean="0"/>
              <a:t> Receivables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657350"/>
            <a:ext cx="6370637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43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23646" y="5589240"/>
            <a:ext cx="4526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post by F9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2044"/>
            <a:ext cx="937131" cy="77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111298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22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Posted  document </a:t>
            </a:r>
            <a:r>
              <a:rPr lang="cs-CZ" dirty="0" smtClean="0"/>
              <a:t>(Sales </a:t>
            </a:r>
            <a:r>
              <a:rPr lang="cs-CZ" dirty="0" err="1" smtClean="0"/>
              <a:t>Order</a:t>
            </a:r>
            <a:r>
              <a:rPr lang="cs-CZ" dirty="0" smtClean="0"/>
              <a:t>)</a:t>
            </a:r>
            <a:r>
              <a:rPr lang="en-ZA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8965"/>
            <a:ext cx="4464496" cy="9873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4020682" cy="3837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5173719" y="3666976"/>
            <a:ext cx="366674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68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Return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2640" y="5949280"/>
            <a:ext cx="43433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Ctrl-N and </a:t>
            </a:r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customer</a:t>
            </a:r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10000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5"/>
            <a:ext cx="142222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6559298" cy="3596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93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2555776" y="2582211"/>
            <a:ext cx="263117" cy="685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724661" y="3789040"/>
            <a:ext cx="3666747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87024"/>
            <a:ext cx="3352800" cy="123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6" y="3276800"/>
            <a:ext cx="1834882" cy="2600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52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632</Words>
  <Application>Microsoft Office PowerPoint</Application>
  <PresentationFormat>Předvádění na obrazovce (4:3)</PresentationFormat>
  <Paragraphs>2792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Introduction to MS Dynamics NAV 2018 (Return Management)</vt:lpstr>
      <vt:lpstr>Return Management</vt:lpstr>
      <vt:lpstr>Task (subtly compicated)</vt:lpstr>
      <vt:lpstr>Diagram of the task</vt:lpstr>
      <vt:lpstr> Setup of Sales &amp; Receivables</vt:lpstr>
      <vt:lpstr>Sales Order</vt:lpstr>
      <vt:lpstr>Posted  document (Sales Order) </vt:lpstr>
      <vt:lpstr>Return Order creation</vt:lpstr>
      <vt:lpstr>Return Order creation</vt:lpstr>
      <vt:lpstr>Return Order creation</vt:lpstr>
      <vt:lpstr>Return Order creation</vt:lpstr>
      <vt:lpstr>Return Order creation</vt:lpstr>
      <vt:lpstr>Return Order creation</vt:lpstr>
      <vt:lpstr>Move Negative Lines from SSO to new SO</vt:lpstr>
      <vt:lpstr>New created Sales Order</vt:lpstr>
      <vt:lpstr>Last version of Sales Return Sales Order (SRO) </vt:lpstr>
      <vt:lpstr>Both document has been posted (F9)</vt:lpstr>
      <vt:lpstr>Customer Ledger Entries</vt:lpstr>
      <vt:lpstr>Created Credit Memo</vt:lpstr>
      <vt:lpstr>End of the section X.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Jaromír Skorkovský</cp:lastModifiedBy>
  <cp:revision>206</cp:revision>
  <dcterms:created xsi:type="dcterms:W3CDTF">2014-09-15T11:04:04Z</dcterms:created>
  <dcterms:modified xsi:type="dcterms:W3CDTF">2019-11-11T07:11:26Z</dcterms:modified>
</cp:coreProperties>
</file>