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19. 11. 2018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7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19. 11. 2018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30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19. 11. 2018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73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19. 11. 2018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21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19. 11. 2018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80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19. 11. 2018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85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19. 11. 2018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742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19. 11. 2018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06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19. 11. 2018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38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19. 11. 2018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64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97229-4EEF-46D0-9F72-59F29E9BAAF1}" type="datetimeFigureOut">
              <a:rPr lang="cs-CZ" smtClean="0"/>
              <a:t>19. 11. 2018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8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97229-4EEF-46D0-9F72-59F29E9BAAF1}" type="datetimeFigureOut">
              <a:rPr lang="cs-CZ" smtClean="0"/>
              <a:t>19. 11. 2018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868F0-83E1-4569-8C5C-FF2B2C7B4A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6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620688"/>
            <a:ext cx="8208912" cy="5688632"/>
          </a:xfrm>
        </p:spPr>
        <p:txBody>
          <a:bodyPr>
            <a:normAutofit fontScale="92500"/>
          </a:bodyPr>
          <a:lstStyle/>
          <a:p>
            <a:r>
              <a:rPr lang="es-DO" sz="2400" b="1" u="sng" dirty="0" smtClean="0">
                <a:solidFill>
                  <a:srgbClr val="0070C0"/>
                </a:solidFill>
              </a:rPr>
              <a:t>Oraciones condicionales</a:t>
            </a:r>
          </a:p>
          <a:p>
            <a:pPr marL="514350" indent="-514350" algn="just">
              <a:buAutoNum type="arabicParenR"/>
            </a:pPr>
            <a:r>
              <a:rPr lang="es-DO" sz="2400" dirty="0" smtClean="0">
                <a:solidFill>
                  <a:schemeClr val="tx1"/>
                </a:solidFill>
              </a:rPr>
              <a:t>Condiciones posibles de cumplir</a:t>
            </a:r>
          </a:p>
          <a:p>
            <a:pPr algn="just"/>
            <a:r>
              <a:rPr lang="es-DO" sz="2400" dirty="0" smtClean="0">
                <a:solidFill>
                  <a:srgbClr val="FF0000"/>
                </a:solidFill>
              </a:rPr>
              <a:t>Si tienes tiempo</a:t>
            </a:r>
            <a:r>
              <a:rPr lang="es-DO" sz="2400" dirty="0" smtClean="0">
                <a:solidFill>
                  <a:schemeClr val="tx1"/>
                </a:solidFill>
              </a:rPr>
              <a:t>, ven a mi casa.</a:t>
            </a:r>
          </a:p>
          <a:p>
            <a:pPr algn="just"/>
            <a:r>
              <a:rPr lang="es-DO" sz="2400" dirty="0" smtClean="0">
                <a:solidFill>
                  <a:srgbClr val="FF0000"/>
                </a:solidFill>
              </a:rPr>
              <a:t>Si vienes a mi casa</a:t>
            </a:r>
            <a:r>
              <a:rPr lang="es-DO" sz="2400" dirty="0" smtClean="0">
                <a:solidFill>
                  <a:schemeClr val="tx1"/>
                </a:solidFill>
              </a:rPr>
              <a:t>, te invitaré a café.</a:t>
            </a:r>
          </a:p>
          <a:p>
            <a:pPr algn="just"/>
            <a:r>
              <a:rPr lang="es-DO" sz="2400" dirty="0" smtClean="0">
                <a:solidFill>
                  <a:srgbClr val="FF0000"/>
                </a:solidFill>
              </a:rPr>
              <a:t>Si podemos</a:t>
            </a:r>
            <a:r>
              <a:rPr lang="es-DO" sz="2400" dirty="0" smtClean="0">
                <a:solidFill>
                  <a:schemeClr val="tx1"/>
                </a:solidFill>
              </a:rPr>
              <a:t>, vamos al cine.</a:t>
            </a:r>
          </a:p>
          <a:p>
            <a:pPr algn="just"/>
            <a:endParaRPr lang="es-DO" sz="2400" dirty="0" smtClean="0">
              <a:solidFill>
                <a:schemeClr val="tx1"/>
              </a:solidFill>
            </a:endParaRPr>
          </a:p>
          <a:p>
            <a:pPr algn="just"/>
            <a:r>
              <a:rPr lang="es-DO" sz="2400" dirty="0" smtClean="0">
                <a:solidFill>
                  <a:schemeClr val="tx1"/>
                </a:solidFill>
              </a:rPr>
              <a:t>2)Condición poco probable o imposible.</a:t>
            </a:r>
          </a:p>
          <a:p>
            <a:pPr algn="just"/>
            <a:r>
              <a:rPr lang="es-DO" sz="2400" dirty="0" smtClean="0">
                <a:solidFill>
                  <a:srgbClr val="FF0000"/>
                </a:solidFill>
              </a:rPr>
              <a:t>Si tuviera tiempo</a:t>
            </a:r>
            <a:r>
              <a:rPr lang="es-DO" sz="2400" dirty="0" smtClean="0">
                <a:solidFill>
                  <a:schemeClr val="tx1"/>
                </a:solidFill>
              </a:rPr>
              <a:t>, iría a tu casa.</a:t>
            </a:r>
          </a:p>
          <a:p>
            <a:pPr algn="just"/>
            <a:endParaRPr lang="es-DO" sz="2400" dirty="0" smtClean="0">
              <a:solidFill>
                <a:schemeClr val="tx1"/>
              </a:solidFill>
            </a:endParaRPr>
          </a:p>
          <a:p>
            <a:pPr algn="just"/>
            <a:r>
              <a:rPr lang="es-DO" sz="2400" dirty="0" smtClean="0">
                <a:solidFill>
                  <a:schemeClr val="tx1"/>
                </a:solidFill>
              </a:rPr>
              <a:t>3) Condición que no se cumplió en el pasado</a:t>
            </a:r>
          </a:p>
          <a:p>
            <a:pPr algn="just"/>
            <a:r>
              <a:rPr lang="es-DO" sz="2400" dirty="0" smtClean="0">
                <a:solidFill>
                  <a:srgbClr val="FF0000"/>
                </a:solidFill>
              </a:rPr>
              <a:t>Si hubiera tenido tiempo</a:t>
            </a:r>
            <a:r>
              <a:rPr lang="es-DO" sz="2400" dirty="0" smtClean="0">
                <a:solidFill>
                  <a:schemeClr val="tx1"/>
                </a:solidFill>
              </a:rPr>
              <a:t>, habría ido/ hubiera ido a tu casa.</a:t>
            </a:r>
          </a:p>
          <a:p>
            <a:pPr algn="just"/>
            <a:r>
              <a:rPr lang="es-DO" sz="2400" dirty="0" smtClean="0">
                <a:solidFill>
                  <a:schemeClr val="tx1"/>
                </a:solidFill>
              </a:rPr>
              <a:t>4) Condición que no se cumplió en el pasado y que tiene repercusión en el presente.</a:t>
            </a:r>
          </a:p>
          <a:p>
            <a:pPr algn="just"/>
            <a:r>
              <a:rPr lang="es-DO" sz="2400" dirty="0" smtClean="0">
                <a:solidFill>
                  <a:srgbClr val="FF0000"/>
                </a:solidFill>
              </a:rPr>
              <a:t>Si hubiera ahorrado lo suficiente</a:t>
            </a:r>
            <a:r>
              <a:rPr lang="es-DO" sz="2400" dirty="0" smtClean="0">
                <a:solidFill>
                  <a:schemeClr val="tx1"/>
                </a:solidFill>
              </a:rPr>
              <a:t>, no tendría que pedir un préstamo.</a:t>
            </a:r>
            <a:endParaRPr lang="es-DO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1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DO" sz="2400" dirty="0" smtClean="0"/>
              <a:t>2. </a:t>
            </a:r>
            <a:r>
              <a:rPr lang="es-DO" sz="2400" b="1" dirty="0" smtClean="0"/>
              <a:t>A no ser que, </a:t>
            </a:r>
            <a:r>
              <a:rPr lang="cs-CZ" sz="2400" b="1" dirty="0" smtClean="0"/>
              <a:t>con</a:t>
            </a:r>
            <a:r>
              <a:rPr lang="es-DO" sz="2400" b="1" dirty="0" smtClean="0"/>
              <a:t> tal de que, siempre que, como, en caso de que </a:t>
            </a:r>
            <a:r>
              <a:rPr lang="es-DO" sz="2400" dirty="0" smtClean="0"/>
              <a:t>+ </a:t>
            </a:r>
            <a:r>
              <a:rPr lang="es-DO" sz="2400" dirty="0" smtClean="0">
                <a:solidFill>
                  <a:srgbClr val="FF0000"/>
                </a:solidFill>
              </a:rPr>
              <a:t>SUBJUNTIVO</a:t>
            </a:r>
          </a:p>
          <a:p>
            <a:pPr marL="0" indent="0">
              <a:buNone/>
            </a:pPr>
            <a:endParaRPr lang="es-DO" sz="2400" dirty="0" smtClean="0"/>
          </a:p>
          <a:p>
            <a:pPr marL="0" indent="0">
              <a:buNone/>
            </a:pPr>
            <a:r>
              <a:rPr lang="es-DO" sz="2400" dirty="0" smtClean="0">
                <a:solidFill>
                  <a:srgbClr val="FF0000"/>
                </a:solidFill>
              </a:rPr>
              <a:t>En caso de que </a:t>
            </a:r>
            <a:r>
              <a:rPr lang="es-DO" sz="2400" dirty="0" smtClean="0"/>
              <a:t>me </a:t>
            </a:r>
            <a:r>
              <a:rPr lang="es-DO" sz="2400" dirty="0" smtClean="0">
                <a:solidFill>
                  <a:srgbClr val="FF0000"/>
                </a:solidFill>
              </a:rPr>
              <a:t>necesites</a:t>
            </a:r>
            <a:r>
              <a:rPr lang="es-DO" sz="2400" dirty="0" smtClean="0"/>
              <a:t>, llámame.</a:t>
            </a:r>
          </a:p>
          <a:p>
            <a:pPr marL="0" indent="0">
              <a:buNone/>
            </a:pPr>
            <a:endParaRPr lang="es-DO" sz="2400" dirty="0" smtClean="0"/>
          </a:p>
          <a:p>
            <a:pPr marL="0" indent="0">
              <a:buNone/>
            </a:pPr>
            <a:r>
              <a:rPr lang="es-DO" sz="2400" dirty="0" smtClean="0">
                <a:solidFill>
                  <a:srgbClr val="0070C0"/>
                </a:solidFill>
              </a:rPr>
              <a:t>Notas</a:t>
            </a:r>
          </a:p>
          <a:p>
            <a:pPr marL="0" indent="0">
              <a:buNone/>
            </a:pPr>
            <a:r>
              <a:rPr lang="es-DO" sz="2400" dirty="0" smtClean="0"/>
              <a:t>a)</a:t>
            </a:r>
            <a:r>
              <a:rPr lang="cs-CZ" sz="2400" dirty="0" smtClean="0">
                <a:solidFill>
                  <a:srgbClr val="FF0000"/>
                </a:solidFill>
              </a:rPr>
              <a:t>Con</a:t>
            </a:r>
            <a:r>
              <a:rPr lang="es-DO" sz="2400" dirty="0" smtClean="0">
                <a:solidFill>
                  <a:srgbClr val="FF0000"/>
                </a:solidFill>
              </a:rPr>
              <a:t> tal de que + siempre que </a:t>
            </a:r>
            <a:r>
              <a:rPr lang="es-DO" sz="2400" dirty="0" smtClean="0"/>
              <a:t>introducen oraciones que expresan que el cumplimiento de la condición es indispensable para que se</a:t>
            </a:r>
            <a:r>
              <a:rPr lang="cs-CZ" sz="2400" dirty="0" smtClean="0"/>
              <a:t> </a:t>
            </a:r>
            <a:r>
              <a:rPr lang="es-DO" sz="2400" dirty="0" smtClean="0"/>
              <a:t>realice algo</a:t>
            </a:r>
          </a:p>
          <a:p>
            <a:pPr marL="0" indent="0">
              <a:buNone/>
            </a:pPr>
            <a:endParaRPr lang="es-DO" sz="2400" dirty="0" smtClean="0"/>
          </a:p>
          <a:p>
            <a:pPr marL="0" indent="0">
              <a:buNone/>
            </a:pPr>
            <a:r>
              <a:rPr lang="es-DO" sz="2400" dirty="0" smtClean="0"/>
              <a:t>Te prestaré mi coche </a:t>
            </a:r>
            <a:r>
              <a:rPr lang="es-DO" sz="2400" dirty="0" smtClean="0">
                <a:solidFill>
                  <a:srgbClr val="FF0000"/>
                </a:solidFill>
              </a:rPr>
              <a:t>siempre que </a:t>
            </a:r>
            <a:r>
              <a:rPr lang="es-DO" sz="2400" dirty="0" smtClean="0"/>
              <a:t>me lo devuelvas antes del lunes.</a:t>
            </a:r>
            <a:endParaRPr lang="cs-CZ" sz="2400" dirty="0" smtClean="0"/>
          </a:p>
          <a:p>
            <a:pPr marL="0" indent="0">
              <a:buNone/>
            </a:pPr>
            <a:endParaRPr lang="es-DO" sz="2400" dirty="0" smtClean="0"/>
          </a:p>
          <a:p>
            <a:pPr marL="0" indent="0">
              <a:buNone/>
            </a:pPr>
            <a:r>
              <a:rPr lang="es-DO" sz="2400" dirty="0" smtClean="0"/>
              <a:t>b)Las oraciones que llevan </a:t>
            </a:r>
            <a:r>
              <a:rPr lang="es-DO" sz="2400" dirty="0" smtClean="0">
                <a:solidFill>
                  <a:srgbClr val="FF0000"/>
                </a:solidFill>
              </a:rPr>
              <a:t>como</a:t>
            </a:r>
            <a:r>
              <a:rPr lang="es-DO" sz="2400" dirty="0" smtClean="0"/>
              <a:t> tienen un matiz de advertencia, amenaza</a:t>
            </a:r>
          </a:p>
          <a:p>
            <a:pPr marL="0" indent="0">
              <a:buNone/>
            </a:pPr>
            <a:r>
              <a:rPr lang="es-DO" sz="2400" dirty="0" smtClean="0">
                <a:solidFill>
                  <a:srgbClr val="FF0000"/>
                </a:solidFill>
              </a:rPr>
              <a:t>Como</a:t>
            </a:r>
            <a:r>
              <a:rPr lang="es-DO" sz="2400" dirty="0" smtClean="0"/>
              <a:t> no vengas a mi boda, me enfadaré contigo.</a:t>
            </a:r>
            <a:endParaRPr lang="es-DO" sz="2400" dirty="0"/>
          </a:p>
        </p:txBody>
      </p:sp>
    </p:spTree>
    <p:extLst>
      <p:ext uri="{BB962C8B-B14F-4D97-AF65-F5344CB8AC3E}">
        <p14:creationId xmlns:p14="http://schemas.microsoft.com/office/powerpoint/2010/main" val="10693650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197</Words>
  <Application>Microsoft Office PowerPoint</Application>
  <PresentationFormat>Předvádění na obrazovce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De Azevedo</dc:creator>
  <cp:lastModifiedBy>De Azevedo</cp:lastModifiedBy>
  <cp:revision>2</cp:revision>
  <dcterms:created xsi:type="dcterms:W3CDTF">2018-11-19T07:37:18Z</dcterms:created>
  <dcterms:modified xsi:type="dcterms:W3CDTF">2018-11-19T07:47:33Z</dcterms:modified>
</cp:coreProperties>
</file>