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2" r:id="rId1"/>
  </p:sldMasterIdLst>
  <p:notesMasterIdLst>
    <p:notesMasterId r:id="rId49"/>
  </p:notesMasterIdLst>
  <p:handoutMasterIdLst>
    <p:handoutMasterId r:id="rId50"/>
  </p:handoutMasterIdLst>
  <p:sldIdLst>
    <p:sldId id="274" r:id="rId2"/>
    <p:sldId id="275" r:id="rId3"/>
    <p:sldId id="259" r:id="rId4"/>
    <p:sldId id="291" r:id="rId5"/>
    <p:sldId id="277" r:id="rId6"/>
    <p:sldId id="279" r:id="rId7"/>
    <p:sldId id="276" r:id="rId8"/>
    <p:sldId id="285" r:id="rId9"/>
    <p:sldId id="278" r:id="rId10"/>
    <p:sldId id="301" r:id="rId11"/>
    <p:sldId id="257" r:id="rId12"/>
    <p:sldId id="273" r:id="rId13"/>
    <p:sldId id="260" r:id="rId14"/>
    <p:sldId id="292" r:id="rId15"/>
    <p:sldId id="305" r:id="rId16"/>
    <p:sldId id="302" r:id="rId17"/>
    <p:sldId id="306" r:id="rId18"/>
    <p:sldId id="272" r:id="rId19"/>
    <p:sldId id="308" r:id="rId20"/>
    <p:sldId id="261" r:id="rId21"/>
    <p:sldId id="280" r:id="rId22"/>
    <p:sldId id="263" r:id="rId23"/>
    <p:sldId id="289" r:id="rId24"/>
    <p:sldId id="294" r:id="rId25"/>
    <p:sldId id="295" r:id="rId26"/>
    <p:sldId id="297" r:id="rId27"/>
    <p:sldId id="290" r:id="rId28"/>
    <p:sldId id="298" r:id="rId29"/>
    <p:sldId id="299" r:id="rId30"/>
    <p:sldId id="303" r:id="rId31"/>
    <p:sldId id="296" r:id="rId32"/>
    <p:sldId id="287" r:id="rId33"/>
    <p:sldId id="304" r:id="rId34"/>
    <p:sldId id="300" r:id="rId35"/>
    <p:sldId id="288" r:id="rId36"/>
    <p:sldId id="258" r:id="rId37"/>
    <p:sldId id="283" r:id="rId38"/>
    <p:sldId id="266" r:id="rId39"/>
    <p:sldId id="267" r:id="rId40"/>
    <p:sldId id="268" r:id="rId41"/>
    <p:sldId id="286" r:id="rId42"/>
    <p:sldId id="269" r:id="rId43"/>
    <p:sldId id="270" r:id="rId44"/>
    <p:sldId id="284" r:id="rId45"/>
    <p:sldId id="262" r:id="rId46"/>
    <p:sldId id="307" r:id="rId47"/>
    <p:sldId id="281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A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7DC523-EEDA-41F3-ADC5-E58CED8790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Energetický mix: Ekonomické a environmentální dopady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75E87-85D5-42AD-B64A-FE89D93A02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14FC6-C235-475D-8943-5CD1859D1B9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63553-BC8F-462A-9909-3AF0675086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C6B40-46BF-4830-B93C-2A0C4FA8D2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0CB75-5966-4668-A9DE-C6DA5B593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8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Energetický mix: Ekonomické a environmentální dopady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50080-494A-482D-9C9C-6630D5EF891F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6F44F-BCD6-49A8-ADA2-ECE7FA874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202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7FE7E-EED5-48D2-91ED-1EA1906F0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7FA715-BE9F-420D-B6A5-67F2909D4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716BEE-D4D9-46B9-B2D7-E99B9C45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D55E4-78EE-44AA-9F5F-8409A9CF4BBA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806B59-95B8-49B2-BA55-503F40A2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1DF1CC-1F8E-4919-9042-44F1A33F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65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8AB8F-C56A-4E38-B9D4-72BE93CD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A358066-2C10-455D-855C-B70AEAE52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ED18E7-8405-45BD-B1EE-0F43271C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3EE5D-41F0-4DC2-964B-C60CC757900A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7800EB-7A82-4B9D-9189-E14CF396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D25B6C-E048-43D8-B9FB-E537F594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639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5FC5D10-AD8A-4B84-B1A9-3BA2DD72A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202146-6464-493F-9313-4F66DCD16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33C7C4-E548-46FB-A78C-C387B0EA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C116-8BD9-4B09-95E2-489A05F3D7CD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CAEC6C-7A37-484A-912C-3D560A3F2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72285E-8D28-4E59-AE79-4AE0DD8C5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6870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0FD73-7F7E-433D-9273-D0963A7DA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341E53-3B84-4E87-AB8C-72CE09164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B80E7B-8246-4FC1-BAC4-F63123FC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DFDB8-8DA1-45C7-A811-5B4AFCBC2CBE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1DE8CE-9A73-4C75-BC5F-AAAD3D5C7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D0F545-6A75-4F41-B5FA-87072164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986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B39AC0-AE00-4D03-9F36-52EAB9235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DA68E3B-64E3-4BF4-B7FA-77EA2916C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1451CC-850B-4264-92A1-F2D846F0F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83EA7-5070-4981-91F0-50D8E367E5CB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0EAD59-FD81-41DB-B657-7DD41A5A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C42139-1C6B-434C-8684-884B33B3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745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80E2AD-5DF3-468A-A9D0-7B7596D9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C1DB49-D759-42D8-883E-EC28DF5A7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BDED5D0-552F-4C68-8A66-35DF217CD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153BB7-744B-4E99-801F-C3D8E100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43B22-E151-4E30-B3BD-DF5007690409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D43F63-F904-4927-ABFB-284D0971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B9CE34-F48E-4C70-BC46-50E55F2E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23430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DAB74-9EE6-4D55-A56B-55DFA797B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FD61428-4BD2-4C85-A9FA-8397DBBA3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5AC4B3D-E7F4-472B-AAA2-0DAEE6848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BD7F492-94AD-42CE-90D6-C84FEB0EF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B661200-1790-4DAE-8438-99ECEBAAC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115AEBD-1A50-433E-83FA-12246667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920D-93FB-4090-B86C-535049BEC931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DCAA937-353F-415B-905F-F16E8031F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BF40EDD-F652-4DC3-A7C5-BE81DFA6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725054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4B56D-A0C4-4542-B0B9-B3AE24CEC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9E408D9-7C20-42C1-BE96-B89387D0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7B86-1BFB-456C-B5F7-97CF8BF828A6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C01B49-9184-4605-B480-5D5A7A86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ED483B-02EB-432A-B7BE-5CF2C13A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042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FEBFACC-CEFB-4DA0-A18D-CF2DBCDC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3885B-6665-4955-A66A-478D8BDC7B7F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1187902-EAFF-4476-8F70-C089AD75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B5822A-68E5-4B5D-A774-1D9D82109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693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01183-91B3-4CC6-9252-7EEF687F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A8489C-FB1C-4FAD-B60C-0CB22CA37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4C272CF-3B99-440F-9A8C-C487289D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78AECC-E4B6-4DD2-A221-9E09C00D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F63A-30E1-4E59-ABBF-F34E0FE0B663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46D0AF-9CEB-45FE-83F2-3A05AF534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A2C67E2-9077-40CF-A6B8-F77344E2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77956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23917D-FF1E-446A-8553-23597C1C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5A39F46-EAD8-4D94-ABC2-E975D0C31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9871412-ECAF-4FD7-8D2E-CB8DA3502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C8CC81-863C-4749-8026-C38EB648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D4BB-8F77-41C1-9808-ED2146AF8BA4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32A263-A1CF-4340-9A1B-35054577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E4E8A5-6A65-41A3-BAE1-B1141CAE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271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438682-DFA0-4447-81BC-55DD0BB9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95D483F-C067-4F89-AFC2-A0D29D556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4F2AAB-0CA8-4860-A38A-8793A34CB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6760D-32AC-48A2-BBEF-06DF78732364}" type="datetime1">
              <a:rPr lang="cs-CZ" smtClean="0"/>
              <a:t>27.11.2019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384192-A630-4EB7-8E31-56CCC5394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Energetický mix: Ekonomické a environmentální dopady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50C6F2-814C-4D83-852C-30F62E2D7F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278F2-2F01-4C2C-9284-F03CC692EB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174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10C36C-19C8-4F83-80B6-E0CD500B1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1"/>
          <a:stretch/>
        </p:blipFill>
        <p:spPr>
          <a:xfrm>
            <a:off x="5360894" y="0"/>
            <a:ext cx="683110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49B1C-331B-4CF3-B1F1-70ED35664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FD104F4-6D8D-47C7-94EB-C650BD7E4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320" y="5708195"/>
            <a:ext cx="6115320" cy="832005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ENVIRONMENTÁLNÍ</a:t>
            </a:r>
            <a:r>
              <a:rPr lang="en-US" sz="3600" b="1" dirty="0"/>
              <a:t> </a:t>
            </a:r>
            <a:r>
              <a:rPr lang="cs-CZ" sz="3600" b="1" dirty="0"/>
              <a:t>EKONOMIE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CEA2D1-36FA-4FAE-A926-9E4A87966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7831" y="6091706"/>
            <a:ext cx="2731110" cy="448494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Zdeněk ŠLEGR, 2019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03CCD24-5258-41F8-9CE9-D1E37C6ED433}"/>
              </a:ext>
            </a:extLst>
          </p:cNvPr>
          <p:cNvSpPr txBox="1">
            <a:spLocks/>
          </p:cNvSpPr>
          <p:nvPr/>
        </p:nvSpPr>
        <p:spPr>
          <a:xfrm>
            <a:off x="0" y="2323750"/>
            <a:ext cx="6096000" cy="18371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200" b="1" dirty="0"/>
              <a:t>ENERGETICKÝ MIX: </a:t>
            </a:r>
          </a:p>
          <a:p>
            <a:pPr algn="l"/>
            <a:r>
              <a:rPr lang="cs-CZ" sz="4900" b="1" dirty="0">
                <a:solidFill>
                  <a:schemeClr val="bg1"/>
                </a:solidFill>
              </a:rPr>
              <a:t>EKONOMICKÉ</a:t>
            </a:r>
            <a:r>
              <a:rPr lang="en-US" sz="4900" b="1" dirty="0">
                <a:solidFill>
                  <a:schemeClr val="bg1"/>
                </a:solidFill>
              </a:rPr>
              <a:t> A </a:t>
            </a:r>
            <a:r>
              <a:rPr lang="cs-CZ" sz="4900" b="1" dirty="0">
                <a:solidFill>
                  <a:schemeClr val="bg1"/>
                </a:solidFill>
              </a:rPr>
              <a:t>ENVIRONMENTÁLNÍ</a:t>
            </a:r>
            <a:r>
              <a:rPr lang="en-US" sz="4900" b="1" dirty="0">
                <a:solidFill>
                  <a:schemeClr val="bg1"/>
                </a:solidFill>
              </a:rPr>
              <a:t> </a:t>
            </a:r>
            <a:r>
              <a:rPr lang="cs-CZ" sz="4900" b="1" dirty="0">
                <a:solidFill>
                  <a:schemeClr val="bg1"/>
                </a:solidFill>
              </a:rPr>
              <a:t>DOPADY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2682AB-FD6F-48D3-8490-3E24CF3E68BE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89233"/>
            <a:ext cx="6096000" cy="14261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2CB3A8-3B4D-407D-BD91-50C0E5CACFDD}"/>
              </a:ext>
            </a:extLst>
          </p:cNvPr>
          <p:cNvCxnSpPr>
            <a:cxnSpLocks/>
          </p:cNvCxnSpPr>
          <p:nvPr/>
        </p:nvCxnSpPr>
        <p:spPr>
          <a:xfrm flipH="1" flipV="1">
            <a:off x="-2542" y="794670"/>
            <a:ext cx="6096000" cy="14261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A84654-8403-456D-BD07-F6F170BD6BF2}"/>
              </a:ext>
            </a:extLst>
          </p:cNvPr>
          <p:cNvCxnSpPr>
            <a:cxnSpLocks/>
          </p:cNvCxnSpPr>
          <p:nvPr/>
        </p:nvCxnSpPr>
        <p:spPr>
          <a:xfrm flipH="1" flipV="1">
            <a:off x="-10931" y="648513"/>
            <a:ext cx="6096000" cy="14261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3DE7FE-F520-412F-89B4-8DF7976A816A}"/>
              </a:ext>
            </a:extLst>
          </p:cNvPr>
          <p:cNvSpPr txBox="1"/>
          <p:nvPr/>
        </p:nvSpPr>
        <p:spPr>
          <a:xfrm>
            <a:off x="0" y="6506160"/>
            <a:ext cx="12192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Foto: Autor, Delta Severní Dviny do Bílého moře, Archangelsk (RUS) 2019, </a:t>
            </a:r>
            <a:r>
              <a:rPr lang="cs-CZ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Çamköy</a:t>
            </a:r>
            <a:r>
              <a:rPr lang="cs-CZ" sz="1600" i="1" dirty="0">
                <a:solidFill>
                  <a:schemeClr val="bg1"/>
                </a:solidFill>
              </a:rPr>
              <a:t> (TUR) 2019  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7125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Spotřeba paliva za 1 hodinu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79" y="1825625"/>
            <a:ext cx="382350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/>
              <a:t>Hnědouhlená elektrárna:</a:t>
            </a:r>
          </a:p>
          <a:p>
            <a:pPr marL="0" indent="0" algn="just">
              <a:buNone/>
            </a:pPr>
            <a:r>
              <a:rPr lang="cs-CZ" sz="1400" i="1" dirty="0"/>
              <a:t>(120 tun)</a:t>
            </a:r>
          </a:p>
          <a:p>
            <a:pPr marL="0" indent="0" algn="just">
              <a:buNone/>
            </a:pPr>
            <a:r>
              <a:rPr lang="cs-CZ" dirty="0"/>
              <a:t>Černouhelná elektrárna:</a:t>
            </a:r>
          </a:p>
          <a:p>
            <a:pPr marL="0" indent="0" algn="just">
              <a:buNone/>
            </a:pPr>
            <a:r>
              <a:rPr lang="cs-CZ" sz="1400" i="1" dirty="0"/>
              <a:t>(60 tun)</a:t>
            </a:r>
          </a:p>
          <a:p>
            <a:pPr marL="0" indent="0" algn="just">
              <a:buNone/>
            </a:pPr>
            <a:r>
              <a:rPr lang="cs-CZ" dirty="0"/>
              <a:t>Jaderná elektrárna:</a:t>
            </a:r>
          </a:p>
          <a:p>
            <a:pPr marL="0" indent="0" algn="just">
              <a:buNone/>
            </a:pPr>
            <a:r>
              <a:rPr lang="cs-CZ" sz="1400" i="1" dirty="0"/>
              <a:t>(1,375 kg)</a:t>
            </a:r>
          </a:p>
          <a:p>
            <a:pPr marL="0" indent="0" algn="just">
              <a:buNone/>
            </a:pPr>
            <a:r>
              <a:rPr lang="cs-CZ" dirty="0"/>
              <a:t>Kontejnerová loď:</a:t>
            </a:r>
          </a:p>
          <a:p>
            <a:pPr marL="0" indent="0" algn="just">
              <a:buNone/>
            </a:pPr>
            <a:r>
              <a:rPr lang="cs-CZ" sz="1400" i="1" dirty="0"/>
              <a:t>(10 000 litrů = 60 barelů (~159 l))</a:t>
            </a:r>
          </a:p>
          <a:p>
            <a:pPr algn="just"/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4C43E-00A4-459A-8794-3EA3DF431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486" y="1825625"/>
            <a:ext cx="567814" cy="470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D4865-1693-4E26-AEA3-E140BBA40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123" y="1825624"/>
            <a:ext cx="567814" cy="470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37295-307C-4C64-BBF6-AA29CB4D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26" y="1825621"/>
            <a:ext cx="567814" cy="470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8C09B-00B5-49E0-AD73-5ADA21FA3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397" y="1827641"/>
            <a:ext cx="567814" cy="470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30CB8-2745-40C3-9BFA-E6265DA90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101" y="1825623"/>
            <a:ext cx="567814" cy="470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76C266-0EF6-4C05-83B1-B0C825B92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671" y="1825622"/>
            <a:ext cx="567814" cy="470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CED71-2AF1-4CBB-92A2-4F4D7D7EA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241" y="1825622"/>
            <a:ext cx="567814" cy="470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BD85B4-00DF-4995-8532-247D6598C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811" y="1840486"/>
            <a:ext cx="567814" cy="470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C2DF5E-01E6-45A0-9FDE-C4324BE8B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381" y="1825621"/>
            <a:ext cx="567814" cy="470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0139FD-6183-4BA6-AB87-DAE9E5843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951" y="1825621"/>
            <a:ext cx="567814" cy="4706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B2C73-A6A0-4F52-9646-53975685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521" y="1840486"/>
            <a:ext cx="567814" cy="470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605744-6AAA-47C8-89BD-52514FE2A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9091" y="1840486"/>
            <a:ext cx="567814" cy="470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6C5AAA-2EB6-4099-9CA9-BC6E848A2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486" y="2623977"/>
            <a:ext cx="567814" cy="4706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B89195-D3FD-403F-8BD7-951DC5F82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123" y="2623976"/>
            <a:ext cx="567814" cy="4706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46359F-7DA4-4DFF-AEDC-B11C021D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26" y="2620699"/>
            <a:ext cx="567814" cy="470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5839CE-BD8E-4826-B229-64BF670B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397" y="2625993"/>
            <a:ext cx="567814" cy="470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8CF8C-4F5D-42A5-9103-89470A1E0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101" y="2623975"/>
            <a:ext cx="567814" cy="470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16DF73-D309-4AE1-BF76-69D982319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1671" y="2623974"/>
            <a:ext cx="567814" cy="4706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7279F9-0045-4DA1-83D8-767B72D5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07" y="3422329"/>
            <a:ext cx="492638" cy="470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FC00F8-1698-4626-96DD-579224378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238" y="4254237"/>
            <a:ext cx="335307" cy="4706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0A6DDC-AB4C-4780-B401-B82AADF9E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91" y="4254237"/>
            <a:ext cx="335307" cy="4706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711EA2-798E-4495-AD78-1F39F5F80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944" y="4254237"/>
            <a:ext cx="335307" cy="4706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744FC7-E5C6-476D-B326-F63DF5248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55" y="4254236"/>
            <a:ext cx="335307" cy="4706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269118-000B-4E6B-B779-2238E78C6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582" y="4254237"/>
            <a:ext cx="335307" cy="4706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63F986-B1E4-47AC-B235-B5F1A5ACB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35" y="4254237"/>
            <a:ext cx="335307" cy="4706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27A696-0247-4C00-B349-87A32EF89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88" y="4254237"/>
            <a:ext cx="335307" cy="4706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EDCDA2-73CF-4986-822A-EFB11090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799" y="4254236"/>
            <a:ext cx="335307" cy="4706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A854F3-929A-4FAA-8F31-0104B04E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152" y="4254237"/>
            <a:ext cx="335307" cy="4706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7F8C4C-BD16-4111-BF76-5BFC0C08B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505" y="4254237"/>
            <a:ext cx="335307" cy="4706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635DEC-9881-4813-8C5F-D01975BCF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858" y="4254237"/>
            <a:ext cx="335307" cy="4706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CC3442A-98A4-4E66-8BF0-6E44A4BDA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69" y="4254236"/>
            <a:ext cx="335307" cy="4706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DAE82E-1DA0-44C2-8CEA-AD8ED575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865" y="4254237"/>
            <a:ext cx="335307" cy="4706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B0F32F-2FB0-4BD0-BBA8-B501C3D88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218" y="4254237"/>
            <a:ext cx="335307" cy="470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C60C84-014D-4B88-BCCC-E3EA8EE5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571" y="4254237"/>
            <a:ext cx="335307" cy="4706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8C23999-B3B8-4B7C-9BDE-D2E1A39F5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082" y="4254236"/>
            <a:ext cx="335307" cy="4706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44506E2-9CE1-4BA0-985F-ADA8344D9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238" y="4874655"/>
            <a:ext cx="335307" cy="4706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51AFB3A-4847-49D8-8563-1DDB4368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91" y="4874655"/>
            <a:ext cx="335307" cy="4706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F053CC-6A08-4D8D-BD3E-6B75B14F2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944" y="4874655"/>
            <a:ext cx="335307" cy="4706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CBA2BB8-6C54-48B0-9246-D80D213F8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55" y="4874654"/>
            <a:ext cx="335307" cy="47062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C2001E-7AE4-434B-962B-268DF610D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582" y="4874655"/>
            <a:ext cx="335307" cy="470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E8865-B5CE-4316-BEEA-0FB62170E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35" y="4874655"/>
            <a:ext cx="335307" cy="4706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10852B1-175C-4D05-AEB1-931EE4B2D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88" y="4874655"/>
            <a:ext cx="335307" cy="47062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5E55286-3476-4C35-9035-03DD25BA9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799" y="4874654"/>
            <a:ext cx="335307" cy="47062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6441C1D-D4B2-495D-A184-DF23513FE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152" y="4874655"/>
            <a:ext cx="335307" cy="4706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46E44BE-7250-43B3-8AAA-8639C560C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505" y="4874655"/>
            <a:ext cx="335307" cy="47062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1630AB3-B85A-46AB-8845-1B0D47F27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858" y="4874655"/>
            <a:ext cx="335307" cy="4706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270EF22-08BD-498F-9444-46F14E56E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69" y="4874654"/>
            <a:ext cx="335307" cy="47062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E94DD76-202C-48FA-954B-49769142C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865" y="4874655"/>
            <a:ext cx="335307" cy="4706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517926B-A0F4-4E9A-B6DC-AAC5AC72E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218" y="4874655"/>
            <a:ext cx="335307" cy="4706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F764CFF-0E6C-4FE1-BD09-3BCEF22AF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571" y="4874655"/>
            <a:ext cx="335307" cy="47062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C6A582B-6F9F-4CED-A062-D2903FF5D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082" y="4874654"/>
            <a:ext cx="335307" cy="47062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CA38F5D-F643-4045-A2E4-BD48CF5ED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238" y="5495072"/>
            <a:ext cx="335307" cy="47062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25B504B-0F30-4BAF-A065-52BF9C3AB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91" y="5495072"/>
            <a:ext cx="335307" cy="47062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6AA82E-D016-4991-8677-91B9526FF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944" y="5495072"/>
            <a:ext cx="335307" cy="47062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3C2A54F-A09B-42FA-97B3-1E2074360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55" y="5495071"/>
            <a:ext cx="335307" cy="4706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B133409-02EF-4F17-AEEE-276A1B1FC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582" y="5495072"/>
            <a:ext cx="335307" cy="47062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C00E77B-EE23-4562-B6C8-4D6E98FA5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35" y="5495072"/>
            <a:ext cx="335307" cy="47062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11D9F7-B566-49BC-BCD8-02AACDA6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88" y="5495072"/>
            <a:ext cx="335307" cy="47062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97972A4-9F50-44DF-9C4E-990B160AA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799" y="5495071"/>
            <a:ext cx="335307" cy="47062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3FE9B00-2F6D-48B9-9539-3D8E24DC0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152" y="5495072"/>
            <a:ext cx="335307" cy="47062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47B4F55-BD44-45F6-A73C-C43637DF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505" y="5495072"/>
            <a:ext cx="335307" cy="47062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95B974F-8ABB-4E32-B793-E7072BD34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858" y="5495072"/>
            <a:ext cx="335307" cy="47062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80574ED-A0F3-4498-B632-394262251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69" y="5495071"/>
            <a:ext cx="335307" cy="47062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0988A27-134F-4629-84C6-87F34CC72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865" y="5495072"/>
            <a:ext cx="335307" cy="47062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FEAD5C-11EB-42BC-A49B-92F6A708E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218" y="5495072"/>
            <a:ext cx="335307" cy="4706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1FA52CA-4399-4631-930F-088DCD3D6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571" y="5495072"/>
            <a:ext cx="335307" cy="47062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1A2B862-6655-439A-A4AB-3880405F9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082" y="5495071"/>
            <a:ext cx="335307" cy="47062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2B82D22-F970-4EBA-AAD9-2858AEF7E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238" y="6115488"/>
            <a:ext cx="335307" cy="47062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83C8C7E-3F89-40D5-9100-B353872D4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591" y="6115488"/>
            <a:ext cx="335307" cy="47062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DDAE3D3-A940-426A-92E9-B3DB17BA1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944" y="6115488"/>
            <a:ext cx="335307" cy="47062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349FE11-013D-4FBC-A685-E92C1D775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55" y="6115487"/>
            <a:ext cx="335307" cy="47062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D93191B-4695-4572-BC38-3235B5A6B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582" y="6115488"/>
            <a:ext cx="335307" cy="47062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5F11E71-1AAE-4D01-8153-933093C5E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35" y="6115488"/>
            <a:ext cx="335307" cy="47062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8F1BF55-0429-441F-8B28-D20A47597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88" y="6115488"/>
            <a:ext cx="335307" cy="47062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8549A2D-A3A1-4096-8850-9F96515F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799" y="6115487"/>
            <a:ext cx="335307" cy="47062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0DB2A51-532A-4BF1-9418-67D58EF9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3152" y="6115488"/>
            <a:ext cx="335307" cy="47062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9A20E39-7883-4197-A200-5512DC5EE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505" y="6115488"/>
            <a:ext cx="335307" cy="47062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9F0050F-EAB4-4442-867C-5891E9C65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858" y="6115488"/>
            <a:ext cx="335307" cy="47062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5BEDB58-F4C7-4AB4-88F3-61761D312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69" y="6115487"/>
            <a:ext cx="335307" cy="47062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7E2B4A0-986D-49B2-98E4-4C1CD2248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865" y="6115488"/>
            <a:ext cx="335307" cy="47062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0284557-92BE-4517-A047-8E8AD7B34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218" y="6115488"/>
            <a:ext cx="335307" cy="47062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AC604A6-0E57-4949-862A-EA5D54694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571" y="6115488"/>
            <a:ext cx="335307" cy="47062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9717BF9-B400-4D6C-B9EA-D3FCBCA5B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082" y="6115487"/>
            <a:ext cx="335307" cy="47062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E1C8B-68CF-44DB-9E31-4E93EC1E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4135" y="6350797"/>
            <a:ext cx="2743200" cy="365125"/>
          </a:xfrm>
        </p:spPr>
        <p:txBody>
          <a:bodyPr/>
          <a:lstStyle/>
          <a:p>
            <a:fld id="{C28278F2-2F01-4C2C-9284-F03CC692EBE0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758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3C777-E8DD-4F58-BBE4-76F48A97E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09" y="1597312"/>
            <a:ext cx="4162928" cy="366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C7099-018A-4290-8BBC-D734DBE1F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265" y="1602515"/>
            <a:ext cx="4162929" cy="365297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7CC4F5F3-ACDD-45B6-BAAA-A13BA497D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EU: Produkce vs. spotřeba energie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99C82-D18D-4B59-A038-DE809BFD0A71}"/>
              </a:ext>
            </a:extLst>
          </p:cNvPr>
          <p:cNvSpPr txBox="1"/>
          <p:nvPr/>
        </p:nvSpPr>
        <p:spPr>
          <a:xfrm>
            <a:off x="8724550" y="6492875"/>
            <a:ext cx="3394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http://euanmearns.com, 2016</a:t>
            </a:r>
            <a:endParaRPr lang="en-US" sz="16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A7AFF-3879-4C02-838D-4287CAA2409B}"/>
              </a:ext>
            </a:extLst>
          </p:cNvPr>
          <p:cNvSpPr txBox="1"/>
          <p:nvPr/>
        </p:nvSpPr>
        <p:spPr>
          <a:xfrm>
            <a:off x="1064807" y="5522256"/>
            <a:ext cx="10062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Produkce &lt; spotřeba: dovoz převážně z Norska a Ruska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Útlum výroby energie z neobnovitelných zdrojů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Závislost na dovozu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EFA67-0ADE-457F-B31F-44BB2FA3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429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7C43F15-4CE2-4A04-A6B5-B230FEFF4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44" y="1591791"/>
            <a:ext cx="4054038" cy="3618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A7C9A0-F23D-46EA-B58E-F3868EF8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791" y="1591790"/>
            <a:ext cx="4146967" cy="3618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3CD82-DA2A-428F-9330-57425A2824A2}"/>
              </a:ext>
            </a:extLst>
          </p:cNvPr>
          <p:cNvSpPr txBox="1"/>
          <p:nvPr/>
        </p:nvSpPr>
        <p:spPr>
          <a:xfrm>
            <a:off x="8724550" y="6492875"/>
            <a:ext cx="3394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http://euanmearns.com, 2016</a:t>
            </a:r>
            <a:endParaRPr lang="en-US" sz="1600" i="1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16BAEC6-27D1-4B2E-B75A-A0B7CC2F8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USA: Produkce vs. spotřeba energie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B879D-4FF2-4FAC-90D2-1B764F2F771F}"/>
              </a:ext>
            </a:extLst>
          </p:cNvPr>
          <p:cNvSpPr txBox="1"/>
          <p:nvPr/>
        </p:nvSpPr>
        <p:spPr>
          <a:xfrm>
            <a:off x="1064807" y="5522256"/>
            <a:ext cx="10062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Produkce ~ spotřeba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Výrazně nižší ekologické zájmy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Spotřeba energie mnohem vyšší než EU (téměř dvojnásobně / obyv.)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ACB992-8941-45F2-BA53-463CEA634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099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Hlavní milníky vývoje energetického mixu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9861"/>
            <a:ext cx="10515600" cy="3937101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1997: Kjótský protokol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2002-2006: Liberalizace trhu s elektřinou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2016: Pařížská dohoda</a:t>
            </a:r>
          </a:p>
          <a:p>
            <a:pPr marL="0" indent="0" algn="just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B5F4-AE0C-4F72-91CB-7F12C98C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7156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Kjótský protokol - Teorie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cs-CZ" dirty="0"/>
              <a:t>Průmyslové země se zavázaly snížit emise skleníkových plynů o 5,2 %</a:t>
            </a:r>
          </a:p>
          <a:p>
            <a:pPr algn="just"/>
            <a:r>
              <a:rPr lang="cs-CZ" dirty="0"/>
              <a:t>Podepsán 11.12.1997</a:t>
            </a:r>
          </a:p>
          <a:p>
            <a:pPr algn="just"/>
            <a:r>
              <a:rPr lang="cs-CZ" dirty="0"/>
              <a:t>Podmínky účinnosti:</a:t>
            </a:r>
          </a:p>
          <a:p>
            <a:pPr lvl="1" algn="just"/>
            <a:r>
              <a:rPr lang="cs-CZ" dirty="0"/>
              <a:t>Ratifikace </a:t>
            </a:r>
            <a:r>
              <a:rPr lang="cs-CZ" b="1" dirty="0"/>
              <a:t>&gt;=</a:t>
            </a:r>
            <a:r>
              <a:rPr lang="cs-CZ" dirty="0"/>
              <a:t> </a:t>
            </a:r>
            <a:r>
              <a:rPr lang="cs-CZ" b="1" dirty="0"/>
              <a:t>55 státy </a:t>
            </a:r>
            <a:r>
              <a:rPr lang="cs-CZ" dirty="0"/>
              <a:t>(ratifikovalo 132 zemí)</a:t>
            </a:r>
            <a:endParaRPr lang="cs-CZ" b="1" dirty="0"/>
          </a:p>
          <a:p>
            <a:pPr lvl="1" algn="just"/>
            <a:r>
              <a:rPr lang="cs-CZ" dirty="0"/>
              <a:t>Ratifikace tolika státy, aby jejich podíl na emisích v roce 1990 činil </a:t>
            </a:r>
            <a:r>
              <a:rPr lang="cs-CZ" b="1" dirty="0"/>
              <a:t>&gt;= 55 % </a:t>
            </a:r>
            <a:r>
              <a:rPr lang="cs-CZ" dirty="0"/>
              <a:t>(ratifikovalo 61,6%)</a:t>
            </a:r>
            <a:endParaRPr lang="cs-CZ" b="1" dirty="0"/>
          </a:p>
          <a:p>
            <a:pPr algn="just"/>
            <a:r>
              <a:rPr lang="cs-CZ" dirty="0"/>
              <a:t>Účinnost 16.2.2005 (diskuze ohledně flexibilních mechanismů)</a:t>
            </a:r>
          </a:p>
          <a:p>
            <a:pPr algn="just"/>
            <a:r>
              <a:rPr lang="cs-CZ" dirty="0"/>
              <a:t>Protože USA protokol neratifikovaly, bylo zřejmé, že cíl 5,2% není možné splnit, i kdyby signatáři protokolu splnily své závazky</a:t>
            </a:r>
          </a:p>
          <a:p>
            <a:pPr algn="just"/>
            <a:r>
              <a:rPr lang="cs-CZ" dirty="0"/>
              <a:t>Čína a Indie se ke konkrétním závazkům nepřipojily</a:t>
            </a:r>
          </a:p>
          <a:p>
            <a:pPr marL="0" indent="0" algn="just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F8F0F-A929-4F33-BF07-1410BB85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33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Kjótský protokol - Praxe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534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+</a:t>
            </a:r>
            <a:r>
              <a:rPr lang="cs-CZ" dirty="0"/>
              <a:t> Investice do obnovitelných zdrojů</a:t>
            </a:r>
          </a:p>
          <a:p>
            <a:pPr marL="0" indent="0">
              <a:buNone/>
            </a:pPr>
            <a:r>
              <a:rPr lang="pl-PL" b="1" dirty="0">
                <a:solidFill>
                  <a:srgbClr val="00B050"/>
                </a:solidFill>
              </a:rPr>
              <a:t>+</a:t>
            </a:r>
            <a:r>
              <a:rPr lang="pl-PL" dirty="0"/>
              <a:t>/</a:t>
            </a:r>
            <a:r>
              <a:rPr lang="pl-PL" b="1" dirty="0">
                <a:solidFill>
                  <a:srgbClr val="FF0000"/>
                </a:solidFill>
              </a:rPr>
              <a:t>-</a:t>
            </a:r>
            <a:r>
              <a:rPr lang="pl-PL" dirty="0"/>
              <a:t> Zavedení flexibilních mechanismů</a:t>
            </a:r>
          </a:p>
          <a:p>
            <a:pPr lvl="1"/>
            <a:r>
              <a:rPr lang="cs-CZ" dirty="0"/>
              <a:t>obchodování s emisemi;</a:t>
            </a:r>
          </a:p>
          <a:p>
            <a:pPr lvl="1"/>
            <a:r>
              <a:rPr lang="cs-CZ" dirty="0"/>
              <a:t>společně zaváděná opatření;</a:t>
            </a:r>
          </a:p>
          <a:p>
            <a:pPr lvl="1"/>
            <a:r>
              <a:rPr lang="cs-CZ" dirty="0"/>
              <a:t>mechanismus čistého rozvoje.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Růst emisí skleníkových plynů</a:t>
            </a:r>
          </a:p>
          <a:p>
            <a:pPr marL="457200" lvl="1" indent="0" algn="just">
              <a:buNone/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ACF1D-CDF1-4C16-829A-F6FE32C3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929" y="1690688"/>
            <a:ext cx="6205474" cy="4058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E5EE5-5065-4F5E-AD8F-605A5D5F63D4}"/>
              </a:ext>
            </a:extLst>
          </p:cNvPr>
          <p:cNvSpPr txBox="1"/>
          <p:nvPr/>
        </p:nvSpPr>
        <p:spPr>
          <a:xfrm>
            <a:off x="8724550" y="6492875"/>
            <a:ext cx="3394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World Resources Institute, 2015</a:t>
            </a:r>
            <a:endParaRPr lang="en-US" sz="16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53A2-25F8-4287-9796-B38242F2B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408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Pařížská dohoda - Teorie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Cíl: Omezit emise skleníkových plynů po roce 2020 (pokračování Kjótského protokolu)</a:t>
            </a:r>
          </a:p>
          <a:p>
            <a:r>
              <a:rPr lang="cs-CZ" dirty="0"/>
              <a:t>Podepsána: 22.4.2016 &gt;&gt;&gt; Účinnost: 4.11.2016</a:t>
            </a:r>
          </a:p>
          <a:p>
            <a:r>
              <a:rPr lang="cs-CZ" dirty="0"/>
              <a:t>Účel:</a:t>
            </a:r>
          </a:p>
          <a:p>
            <a:pPr lvl="1"/>
            <a:r>
              <a:rPr lang="cs-CZ" dirty="0"/>
              <a:t>Udržení nárůstu globální průměrné teploty pod hranicí 2 °C oproti hodnotám před průmyslovou revolucí...;</a:t>
            </a:r>
          </a:p>
          <a:p>
            <a:pPr lvl="1"/>
            <a:r>
              <a:rPr lang="cs-CZ" dirty="0"/>
              <a:t>... posilování ... nízkoemisního rozvoje způsobem, který neohrozí produkci potravin;</a:t>
            </a:r>
          </a:p>
          <a:p>
            <a:pPr lvl="1"/>
            <a:r>
              <a:rPr lang="cs-CZ" dirty="0"/>
              <a:t>sladění finančních toků s nízkoemisním rozvojem odolným vůči změně klimatu</a:t>
            </a:r>
          </a:p>
          <a:p>
            <a:r>
              <a:rPr lang="cs-CZ" dirty="0"/>
              <a:t>vytvoření finanční mechanismu na podporu opatření na ochranu klimatu v rozvojových zemích</a:t>
            </a:r>
          </a:p>
          <a:p>
            <a:pPr marL="457200" lvl="1" indent="0">
              <a:buNone/>
            </a:pPr>
            <a:r>
              <a:rPr lang="cs-CZ" dirty="0"/>
              <a:t>=&gt; nejméně 100 miliard dolarů ročně</a:t>
            </a:r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1BCED-3EEC-47CA-9CD2-91C73565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548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Pařížská dohoda – „Praxe“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1295"/>
            <a:ext cx="10515600" cy="4725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+</a:t>
            </a:r>
            <a:r>
              <a:rPr lang="cs-CZ" dirty="0"/>
              <a:t> Závazky všech smluvních stran (včetně Číny a Indie, USA...)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Donald Trump 1.6.2017 oznamuje odstup od dohody</a:t>
            </a:r>
          </a:p>
          <a:p>
            <a:pPr lvl="1"/>
            <a:r>
              <a:rPr lang="cs-CZ" dirty="0"/>
              <a:t>S právním účinkem od roku 2020</a:t>
            </a:r>
          </a:p>
          <a:p>
            <a:pPr lvl="1"/>
            <a:r>
              <a:rPr lang="cs-CZ" dirty="0"/>
              <a:t>Prakticky již nyní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Podle studií je nereálné dosahnout 2°C: většina průmyslových zemí neučinilo žádné kroky ke zlepšení stavu</a:t>
            </a:r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Žádné sankční mechanismy v případě nedodržení</a:t>
            </a:r>
          </a:p>
          <a:p>
            <a:pPr lvl="1"/>
            <a:r>
              <a:rPr lang="cs-CZ" dirty="0"/>
              <a:t>Ekologická daň „poteče“ do státní kasy</a:t>
            </a:r>
          </a:p>
          <a:p>
            <a:pPr lvl="1"/>
            <a:endParaRPr lang="cs-CZ" dirty="0"/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2602A-B52E-4307-A714-34A28FD9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0347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4F06B-A193-433A-A811-89EE4D58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Liberalizace trhu s elektřinou - Teorie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AE7D6-682B-4E21-8F15-16E34D744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cs-CZ" b="1" dirty="0"/>
              <a:t>Cíl:</a:t>
            </a:r>
          </a:p>
          <a:p>
            <a:pPr lvl="1" algn="just"/>
            <a:r>
              <a:rPr lang="cs-CZ" dirty="0"/>
              <a:t>Posílení konkurenčního prostředí;</a:t>
            </a:r>
          </a:p>
          <a:p>
            <a:pPr lvl="1" algn="just"/>
            <a:r>
              <a:rPr lang="cs-CZ" dirty="0"/>
              <a:t>Vytvoření tlaku na nižší ceny elektřiny.</a:t>
            </a:r>
          </a:p>
          <a:p>
            <a:pPr algn="just"/>
            <a:r>
              <a:rPr lang="cs-CZ" b="1" dirty="0"/>
              <a:t>Inspirace: </a:t>
            </a:r>
            <a:r>
              <a:rPr lang="cs-CZ" dirty="0"/>
              <a:t>Spojené království v 90. letech</a:t>
            </a:r>
          </a:p>
          <a:p>
            <a:pPr algn="just"/>
            <a:r>
              <a:rPr lang="cs-CZ" b="1" dirty="0"/>
              <a:t>Důvod:</a:t>
            </a:r>
          </a:p>
          <a:p>
            <a:pPr lvl="1" algn="just"/>
            <a:r>
              <a:rPr lang="cs-CZ" dirty="0"/>
              <a:t>Elektřina se obchodovala pouze uvnitř jednotlivých zemí s rozdílnými cenami;</a:t>
            </a:r>
          </a:p>
          <a:p>
            <a:pPr lvl="1" algn="just"/>
            <a:r>
              <a:rPr lang="cs-CZ" dirty="0"/>
              <a:t>Záleželo na druhu paliva, které se používalo k její výrobě.</a:t>
            </a:r>
          </a:p>
          <a:p>
            <a:pPr algn="just"/>
            <a:r>
              <a:rPr lang="cs-CZ" b="1" dirty="0"/>
              <a:t>Předpoklad:</a:t>
            </a:r>
          </a:p>
          <a:p>
            <a:pPr lvl="1" algn="just"/>
            <a:r>
              <a:rPr lang="cs-CZ" dirty="0"/>
              <a:t>Zachování monopolu v distribuci</a:t>
            </a:r>
          </a:p>
          <a:p>
            <a:pPr lvl="1" algn="just"/>
            <a:r>
              <a:rPr lang="cs-CZ" dirty="0"/>
              <a:t>Více různých obchodníků s elektřinou</a:t>
            </a:r>
          </a:p>
          <a:p>
            <a:pPr lvl="1" algn="just"/>
            <a:r>
              <a:rPr lang="cs-CZ" dirty="0"/>
              <a:t>Snižování cen energií</a:t>
            </a:r>
          </a:p>
          <a:p>
            <a:pPr algn="just"/>
            <a:r>
              <a:rPr lang="cs-CZ" b="1" dirty="0"/>
              <a:t>Realizace:</a:t>
            </a:r>
            <a:r>
              <a:rPr lang="cs-CZ" dirty="0"/>
              <a:t> 2002-2006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194D0-1BEE-4F67-81FF-A528C706C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916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B4F06B-A193-433A-A811-89EE4D585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Liberalizace trhu s elektřinou - Praxe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BCAE7D6-682B-4E21-8F15-16E34D744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3" y="1825625"/>
            <a:ext cx="55420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+</a:t>
            </a:r>
            <a:r>
              <a:rPr lang="cs-CZ" dirty="0"/>
              <a:t>/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b="1" dirty="0"/>
              <a:t> </a:t>
            </a:r>
            <a:r>
              <a:rPr lang="cs-CZ" dirty="0"/>
              <a:t>Dvoukolejný systém:</a:t>
            </a:r>
          </a:p>
          <a:p>
            <a:pPr lvl="1"/>
            <a:r>
              <a:rPr lang="cs-CZ" dirty="0"/>
              <a:t>Konkurence mezi dodavateli</a:t>
            </a:r>
          </a:p>
          <a:p>
            <a:pPr lvl="1"/>
            <a:r>
              <a:rPr lang="cs-CZ" dirty="0"/>
              <a:t>Regulace při distribuci energie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Technické bariéry:</a:t>
            </a:r>
          </a:p>
          <a:p>
            <a:pPr lvl="1"/>
            <a:r>
              <a:rPr lang="cs-CZ" dirty="0"/>
              <a:t>Technické limity přenosových soustav</a:t>
            </a:r>
          </a:p>
          <a:p>
            <a:pPr marL="0" indent="0">
              <a:buNone/>
            </a:pPr>
            <a:r>
              <a:rPr lang="cs-CZ" b="1" dirty="0">
                <a:solidFill>
                  <a:srgbClr val="00B050"/>
                </a:solidFill>
              </a:rPr>
              <a:t>+</a:t>
            </a:r>
            <a:r>
              <a:rPr lang="cs-CZ" dirty="0"/>
              <a:t> Priorita elektřiny z obnovitelných zdrojů v síti</a:t>
            </a: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b="1" dirty="0"/>
              <a:t> </a:t>
            </a:r>
            <a:r>
              <a:rPr lang="cs-CZ" dirty="0"/>
              <a:t>Vývoj cen elektřiny </a:t>
            </a:r>
          </a:p>
          <a:p>
            <a:pPr lvl="1" algn="just"/>
            <a:endParaRPr lang="cs-CZ" dirty="0"/>
          </a:p>
          <a:p>
            <a:pPr marL="0" indent="0" algn="just">
              <a:buNone/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3BF68-5548-4C2B-8ADE-AB96AEAF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48" y="1384034"/>
            <a:ext cx="5002897" cy="2732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B5736B-A19C-4405-9E58-C794D504B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332" y="4125028"/>
            <a:ext cx="4912719" cy="237281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B3A1EA-823F-4EDF-B77D-047168098F16}"/>
              </a:ext>
            </a:extLst>
          </p:cNvPr>
          <p:cNvCxnSpPr/>
          <p:nvPr/>
        </p:nvCxnSpPr>
        <p:spPr>
          <a:xfrm>
            <a:off x="3590488" y="5160715"/>
            <a:ext cx="165263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661A459-6ABF-4ACD-A321-72D167BF72D1}"/>
              </a:ext>
            </a:extLst>
          </p:cNvPr>
          <p:cNvSpPr txBox="1"/>
          <p:nvPr/>
        </p:nvSpPr>
        <p:spPr>
          <a:xfrm>
            <a:off x="6602137" y="6519446"/>
            <a:ext cx="558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en-US" sz="1600" i="1" dirty="0"/>
              <a:t>U.S. Energy Information Administration and Eurostat, 2014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322BF-20FA-4CD6-AF45-4DEDF128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799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06E3F0-9565-425E-8650-17FC159F0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B38553-4F73-4EAA-8245-6972B1DBD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Obsah: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09BB2A-FC82-44B3-9621-B9C03FF02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5719" cy="4667250"/>
          </a:xfrm>
        </p:spPr>
        <p:txBody>
          <a:bodyPr>
            <a:normAutofit/>
          </a:bodyPr>
          <a:lstStyle/>
          <a:p>
            <a:r>
              <a:rPr lang="cs-CZ" dirty="0"/>
              <a:t>Udržitelnost</a:t>
            </a:r>
          </a:p>
          <a:p>
            <a:r>
              <a:rPr lang="cs-CZ" dirty="0"/>
              <a:t>Energetický mix</a:t>
            </a:r>
          </a:p>
          <a:p>
            <a:r>
              <a:rPr lang="cs-CZ" dirty="0"/>
              <a:t>Kjótský protokol, Pařížská dohoda (teorie a praxe)</a:t>
            </a:r>
          </a:p>
          <a:p>
            <a:r>
              <a:rPr lang="cs-CZ" dirty="0"/>
              <a:t>Liberalizace trhu s elektřinou</a:t>
            </a:r>
          </a:p>
          <a:p>
            <a:r>
              <a:rPr lang="cs-CZ" dirty="0"/>
              <a:t>Emisní povolenky</a:t>
            </a:r>
          </a:p>
          <a:p>
            <a:r>
              <a:rPr lang="cs-CZ" dirty="0"/>
              <a:t>Vývoj cen elektřiny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Praktické příklady kolize ekonomického a environmentálního přístupu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9BE06-7051-49C8-A10F-47A7AD0B3B7F}"/>
              </a:ext>
            </a:extLst>
          </p:cNvPr>
          <p:cNvSpPr txBox="1"/>
          <p:nvPr/>
        </p:nvSpPr>
        <p:spPr>
          <a:xfrm>
            <a:off x="6023295" y="6506160"/>
            <a:ext cx="6168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Foto: Autor, Výzkumná loď Profesor Molchanov, Archangelsk (RUS) 2019</a:t>
            </a:r>
            <a:endParaRPr lang="en-US" sz="16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2177E-F297-4E3F-8C3C-7F4469913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69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7D87AB4-FCF5-4621-BBB2-BF6B8CD2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841" y="1323975"/>
            <a:ext cx="9540511" cy="4850589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F8859937-A6A4-4737-9D32-63AFE24FE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Liberalizace trhu s elektřinou – Distribuční síť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4938D1-BB34-44B9-9C2D-5E901E501D4B}"/>
              </a:ext>
            </a:extLst>
          </p:cNvPr>
          <p:cNvSpPr txBox="1"/>
          <p:nvPr/>
        </p:nvSpPr>
        <p:spPr>
          <a:xfrm>
            <a:off x="9647339" y="6519446"/>
            <a:ext cx="2544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eurelectric.org, 2010</a:t>
            </a:r>
            <a:endParaRPr lang="en-US" sz="16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2A8F3C-51B3-4D12-A93F-B4F0A59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674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BD4A4B-C218-4727-B652-038D9E9BDA6B}"/>
              </a:ext>
            </a:extLst>
          </p:cNvPr>
          <p:cNvSpPr txBox="1"/>
          <p:nvPr/>
        </p:nvSpPr>
        <p:spPr>
          <a:xfrm>
            <a:off x="9882231" y="6519446"/>
            <a:ext cx="2309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ec.europa.eu, 2015</a:t>
            </a:r>
            <a:endParaRPr lang="en-US" sz="1600" i="1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3C82EE3-5185-4850-A4A7-9FE3EFEFF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Výroba elektřiny na obyvatele dle paliva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39082-AEF2-4B11-9491-68D033144D81}"/>
              </a:ext>
            </a:extLst>
          </p:cNvPr>
          <p:cNvSpPr txBox="1"/>
          <p:nvPr/>
        </p:nvSpPr>
        <p:spPr>
          <a:xfrm>
            <a:off x="6543412" y="1427229"/>
            <a:ext cx="487281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Zajímavosti: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Estonsko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Světový unikát: výroba ropy z břidlicových segmentů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Odpadní materiály exportovány do Finska a Polska na zpevnění přístavů</a:t>
            </a:r>
          </a:p>
          <a:p>
            <a:pPr lvl="1"/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Malta a Kypr: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95% výroby elektřiny z topných olejů</a:t>
            </a:r>
          </a:p>
          <a:p>
            <a:pPr lvl="1"/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Francie: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Největší spotřebitel jaderné energie</a:t>
            </a:r>
          </a:p>
          <a:p>
            <a:pPr lvl="1"/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Belgie, Maďarsko, Slovensko: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Více než 50% pochází z jaderné energie</a:t>
            </a:r>
          </a:p>
          <a:p>
            <a:pPr lvl="1"/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Rakousko: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Největší podíl obnovitelných zdrojů (80%)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C80D8-1E7C-4702-ACCE-BF6273FE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64" y="1427229"/>
            <a:ext cx="5900244" cy="50656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30F3A-482A-431F-944A-0D9A43D73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3341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679AB-73C0-4E26-8FA4-B34297AA1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0" y="1342935"/>
            <a:ext cx="8043563" cy="5515065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038F8D3B-E992-468B-84F9-5B28562C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Podíl obnovitelných zdrojů ve výrobě elektřiny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51478-EDA3-4B77-BE48-5B6DB987127C}"/>
              </a:ext>
            </a:extLst>
          </p:cNvPr>
          <p:cNvSpPr txBox="1"/>
          <p:nvPr/>
        </p:nvSpPr>
        <p:spPr>
          <a:xfrm>
            <a:off x="8211343" y="1342935"/>
            <a:ext cx="367585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Albánský paradox:</a:t>
            </a:r>
          </a:p>
          <a:p>
            <a:r>
              <a:rPr lang="cs-CZ" b="1" dirty="0">
                <a:solidFill>
                  <a:srgbClr val="00B050"/>
                </a:solidFill>
              </a:rPr>
              <a:t>+ </a:t>
            </a:r>
            <a:r>
              <a:rPr lang="cs-CZ" dirty="0"/>
              <a:t>Téměř 100% výroba elektřiny z obnovitelných zdrojů (hydro)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Jednostranná závislost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Pravidelné problémy s výpadky elektřiny v období sucha</a:t>
            </a:r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/>
              <a:t> Potřeba instalace dalších jednotek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cs-CZ" dirty="0"/>
              <a:t>Ničení životního prostředí a unikátní přirody</a:t>
            </a:r>
          </a:p>
          <a:p>
            <a:r>
              <a:rPr lang="cs-CZ" b="1" dirty="0"/>
              <a:t>Řešení: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Instalace solárních a větrných elektráren za pomocí zahraničních investorů</a:t>
            </a:r>
          </a:p>
          <a:p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157F7-7F2D-4D4E-A375-24DE5BDA8E5B}"/>
              </a:ext>
            </a:extLst>
          </p:cNvPr>
          <p:cNvSpPr txBox="1"/>
          <p:nvPr/>
        </p:nvSpPr>
        <p:spPr>
          <a:xfrm>
            <a:off x="10226179" y="6519446"/>
            <a:ext cx="1965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Eurostat, 2018</a:t>
            </a:r>
            <a:endParaRPr lang="en-US" sz="16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803CC-0BB1-4620-BB44-A8AA25D5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0419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Situace v Německu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50" y="1451295"/>
            <a:ext cx="6240625" cy="5176007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Plán:</a:t>
            </a:r>
            <a:r>
              <a:rPr lang="cs-CZ" dirty="0"/>
              <a:t> </a:t>
            </a:r>
            <a:r>
              <a:rPr lang="cs-CZ" sz="2400" dirty="0"/>
              <a:t>do roku 2038 ukončit výrobu elektřiny z uhlí</a:t>
            </a:r>
            <a:endParaRPr lang="cs-CZ" sz="2200" dirty="0"/>
          </a:p>
          <a:p>
            <a:r>
              <a:rPr lang="cs-CZ" b="1" dirty="0"/>
              <a:t>Cíl:</a:t>
            </a:r>
          </a:p>
          <a:p>
            <a:pPr lvl="1"/>
            <a:r>
              <a:rPr lang="cs-CZ" dirty="0"/>
              <a:t>Snížení produkce škodlivin</a:t>
            </a:r>
          </a:p>
          <a:p>
            <a:pPr lvl="1"/>
            <a:r>
              <a:rPr lang="cs-CZ" dirty="0"/>
              <a:t>Udržení cen energií na stávající úrovni</a:t>
            </a:r>
          </a:p>
          <a:p>
            <a:pPr lvl="1"/>
            <a:r>
              <a:rPr lang="cs-CZ" dirty="0"/>
              <a:t>Vytvořit nová pracovní místa v regionech, které jsou závislé na uhelném průmyslu</a:t>
            </a:r>
          </a:p>
          <a:p>
            <a:r>
              <a:rPr lang="cs-CZ" b="1" dirty="0"/>
              <a:t>Nástroje:</a:t>
            </a:r>
          </a:p>
          <a:p>
            <a:pPr lvl="1"/>
            <a:r>
              <a:rPr lang="cs-CZ" dirty="0"/>
              <a:t>1. vlna = uzavření 24 jednotek</a:t>
            </a:r>
          </a:p>
          <a:p>
            <a:pPr marL="457200" lvl="1" indent="0">
              <a:buNone/>
            </a:pPr>
            <a:r>
              <a:rPr lang="cs-CZ" dirty="0"/>
              <a:t>	=&gt; kompenzace 40 mEUR (bez sociálních 	kompenzací a cenových záruk)</a:t>
            </a:r>
          </a:p>
          <a:p>
            <a:r>
              <a:rPr lang="cs-CZ" b="1" dirty="0"/>
              <a:t>Výsledek:</a:t>
            </a:r>
          </a:p>
          <a:p>
            <a:pPr lvl="1"/>
            <a:r>
              <a:rPr lang="cs-CZ" dirty="0"/>
              <a:t>Finanční? Vláda „kupuje“ elektrárny, aby je mohla uzavřít.</a:t>
            </a:r>
          </a:p>
          <a:p>
            <a:pPr marL="0" indent="0" algn="ctr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E387D-8A5A-4C13-8433-6EFFE3715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76" y="1335844"/>
            <a:ext cx="5732473" cy="4309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A459C4-A400-4862-BE0B-54F3B9A54FD8}"/>
              </a:ext>
            </a:extLst>
          </p:cNvPr>
          <p:cNvSpPr txBox="1"/>
          <p:nvPr/>
        </p:nvSpPr>
        <p:spPr>
          <a:xfrm>
            <a:off x="5788916" y="6519446"/>
            <a:ext cx="6403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Ilustrační foto: GE, Plynová elektrárna Stadtwerke M</a:t>
            </a:r>
            <a:r>
              <a:rPr lang="de-DE" sz="1600" i="1" dirty="0"/>
              <a:t>ü</a:t>
            </a:r>
            <a:r>
              <a:rPr lang="cs-CZ" sz="1600" i="1" dirty="0"/>
              <a:t>nchen (GER), 2019</a:t>
            </a:r>
            <a:endParaRPr lang="en-US" sz="1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F4827-34BE-46F6-85FD-EB02771B7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828" y="419450"/>
            <a:ext cx="1423491" cy="851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50371-7790-4D7D-A6E7-ED7F2448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40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Situace v Německu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459C4-A400-4862-BE0B-54F3B9A54FD8}"/>
              </a:ext>
            </a:extLst>
          </p:cNvPr>
          <p:cNvSpPr txBox="1"/>
          <p:nvPr/>
        </p:nvSpPr>
        <p:spPr>
          <a:xfrm>
            <a:off x="7868874" y="6519446"/>
            <a:ext cx="4323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Autor, Europe Beyond Coal Database, 2018</a:t>
            </a:r>
            <a:endParaRPr lang="en-US" sz="1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B458F-5969-44EB-BAA2-C33C696E3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5" y="1405526"/>
            <a:ext cx="8731672" cy="486852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9F739-9F69-4E9F-A701-B948F357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497" y="1405526"/>
            <a:ext cx="2919369" cy="486852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u="sng" dirty="0"/>
              <a:t>Bilance 2010 - 2020</a:t>
            </a:r>
          </a:p>
          <a:p>
            <a:pPr marL="0" indent="0">
              <a:buNone/>
            </a:pPr>
            <a:r>
              <a:rPr lang="cs-CZ" dirty="0"/>
              <a:t>Přidaná kapacita:</a:t>
            </a:r>
          </a:p>
          <a:p>
            <a:pPr marL="0" indent="0" algn="r">
              <a:buNone/>
            </a:pPr>
            <a:r>
              <a:rPr lang="cs-CZ" dirty="0"/>
              <a:t>= 11 568 MW</a:t>
            </a:r>
          </a:p>
          <a:p>
            <a:pPr marL="0" indent="0">
              <a:buNone/>
            </a:pPr>
            <a:r>
              <a:rPr lang="cs-CZ" dirty="0"/>
              <a:t>Uzavřené bloky:</a:t>
            </a:r>
          </a:p>
          <a:p>
            <a:pPr marL="0" indent="0" algn="r">
              <a:buNone/>
            </a:pPr>
            <a:r>
              <a:rPr lang="cs-CZ" dirty="0"/>
              <a:t>= - 13 113 MW</a:t>
            </a:r>
          </a:p>
          <a:p>
            <a:pPr marL="0" indent="0" algn="r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Celková balance:</a:t>
            </a:r>
          </a:p>
          <a:p>
            <a:pPr marL="0" indent="0" algn="r">
              <a:buNone/>
            </a:pPr>
            <a:r>
              <a:rPr lang="cs-CZ" dirty="0"/>
              <a:t>= - 1 545 MW</a:t>
            </a:r>
          </a:p>
          <a:p>
            <a:pPr marL="0" indent="0" algn="r">
              <a:buNone/>
            </a:pPr>
            <a:endParaRPr lang="cs-CZ" dirty="0"/>
          </a:p>
          <a:p>
            <a:pPr marL="0" indent="0">
              <a:buNone/>
            </a:pPr>
            <a:r>
              <a:rPr lang="cs-CZ" sz="1900" i="1" dirty="0"/>
              <a:t>(t.j. ekvivalent dvojnásobku výkonu elektrárny Chvaletice)</a:t>
            </a:r>
          </a:p>
          <a:p>
            <a:pPr marL="0" indent="0" algn="r">
              <a:buNone/>
            </a:pPr>
            <a:r>
              <a:rPr lang="cs-CZ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84DC5-6C6F-46C1-8CB6-5DD8B66DF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1828" y="419450"/>
            <a:ext cx="1423491" cy="851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01BFE-C69E-4ECC-BFE7-D574052F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7104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Situace v Německu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459C4-A400-4862-BE0B-54F3B9A54FD8}"/>
              </a:ext>
            </a:extLst>
          </p:cNvPr>
          <p:cNvSpPr txBox="1"/>
          <p:nvPr/>
        </p:nvSpPr>
        <p:spPr>
          <a:xfrm>
            <a:off x="8372212" y="6519446"/>
            <a:ext cx="3819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Autor, Statistisches Bundesamt, 2019</a:t>
            </a:r>
            <a:endParaRPr lang="en-US" sz="16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5200A4-02E9-4236-AE79-E3F64322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5" y="1324148"/>
            <a:ext cx="8463053" cy="5005678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64B0CD4-C998-4980-BD68-5398C95AD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9217" y="1324148"/>
            <a:ext cx="3318958" cy="1325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600" b="1" u="sng" dirty="0"/>
              <a:t>Změny v procentních bodech:</a:t>
            </a:r>
          </a:p>
          <a:p>
            <a:pPr marL="0" indent="0" algn="r">
              <a:buNone/>
            </a:pPr>
            <a:r>
              <a:rPr lang="cs-CZ" sz="2600" dirty="0"/>
              <a:t> </a:t>
            </a:r>
            <a:endParaRPr lang="en-US" sz="2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CB450-974B-4DFF-B10A-E61DF1B88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217" y="3013500"/>
            <a:ext cx="3394871" cy="30264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AD42F-9253-4B08-8CCC-50347FB88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1828" y="419450"/>
            <a:ext cx="1423491" cy="851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D4C69-7957-43C1-86A7-974C27DC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446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EF9832-91DC-4213-AF4A-095F7D34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45" y="1378542"/>
            <a:ext cx="6512042" cy="531018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Situace v Polsku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6752" y="5100505"/>
            <a:ext cx="4764947" cy="1418941"/>
          </a:xfrm>
        </p:spPr>
        <p:txBody>
          <a:bodyPr>
            <a:normAutofit/>
          </a:bodyPr>
          <a:lstStyle/>
          <a:p>
            <a:r>
              <a:rPr lang="cs-CZ" sz="2600" dirty="0"/>
              <a:t>Vyrovnaná bilance produkce / spotřeba</a:t>
            </a:r>
          </a:p>
          <a:p>
            <a:r>
              <a:rPr lang="cs-CZ" sz="2600" dirty="0"/>
              <a:t>0% výroby z jaderné energie</a:t>
            </a:r>
          </a:p>
          <a:p>
            <a:endParaRPr lang="cs-CZ" i="1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12146-C920-42A7-9022-459F7638D153}"/>
              </a:ext>
            </a:extLst>
          </p:cNvPr>
          <p:cNvSpPr txBox="1"/>
          <p:nvPr/>
        </p:nvSpPr>
        <p:spPr>
          <a:xfrm>
            <a:off x="7944374" y="6519446"/>
            <a:ext cx="424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Energia 2019, Główny Urząd Statystyczny</a:t>
            </a:r>
            <a:endParaRPr lang="en-US" sz="16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07210-11D2-4B79-AF31-BE4142AA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738" y="384641"/>
            <a:ext cx="1442906" cy="899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C7CA4E-BA91-4711-A9F0-34825BA75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841" y="1378542"/>
            <a:ext cx="3235703" cy="33040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F1E8-EF61-4E94-A4ED-075ED2119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3421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Uhelná elektrárna Ostrolenka 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420513"/>
            <a:ext cx="11476139" cy="509893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Výstavba nové elektrárny na uhlí </a:t>
            </a:r>
            <a:r>
              <a:rPr lang="cs-CZ" i="1" dirty="0"/>
              <a:t>Ostrolenka C</a:t>
            </a:r>
          </a:p>
          <a:p>
            <a:r>
              <a:rPr lang="cs-CZ" b="1" dirty="0"/>
              <a:t>Důvod:</a:t>
            </a:r>
            <a:r>
              <a:rPr lang="cs-CZ" dirty="0"/>
              <a:t> Využití uhelných zásob v Polsku a zajištění kapacitních mechanismů</a:t>
            </a:r>
          </a:p>
          <a:p>
            <a:pPr lvl="1"/>
            <a:r>
              <a:rPr lang="cs-CZ" dirty="0"/>
              <a:t>Kapacitní mechanismus = kvůli (nestálé) výrobě elektřiny z ekologických zdrojů je potřeba zajistit dostatek výkonových rezerv pro zvýšení bezpečnosti dodávek elektrické energie</a:t>
            </a:r>
          </a:p>
          <a:p>
            <a:r>
              <a:rPr lang="cs-CZ" b="1" dirty="0"/>
              <a:t>Kompromis:</a:t>
            </a:r>
            <a:r>
              <a:rPr lang="cs-CZ" dirty="0"/>
              <a:t> Polsko souhlasí se snížení emisního limitu, ale dostává výjimku pro kontrakty do konce roku 2019</a:t>
            </a:r>
          </a:p>
          <a:p>
            <a:r>
              <a:rPr lang="cs-CZ" b="1" dirty="0"/>
              <a:t>Dopad:</a:t>
            </a:r>
            <a:r>
              <a:rPr lang="cs-CZ" dirty="0"/>
              <a:t> Cash Flow zajištěné v Polsku (vlastní výroba). </a:t>
            </a:r>
            <a:r>
              <a:rPr lang="cs-CZ" u="sng" dirty="0"/>
              <a:t>Environmentální dopad kompenzovaný socio-ekonomickou stabilitou</a:t>
            </a:r>
            <a:r>
              <a:rPr lang="cs-CZ" dirty="0"/>
              <a:t>. </a:t>
            </a:r>
          </a:p>
          <a:p>
            <a:r>
              <a:rPr lang="cs-CZ" b="1" dirty="0"/>
              <a:t>Kritika:</a:t>
            </a:r>
            <a:r>
              <a:rPr lang="cs-CZ" dirty="0"/>
              <a:t> Slabý environmentální přístup. Polská města patří k nejznečištěnějším v EU.</a:t>
            </a:r>
          </a:p>
          <a:p>
            <a:r>
              <a:rPr lang="cs-CZ" b="1" dirty="0"/>
              <a:t>Aktuální stav: </a:t>
            </a:r>
            <a:r>
              <a:rPr lang="cs-CZ" dirty="0"/>
              <a:t>Ekologická organizace uspěla u polského soudu – stavba pozastavena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1F12A-9FA4-4A10-BBC5-852059146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738" y="384641"/>
            <a:ext cx="1442906" cy="89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3AD12-5752-461D-BA61-E9C98921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3556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Ovzduší v evropských městech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420513"/>
            <a:ext cx="11476139" cy="509893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12146-C920-42A7-9022-459F7638D153}"/>
              </a:ext>
            </a:extLst>
          </p:cNvPr>
          <p:cNvSpPr txBox="1"/>
          <p:nvPr/>
        </p:nvSpPr>
        <p:spPr>
          <a:xfrm>
            <a:off x="8623882" y="6520648"/>
            <a:ext cx="356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en-US" sz="1600" i="1" dirty="0"/>
              <a:t>The 2018 World Air Quality Report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57A2F8-F03D-4B99-97F1-2BB865D4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79" y="1485006"/>
            <a:ext cx="4938824" cy="4506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43C9-2B83-42B6-81C6-2716C96C8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432" y="1485006"/>
            <a:ext cx="3837271" cy="48544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E1685-2512-4747-947E-E1079DDD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18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Ovzduší ve světovém měřítku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420513"/>
            <a:ext cx="11476139" cy="509893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E2EA9-71F1-48D4-B36C-56943384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963" y="1366461"/>
            <a:ext cx="8884073" cy="4966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D0269B-92AB-4273-AE24-5A0D5EF3BBF2}"/>
              </a:ext>
            </a:extLst>
          </p:cNvPr>
          <p:cNvSpPr txBox="1"/>
          <p:nvPr/>
        </p:nvSpPr>
        <p:spPr>
          <a:xfrm>
            <a:off x="8632272" y="6520648"/>
            <a:ext cx="3559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en-US" sz="1600" i="1" dirty="0"/>
              <a:t>The 2018 World Air Quality Report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F7CBE-6618-41B3-8027-E84C2AD6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218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78390-2B4C-43BC-B65F-A2DEC3F3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u="sng">
                <a:solidFill>
                  <a:srgbClr val="0070C0"/>
                </a:solidFill>
              </a:rPr>
              <a:t>Základní pojmy - Udržitelnost</a:t>
            </a:r>
            <a:endParaRPr lang="cs-CZ" b="1" u="sng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9D3CA8-B817-49EA-B888-5664D4AF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„..takový rozvoj, který naplňuje potřeby </a:t>
            </a:r>
            <a:r>
              <a:rPr lang="cs-CZ" b="1" dirty="0"/>
              <a:t>přítomných</a:t>
            </a:r>
            <a:r>
              <a:rPr lang="cs-CZ" dirty="0"/>
              <a:t> generací, </a:t>
            </a:r>
            <a:r>
              <a:rPr lang="cs-CZ" u="sng" dirty="0"/>
              <a:t>aniž by ohrozil schopnost</a:t>
            </a:r>
            <a:r>
              <a:rPr lang="cs-CZ" dirty="0"/>
              <a:t> </a:t>
            </a:r>
            <a:r>
              <a:rPr lang="cs-CZ" b="1" dirty="0"/>
              <a:t>budoucích</a:t>
            </a:r>
            <a:r>
              <a:rPr lang="cs-CZ" dirty="0"/>
              <a:t> generací naplňovat potřeby své." </a:t>
            </a:r>
            <a:r>
              <a:rPr lang="cs-CZ" sz="2000" i="1" dirty="0"/>
              <a:t>Bruntland Report for the World Commission on Environment and Development (1992)</a:t>
            </a:r>
          </a:p>
          <a:p>
            <a:pPr marL="0" indent="0" algn="just">
              <a:buNone/>
            </a:pPr>
            <a:endParaRPr lang="cs-CZ" sz="2000" i="1" dirty="0"/>
          </a:p>
          <a:p>
            <a:pPr algn="just"/>
            <a:r>
              <a:rPr lang="cs-CZ" dirty="0"/>
              <a:t>„..proces změny, ve kterém využívání zdrojů, směřování investic, orientace technologického rozvoje a institucionální změny jsou </a:t>
            </a:r>
            <a:br>
              <a:rPr lang="cs-CZ" dirty="0"/>
            </a:br>
            <a:r>
              <a:rPr lang="cs-CZ" dirty="0"/>
              <a:t>v </a:t>
            </a:r>
            <a:r>
              <a:rPr lang="cs-CZ" u="sng" dirty="0"/>
              <a:t>harmonii</a:t>
            </a:r>
            <a:r>
              <a:rPr lang="cs-CZ" dirty="0"/>
              <a:t> a zvyšují </a:t>
            </a:r>
            <a:r>
              <a:rPr lang="cs-CZ" b="1" dirty="0"/>
              <a:t>současný i budoucí </a:t>
            </a:r>
            <a:r>
              <a:rPr lang="cs-CZ" dirty="0"/>
              <a:t>potenciál uspokojování lidských potřeb a aspirací" </a:t>
            </a:r>
            <a:r>
              <a:rPr lang="cs-CZ" sz="2000" i="1" dirty="0"/>
              <a:t>The World Commission on Environment and Development</a:t>
            </a:r>
            <a:endParaRPr lang="cs-CZ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F9E5-E5CC-4151-BF03-EC80203D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8452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Producenti CO2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420513"/>
            <a:ext cx="11476139" cy="509893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0269B-92AB-4273-AE24-5A0D5EF3BBF2}"/>
              </a:ext>
            </a:extLst>
          </p:cNvPr>
          <p:cNvSpPr txBox="1"/>
          <p:nvPr/>
        </p:nvSpPr>
        <p:spPr>
          <a:xfrm>
            <a:off x="8632272" y="6520648"/>
            <a:ext cx="3559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en-US" sz="1600" i="1" dirty="0"/>
              <a:t>International Energy Agency,</a:t>
            </a:r>
            <a:r>
              <a:rPr lang="cs-CZ" sz="1600" i="1" dirty="0"/>
              <a:t> 2016</a:t>
            </a:r>
            <a:endParaRPr lang="en-US" sz="16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29577-1142-4FCE-8EB4-ADAFDC5A1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612" y="1560351"/>
            <a:ext cx="6334399" cy="4613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14B457-764B-4F72-B0E6-BE742FEA0A7A}"/>
              </a:ext>
            </a:extLst>
          </p:cNvPr>
          <p:cNvSpPr txBox="1"/>
          <p:nvPr/>
        </p:nvSpPr>
        <p:spPr>
          <a:xfrm>
            <a:off x="629173" y="1560351"/>
            <a:ext cx="244958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/>
              <a:t>Emise celkem:</a:t>
            </a:r>
          </a:p>
          <a:p>
            <a:endParaRPr lang="cs-CZ" sz="2400" b="1" u="sng" dirty="0"/>
          </a:p>
          <a:p>
            <a:pPr marL="342900" indent="-342900">
              <a:buAutoNum type="arabicPeriod"/>
            </a:pPr>
            <a:r>
              <a:rPr lang="cs-CZ" sz="2000" dirty="0"/>
              <a:t>Čína</a:t>
            </a:r>
          </a:p>
          <a:p>
            <a:pPr marL="342900" indent="-342900">
              <a:buAutoNum type="arabicPeriod"/>
            </a:pPr>
            <a:r>
              <a:rPr lang="cs-CZ" sz="2000" dirty="0"/>
              <a:t>USA</a:t>
            </a:r>
          </a:p>
          <a:p>
            <a:pPr marL="342900" indent="-342900">
              <a:buAutoNum type="arabicPeriod"/>
            </a:pPr>
            <a:r>
              <a:rPr lang="cs-CZ" sz="2000" dirty="0"/>
              <a:t>Indie</a:t>
            </a:r>
          </a:p>
          <a:p>
            <a:pPr marL="342900" indent="-342900">
              <a:buAutoNum type="arabicPeriod"/>
            </a:pPr>
            <a:r>
              <a:rPr lang="cs-CZ" sz="2000" dirty="0"/>
              <a:t>Rusko</a:t>
            </a:r>
          </a:p>
          <a:p>
            <a:pPr marL="342900" indent="-342900">
              <a:buAutoNum type="arabicPeriod"/>
            </a:pPr>
            <a:r>
              <a:rPr lang="cs-CZ" sz="2000" dirty="0"/>
              <a:t>Japonsko</a:t>
            </a:r>
          </a:p>
          <a:p>
            <a:pPr marL="342900" indent="-342900">
              <a:buAutoNum type="arabicPeriod"/>
            </a:pPr>
            <a:r>
              <a:rPr lang="cs-CZ" sz="2000" dirty="0"/>
              <a:t>Německo</a:t>
            </a:r>
          </a:p>
          <a:p>
            <a:pPr marL="342900" indent="-342900">
              <a:buAutoNum type="arabicPeriod"/>
            </a:pPr>
            <a:r>
              <a:rPr lang="cs-CZ" sz="2000" dirty="0"/>
              <a:t>Jižní Korea</a:t>
            </a:r>
          </a:p>
          <a:p>
            <a:pPr marL="342900" indent="-342900">
              <a:buAutoNum type="arabicPeriod"/>
            </a:pPr>
            <a:r>
              <a:rPr lang="cs-CZ" sz="2000" dirty="0"/>
              <a:t>Írán</a:t>
            </a:r>
          </a:p>
          <a:p>
            <a:pPr marL="342900" indent="-342900">
              <a:buAutoNum type="arabicPeriod"/>
            </a:pPr>
            <a:r>
              <a:rPr lang="cs-CZ" sz="2000" dirty="0"/>
              <a:t>Kanada</a:t>
            </a:r>
          </a:p>
          <a:p>
            <a:pPr marL="342900" indent="-342900">
              <a:buAutoNum type="arabicPeriod"/>
            </a:pPr>
            <a:r>
              <a:rPr lang="cs-CZ" sz="2000" dirty="0"/>
              <a:t>Saudská Arábie</a:t>
            </a:r>
          </a:p>
          <a:p>
            <a:r>
              <a:rPr lang="cs-CZ" sz="2000" dirty="0"/>
              <a:t>...</a:t>
            </a:r>
          </a:p>
          <a:p>
            <a:r>
              <a:rPr lang="cs-CZ" sz="2000" dirty="0"/>
              <a:t>16. Spojené království</a:t>
            </a:r>
          </a:p>
          <a:p>
            <a:r>
              <a:rPr lang="cs-CZ" sz="2000" dirty="0"/>
              <a:t>18. Itálie</a:t>
            </a:r>
          </a:p>
          <a:p>
            <a:r>
              <a:rPr lang="cs-CZ" sz="2000" dirty="0"/>
              <a:t>19. Polsko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7CBBE-033B-446B-9B80-7452E3105092}"/>
              </a:ext>
            </a:extLst>
          </p:cNvPr>
          <p:cNvSpPr txBox="1"/>
          <p:nvPr/>
        </p:nvSpPr>
        <p:spPr>
          <a:xfrm>
            <a:off x="8904214" y="1560351"/>
            <a:ext cx="244958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/>
              <a:t>Emise na obyv.:</a:t>
            </a:r>
          </a:p>
          <a:p>
            <a:endParaRPr lang="cs-CZ" sz="2400" b="1" u="sng" dirty="0"/>
          </a:p>
          <a:p>
            <a:pPr marL="342900" indent="-342900">
              <a:buAutoNum type="arabicPeriod"/>
            </a:pPr>
            <a:r>
              <a:rPr lang="cs-CZ" sz="2000" dirty="0"/>
              <a:t>Saudská Arábie</a:t>
            </a:r>
          </a:p>
          <a:p>
            <a:pPr marL="342900" indent="-342900">
              <a:buAutoNum type="arabicPeriod"/>
            </a:pPr>
            <a:r>
              <a:rPr lang="cs-CZ" sz="2000" dirty="0"/>
              <a:t>Austrálie</a:t>
            </a:r>
          </a:p>
          <a:p>
            <a:pPr marL="342900" indent="-342900">
              <a:buAutoNum type="arabicPeriod"/>
            </a:pPr>
            <a:r>
              <a:rPr lang="cs-CZ" sz="2000" dirty="0"/>
              <a:t>USA</a:t>
            </a:r>
          </a:p>
          <a:p>
            <a:pPr marL="342900" indent="-342900">
              <a:buAutoNum type="arabicPeriod"/>
            </a:pPr>
            <a:r>
              <a:rPr lang="cs-CZ" sz="2000" dirty="0"/>
              <a:t>Kanada</a:t>
            </a:r>
          </a:p>
          <a:p>
            <a:pPr marL="342900" indent="-342900">
              <a:buAutoNum type="arabicPeriod"/>
            </a:pPr>
            <a:r>
              <a:rPr lang="cs-CZ" sz="2000" dirty="0"/>
              <a:t>Jižní Korea</a:t>
            </a:r>
          </a:p>
          <a:p>
            <a:pPr marL="342900" indent="-342900">
              <a:buAutoNum type="arabicPeriod"/>
            </a:pPr>
            <a:r>
              <a:rPr lang="cs-CZ" sz="2000" dirty="0"/>
              <a:t>Rusko</a:t>
            </a:r>
          </a:p>
          <a:p>
            <a:pPr marL="342900" indent="-342900">
              <a:buAutoNum type="arabicPeriod"/>
            </a:pPr>
            <a:r>
              <a:rPr lang="cs-CZ" sz="2000" dirty="0"/>
              <a:t>Japonsko</a:t>
            </a:r>
          </a:p>
          <a:p>
            <a:pPr marL="342900" indent="-342900">
              <a:buAutoNum type="arabicPeriod"/>
            </a:pPr>
            <a:r>
              <a:rPr lang="cs-CZ" sz="2000" dirty="0"/>
              <a:t>Německo</a:t>
            </a:r>
          </a:p>
          <a:p>
            <a:pPr marL="342900" indent="-342900">
              <a:buAutoNum type="arabicPeriod"/>
            </a:pPr>
            <a:r>
              <a:rPr lang="cs-CZ" sz="2000" dirty="0"/>
              <a:t>Polsko</a:t>
            </a:r>
          </a:p>
          <a:p>
            <a:pPr marL="342900" indent="-342900">
              <a:buAutoNum type="arabicPeriod"/>
            </a:pPr>
            <a:r>
              <a:rPr lang="cs-CZ" sz="2000" dirty="0"/>
              <a:t>JAR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F0111-21AE-4B3A-B330-007F8430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657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Situace v Číně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506" y="1825624"/>
            <a:ext cx="5407335" cy="4927513"/>
          </a:xfrm>
        </p:spPr>
        <p:txBody>
          <a:bodyPr>
            <a:normAutofit lnSpcReduction="10000"/>
          </a:bodyPr>
          <a:lstStyle/>
          <a:p>
            <a:r>
              <a:rPr lang="cs-CZ" sz="2200" dirty="0"/>
              <a:t>40% z celosvětových plánů na výstavbu nových uhelných elektráren</a:t>
            </a:r>
          </a:p>
          <a:p>
            <a:r>
              <a:rPr lang="cs-CZ" sz="2200" b="1" dirty="0"/>
              <a:t>2015: za 1 hodinu:</a:t>
            </a:r>
          </a:p>
          <a:p>
            <a:pPr lvl="1"/>
            <a:r>
              <a:rPr lang="cs-CZ" sz="1900" dirty="0"/>
              <a:t>1 větrná turbína</a:t>
            </a:r>
          </a:p>
          <a:p>
            <a:pPr lvl="1"/>
            <a:r>
              <a:rPr lang="cs-CZ" sz="1900" dirty="0"/>
              <a:t>Solární el. o velikosti fotb. hřiště</a:t>
            </a:r>
          </a:p>
          <a:p>
            <a:r>
              <a:rPr lang="cs-CZ" sz="2200" b="1" dirty="0"/>
              <a:t>2015: za 1 týden:</a:t>
            </a:r>
          </a:p>
          <a:p>
            <a:pPr lvl="1"/>
            <a:r>
              <a:rPr lang="cs-CZ" sz="1900" dirty="0"/>
              <a:t>Dvě uhelné elektrárny</a:t>
            </a:r>
          </a:p>
          <a:p>
            <a:r>
              <a:rPr lang="cs-CZ" sz="2200" b="1" dirty="0"/>
              <a:t>2 faktory tržního prostředí:</a:t>
            </a:r>
          </a:p>
          <a:p>
            <a:pPr lvl="1"/>
            <a:r>
              <a:rPr lang="cs-CZ" sz="1900" dirty="0"/>
              <a:t>Garantovaná cena pro uh. elektr.</a:t>
            </a:r>
          </a:p>
          <a:p>
            <a:pPr lvl="1"/>
            <a:r>
              <a:rPr lang="cs-CZ" sz="1900" dirty="0"/>
              <a:t>Garantovaný počet provozních hodin</a:t>
            </a:r>
          </a:p>
          <a:p>
            <a:r>
              <a:rPr lang="cs-CZ" sz="2200" b="1" dirty="0"/>
              <a:t>Plán do roku 2030:</a:t>
            </a:r>
          </a:p>
          <a:p>
            <a:pPr lvl="1"/>
            <a:r>
              <a:rPr lang="cs-CZ" sz="1900" dirty="0"/>
              <a:t>Instalace 300 uhelných elektráren</a:t>
            </a:r>
          </a:p>
          <a:p>
            <a:pPr marL="914400" lvl="2" indent="0">
              <a:buNone/>
            </a:pPr>
            <a:r>
              <a:rPr lang="cs-CZ" sz="1700" dirty="0"/>
              <a:t>= 2 velké elektrárny za měsíc</a:t>
            </a:r>
          </a:p>
          <a:p>
            <a:pPr lvl="1"/>
            <a:r>
              <a:rPr lang="cs-CZ" sz="1900" dirty="0"/>
              <a:t>Instalace i mimo území Číny</a:t>
            </a:r>
            <a:r>
              <a:rPr lang="cs-CZ" dirty="0"/>
              <a:t>	</a:t>
            </a:r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12146-C920-42A7-9022-459F7638D153}"/>
              </a:ext>
            </a:extLst>
          </p:cNvPr>
          <p:cNvSpPr txBox="1"/>
          <p:nvPr/>
        </p:nvSpPr>
        <p:spPr>
          <a:xfrm>
            <a:off x="7776594" y="6484282"/>
            <a:ext cx="4149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Ilustrační foto: </a:t>
            </a:r>
            <a:r>
              <a:rPr lang="en-US" sz="1600" i="1" dirty="0"/>
              <a:t>Christian Petersen-Clausen</a:t>
            </a:r>
            <a:r>
              <a:rPr lang="cs-CZ" sz="1600" i="1" dirty="0"/>
              <a:t>, Time</a:t>
            </a:r>
            <a:endParaRPr lang="en-US" sz="1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5EBD8-86F1-48C3-8FC0-D94059E0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951" y="314791"/>
            <a:ext cx="1433100" cy="956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D1797-6516-4CE0-BAAD-ECEFC8F72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841" y="1805977"/>
            <a:ext cx="6392995" cy="42593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ED2A9-8E34-461C-BB5A-694E6E18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3365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373CE8-73F0-4F2F-9612-0F87C5E0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204" y="1583873"/>
            <a:ext cx="6754632" cy="43513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Situace v Austrálii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825624"/>
            <a:ext cx="4723001" cy="4927513"/>
          </a:xfrm>
        </p:spPr>
        <p:txBody>
          <a:bodyPr>
            <a:normAutofit/>
          </a:bodyPr>
          <a:lstStyle/>
          <a:p>
            <a:r>
              <a:rPr lang="cs-CZ" u="sng" dirty="0"/>
              <a:t>Absence legislativy</a:t>
            </a:r>
            <a:r>
              <a:rPr lang="cs-CZ" dirty="0"/>
              <a:t> omezující výrobu elektřiny z uhelných zdrojů</a:t>
            </a:r>
          </a:p>
          <a:p>
            <a:r>
              <a:rPr lang="cs-CZ" dirty="0"/>
              <a:t>Důvod: Obrovské zásoby povrchového uhlí</a:t>
            </a:r>
          </a:p>
          <a:p>
            <a:r>
              <a:rPr lang="cs-CZ" dirty="0"/>
              <a:t>Dopad:</a:t>
            </a:r>
          </a:p>
          <a:p>
            <a:pPr lvl="1"/>
            <a:r>
              <a:rPr lang="cs-CZ" dirty="0"/>
              <a:t>Absence technologií snížující emisní hodnoty</a:t>
            </a:r>
          </a:p>
          <a:p>
            <a:pPr lvl="1"/>
            <a:r>
              <a:rPr lang="cs-CZ" dirty="0"/>
              <a:t>Legislativní bariéry pro investice do obnovitelných zdrojů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12146-C920-42A7-9022-459F7638D153}"/>
              </a:ext>
            </a:extLst>
          </p:cNvPr>
          <p:cNvSpPr txBox="1"/>
          <p:nvPr/>
        </p:nvSpPr>
        <p:spPr>
          <a:xfrm>
            <a:off x="7164198" y="6484282"/>
            <a:ext cx="476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Ilustrační foto: Wikipedia, Elektrárna Yallourn, Austrálie</a:t>
            </a:r>
            <a:endParaRPr lang="en-US" sz="16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540FC5-B992-4DF2-8544-944E48B0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127" y="549039"/>
            <a:ext cx="1432828" cy="7139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41E48-6C02-4752-B273-F614D8627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7589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Situace v USA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4547133"/>
            <a:ext cx="11508559" cy="193714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C12146-C920-42A7-9022-459F7638D153}"/>
              </a:ext>
            </a:extLst>
          </p:cNvPr>
          <p:cNvSpPr txBox="1"/>
          <p:nvPr/>
        </p:nvSpPr>
        <p:spPr>
          <a:xfrm>
            <a:off x="7287749" y="6506143"/>
            <a:ext cx="4904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Rhodium Group, Environmental Protection Agency</a:t>
            </a:r>
            <a:endParaRPr lang="en-US" sz="16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97E55-2659-4AF8-BBF1-BE82DA350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516" y="517485"/>
            <a:ext cx="1416603" cy="747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580711-0489-429F-915C-8923B401F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90" y="1645208"/>
            <a:ext cx="5060845" cy="3072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F375D-D233-4697-9F61-BAA59BDD8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338" y="1734029"/>
            <a:ext cx="5130753" cy="2769761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8729F746-5FA4-40A8-9265-2C16AF7A2C6D}"/>
              </a:ext>
            </a:extLst>
          </p:cNvPr>
          <p:cNvSpPr/>
          <p:nvPr/>
        </p:nvSpPr>
        <p:spPr>
          <a:xfrm>
            <a:off x="5532761" y="1734030"/>
            <a:ext cx="896040" cy="2769761"/>
          </a:xfrm>
          <a:prstGeom prst="leftBrace">
            <a:avLst>
              <a:gd name="adj1" fmla="val 8333"/>
              <a:gd name="adj2" fmla="val 38067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FFC83-C63A-4CE2-A8DD-21720EC0215C}"/>
              </a:ext>
            </a:extLst>
          </p:cNvPr>
          <p:cNvSpPr txBox="1"/>
          <p:nvPr/>
        </p:nvSpPr>
        <p:spPr>
          <a:xfrm>
            <a:off x="484389" y="5100771"/>
            <a:ext cx="1144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2005 – 2017 pokles emisí z elektráren o 27%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Pokles emisí: změna paliva =&gt; z uhlí na zemní plyn, investice do obnovitelných zdrojů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roce 2018 odstaveno 12 GW jednotek uhelných elektráren = 10 x elektrárna Počerady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38FAA-E6C0-4A5D-A007-47036D7E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5767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Původce znečištění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420513"/>
            <a:ext cx="11476139" cy="509893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0269B-92AB-4273-AE24-5A0D5EF3BBF2}"/>
              </a:ext>
            </a:extLst>
          </p:cNvPr>
          <p:cNvSpPr txBox="1"/>
          <p:nvPr/>
        </p:nvSpPr>
        <p:spPr>
          <a:xfrm>
            <a:off x="7467600" y="6520648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en-US" sz="1600" i="1" dirty="0"/>
              <a:t>Fossil CO2 emissions of all world countries</a:t>
            </a:r>
            <a:r>
              <a:rPr lang="cs-CZ" sz="1600" i="1" dirty="0"/>
              <a:t>, 2018</a:t>
            </a:r>
            <a:endParaRPr lang="en-US" sz="16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22B5FD-D7DC-46FD-9549-7C5A47BC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8" y="2327015"/>
            <a:ext cx="5795464" cy="2917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F79B94-9FA8-4BDB-880A-1EB55F3A3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89" y="2327015"/>
            <a:ext cx="5726051" cy="2917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34FE67-8DC1-4F5A-BB60-6EEEE8D5F00D}"/>
              </a:ext>
            </a:extLst>
          </p:cNvPr>
          <p:cNvSpPr txBox="1"/>
          <p:nvPr/>
        </p:nvSpPr>
        <p:spPr>
          <a:xfrm>
            <a:off x="380301" y="1757082"/>
            <a:ext cx="5635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/>
              <a:t>EU 28:</a:t>
            </a:r>
            <a:endParaRPr lang="en-US" sz="2400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F8D75E-748B-42FE-BA69-B9A8CB52DF69}"/>
              </a:ext>
            </a:extLst>
          </p:cNvPr>
          <p:cNvSpPr txBox="1"/>
          <p:nvPr/>
        </p:nvSpPr>
        <p:spPr>
          <a:xfrm>
            <a:off x="6175751" y="1757082"/>
            <a:ext cx="584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/>
              <a:t>Svět:</a:t>
            </a:r>
            <a:endParaRPr lang="en-US" sz="2400" u="sng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C5F5FE-2D9D-4BF2-9C66-9882F8645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041" y="4081653"/>
            <a:ext cx="2420470" cy="2326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18F536-87B7-4852-AFE6-4FF87E733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519" y="4081653"/>
            <a:ext cx="2366946" cy="2326601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22D9A9B-94C5-48D0-B8B7-C37FAA41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175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AEA3FC-6696-4B9C-AEC3-E5AA2E998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5" t="12942" b="2684"/>
          <a:stretch/>
        </p:blipFill>
        <p:spPr>
          <a:xfrm>
            <a:off x="-176169" y="0"/>
            <a:ext cx="1236816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5FD355-7EE5-4B30-8A54-78114E996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chemeClr val="bg1"/>
                </a:solidFill>
              </a:rPr>
              <a:t>Důsledek legislativních přístupů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3CC8C6-4270-4863-BD88-1C0D9F13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60" y="1825625"/>
            <a:ext cx="11492917" cy="444095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Cíl: Omezení výroby elektřiny z neobnovitelných zdrojů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Pokud </a:t>
            </a:r>
            <a:r>
              <a:rPr lang="cs-CZ" u="sng" dirty="0">
                <a:solidFill>
                  <a:schemeClr val="bg1"/>
                </a:solidFill>
              </a:rPr>
              <a:t>nevznikne legislativa</a:t>
            </a:r>
            <a:r>
              <a:rPr lang="cs-CZ" dirty="0">
                <a:solidFill>
                  <a:schemeClr val="bg1"/>
                </a:solidFill>
              </a:rPr>
              <a:t> omezující výrobu elektřiny z neobnovitelných zdrojů, </a:t>
            </a:r>
            <a:r>
              <a:rPr lang="cs-CZ" u="sng" dirty="0">
                <a:solidFill>
                  <a:schemeClr val="bg1"/>
                </a:solidFill>
              </a:rPr>
              <a:t>není možno cíle dosáhnout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Pokud tato </a:t>
            </a:r>
            <a:r>
              <a:rPr lang="cs-CZ" u="sng" dirty="0">
                <a:solidFill>
                  <a:schemeClr val="bg1"/>
                </a:solidFill>
              </a:rPr>
              <a:t>legislativa vznikne</a:t>
            </a:r>
            <a:r>
              <a:rPr lang="cs-CZ" dirty="0">
                <a:solidFill>
                  <a:schemeClr val="bg1"/>
                </a:solidFill>
              </a:rPr>
              <a:t> (jako např. v EU), vlastníci elektráren </a:t>
            </a:r>
            <a:r>
              <a:rPr lang="cs-CZ" u="sng" dirty="0">
                <a:solidFill>
                  <a:schemeClr val="bg1"/>
                </a:solidFill>
              </a:rPr>
              <a:t>nemají šanci proti tomuto rozhodnutí bojovat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	=&gt; Legislativa je klíčovým faktorem ovlivňující energetický mix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 algn="just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7308F-81E6-4576-96F2-160B61B5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35</a:t>
            </a:fld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4B9ED-30D3-4D1E-ABC6-948BC9E81F97}"/>
              </a:ext>
            </a:extLst>
          </p:cNvPr>
          <p:cNvSpPr txBox="1"/>
          <p:nvPr/>
        </p:nvSpPr>
        <p:spPr>
          <a:xfrm>
            <a:off x="7977930" y="6521930"/>
            <a:ext cx="421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>
                <a:solidFill>
                  <a:schemeClr val="bg1"/>
                </a:solidFill>
              </a:rPr>
              <a:t>Ilustrační foto: Autor, Elektrárna Dukovany, 2016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16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F4BAD78-985D-4042-BDDC-2D3D3C77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r>
              <a:rPr lang="cs-CZ" b="1" u="sng">
                <a:solidFill>
                  <a:srgbClr val="0070C0"/>
                </a:solidFill>
              </a:rPr>
              <a:t>Vývoj v České republice</a:t>
            </a:r>
            <a:endParaRPr lang="en-US" b="1" u="sng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C3963A-CCB0-499C-B45E-687E63A6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28278F2-2F01-4C2C-9284-F03CC692EBE0}" type="slidenum">
              <a:rPr lang="cs-CZ" smtClean="0"/>
              <a:t>36</a:t>
            </a:fld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9B5452-1789-458A-902A-73B8E93D4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65" y="1360843"/>
            <a:ext cx="7769472" cy="4848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C9078D-7E58-4307-98D6-EF390D687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133" y="1360844"/>
            <a:ext cx="3555559" cy="2412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5DA19-7680-42BC-88BF-48005A54E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758" y="3831072"/>
            <a:ext cx="3555559" cy="2378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7E1CBF-474A-4A09-9BA0-41D0033A4812}"/>
              </a:ext>
            </a:extLst>
          </p:cNvPr>
          <p:cNvSpPr txBox="1"/>
          <p:nvPr/>
        </p:nvSpPr>
        <p:spPr>
          <a:xfrm>
            <a:off x="10511406" y="6520648"/>
            <a:ext cx="168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MPO, 2019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388874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7F4BAD78-985D-4042-BDDC-2D3D3C77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7637" cy="1325563"/>
          </a:xfrm>
        </p:spPr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Vývoj v České republice vs. Německo</a:t>
            </a:r>
            <a:endParaRPr lang="en-US" b="1" u="sng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E2CC5-59C8-4588-AC91-EF758C59CF80}"/>
              </a:ext>
            </a:extLst>
          </p:cNvPr>
          <p:cNvSpPr txBox="1"/>
          <p:nvPr/>
        </p:nvSpPr>
        <p:spPr>
          <a:xfrm>
            <a:off x="7862131" y="6519446"/>
            <a:ext cx="4329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Ilustrační foto: oze.tzb-info.cz, givingcompass.org</a:t>
            </a:r>
            <a:endParaRPr lang="en-US" sz="1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D2C67-8F51-49EF-BD3D-16B13229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85" y="1557337"/>
            <a:ext cx="5794254" cy="3714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E77B16-5491-46F9-97A1-A567900D4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40" y="1557337"/>
            <a:ext cx="5857875" cy="3714750"/>
          </a:xfrm>
          <a:prstGeom prst="rect">
            <a:avLst/>
          </a:prstGeom>
        </p:spPr>
      </p:pic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2E029B5-BED3-42DA-8971-773C574F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686" y="5300663"/>
            <a:ext cx="5794254" cy="11636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/>
              <a:t>Nepružná legislativa týkající se výstavby elektráren</a:t>
            </a:r>
          </a:p>
          <a:p>
            <a:pPr marL="0" indent="0" algn="just">
              <a:buNone/>
            </a:pPr>
            <a:r>
              <a:rPr lang="cs-CZ" sz="1700" dirty="0"/>
              <a:t>Vysoká garantovaná cena vs. klesající investiční náklady</a:t>
            </a:r>
          </a:p>
          <a:p>
            <a:pPr marL="0" indent="0" algn="just">
              <a:buNone/>
            </a:pPr>
            <a:r>
              <a:rPr lang="cs-CZ" sz="1700" dirty="0"/>
              <a:t>=&gt; Zvýhodněné velké elektrárny =&gt; zvýšení ceny elektřiny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F9C72739-03DF-456C-A0FE-FF504ED11BD6}"/>
              </a:ext>
            </a:extLst>
          </p:cNvPr>
          <p:cNvSpPr txBox="1">
            <a:spLocks/>
          </p:cNvSpPr>
          <p:nvPr/>
        </p:nvSpPr>
        <p:spPr>
          <a:xfrm>
            <a:off x="6096000" y="5272087"/>
            <a:ext cx="5913314" cy="11922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cs-CZ" sz="1800" dirty="0"/>
              <a:t>Dopředu promyšlená legislativa za účelem podpory domácností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s-CZ" sz="1800" dirty="0"/>
              <a:t>Velký boom pro drobné investory i malé firmy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s-CZ" sz="1800" dirty="0"/>
              <a:t>=&gt; Zvýhodněné domácnosti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88CA6-35B0-4067-9267-929E0F8CD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0733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32F2C-D34F-4684-9E51-751FBB9C5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Emisní povolenky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31449E-BDBB-4CF4-8A9D-139E9DDA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282"/>
            <a:ext cx="10515600" cy="2088777"/>
          </a:xfrm>
        </p:spPr>
        <p:txBody>
          <a:bodyPr>
            <a:normAutofit fontScale="62500" lnSpcReduction="20000"/>
          </a:bodyPr>
          <a:lstStyle/>
          <a:p>
            <a:r>
              <a:rPr lang="cs-CZ" sz="3400" dirty="0"/>
              <a:t>Emisní povolenky stanovují celkový objem skleníkových plynů, který mohou vyprodukovat jednotlivé členské státy EU</a:t>
            </a:r>
          </a:p>
          <a:p>
            <a:pPr marL="0" indent="0">
              <a:buNone/>
            </a:pPr>
            <a:endParaRPr lang="cs-CZ" sz="3400" dirty="0"/>
          </a:p>
          <a:p>
            <a:r>
              <a:rPr lang="cs-CZ" sz="3400" dirty="0"/>
              <a:t>Jednotlivé státy je pak dělí mezi jednotlivé producenty skleníkových plynů	</a:t>
            </a:r>
          </a:p>
          <a:p>
            <a:pPr marL="0" indent="0">
              <a:buNone/>
            </a:pPr>
            <a:endParaRPr lang="cs-CZ" sz="3400" dirty="0"/>
          </a:p>
          <a:p>
            <a:r>
              <a:rPr lang="cs-CZ" sz="3400" dirty="0"/>
              <a:t>S povolenkami lze obchodovat na evropských energetických burzách</a:t>
            </a:r>
            <a:r>
              <a:rPr lang="cs-CZ" dirty="0"/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20B10D-1381-4FBA-9515-06D30A8C8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2" y="3541059"/>
            <a:ext cx="4165896" cy="2788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995919-2308-4DFF-8287-D849E572F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224" y="3541059"/>
            <a:ext cx="4634474" cy="27884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3CC7D2-280F-470F-B932-C4648444A761}"/>
              </a:ext>
            </a:extLst>
          </p:cNvPr>
          <p:cNvSpPr txBox="1"/>
          <p:nvPr/>
        </p:nvSpPr>
        <p:spPr>
          <a:xfrm>
            <a:off x="6624918" y="6519446"/>
            <a:ext cx="5642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 Ilustrační foto: GE, Elektrárny Sardegna (ITA) </a:t>
            </a:r>
            <a:r>
              <a:rPr lang="en-US" sz="1600" i="1" dirty="0"/>
              <a:t>&amp;</a:t>
            </a:r>
            <a:r>
              <a:rPr lang="cs-CZ" sz="1600" i="1" dirty="0"/>
              <a:t> Brazi (ROM) 2019</a:t>
            </a:r>
            <a:endParaRPr lang="en-US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23957-AEE0-4BAD-873F-0FB6A99D73DA}"/>
              </a:ext>
            </a:extLst>
          </p:cNvPr>
          <p:cNvSpPr txBox="1"/>
          <p:nvPr/>
        </p:nvSpPr>
        <p:spPr>
          <a:xfrm>
            <a:off x="4668198" y="3541059"/>
            <a:ext cx="23870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Elektrárna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Nižší produkce emisí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pPr algn="r"/>
            <a:r>
              <a:rPr lang="cs-CZ" u="sng" dirty="0"/>
              <a:t>Elektrárna 2: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cs-CZ" sz="1600" dirty="0"/>
              <a:t>Vyšší produkce emisí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AFF160D-727F-4FB0-8FFE-027AE7EFA2AC}"/>
              </a:ext>
            </a:extLst>
          </p:cNvPr>
          <p:cNvSpPr/>
          <p:nvPr/>
        </p:nvSpPr>
        <p:spPr>
          <a:xfrm>
            <a:off x="4668198" y="4126941"/>
            <a:ext cx="2387026" cy="53960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Prodej emisí</a:t>
            </a:r>
            <a:endParaRPr lang="en-US" sz="2400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045FCF58-BD29-43ED-A19E-EEA210C4CAA5}"/>
              </a:ext>
            </a:extLst>
          </p:cNvPr>
          <p:cNvSpPr/>
          <p:nvPr/>
        </p:nvSpPr>
        <p:spPr>
          <a:xfrm>
            <a:off x="4668198" y="5767824"/>
            <a:ext cx="2387025" cy="539602"/>
          </a:xfrm>
          <a:prstGeom prst="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N</a:t>
            </a:r>
            <a:r>
              <a:rPr lang="cs-CZ" sz="1600" dirty="0"/>
              <a:t>ákup emisí</a:t>
            </a:r>
            <a:endParaRPr lang="en-US" sz="16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3A000B5-3037-478D-ACE1-FD2C5ACD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971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C7F1FA-8C49-4F1C-935A-286BA032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Vývoj cen emisních povolenek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309FD3-7AA8-468C-A97A-4FB112DF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43" y="1690688"/>
            <a:ext cx="7120864" cy="4582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1FB0A-80AD-4EBD-8F71-CD032CBB7F6D}"/>
              </a:ext>
            </a:extLst>
          </p:cNvPr>
          <p:cNvSpPr txBox="1"/>
          <p:nvPr/>
        </p:nvSpPr>
        <p:spPr>
          <a:xfrm>
            <a:off x="6239436" y="6520648"/>
            <a:ext cx="595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/>
              <a:t>Zdroj: Umwelt Bundesamt, German Emissions Trading Authority 2019</a:t>
            </a:r>
            <a:endParaRPr lang="en-US" sz="16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3D171-872C-4B88-B4FD-EDEC6D6A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39</a:t>
            </a:fld>
            <a:endParaRPr lang="cs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B915E-328C-4435-8F31-858ACB45FD04}"/>
              </a:ext>
            </a:extLst>
          </p:cNvPr>
          <p:cNvSpPr txBox="1"/>
          <p:nvPr/>
        </p:nvSpPr>
        <p:spPr>
          <a:xfrm>
            <a:off x="7959064" y="1690688"/>
            <a:ext cx="40088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 roku 2008 je možné povolenky převádět do dalších období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cs-CZ" dirty="0"/>
              <a:t>Větší prostor ke spekulacím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cs-CZ" dirty="0"/>
              <a:t>Vliv na snížení cen emisí</a:t>
            </a:r>
          </a:p>
          <a:p>
            <a:pPr lvl="1"/>
            <a:r>
              <a:rPr lang="cs-CZ" dirty="0"/>
              <a:t>	(větší nabídka než poptávka)</a:t>
            </a:r>
          </a:p>
          <a:p>
            <a:pPr lvl="1"/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letech 2014 – 2016 vlády stahují emisní povolenku z důvodu nadbytku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 roku 2019 zaveden systém, který reguluje přebytek povolenek</a:t>
            </a:r>
          </a:p>
          <a:p>
            <a:pPr lvl="1"/>
            <a:r>
              <a:rPr lang="cs-CZ" dirty="0"/>
              <a:t>=&gt; Omezení výdeje povlenek </a:t>
            </a:r>
          </a:p>
        </p:txBody>
      </p:sp>
    </p:spTree>
    <p:extLst>
      <p:ext uri="{BB962C8B-B14F-4D97-AF65-F5344CB8AC3E}">
        <p14:creationId xmlns:p14="http://schemas.microsoft.com/office/powerpoint/2010/main" val="1483208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78390-2B4C-43BC-B65F-A2DEC3F3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Základní pojmy - Udržitelnost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75771D-7F4E-41F5-94EA-6A7889A11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65" y="1371906"/>
            <a:ext cx="8980065" cy="30014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E7B0C-43F9-4F4B-86B6-EF62BD92B154}"/>
              </a:ext>
            </a:extLst>
          </p:cNvPr>
          <p:cNvSpPr txBox="1"/>
          <p:nvPr/>
        </p:nvSpPr>
        <p:spPr>
          <a:xfrm>
            <a:off x="1605965" y="5136894"/>
            <a:ext cx="2894901" cy="3693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Ekologické spolky a sdružení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F3169-5BE2-45DF-81C2-DA8255A41E3A}"/>
              </a:ext>
            </a:extLst>
          </p:cNvPr>
          <p:cNvSpPr txBox="1"/>
          <p:nvPr/>
        </p:nvSpPr>
        <p:spPr>
          <a:xfrm>
            <a:off x="4648546" y="5136919"/>
            <a:ext cx="2894901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Statní správa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70E4D-4F2E-4FD7-98A0-6F0EF1228A79}"/>
              </a:ext>
            </a:extLst>
          </p:cNvPr>
          <p:cNvSpPr txBox="1"/>
          <p:nvPr/>
        </p:nvSpPr>
        <p:spPr>
          <a:xfrm>
            <a:off x="7695500" y="5136894"/>
            <a:ext cx="2894900" cy="36933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Akcionáři</a:t>
            </a:r>
            <a:endParaRPr lang="en-US" dirty="0"/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D495F351-E348-4415-A70E-EBD84F8F0617}"/>
              </a:ext>
            </a:extLst>
          </p:cNvPr>
          <p:cNvSpPr/>
          <p:nvPr/>
        </p:nvSpPr>
        <p:spPr>
          <a:xfrm>
            <a:off x="2910631" y="4409778"/>
            <a:ext cx="276837" cy="604008"/>
          </a:xfrm>
          <a:prstGeom prst="up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E692A8F4-73ED-40E6-8152-CFF5E4D6CDEE}"/>
              </a:ext>
            </a:extLst>
          </p:cNvPr>
          <p:cNvSpPr/>
          <p:nvPr/>
        </p:nvSpPr>
        <p:spPr>
          <a:xfrm>
            <a:off x="5963171" y="4409778"/>
            <a:ext cx="276837" cy="604008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73C44F72-F5CB-4299-9718-714249AB0629}"/>
              </a:ext>
            </a:extLst>
          </p:cNvPr>
          <p:cNvSpPr/>
          <p:nvPr/>
        </p:nvSpPr>
        <p:spPr>
          <a:xfrm>
            <a:off x="9004532" y="4409790"/>
            <a:ext cx="276837" cy="604008"/>
          </a:xfrm>
          <a:prstGeom prst="up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369D7D-203D-4A80-B710-F65CCB317887}"/>
              </a:ext>
            </a:extLst>
          </p:cNvPr>
          <p:cNvSpPr txBox="1"/>
          <p:nvPr/>
        </p:nvSpPr>
        <p:spPr>
          <a:xfrm>
            <a:off x="1605965" y="6235980"/>
            <a:ext cx="8980065" cy="3693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Zájmové skupiny</a:t>
            </a:r>
            <a:endParaRPr lang="en-US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289CF0E-4F38-419C-9AC9-005302657647}"/>
              </a:ext>
            </a:extLst>
          </p:cNvPr>
          <p:cNvSpPr/>
          <p:nvPr/>
        </p:nvSpPr>
        <p:spPr>
          <a:xfrm>
            <a:off x="2910630" y="5608528"/>
            <a:ext cx="276837" cy="52514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BEF30F3-8761-425D-95BC-385D656C8F3F}"/>
              </a:ext>
            </a:extLst>
          </p:cNvPr>
          <p:cNvSpPr/>
          <p:nvPr/>
        </p:nvSpPr>
        <p:spPr>
          <a:xfrm>
            <a:off x="9004532" y="5608466"/>
            <a:ext cx="276837" cy="525211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06D426A3-F940-4BA5-829F-5399A41B1F7A}"/>
              </a:ext>
            </a:extLst>
          </p:cNvPr>
          <p:cNvSpPr/>
          <p:nvPr/>
        </p:nvSpPr>
        <p:spPr>
          <a:xfrm>
            <a:off x="4648546" y="5608466"/>
            <a:ext cx="276837" cy="525211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7EBDDDCC-1343-4082-AC1C-2DEAF87B30AF}"/>
              </a:ext>
            </a:extLst>
          </p:cNvPr>
          <p:cNvSpPr/>
          <p:nvPr/>
        </p:nvSpPr>
        <p:spPr>
          <a:xfrm>
            <a:off x="7266616" y="5608465"/>
            <a:ext cx="276837" cy="525211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8829DC-2B49-4CBB-9CDA-B68DE2C99142}"/>
              </a:ext>
            </a:extLst>
          </p:cNvPr>
          <p:cNvSpPr txBox="1"/>
          <p:nvPr/>
        </p:nvSpPr>
        <p:spPr>
          <a:xfrm>
            <a:off x="10142290" y="6572046"/>
            <a:ext cx="2118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Autor </a:t>
            </a:r>
            <a:r>
              <a:rPr lang="en-US" sz="1600" i="1" dirty="0"/>
              <a:t>&amp;</a:t>
            </a:r>
            <a:r>
              <a:rPr lang="cs-CZ" sz="1600" i="1" dirty="0"/>
              <a:t> </a:t>
            </a:r>
            <a:r>
              <a:rPr lang="en-US" sz="1600" i="1" dirty="0" err="1"/>
              <a:t>Eosense</a:t>
            </a:r>
            <a:r>
              <a:rPr lang="cs-CZ" sz="1600" i="1" dirty="0"/>
              <a:t> </a:t>
            </a:r>
            <a:endParaRPr lang="en-US" sz="16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545A4-7BD5-41BA-8627-B4E68C61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586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133BD-D555-4F5F-8409-650CDF1B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Emisní povolenky - formy jejich dopadu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513E1D-65FE-4B8C-BB2E-244880FB8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Zdražení povolenek: EU omezuje aukce z důvodu přebytku</a:t>
            </a:r>
          </a:p>
          <a:p>
            <a:r>
              <a:rPr lang="cs-CZ" dirty="0"/>
              <a:t>Vyšší náklady na povolenky: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dirty="0"/>
              <a:t> Technologické inovace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dirty="0"/>
              <a:t> Zdražení elektřiny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dirty="0"/>
              <a:t> Spalování více zemního plynu než uhlí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dirty="0"/>
              <a:t> Rostoucí ceny elektřiny vyvolají obavy u spotřebitelů (vč. průmyslu)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dirty="0"/>
              <a:t> Zvýhodnění čisté energie </a:t>
            </a:r>
            <a:r>
              <a:rPr lang="en-US" dirty="0"/>
              <a:t>&amp; </a:t>
            </a:r>
            <a:r>
              <a:rPr lang="cs-CZ" dirty="0"/>
              <a:t>jaderné energie (Francouzská EDF profituje z drahých povolenek)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dirty="0"/>
              <a:t> Elektrárny se budou povolenkami zásobovat, vč. hedgeových fondů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BE966-A9AD-469C-99CB-31714BB3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62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14D8CC-7210-430F-8550-256D7155B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DE32F2C-D34F-4684-9E51-751FBB9C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b="1" u="sng" dirty="0">
                <a:solidFill>
                  <a:schemeClr val="bg1"/>
                </a:solidFill>
              </a:rPr>
              <a:t>Příklad - emisní povolenky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31449E-BDBB-4CF4-8A9D-139E9DDA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62943"/>
            <a:ext cx="7584347" cy="2315362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Uhelná elektrárna, 2018: Nainstalovaná technologie snižující emise na bázi NH4</a:t>
            </a:r>
          </a:p>
          <a:p>
            <a:r>
              <a:rPr lang="cs-CZ" dirty="0">
                <a:solidFill>
                  <a:schemeClr val="bg1"/>
                </a:solidFill>
              </a:rPr>
              <a:t>Cena NH4 roste a dostává se na úroveň ceny emisních povolenek	</a:t>
            </a:r>
          </a:p>
          <a:p>
            <a:r>
              <a:rPr lang="cs-CZ" dirty="0">
                <a:solidFill>
                  <a:schemeClr val="bg1"/>
                </a:solidFill>
              </a:rPr>
              <a:t>Vlastník uhelelné elektrárny odstavuje technologii NH4 a kupuje emisní povolenky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=&gt; negativní dopad na životní prostředí</a:t>
            </a:r>
          </a:p>
          <a:p>
            <a:pPr marL="457200" lvl="1" indent="0">
              <a:buNone/>
            </a:pPr>
            <a:r>
              <a:rPr lang="cs-CZ" dirty="0">
                <a:solidFill>
                  <a:schemeClr val="bg1"/>
                </a:solidFill>
              </a:rPr>
              <a:t>=&gt; nevyužitá technologie (marná investice)</a:t>
            </a:r>
            <a:r>
              <a:rPr lang="cs-CZ" dirty="0"/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288AD-8B1D-43C3-B158-B4953C131FE7}"/>
              </a:ext>
            </a:extLst>
          </p:cNvPr>
          <p:cNvSpPr txBox="1"/>
          <p:nvPr/>
        </p:nvSpPr>
        <p:spPr>
          <a:xfrm>
            <a:off x="6096000" y="6519446"/>
            <a:ext cx="6171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solidFill>
                  <a:schemeClr val="bg1"/>
                </a:solidFill>
              </a:rPr>
              <a:t> Ilustrační foto: Autor, Elektrárna MAN 24 MW, Archangelsk (RUS) 2019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CF1E3-2FE8-4189-8146-49A3F9A9E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7084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5ADAA-91B7-45A4-8F2E-FAAD1E494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Vývoj ceny elektřiny (2008 – 2015)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884B6-5697-43CD-A875-8DAD3828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42</a:t>
            </a:fld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F6A9C-4D3E-4CDE-8571-0DA0C9BF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57" y="1473517"/>
            <a:ext cx="6784979" cy="4289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095981-7D65-40A8-93F0-C25117C98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981" y="1839438"/>
            <a:ext cx="3901681" cy="21745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29CDC-984A-429F-A004-14EF6BAA5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75" y="4801135"/>
            <a:ext cx="3901681" cy="1555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054CAE-A197-436E-9E58-FB161A2CE282}"/>
              </a:ext>
            </a:extLst>
          </p:cNvPr>
          <p:cNvSpPr txBox="1"/>
          <p:nvPr/>
        </p:nvSpPr>
        <p:spPr>
          <a:xfrm>
            <a:off x="7734981" y="1473517"/>
            <a:ext cx="390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Průmysloví odběratelé (EU)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9437-CA44-4AB2-B2A0-6CD36CBA1B9C}"/>
              </a:ext>
            </a:extLst>
          </p:cNvPr>
          <p:cNvSpPr txBox="1"/>
          <p:nvPr/>
        </p:nvSpPr>
        <p:spPr>
          <a:xfrm>
            <a:off x="7734980" y="4379945"/>
            <a:ext cx="390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Domácnosti (EU)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D53F7-924C-414B-A9D8-0DD3D8D7FB7E}"/>
              </a:ext>
            </a:extLst>
          </p:cNvPr>
          <p:cNvSpPr txBox="1"/>
          <p:nvPr/>
        </p:nvSpPr>
        <p:spPr>
          <a:xfrm>
            <a:off x="278757" y="5914239"/>
            <a:ext cx="678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Cena elektřiny závisí na daňové a distribuční politice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 přes liberalizaci trhu je čistá cena energie beze změny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812FA-59A7-4A2C-A85B-04C151E96FB0}"/>
              </a:ext>
            </a:extLst>
          </p:cNvPr>
          <p:cNvSpPr txBox="1"/>
          <p:nvPr/>
        </p:nvSpPr>
        <p:spPr>
          <a:xfrm>
            <a:off x="9448798" y="6520648"/>
            <a:ext cx="274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/>
              <a:t>Zdroj: Evropská komise, 2016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73688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5643FF-D838-408C-B28A-DAD0D4D5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Vývoj ceny elektřiny (1 rok vs. 3 měsíce)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4FF2-3089-4C1C-922C-DA80C8E91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99" y="1568414"/>
            <a:ext cx="5149786" cy="45318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499E6B-2AF6-4FBE-BB8A-61661156B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43</a:t>
            </a:fld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F65F7-E8E6-430A-A5DD-43FA65D3F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38" y="1568414"/>
            <a:ext cx="5161975" cy="4531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4CD205-9BA3-45E3-8818-418F8EDC66D8}"/>
              </a:ext>
            </a:extLst>
          </p:cNvPr>
          <p:cNvSpPr txBox="1"/>
          <p:nvPr/>
        </p:nvSpPr>
        <p:spPr>
          <a:xfrm>
            <a:off x="9448798" y="6520648"/>
            <a:ext cx="274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/>
              <a:t>Zdroj: kurzy.cz, 2019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58368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5643FF-D838-408C-B28A-DAD0D4D5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Příklad: Vodní elektrárny v reakci na růst cen elektřiny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C8733-1129-4796-9956-6CBA18D86BF6}"/>
              </a:ext>
            </a:extLst>
          </p:cNvPr>
          <p:cNvSpPr txBox="1"/>
          <p:nvPr/>
        </p:nvSpPr>
        <p:spPr>
          <a:xfrm>
            <a:off x="8305101" y="6519446"/>
            <a:ext cx="3886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/>
              <a:t>Ilustrační foto: Wikidata, Tři soutěsky, 2010</a:t>
            </a:r>
            <a:endParaRPr lang="en-US" sz="1600" i="1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CA518ED-1CC0-48B1-B4FE-9E003C7D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825624"/>
            <a:ext cx="4278385" cy="4552083"/>
          </a:xfrm>
        </p:spPr>
        <p:txBody>
          <a:bodyPr>
            <a:normAutofit fontScale="92500"/>
          </a:bodyPr>
          <a:lstStyle/>
          <a:p>
            <a:r>
              <a:rPr lang="cs-CZ" dirty="0"/>
              <a:t>Dodávky elektřiny postavené na různých podmínkách:</a:t>
            </a:r>
          </a:p>
          <a:p>
            <a:pPr lvl="1"/>
            <a:r>
              <a:rPr lang="cs-CZ" dirty="0"/>
              <a:t>Tarif</a:t>
            </a:r>
          </a:p>
          <a:p>
            <a:pPr lvl="1"/>
            <a:r>
              <a:rPr lang="cs-CZ" dirty="0"/>
              <a:t>Skutečná distribuce</a:t>
            </a:r>
          </a:p>
          <a:p>
            <a:r>
              <a:rPr lang="cs-CZ" dirty="0"/>
              <a:t>Elektrárna 1: dodává elektřinu dle pokynů energiteckého úřadu</a:t>
            </a:r>
          </a:p>
          <a:p>
            <a:r>
              <a:rPr lang="cs-CZ" dirty="0"/>
              <a:t>Elektrárna 2: dodává elektřinu dle její ceny</a:t>
            </a:r>
          </a:p>
          <a:p>
            <a:pPr marL="457200" lvl="1" indent="0">
              <a:buNone/>
            </a:pPr>
            <a:r>
              <a:rPr lang="cs-CZ" dirty="0"/>
              <a:t>=&gt; Vyčkává ná nárůst cen elektřiny bez ohledu na momentálním stavu ovzduší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7663-6A79-4EA1-87D2-F8903CC5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44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33B5B-FC31-45B2-9F64-DDF3ACFB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224" y="1541533"/>
            <a:ext cx="7015161" cy="466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29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2FE9BA-4F3B-487D-A30A-8BE19935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70C0"/>
                </a:solidFill>
              </a:rPr>
              <a:t>Energy Returned on Energy Invested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C471D4-C8C0-4A9B-B00A-ABD395D1C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092" y="1474970"/>
            <a:ext cx="4772025" cy="7715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A0F365-332C-4AE6-95A0-1B93CCCCA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45</a:t>
            </a:fld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5F6AC-122A-45B6-ACE1-2CBCE64C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38" y="1571192"/>
            <a:ext cx="6509954" cy="4684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29365F-DA75-471C-AB5B-312512682CB3}"/>
              </a:ext>
            </a:extLst>
          </p:cNvPr>
          <p:cNvSpPr txBox="1"/>
          <p:nvPr/>
        </p:nvSpPr>
        <p:spPr>
          <a:xfrm>
            <a:off x="6881092" y="2503055"/>
            <a:ext cx="49397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Hodnota 1</a:t>
            </a:r>
            <a:r>
              <a:rPr lang="cs-CZ" dirty="0"/>
              <a:t> = zisk tolik energie, kolik je do něj vloženo</a:t>
            </a:r>
          </a:p>
          <a:p>
            <a:endParaRPr lang="cs-CZ" dirty="0"/>
          </a:p>
          <a:p>
            <a:r>
              <a:rPr lang="cs-CZ" dirty="0"/>
              <a:t>Čím vyšší hodnota ukazatele, tím výhodnější je zdroj energie.</a:t>
            </a:r>
          </a:p>
          <a:p>
            <a:endParaRPr lang="cs-CZ" dirty="0"/>
          </a:p>
          <a:p>
            <a:r>
              <a:rPr lang="cs-CZ" b="1" dirty="0"/>
              <a:t>Např: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</a:t>
            </a:r>
            <a:r>
              <a:rPr lang="en-US" dirty="0" err="1"/>
              <a:t>nergie</a:t>
            </a:r>
            <a:r>
              <a:rPr lang="en-US" dirty="0"/>
              <a:t> </a:t>
            </a:r>
            <a:r>
              <a:rPr lang="en-US" dirty="0" err="1"/>
              <a:t>vložená</a:t>
            </a:r>
            <a:r>
              <a:rPr lang="en-US" dirty="0"/>
              <a:t> do </a:t>
            </a:r>
            <a:r>
              <a:rPr lang="en-US" dirty="0" err="1"/>
              <a:t>nalezení</a:t>
            </a:r>
            <a:r>
              <a:rPr lang="en-US" dirty="0"/>
              <a:t> ropy a </a:t>
            </a:r>
            <a:r>
              <a:rPr lang="en-US" dirty="0" err="1"/>
              <a:t>vyprodukování</a:t>
            </a:r>
            <a:r>
              <a:rPr lang="en-US" dirty="0"/>
              <a:t> </a:t>
            </a:r>
            <a:r>
              <a:rPr lang="en-US" dirty="0" err="1"/>
              <a:t>nafty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</a:t>
            </a:r>
            <a:r>
              <a:rPr lang="en-US" dirty="0" err="1"/>
              <a:t>ůst</a:t>
            </a:r>
            <a:r>
              <a:rPr lang="en-US" dirty="0"/>
              <a:t> a </a:t>
            </a:r>
            <a:r>
              <a:rPr lang="en-US" dirty="0" err="1"/>
              <a:t>skliz</a:t>
            </a:r>
            <a:r>
              <a:rPr lang="cs-CZ" dirty="0"/>
              <a:t>eň</a:t>
            </a:r>
            <a:r>
              <a:rPr lang="en-US" dirty="0"/>
              <a:t> </a:t>
            </a:r>
            <a:r>
              <a:rPr lang="en-US" dirty="0" err="1"/>
              <a:t>surovin</a:t>
            </a:r>
            <a:r>
              <a:rPr lang="en-US" dirty="0"/>
              <a:t> a </a:t>
            </a:r>
            <a:r>
              <a:rPr lang="en-US" dirty="0" err="1"/>
              <a:t>následné</a:t>
            </a:r>
            <a:r>
              <a:rPr lang="en-US" dirty="0"/>
              <a:t>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biopaliva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4EF86-609C-4FD7-98DF-F7889CF3BBDF}"/>
              </a:ext>
            </a:extLst>
          </p:cNvPr>
          <p:cNvSpPr txBox="1"/>
          <p:nvPr/>
        </p:nvSpPr>
        <p:spPr>
          <a:xfrm>
            <a:off x="9448798" y="6520648"/>
            <a:ext cx="2743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/>
              <a:t>Zdroj:Weißbach (2013)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69211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1133BD-D555-4F5F-8409-650CDF1B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Větrné elektrárny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513E1D-65FE-4B8C-BB2E-244880FB8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80. a 90. léta: nutnost finančních dotací (projekty nebyly rentabilní)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Díky dotacím a následným investicím došlo ke zlepšení technologií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 Vstup investorů do výrobních odvětví</a:t>
            </a:r>
          </a:p>
          <a:p>
            <a:endParaRPr lang="cs-CZ" dirty="0"/>
          </a:p>
          <a:p>
            <a:r>
              <a:rPr lang="cs-CZ" dirty="0"/>
              <a:t>Díky těmto technologiím vzniknou elektrárny již bez veřejných dotací (v</a:t>
            </a:r>
            <a:r>
              <a:rPr lang="nl-NL" dirty="0"/>
              <a:t>ětrné parky Hollandse Kust Zuid</a:t>
            </a:r>
            <a:r>
              <a:rPr lang="cs-CZ" dirty="0"/>
              <a:t>, investor Vattenfal)</a:t>
            </a:r>
          </a:p>
          <a:p>
            <a:endParaRPr lang="cs-CZ" dirty="0"/>
          </a:p>
          <a:p>
            <a:r>
              <a:rPr lang="cs-CZ" dirty="0"/>
              <a:t>Velký rozdíl mezi prosazováním zájmů v Rakousku a ČR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EDDBC-5CE9-46DE-AA8D-8F8754C6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4803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95B783-86B6-413D-8C6E-5AAD51214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5" b="929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07033E-9498-4856-92AB-D40176E01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640"/>
            <a:ext cx="10515600" cy="57133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11500" dirty="0"/>
          </a:p>
          <a:p>
            <a:pPr marL="0" indent="0" algn="ctr">
              <a:buNone/>
            </a:pPr>
            <a:r>
              <a:rPr lang="cs-CZ" sz="11500" dirty="0">
                <a:solidFill>
                  <a:schemeClr val="bg1"/>
                </a:solidFill>
              </a:rPr>
              <a:t>Q </a:t>
            </a:r>
            <a:r>
              <a:rPr lang="de-DE" sz="11500" dirty="0">
                <a:solidFill>
                  <a:schemeClr val="bg1"/>
                </a:solidFill>
              </a:rPr>
              <a:t>&amp;</a:t>
            </a:r>
            <a:r>
              <a:rPr lang="cs-CZ" sz="11500" dirty="0">
                <a:solidFill>
                  <a:schemeClr val="bg1"/>
                </a:solidFill>
              </a:rPr>
              <a:t> </a:t>
            </a:r>
            <a:r>
              <a:rPr lang="en-US" sz="11500" dirty="0">
                <a:solidFill>
                  <a:schemeClr val="bg1"/>
                </a:solidFill>
              </a:rPr>
              <a:t>A </a:t>
            </a:r>
            <a:endParaRPr lang="cs-CZ" sz="115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E24BA-AAD0-4DF2-AA67-ACE71623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47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442DE-06C2-42E5-A3BA-38F3654F3499}"/>
              </a:ext>
            </a:extLst>
          </p:cNvPr>
          <p:cNvSpPr txBox="1"/>
          <p:nvPr/>
        </p:nvSpPr>
        <p:spPr>
          <a:xfrm>
            <a:off x="9395670" y="6519446"/>
            <a:ext cx="28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solidFill>
                  <a:schemeClr val="bg1"/>
                </a:solidFill>
              </a:rPr>
              <a:t> Foto: Autor, Jūrmala (LAT) 2016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1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951019-7553-4DB0-BAA0-7FF859BFC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" t="11703" r="619" b="4498"/>
          <a:stretch/>
        </p:blipFill>
        <p:spPr>
          <a:xfrm>
            <a:off x="-83890" y="-1"/>
            <a:ext cx="12275890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F78390-2B4C-43BC-B65F-A2DEC3F3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16" y="1784655"/>
            <a:ext cx="10515600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chemeClr val="bg1"/>
                </a:solidFill>
              </a:rPr>
              <a:t>Základní pojmy - Udržitelná energie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9D3CA8-B817-49EA-B888-5664D4AF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16" y="3584196"/>
            <a:ext cx="10515600" cy="3043107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</a:rPr>
              <a:t>„…poskytovat energii tak, aby vyhovovalo potřebám </a:t>
            </a:r>
            <a:r>
              <a:rPr lang="cs-CZ" b="1" dirty="0">
                <a:solidFill>
                  <a:schemeClr val="bg1"/>
                </a:solidFill>
              </a:rPr>
              <a:t>současnosti</a:t>
            </a:r>
            <a:r>
              <a:rPr lang="cs-CZ" dirty="0">
                <a:solidFill>
                  <a:schemeClr val="bg1"/>
                </a:solidFill>
              </a:rPr>
              <a:t>, aniž by ohrozilo schopnost </a:t>
            </a:r>
            <a:r>
              <a:rPr lang="cs-CZ" b="1" dirty="0">
                <a:solidFill>
                  <a:schemeClr val="bg1"/>
                </a:solidFill>
              </a:rPr>
              <a:t>budoucích</a:t>
            </a:r>
            <a:r>
              <a:rPr lang="cs-CZ" dirty="0">
                <a:solidFill>
                  <a:schemeClr val="bg1"/>
                </a:solidFill>
              </a:rPr>
              <a:t> generací uspokojovat vlastní potřeby.“ </a:t>
            </a:r>
            <a:r>
              <a:rPr lang="cs-CZ" sz="2000" i="1" dirty="0">
                <a:solidFill>
                  <a:schemeClr val="bg1"/>
                </a:solidFill>
              </a:rPr>
              <a:t>REEEP / Sustainable Energy Regulation Network</a:t>
            </a:r>
          </a:p>
          <a:p>
            <a:pPr marL="0" indent="0" algn="just">
              <a:buNone/>
            </a:pPr>
            <a:endParaRPr lang="cs-CZ" sz="2000" i="1" dirty="0">
              <a:solidFill>
                <a:schemeClr val="bg1"/>
              </a:solidFill>
            </a:endParaRPr>
          </a:p>
          <a:p>
            <a:pPr algn="just"/>
            <a:r>
              <a:rPr lang="cs-CZ" dirty="0">
                <a:solidFill>
                  <a:schemeClr val="bg1"/>
                </a:solidFill>
              </a:rPr>
              <a:t>Udržitelná energie má dvě klíčové složky:</a:t>
            </a:r>
          </a:p>
          <a:p>
            <a:pPr lvl="1" algn="just"/>
            <a:r>
              <a:rPr lang="cs-CZ" dirty="0">
                <a:solidFill>
                  <a:schemeClr val="bg1"/>
                </a:solidFill>
              </a:rPr>
              <a:t>Obnovitelná energie a </a:t>
            </a:r>
          </a:p>
          <a:p>
            <a:pPr lvl="1" algn="just"/>
            <a:r>
              <a:rPr lang="cs-CZ" dirty="0">
                <a:solidFill>
                  <a:schemeClr val="bg1"/>
                </a:solidFill>
              </a:rPr>
              <a:t>Energetická účinnost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57B8F-EFB9-450D-BB6B-DEC31DDA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5</a:t>
            </a:fld>
            <a:endParaRPr lang="cs-C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C27D5F-46D0-4520-8D04-EFEF7E22A943}"/>
              </a:ext>
            </a:extLst>
          </p:cNvPr>
          <p:cNvSpPr txBox="1"/>
          <p:nvPr/>
        </p:nvSpPr>
        <p:spPr>
          <a:xfrm>
            <a:off x="7709483" y="6506160"/>
            <a:ext cx="4482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>
                <a:solidFill>
                  <a:schemeClr val="bg1"/>
                </a:solidFill>
              </a:rPr>
              <a:t>Foto: Autor, Naftová nádrž, Kaliningrad (RUS) 2016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66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78390-2B4C-43BC-B65F-A2DEC3F3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Základní pojmy - Udržitelná energie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9D3CA8-B817-49EA-B888-5664D4AF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9448" y="1942981"/>
            <a:ext cx="3812146" cy="2806922"/>
          </a:xfrm>
        </p:spPr>
        <p:txBody>
          <a:bodyPr>
            <a:normAutofit/>
          </a:bodyPr>
          <a:lstStyle/>
          <a:p>
            <a:r>
              <a:rPr lang="cs-CZ" dirty="0"/>
              <a:t>Neobnovitelné zdroje</a:t>
            </a:r>
          </a:p>
          <a:p>
            <a:pPr lvl="1"/>
            <a:r>
              <a:rPr lang="cs-CZ" dirty="0"/>
              <a:t>Uhlí</a:t>
            </a:r>
          </a:p>
          <a:p>
            <a:pPr lvl="1"/>
            <a:r>
              <a:rPr lang="cs-CZ" dirty="0"/>
              <a:t>Topné oleje</a:t>
            </a:r>
          </a:p>
          <a:p>
            <a:pPr lvl="1"/>
            <a:r>
              <a:rPr lang="cs-CZ" dirty="0"/>
              <a:t>Zemní plyn</a:t>
            </a:r>
          </a:p>
          <a:p>
            <a:pPr lvl="1"/>
            <a:r>
              <a:rPr lang="cs-CZ" dirty="0"/>
              <a:t>Jaderné energie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52222E5-743A-4589-9DC2-04F555E2C632}"/>
              </a:ext>
            </a:extLst>
          </p:cNvPr>
          <p:cNvSpPr/>
          <p:nvPr/>
        </p:nvSpPr>
        <p:spPr>
          <a:xfrm>
            <a:off x="838200" y="1946157"/>
            <a:ext cx="6096000" cy="2142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800" dirty="0"/>
              <a:t>Obnovitelné zdroje</a:t>
            </a:r>
          </a:p>
          <a:p>
            <a:pPr marL="5143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Voda</a:t>
            </a:r>
          </a:p>
          <a:p>
            <a:pPr marL="5143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Vzduch</a:t>
            </a:r>
          </a:p>
          <a:p>
            <a:pPr marL="5143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Slunce</a:t>
            </a:r>
          </a:p>
          <a:p>
            <a:pPr marL="5143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Geotermální zdroje</a:t>
            </a:r>
          </a:p>
          <a:p>
            <a:pPr marL="51435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Bio energie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6B969970-FC29-4EA1-AEA0-A181E7471DE7}"/>
              </a:ext>
            </a:extLst>
          </p:cNvPr>
          <p:cNvSpPr txBox="1">
            <a:spLocks/>
          </p:cNvSpPr>
          <p:nvPr/>
        </p:nvSpPr>
        <p:spPr>
          <a:xfrm>
            <a:off x="838200" y="5002197"/>
            <a:ext cx="11113394" cy="164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solidFill>
                  <a:srgbClr val="000000"/>
                </a:solidFill>
              </a:rPr>
              <a:t>Energetická účinnost znamená </a:t>
            </a:r>
            <a:r>
              <a:rPr lang="cs-CZ" b="1" dirty="0">
                <a:solidFill>
                  <a:srgbClr val="000000"/>
                </a:solidFill>
              </a:rPr>
              <a:t>vynaložen</a:t>
            </a:r>
            <a:r>
              <a:rPr lang="cs-CZ" dirty="0">
                <a:solidFill>
                  <a:srgbClr val="000000"/>
                </a:solidFill>
              </a:rPr>
              <a:t>í méně energie na </a:t>
            </a:r>
            <a:r>
              <a:rPr lang="cs-CZ" b="1" dirty="0">
                <a:solidFill>
                  <a:srgbClr val="000000"/>
                </a:solidFill>
              </a:rPr>
              <a:t>zajištění</a:t>
            </a:r>
            <a:r>
              <a:rPr lang="cs-CZ" dirty="0">
                <a:solidFill>
                  <a:srgbClr val="000000"/>
                </a:solidFill>
              </a:rPr>
              <a:t> stejné úrovně energie. Jedná se tedy o jeden způsob snížení emisí skleníkových plynů v životním prostředí.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D380ED-6D46-47DC-B166-852AB2BC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484" y="2052637"/>
            <a:ext cx="2790825" cy="27527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EAF81-C7DC-42D8-8DBC-3E0060DD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149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78390-2B4C-43BC-B65F-A2DEC3F3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Základní pojmy - Energetický mix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9D3CA8-B817-49EA-B888-5664D4AFB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74622" cy="4667250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/>
              <a:t>…kombinace různých primárních zdrojů používaných k uspokojení poptávky energie v dané zeměpisné oblasti</a:t>
            </a:r>
          </a:p>
          <a:p>
            <a:pPr algn="just"/>
            <a:r>
              <a:rPr lang="cs-CZ" dirty="0"/>
              <a:t>Primární energetické zdroje se používají pro výrobu energie, zajištění paliv pro přepravu a vytápění a chlazení obytných a průmyslových budov.</a:t>
            </a:r>
          </a:p>
          <a:p>
            <a:pPr algn="just"/>
            <a:r>
              <a:rPr lang="cs-CZ" dirty="0"/>
              <a:t>Složení energetického mixu závisí na:</a:t>
            </a:r>
          </a:p>
          <a:p>
            <a:pPr lvl="1" algn="just"/>
            <a:r>
              <a:rPr lang="cs-CZ" dirty="0"/>
              <a:t>Poptávka po energií</a:t>
            </a:r>
          </a:p>
          <a:p>
            <a:pPr lvl="1" algn="just"/>
            <a:r>
              <a:rPr lang="cs-CZ" dirty="0"/>
              <a:t>Dostupnosti využitelných zdrojů na domácím trhu nebo možnost jejich dovozu.</a:t>
            </a:r>
          </a:p>
          <a:p>
            <a:pPr lvl="1" algn="just"/>
            <a:r>
              <a:rPr lang="cs-CZ" dirty="0"/>
              <a:t>Technologie</a:t>
            </a:r>
          </a:p>
          <a:p>
            <a:pPr lvl="1" algn="just"/>
            <a:r>
              <a:rPr lang="cs-CZ" b="1" i="1" dirty="0"/>
              <a:t>Politických rozhodnutí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834DC-78ED-4084-BEBB-388EDA0D2B9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91" y="2320420"/>
            <a:ext cx="3939309" cy="2215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4DF8F-9746-42BA-BA6E-3AF2A082AC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91" y="4642139"/>
            <a:ext cx="3939308" cy="2215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376F29-C8F6-482A-9F73-AEF5A7FF1D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0" y="0"/>
            <a:ext cx="3937000" cy="22145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4BF86C-00D9-4B9E-A12E-0D619F4D9B2E}"/>
              </a:ext>
            </a:extLst>
          </p:cNvPr>
          <p:cNvSpPr txBox="1"/>
          <p:nvPr/>
        </p:nvSpPr>
        <p:spPr>
          <a:xfrm>
            <a:off x="2088859" y="6492875"/>
            <a:ext cx="6163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/>
              <a:t>Ilustrační foto: Autor, Diamantový důl, Archangelská oblast (RUS) 2019</a:t>
            </a:r>
            <a:endParaRPr lang="en-US" sz="16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A9092B-1130-4BF7-983C-8549E3A2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684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F78390-2B4C-43BC-B65F-A2DEC3F3F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just"/>
            <a:r>
              <a:rPr lang="cs-CZ" b="1" u="sng" dirty="0">
                <a:solidFill>
                  <a:srgbClr val="0070C0"/>
                </a:solidFill>
              </a:rPr>
              <a:t>Příklad: Politická rozhodnutí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BF86C-00D9-4B9E-A12E-0D619F4D9B2E}"/>
              </a:ext>
            </a:extLst>
          </p:cNvPr>
          <p:cNvSpPr txBox="1"/>
          <p:nvPr/>
        </p:nvSpPr>
        <p:spPr>
          <a:xfrm>
            <a:off x="2751590" y="6492875"/>
            <a:ext cx="5357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Ilustrační foto: Autor, Elektrárna Kemerk</a:t>
            </a:r>
            <a:r>
              <a:rPr lang="de-DE" sz="1600" i="1" dirty="0"/>
              <a:t>öy</a:t>
            </a:r>
            <a:r>
              <a:rPr lang="cs-CZ" sz="1600" i="1" dirty="0"/>
              <a:t>, </a:t>
            </a:r>
            <a:r>
              <a:rPr lang="de-DE" sz="1600" i="1" dirty="0"/>
              <a:t>Mu</a:t>
            </a:r>
            <a:r>
              <a:rPr lang="tr-TR" sz="1600" i="1" dirty="0"/>
              <a:t>ğ</a:t>
            </a:r>
            <a:r>
              <a:rPr lang="cs-CZ" sz="1600" i="1" dirty="0"/>
              <a:t>la (TUR) 2019</a:t>
            </a:r>
            <a:endParaRPr lang="en-US" sz="1600" i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6960B3-38F7-41C2-8AD0-49E386049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3" y="4597977"/>
            <a:ext cx="4017818" cy="226002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3F0356-2A8E-4616-BC38-B06812DC3B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2" y="0"/>
            <a:ext cx="4017818" cy="2260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E8AE4C-0712-44A2-AC60-CF31D84DAB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2" y="2298988"/>
            <a:ext cx="4017818" cy="2260023"/>
          </a:xfrm>
          <a:prstGeom prst="rect">
            <a:avLst/>
          </a:prstGeom>
        </p:spPr>
      </p:pic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7A2A98E6-D88B-47E9-BBE3-45FF1B16A4F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7374622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/>
              <a:t>Turecko, 2018</a:t>
            </a:r>
          </a:p>
          <a:p>
            <a:pPr algn="just"/>
            <a:r>
              <a:rPr lang="cs-CZ" dirty="0"/>
              <a:t>Stát: Vládní intervence na trhu s elektřinou</a:t>
            </a:r>
          </a:p>
          <a:p>
            <a:pPr lvl="1" algn="just"/>
            <a:r>
              <a:rPr lang="cs-CZ" dirty="0"/>
              <a:t>Cena elektřiny výrazně roste a její vývoj je garantován státem</a:t>
            </a:r>
          </a:p>
          <a:p>
            <a:pPr algn="just"/>
            <a:r>
              <a:rPr lang="cs-CZ" dirty="0"/>
              <a:t>Uhelná elektrárna: Investice do snížení emisí</a:t>
            </a:r>
          </a:p>
          <a:p>
            <a:pPr lvl="1" algn="just"/>
            <a:r>
              <a:rPr lang="cs-CZ" dirty="0"/>
              <a:t>Vlastník elektrárny prodlužuje termín dokončení projektu o dva a půl roku</a:t>
            </a:r>
          </a:p>
          <a:p>
            <a:pPr lvl="1" algn="just"/>
            <a:r>
              <a:rPr lang="cs-CZ" dirty="0"/>
              <a:t>Nabízí benefit dodavatelům</a:t>
            </a:r>
          </a:p>
          <a:p>
            <a:pPr lvl="1" algn="just"/>
            <a:r>
              <a:rPr lang="cs-CZ" dirty="0"/>
              <a:t>Původní plánované dokončení: 2020</a:t>
            </a:r>
          </a:p>
          <a:p>
            <a:pPr lvl="1" algn="just"/>
            <a:r>
              <a:rPr lang="cs-CZ" dirty="0"/>
              <a:t>Nové plánované dokončení: 2022 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60F789-88EE-4D88-8F0C-1FA1167F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279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F9B4B-04AF-4406-B184-60BA8180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0070C0"/>
                </a:solidFill>
              </a:rPr>
              <a:t>Klíčové pojmy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B9243A-B563-4290-B4DD-07BB62FD4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DOTACE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sz="4000" dirty="0"/>
          </a:p>
          <a:p>
            <a:r>
              <a:rPr lang="cs-CZ" sz="4000" dirty="0"/>
              <a:t>ZÁJMOVÉ SKUPINY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606C-E288-45C6-9CD3-61A53EA3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278F2-2F01-4C2C-9284-F03CC692EBE0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32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2239</Words>
  <Application>Microsoft Office PowerPoint</Application>
  <PresentationFormat>Širokoúhlá obrazovka</PresentationFormat>
  <Paragraphs>444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Symbol</vt:lpstr>
      <vt:lpstr>Wingdings</vt:lpstr>
      <vt:lpstr>Motiv Office</vt:lpstr>
      <vt:lpstr>ENVIRONMENTÁLNÍ EKONOMIE</vt:lpstr>
      <vt:lpstr>Obsah:</vt:lpstr>
      <vt:lpstr>Základní pojmy - Udržitelnost</vt:lpstr>
      <vt:lpstr>Základní pojmy - Udržitelnost</vt:lpstr>
      <vt:lpstr>Základní pojmy - Udržitelná energie</vt:lpstr>
      <vt:lpstr>Základní pojmy - Udržitelná energie</vt:lpstr>
      <vt:lpstr>Základní pojmy - Energetický mix</vt:lpstr>
      <vt:lpstr>Příklad: Politická rozhodnutí</vt:lpstr>
      <vt:lpstr>Klíčové pojmy</vt:lpstr>
      <vt:lpstr>Příklad: Spotřeba paliva za 1 hodinu</vt:lpstr>
      <vt:lpstr>EU: Produkce vs. spotřeba energie</vt:lpstr>
      <vt:lpstr>USA: Produkce vs. spotřeba energie</vt:lpstr>
      <vt:lpstr>Hlavní milníky vývoje energetického mixu</vt:lpstr>
      <vt:lpstr>Kjótský protokol - Teorie</vt:lpstr>
      <vt:lpstr>Kjótský protokol - Praxe</vt:lpstr>
      <vt:lpstr>Pařížská dohoda - Teorie</vt:lpstr>
      <vt:lpstr>Pařížská dohoda – „Praxe“</vt:lpstr>
      <vt:lpstr>Liberalizace trhu s elektřinou - Teorie</vt:lpstr>
      <vt:lpstr>Liberalizace trhu s elektřinou - Praxe</vt:lpstr>
      <vt:lpstr>Liberalizace trhu s elektřinou – Distribuční síť</vt:lpstr>
      <vt:lpstr>Výroba elektřiny na obyvatele dle paliva</vt:lpstr>
      <vt:lpstr>Podíl obnovitelných zdrojů ve výrobě elektřiny</vt:lpstr>
      <vt:lpstr>Příklad: Situace v Německu</vt:lpstr>
      <vt:lpstr>Příklad: Situace v Německu</vt:lpstr>
      <vt:lpstr>Příklad: Situace v Německu</vt:lpstr>
      <vt:lpstr>Příklad: Situace v Polsku</vt:lpstr>
      <vt:lpstr>Příklad: Uhelná elektrárna Ostrolenka C</vt:lpstr>
      <vt:lpstr>Příklad: Ovzduší v evropských městech</vt:lpstr>
      <vt:lpstr>Příklad: Ovzduší ve světovém měřítku</vt:lpstr>
      <vt:lpstr>Příklad: Producenti CO2</vt:lpstr>
      <vt:lpstr>Příklad: Situace v Číně</vt:lpstr>
      <vt:lpstr>Příklad: Situace v Austrálii</vt:lpstr>
      <vt:lpstr>Příklad: Situace v USA</vt:lpstr>
      <vt:lpstr>Příklad: Původce znečištění</vt:lpstr>
      <vt:lpstr>Důsledek legislativních přístupů</vt:lpstr>
      <vt:lpstr>Vývoj v České republice</vt:lpstr>
      <vt:lpstr>Vývoj v České republice vs. Německo</vt:lpstr>
      <vt:lpstr>Emisní povolenky</vt:lpstr>
      <vt:lpstr>Vývoj cen emisních povolenek</vt:lpstr>
      <vt:lpstr>Emisní povolenky - formy jejich dopadu</vt:lpstr>
      <vt:lpstr>Příklad - emisní povolenky</vt:lpstr>
      <vt:lpstr>Vývoj ceny elektřiny (2008 – 2015)</vt:lpstr>
      <vt:lpstr>Vývoj ceny elektřiny (1 rok vs. 3 měsíce)</vt:lpstr>
      <vt:lpstr>Příklad: Vodní elektrárny v reakci na růst cen elektřiny</vt:lpstr>
      <vt:lpstr>Energy Returned on Energy Invested</vt:lpstr>
      <vt:lpstr>Větrné elektrárny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Environmentální ekonomie</dc:title>
  <dc:creator>Slegr, Zdenek (GE Power)</dc:creator>
  <cp:lastModifiedBy>Tóthová Dominika</cp:lastModifiedBy>
  <cp:revision>65</cp:revision>
  <dcterms:created xsi:type="dcterms:W3CDTF">2019-10-08T12:47:42Z</dcterms:created>
  <dcterms:modified xsi:type="dcterms:W3CDTF">2019-11-27T11:22:26Z</dcterms:modified>
</cp:coreProperties>
</file>