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98"/>
  </p:notesMasterIdLst>
  <p:handoutMasterIdLst>
    <p:handoutMasterId r:id="rId99"/>
  </p:handoutMasterIdLst>
  <p:sldIdLst>
    <p:sldId id="364" r:id="rId2"/>
    <p:sldId id="716" r:id="rId3"/>
    <p:sldId id="717" r:id="rId4"/>
    <p:sldId id="718" r:id="rId5"/>
    <p:sldId id="719" r:id="rId6"/>
    <p:sldId id="720" r:id="rId7"/>
    <p:sldId id="721" r:id="rId8"/>
    <p:sldId id="722" r:id="rId9"/>
    <p:sldId id="723" r:id="rId10"/>
    <p:sldId id="724" r:id="rId11"/>
    <p:sldId id="725" r:id="rId12"/>
    <p:sldId id="726" r:id="rId13"/>
    <p:sldId id="727" r:id="rId14"/>
    <p:sldId id="728" r:id="rId15"/>
    <p:sldId id="729" r:id="rId16"/>
    <p:sldId id="730" r:id="rId17"/>
    <p:sldId id="731" r:id="rId18"/>
    <p:sldId id="732" r:id="rId19"/>
    <p:sldId id="733" r:id="rId20"/>
    <p:sldId id="781" r:id="rId21"/>
    <p:sldId id="735" r:id="rId22"/>
    <p:sldId id="736" r:id="rId23"/>
    <p:sldId id="737" r:id="rId24"/>
    <p:sldId id="738" r:id="rId25"/>
    <p:sldId id="739" r:id="rId26"/>
    <p:sldId id="740" r:id="rId27"/>
    <p:sldId id="741" r:id="rId28"/>
    <p:sldId id="742" r:id="rId29"/>
    <p:sldId id="743" r:id="rId30"/>
    <p:sldId id="744" r:id="rId31"/>
    <p:sldId id="782" r:id="rId32"/>
    <p:sldId id="746" r:id="rId33"/>
    <p:sldId id="747" r:id="rId34"/>
    <p:sldId id="748" r:id="rId35"/>
    <p:sldId id="749" r:id="rId36"/>
    <p:sldId id="750" r:id="rId37"/>
    <p:sldId id="751" r:id="rId38"/>
    <p:sldId id="752" r:id="rId39"/>
    <p:sldId id="753" r:id="rId40"/>
    <p:sldId id="754" r:id="rId41"/>
    <p:sldId id="755" r:id="rId42"/>
    <p:sldId id="756" r:id="rId43"/>
    <p:sldId id="757" r:id="rId44"/>
    <p:sldId id="758" r:id="rId45"/>
    <p:sldId id="783" r:id="rId46"/>
    <p:sldId id="625" r:id="rId47"/>
    <p:sldId id="701" r:id="rId48"/>
    <p:sldId id="626" r:id="rId49"/>
    <p:sldId id="627" r:id="rId50"/>
    <p:sldId id="784" r:id="rId51"/>
    <p:sldId id="791" r:id="rId52"/>
    <p:sldId id="793" r:id="rId53"/>
    <p:sldId id="792" r:id="rId54"/>
    <p:sldId id="794" r:id="rId55"/>
    <p:sldId id="795" r:id="rId56"/>
    <p:sldId id="789" r:id="rId57"/>
    <p:sldId id="790" r:id="rId58"/>
    <p:sldId id="634" r:id="rId59"/>
    <p:sldId id="640" r:id="rId60"/>
    <p:sldId id="785" r:id="rId61"/>
    <p:sldId id="644" r:id="rId62"/>
    <p:sldId id="645" r:id="rId63"/>
    <p:sldId id="649" r:id="rId64"/>
    <p:sldId id="647" r:id="rId65"/>
    <p:sldId id="786" r:id="rId66"/>
    <p:sldId id="650" r:id="rId67"/>
    <p:sldId id="651" r:id="rId68"/>
    <p:sldId id="655" r:id="rId69"/>
    <p:sldId id="656" r:id="rId70"/>
    <p:sldId id="657" r:id="rId71"/>
    <p:sldId id="787" r:id="rId72"/>
    <p:sldId id="659" r:id="rId73"/>
    <p:sldId id="667" r:id="rId74"/>
    <p:sldId id="669" r:id="rId75"/>
    <p:sldId id="661" r:id="rId76"/>
    <p:sldId id="670" r:id="rId77"/>
    <p:sldId id="663" r:id="rId78"/>
    <p:sldId id="664" r:id="rId79"/>
    <p:sldId id="712" r:id="rId80"/>
    <p:sldId id="713" r:id="rId81"/>
    <p:sldId id="665" r:id="rId82"/>
    <p:sldId id="666" r:id="rId83"/>
    <p:sldId id="672" r:id="rId84"/>
    <p:sldId id="788" r:id="rId85"/>
    <p:sldId id="772" r:id="rId86"/>
    <p:sldId id="773" r:id="rId87"/>
    <p:sldId id="774" r:id="rId88"/>
    <p:sldId id="775" r:id="rId89"/>
    <p:sldId id="776" r:id="rId90"/>
    <p:sldId id="777" r:id="rId91"/>
    <p:sldId id="778" r:id="rId92"/>
    <p:sldId id="779" r:id="rId93"/>
    <p:sldId id="780" r:id="rId94"/>
    <p:sldId id="763" r:id="rId95"/>
    <p:sldId id="623" r:id="rId96"/>
    <p:sldId id="488" r:id="rId9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62" autoAdjust="0"/>
    <p:restoredTop sz="94526" autoAdjust="0"/>
  </p:normalViewPr>
  <p:slideViewPr>
    <p:cSldViewPr>
      <p:cViewPr>
        <p:scale>
          <a:sx n="91" d="100"/>
          <a:sy n="91" d="100"/>
        </p:scale>
        <p:origin x="560" y="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2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3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2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D318D3FA-D4B4-45F8-BA2A-57175662418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55644007-A331-4F02-B595-4A13DA78C4D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dirty="0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BAC256-2E4C-49A7-A959-7D5A39C221CE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95FB86-BE96-4882-A3A1-F0ADE2CE781F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124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E9FE34-E393-4B07-97E0-B9E2618B930D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64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699ECE-ABFF-4F34-B32A-24B0077C90FF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896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9C88CA-24C9-435C-868C-38F0AAB2EDA5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393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A4A6AC-AC42-403A-9953-7129554B4C71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650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62B547-AE12-4CEF-A6ED-33532BFA1FC9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793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FA2774-A028-46E9-AB83-202975B540FA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699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5DF40-F14A-4946-9B71-7806933DE115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6654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470DAA-0C1D-4DAB-A520-9F5E4059D9C2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98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5A5594-D326-49EE-A204-8030E2F2C786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180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8997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8105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3EECC0-CEC7-4829-A044-45805287B662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5870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0CA101-F3B2-4646-9FB8-2D57843619B3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554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D78547-F70B-46BE-B18D-0F080BE3D36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308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C985F7-642B-4359-8F88-DFBE29A2FF5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7070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1A5248-22BC-4EAA-A073-4755981AD946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1246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44AE14-5F68-4279-8D55-9ECB7A9F79FA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65967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388996-781B-4A4B-9237-02EB6E48AD06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067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AC7238-E2F0-46A4-A9C3-CDFFE376B0E2}" type="slidenum">
              <a:rPr lang="de-DE"/>
              <a:pPr>
                <a:defRPr/>
              </a:pPr>
              <a:t>28</a:t>
            </a:fld>
            <a:endParaRPr lang="de-DE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79744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16E9F-495C-4F68-A170-51E233B348CA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012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9833D7-CDCF-4D43-B489-0B7AD0CA6B46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9606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86637B-76BB-4160-864C-C297AB8B72D9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8225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2766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C34CB4-4759-482F-B382-6BCBD46BC590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4138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D0601A-82BC-4E84-A38F-4CF925F80BC1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9094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CE8C81-C124-4201-832B-F946B0200A3F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4694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910839-A3BA-43C1-B4D4-A3C75C4ADFC5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9283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1C0FD7-FE7F-49EA-BF8B-B7608C55BB50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4604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076F8D-406B-47C7-AFA8-62F8268040BA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4894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15643C-1903-4FCA-978A-EAA568E8C91D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4376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0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AA8125-C845-431B-AEBD-324F72AB0923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318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812AE1-B41E-4D80-86DD-EC10CD0AF4AD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81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AF9A14-43D8-4994-9795-F1321937181A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3775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2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B99786-6A85-4DB6-A3C2-EA108BE00896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92512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7FA3D-5D74-49B6-82B2-0B9398A54550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8239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91CC32-18D3-4CB3-8507-DF4E5C0DEE2D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7292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4F4D41-5C33-4DF1-A237-B8E6E4AD3FD6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1635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0425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40BEB-3B3E-4AA0-809E-B1E736BCD3EC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2CFD4A-4BE1-4968-8B2D-EFBD19DA546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73A3B6-AD7F-4676-BD26-B370E898AB9A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26B7DE-8718-4D25-8F31-1A437145FD19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812AE1-B41E-4D80-86DD-EC10CD0AF4AD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39875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832714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580A4-D6E0-4D80-96BE-505CC6E03D85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62214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117B5A-2598-4890-B242-27DCBE6185DE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48938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C68885-0888-46E5-85BE-3C4288758351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04414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5D4B04-04AA-4E51-9FE5-D5E2948E3E97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2178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5C83E-7C7F-4376-95A4-F2F2A97F8C37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51563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0DCA3-2CB4-4E4A-9E5B-B5077F22385E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19287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F24C0F-A541-402B-A9E9-FA75481A5B23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3742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2592C4-E8E1-4BF8-A70A-B4FA7AFF34CB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B81652-3DEA-4B1B-ADD4-639E25CC6860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dirty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E66939-3C20-46F7-8F0C-4684992A9B5A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19081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72455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C1860-0393-4ADD-A2CD-961EA9A46689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1D250A-D8A2-493B-8590-76F9BB6FA581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316127-C7E9-4D77-A933-FD9B301BDAC3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1E44AE-5C3F-4886-A8A8-E4C841780D1D}" type="slidenum">
              <a:rPr lang="de-DE" smtClean="0"/>
              <a:pPr>
                <a:defRPr/>
              </a:pPr>
              <a:t>64</a:t>
            </a:fld>
            <a:endParaRPr lang="de-DE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65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19125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D10D3A-6215-4700-9FFC-869AA850BEF6}" type="slidenum">
              <a:rPr lang="de-DE" smtClean="0"/>
              <a:pPr>
                <a:defRPr/>
              </a:pPr>
              <a:t>66</a:t>
            </a:fld>
            <a:endParaRPr lang="de-DE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6868E0-53F5-44A2-959E-8BB680474BA5}" type="slidenum">
              <a:rPr lang="de-DE" smtClean="0"/>
              <a:pPr>
                <a:defRPr/>
              </a:pPr>
              <a:t>67</a:t>
            </a:fld>
            <a:endParaRPr lang="de-DE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D36F64-FAA6-464D-B61A-8DDF49DA68B7}" type="slidenum">
              <a:rPr lang="de-DE" smtClean="0"/>
              <a:pPr>
                <a:defRPr/>
              </a:pPr>
              <a:t>68</a:t>
            </a:fld>
            <a:endParaRPr lang="de-DE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dirty="0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BAE82D-0C3C-4FB3-84CC-3A96BF9C9833}" type="slidenum">
              <a:rPr lang="de-DE" smtClean="0"/>
              <a:pPr>
                <a:defRPr/>
              </a:pPr>
              <a:t>69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D6A1AA-48C1-4360-B497-D5DA236F064B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61593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A54A49-EA3D-4911-9BB0-53A5572F6FD1}" type="slidenum">
              <a:rPr lang="de-DE" smtClean="0"/>
              <a:pPr>
                <a:defRPr/>
              </a:pPr>
              <a:t>70</a:t>
            </a:fld>
            <a:endParaRPr lang="de-DE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71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65469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9D4C2C-E840-4ECE-BC08-2BA3E1A77F37}" type="slidenum">
              <a:rPr lang="de-DE" smtClean="0"/>
              <a:pPr>
                <a:defRPr/>
              </a:pPr>
              <a:t>72</a:t>
            </a:fld>
            <a:endParaRPr lang="de-DE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74247C-2703-42FE-9B84-DD29737BF430}" type="slidenum">
              <a:rPr lang="de-DE" smtClean="0"/>
              <a:pPr>
                <a:defRPr/>
              </a:pPr>
              <a:t>73</a:t>
            </a:fld>
            <a:endParaRPr lang="de-DE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20E9F6-D82B-4D5D-B44B-FC387F8EE96F}" type="slidenum">
              <a:rPr lang="de-DE" smtClean="0"/>
              <a:pPr>
                <a:defRPr/>
              </a:pPr>
              <a:t>74</a:t>
            </a:fld>
            <a:endParaRPr lang="de-DE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209C73-DA30-4AA0-B766-892C0CD8E7C7}" type="slidenum">
              <a:rPr lang="de-DE" smtClean="0"/>
              <a:pPr>
                <a:defRPr/>
              </a:pPr>
              <a:t>75</a:t>
            </a:fld>
            <a:endParaRPr lang="de-DE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E2077C-58ED-4DF8-8C08-76BABFBB63DB}" type="slidenum">
              <a:rPr lang="de-DE" smtClean="0"/>
              <a:pPr>
                <a:defRPr/>
              </a:pPr>
              <a:t>76</a:t>
            </a:fld>
            <a:endParaRPr lang="de-DE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C5BA5F-9B88-475E-B66F-C7FA03BAE79E}" type="slidenum">
              <a:rPr lang="de-DE" smtClean="0"/>
              <a:pPr>
                <a:defRPr/>
              </a:pPr>
              <a:t>77</a:t>
            </a:fld>
            <a:endParaRPr lang="de-DE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D68856-0D7C-481E-9CEB-F6CEC22078D8}" type="slidenum">
              <a:rPr lang="de-DE" smtClean="0"/>
              <a:pPr>
                <a:defRPr/>
              </a:pPr>
              <a:t>78</a:t>
            </a:fld>
            <a:endParaRPr lang="de-DE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E590EA-6783-44EB-ABA2-9F3380AB6174}" type="slidenum">
              <a:rPr lang="de-DE" smtClean="0"/>
              <a:pPr>
                <a:defRPr/>
              </a:pPr>
              <a:t>79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3ED2F6-2E75-4542-B2D2-879C4FD3FB64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680218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743BA9-FD85-47B5-BB49-7CF47236CF1B}" type="slidenum">
              <a:rPr lang="de-DE" smtClean="0"/>
              <a:pPr>
                <a:defRPr/>
              </a:pPr>
              <a:t>80</a:t>
            </a:fld>
            <a:endParaRPr lang="de-DE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EA42F4-5626-4128-AA70-870A72AE5E0E}" type="slidenum">
              <a:rPr lang="de-DE" smtClean="0"/>
              <a:pPr>
                <a:defRPr/>
              </a:pPr>
              <a:t>81</a:t>
            </a:fld>
            <a:endParaRPr lang="de-DE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E590EA-6783-44EB-ABA2-9F3380AB6174}" type="slidenum">
              <a:rPr lang="de-DE" smtClean="0"/>
              <a:pPr>
                <a:defRPr/>
              </a:pPr>
              <a:t>82</a:t>
            </a:fld>
            <a:endParaRPr lang="de-DE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743BA9-FD85-47B5-BB49-7CF47236CF1B}" type="slidenum">
              <a:rPr lang="de-DE" smtClean="0"/>
              <a:pPr>
                <a:defRPr/>
              </a:pPr>
              <a:t>83</a:t>
            </a:fld>
            <a:endParaRPr lang="de-DE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E40FD9-EE25-4615-A251-17FF407DCF67}" type="slidenum">
              <a:rPr lang="de-DE" smtClean="0"/>
              <a:pPr>
                <a:defRPr/>
              </a:pPr>
              <a:t>84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13245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066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F8099-5812-4546-BD33-39FF20A9D1E9}" type="slidenum">
              <a:rPr lang="de-DE" smtClean="0"/>
              <a:pPr>
                <a:defRPr/>
              </a:pPr>
              <a:t>85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277368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C6B389-D5D9-4F74-8DE5-F4199F8F3B4C}" type="slidenum">
              <a:rPr lang="de-DE" smtClean="0"/>
              <a:pPr>
                <a:defRPr/>
              </a:pPr>
              <a:t>86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575391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16AAFD-F313-4694-A196-77F892CCE349}" type="slidenum">
              <a:rPr lang="de-DE" smtClean="0"/>
              <a:pPr>
                <a:defRPr/>
              </a:pPr>
              <a:t>87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94287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16AAFD-F313-4694-A196-77F892CCE349}" type="slidenum">
              <a:rPr lang="de-DE" smtClean="0"/>
              <a:pPr>
                <a:defRPr/>
              </a:pPr>
              <a:t>88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605617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32636F-47E5-4E8C-AF8D-140AA7464E23}" type="slidenum">
              <a:rPr lang="de-DE" smtClean="0"/>
              <a:pPr>
                <a:defRPr/>
              </a:pPr>
              <a:t>89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807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812AE1-B41E-4D80-86DD-EC10CD0AF4AD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698512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650ED2-EC59-4F50-A8BB-A9BDD91CAF78}" type="slidenum">
              <a:rPr lang="de-DE" smtClean="0"/>
              <a:pPr>
                <a:defRPr/>
              </a:pPr>
              <a:t>90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11510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E96651-8ED8-41AA-958D-EE9A504FC512}" type="slidenum">
              <a:rPr lang="de-DE" smtClean="0"/>
              <a:pPr>
                <a:defRPr/>
              </a:pPr>
              <a:t>91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467712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628660-CEF6-44EC-A965-D16D29D56FFC}" type="slidenum">
              <a:rPr lang="de-DE" smtClean="0"/>
              <a:pPr>
                <a:defRPr/>
              </a:pPr>
              <a:t>92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78429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628660-CEF6-44EC-A965-D16D29D56FFC}" type="slidenum">
              <a:rPr lang="de-DE" smtClean="0"/>
              <a:pPr>
                <a:defRPr/>
              </a:pPr>
              <a:t>93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167634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7E1E33-C170-46AE-8469-6DFEE19F8282}" type="slidenum">
              <a:rPr lang="de-DE" smtClean="0"/>
              <a:pPr>
                <a:defRPr/>
              </a:pPr>
              <a:t>94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995320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B54AF7-9269-4D39-86B9-3D9DB5A94069}" type="slidenum">
              <a:rPr lang="de-DE" smtClean="0"/>
              <a:pPr>
                <a:defRPr/>
              </a:pPr>
              <a:t>95</a:t>
            </a:fld>
            <a:endParaRPr lang="de-DE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D80B61-3FAF-4CA4-8253-6C09522C1D3A}" type="slidenum">
              <a:rPr lang="de-DE" smtClean="0"/>
              <a:pPr>
                <a:defRPr/>
              </a:pPr>
              <a:t>96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8B56F-AB19-43E7-B53A-F7C3A4AE2425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D203-5B3E-4565-A69C-22A2B84AE6C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385D-857B-4D6C-925C-EDB9EC357A4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84DAF-EF7A-426F-9823-36830D5CC4F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38B24-0ECD-4E1C-A0DD-3307D62125D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85CD0-D68A-427F-9819-66D59B56DDD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CC204-32A4-4436-B0A8-802E6DCEB9A5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11AA2-3BC4-493A-861A-82948C83E112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E83AA-E581-4411-BC76-BA4B9E894C7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22BAB-B317-4A99-8420-D4B1B32CFBF4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6014F-99C6-49E1-BC43-6464908A80F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C4FBA-9598-402A-B613-7E80A15A430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4F303-2D93-44E7-BDAD-B27D9BA56F4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E91D-4F87-449C-9A26-7ECB4411322A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2A096E02-428E-4DE4-AA32-BB603CEF102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1" r:id="rId1"/>
    <p:sldLayoutId id="2147484858" r:id="rId2"/>
    <p:sldLayoutId id="2147484859" r:id="rId3"/>
    <p:sldLayoutId id="2147484860" r:id="rId4"/>
    <p:sldLayoutId id="2147484861" r:id="rId5"/>
    <p:sldLayoutId id="2147484862" r:id="rId6"/>
    <p:sldLayoutId id="2147484863" r:id="rId7"/>
    <p:sldLayoutId id="2147484864" r:id="rId8"/>
    <p:sldLayoutId id="2147484865" r:id="rId9"/>
    <p:sldLayoutId id="2147484866" r:id="rId10"/>
    <p:sldLayoutId id="2147484867" r:id="rId11"/>
    <p:sldLayoutId id="2147484868" r:id="rId12"/>
    <p:sldLayoutId id="2147484869" r:id="rId13"/>
    <p:sldLayoutId id="2147484870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7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67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1.bin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68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3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.wm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4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4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4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4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4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4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4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9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90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7.wmf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4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4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GB" sz="2600" dirty="0">
                <a:latin typeface="Verdana" pitchFamily="34" charset="0"/>
              </a:rPr>
              <a:t>Econometrics - Lecture 5</a:t>
            </a:r>
            <a:br>
              <a:rPr lang="en-GB" sz="2600" dirty="0">
                <a:latin typeface="Verdana" pitchFamily="34" charset="0"/>
              </a:rPr>
            </a:br>
            <a:br>
              <a:rPr lang="en-GB" sz="2600" dirty="0">
                <a:latin typeface="Verdana" pitchFamily="34" charset="0"/>
              </a:rPr>
            </a:br>
            <a:r>
              <a:rPr lang="en-US" sz="5400" dirty="0">
                <a:latin typeface="Verdana" pitchFamily="34" charset="0"/>
              </a:rPr>
              <a:t>Autocorrelation,</a:t>
            </a:r>
            <a:br>
              <a:rPr lang="en-US" sz="5400" dirty="0"/>
            </a:br>
            <a:r>
              <a:rPr lang="en-GB" sz="5400" dirty="0">
                <a:latin typeface="Verdana" pitchFamily="34" charset="0"/>
              </a:rPr>
              <a:t>IV Estimator </a:t>
            </a:r>
            <a:br>
              <a:rPr lang="en-US" sz="5400" dirty="0"/>
            </a:br>
            <a:endParaRPr lang="en-US" sz="4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Ice cream model: Scatter-plot of residuals </a:t>
            </a:r>
            <a:r>
              <a:rPr lang="en-US" sz="2000" i="1"/>
              <a:t>e</a:t>
            </a:r>
            <a:r>
              <a:rPr lang="en-US" sz="2000" baseline="-25000"/>
              <a:t>t</a:t>
            </a:r>
            <a:r>
              <a:rPr lang="en-US" sz="2000"/>
              <a:t> </a:t>
            </a:r>
            <a:r>
              <a:rPr lang="en-US" sz="2000" err="1"/>
              <a:t>vs</a:t>
            </a:r>
            <a:r>
              <a:rPr lang="en-US" sz="2000"/>
              <a:t> </a:t>
            </a:r>
            <a:r>
              <a:rPr lang="en-US" sz="2000" i="1"/>
              <a:t>e</a:t>
            </a:r>
            <a:r>
              <a:rPr lang="en-US" sz="2000" baseline="-25000"/>
              <a:t>t-1</a:t>
            </a:r>
            <a:r>
              <a:rPr lang="en-US" sz="2000"/>
              <a:t> (</a:t>
            </a:r>
            <a:r>
              <a:rPr lang="en-US" sz="2000" i="1"/>
              <a:t>r</a:t>
            </a:r>
            <a:r>
              <a:rPr lang="en-US" sz="2000"/>
              <a:t> = 0.401)</a:t>
            </a:r>
          </a:p>
          <a:p>
            <a:pPr eaLnBrk="1" hangingPunct="1">
              <a:buFontTx/>
              <a:buNone/>
              <a:defRPr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A5F6C-4DBC-41BB-8A9B-5570B469B73F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pic>
        <p:nvPicPr>
          <p:cNvPr id="798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101775"/>
            <a:ext cx="5940425" cy="4176713"/>
          </a:xfrm>
          <a:prstGeom prst="rect">
            <a:avLst/>
          </a:prstGeom>
          <a:solidFill>
            <a:schemeClr val="bg1"/>
          </a:solidFill>
          <a:ln w="12700">
            <a:solidFill>
              <a:srgbClr val="584300"/>
            </a:solidFill>
            <a:miter lim="800000"/>
            <a:headEnd/>
            <a:tailEnd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CFE259-DCED-A443-B848-052639F25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607454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A Model with AR(1) Errors</a:t>
            </a:r>
          </a:p>
        </p:txBody>
      </p:sp>
      <p:sp>
        <p:nvSpPr>
          <p:cNvPr id="2662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Linear regression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/>
              <a:t>‘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</a:t>
            </a:r>
            <a:r>
              <a:rPr lang="en-US" sz="2000" baseline="30000"/>
              <a:t>1)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with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with -1 &lt; </a:t>
            </a:r>
            <a:r>
              <a:rPr lang="en-US" sz="2000">
                <a:latin typeface="Symbol" pitchFamily="18" charset="2"/>
              </a:rPr>
              <a:t>r </a:t>
            </a:r>
            <a:r>
              <a:rPr lang="en-US" sz="2000"/>
              <a:t>&lt; 1 or |</a:t>
            </a:r>
            <a:r>
              <a:rPr lang="en-US" sz="2000">
                <a:latin typeface="Symbol" pitchFamily="18" charset="2"/>
              </a:rPr>
              <a:t>r| </a:t>
            </a:r>
            <a:r>
              <a:rPr lang="en-US" sz="2000"/>
              <a:t>&lt; 1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where</a:t>
            </a:r>
            <a:r>
              <a:rPr lang="en-US" sz="2000" i="1"/>
              <a:t> v</a:t>
            </a:r>
            <a:r>
              <a:rPr lang="en-US" sz="2000" i="1" baseline="-25000"/>
              <a:t>t</a:t>
            </a:r>
            <a:r>
              <a:rPr lang="en-US" sz="2000"/>
              <a:t> are uncorrelated random variables with mean zero and constant variance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For </a:t>
            </a:r>
            <a:r>
              <a:rPr lang="en-US" sz="2000">
                <a:cs typeface="Arial" charset="0"/>
              </a:rPr>
              <a:t>ρ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</a:t>
            </a:r>
            <a:r>
              <a:rPr lang="en-US" sz="2000"/>
              <a:t> 0, the error terms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are correlated; the Gauss-Markov assumption 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>
                <a:latin typeface="Symbol" pitchFamily="18" charset="2"/>
              </a:rPr>
              <a:t>e</a:t>
            </a:r>
            <a:r>
              <a:rPr lang="en-US" sz="2000" baseline="30000"/>
              <a:t>2</a:t>
            </a:r>
            <a:r>
              <a:rPr lang="en-US" sz="2000" i="1"/>
              <a:t>I</a:t>
            </a:r>
            <a:r>
              <a:rPr lang="en-US" sz="2000" baseline="-25000"/>
              <a:t>N</a:t>
            </a:r>
            <a:r>
              <a:rPr lang="en-US" sz="2000"/>
              <a:t> is violated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The other Gauss-Markov assumptions are assumed to be fulfilled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The sequence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, t = 0, 1, 2, … which follows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is called an autoregressive process of order 1 or AR(1) process 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_____________________</a:t>
            </a:r>
          </a:p>
          <a:p>
            <a:pPr>
              <a:buFont typeface="Wingdings" pitchFamily="2" charset="2"/>
              <a:buNone/>
            </a:pPr>
            <a:r>
              <a:rPr lang="en-US" sz="2000" baseline="30000"/>
              <a:t>1)</a:t>
            </a:r>
            <a:r>
              <a:rPr lang="en-US" sz="2000"/>
              <a:t> In the context of time series models, variables are indexed by „</a:t>
            </a:r>
            <a:r>
              <a:rPr lang="en-US" sz="2000" i="1"/>
              <a:t>t</a:t>
            </a:r>
            <a:r>
              <a:rPr lang="en-US" sz="2000"/>
              <a:t>“</a:t>
            </a:r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A36B1-18CE-416D-A2C7-89C66854EA9C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graphicFrame>
        <p:nvGraphicFramePr>
          <p:cNvPr id="26627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9D1AC1-A140-984F-802E-08CB9047D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382272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Properties of AR(1) Processes </a:t>
            </a:r>
            <a:endParaRPr lang="en-US" sz="4000" baseline="-25000">
              <a:latin typeface="Verdana" pitchFamily="34" charset="0"/>
            </a:endParaRPr>
          </a:p>
        </p:txBody>
      </p:sp>
      <p:sp>
        <p:nvSpPr>
          <p:cNvPr id="8089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59725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Repeated substitution of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t-1</a:t>
            </a:r>
            <a:r>
              <a:rPr lang="en-US" sz="2000"/>
              <a:t>,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t-2</a:t>
            </a:r>
            <a:r>
              <a:rPr lang="en-US" sz="2000"/>
              <a:t>, etc. results in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v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 i="1"/>
              <a:t>v</a:t>
            </a:r>
            <a:r>
              <a:rPr lang="en-US" sz="2000" baseline="-25000"/>
              <a:t>t-2</a:t>
            </a:r>
            <a:r>
              <a:rPr lang="en-US" sz="2000"/>
              <a:t> + …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with </a:t>
            </a:r>
            <a:r>
              <a:rPr lang="en-US" sz="2000" i="1"/>
              <a:t>v</a:t>
            </a:r>
            <a:r>
              <a:rPr lang="en-US" sz="2000" i="1" baseline="-25000"/>
              <a:t>t</a:t>
            </a:r>
            <a:r>
              <a:rPr lang="en-US" sz="2000"/>
              <a:t> being uncorrelated and having mean zero and variance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:</a:t>
            </a:r>
            <a:r>
              <a:rPr lang="en-US" sz="2000" baseline="3000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E{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} = 0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>
                <a:latin typeface="Symbol" pitchFamily="18" charset="2"/>
              </a:rPr>
              <a:t>e</a:t>
            </a:r>
            <a:r>
              <a:rPr lang="en-US" sz="2000" baseline="30000"/>
              <a:t>2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(1-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This results from </a:t>
            </a:r>
            <a:r>
              <a:rPr lang="en-US" sz="2000"/>
              <a:t>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4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 + …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</a:t>
            </a:r>
            <a:r>
              <a:rPr lang="en-US" sz="2000"/>
              <a:t>(1-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for |</a:t>
            </a:r>
            <a:r>
              <a:rPr lang="en-US" sz="2000">
                <a:latin typeface="Symbol" pitchFamily="18" charset="2"/>
              </a:rPr>
              <a:t>r|</a:t>
            </a:r>
            <a:r>
              <a:rPr lang="en-US" sz="2000"/>
              <a:t>&lt;1; the geometric series 1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4</a:t>
            </a:r>
            <a:r>
              <a:rPr lang="en-US" sz="2000"/>
              <a:t> + … has the sum (1-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given that |</a:t>
            </a:r>
            <a:r>
              <a:rPr lang="en-US" sz="2000">
                <a:latin typeface="Symbol" pitchFamily="18" charset="2"/>
              </a:rPr>
              <a:t>r| </a:t>
            </a:r>
            <a:r>
              <a:rPr lang="en-US" sz="2000"/>
              <a:t>&lt; 1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>
                <a:sym typeface="Symbol" pitchFamily="18" charset="2"/>
              </a:rPr>
              <a:t>for </a:t>
            </a:r>
            <a:r>
              <a:rPr lang="en-US" sz="1800"/>
              <a:t>|</a:t>
            </a:r>
            <a:r>
              <a:rPr lang="en-US" sz="1800">
                <a:latin typeface="Symbol" pitchFamily="18" charset="2"/>
              </a:rPr>
              <a:t>r| </a:t>
            </a:r>
            <a:r>
              <a:rPr lang="en-US" sz="1800"/>
              <a:t>&gt; 1, V{</a:t>
            </a:r>
            <a:r>
              <a:rPr lang="en-US" sz="1800">
                <a:latin typeface="Symbol" pitchFamily="18" charset="2"/>
              </a:rPr>
              <a:t>e</a:t>
            </a:r>
            <a:r>
              <a:rPr lang="en-US" sz="1800" baseline="-25000"/>
              <a:t>t</a:t>
            </a:r>
            <a:r>
              <a:rPr lang="en-US" sz="1800"/>
              <a:t>} is undefined</a:t>
            </a:r>
            <a:endParaRPr lang="en-US" sz="1800">
              <a:sym typeface="Symbol" pitchFamily="18" charset="2"/>
            </a:endParaRPr>
          </a:p>
          <a:p>
            <a:r>
              <a:rPr lang="en-US" sz="2000"/>
              <a:t>Cov{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,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t-s 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/>
              <a:t>s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 </a:t>
            </a:r>
            <a:r>
              <a:rPr lang="en-US" sz="2000"/>
              <a:t>(1-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for s &gt; 0</a:t>
            </a:r>
          </a:p>
          <a:p>
            <a:pPr>
              <a:buFont typeface="Wingdings" pitchFamily="2" charset="2"/>
              <a:buNone/>
            </a:pPr>
            <a:r>
              <a:rPr lang="de-AT" sz="2000"/>
              <a:t>	</a:t>
            </a:r>
            <a:r>
              <a:rPr lang="en-US" sz="2000"/>
              <a:t>all error terms are correlated; covariances – and correlations Corr{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,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t-s 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/>
              <a:t>s </a:t>
            </a:r>
            <a:r>
              <a:rPr lang="en-US" sz="2000"/>
              <a:t>(1-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baseline="30000">
                <a:latin typeface="Symbol" pitchFamily="18" charset="2"/>
              </a:rPr>
              <a:t>2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/>
              <a:t> – decrease with growing distance </a:t>
            </a:r>
            <a:r>
              <a:rPr lang="en-US" sz="2000" i="1"/>
              <a:t>s</a:t>
            </a:r>
            <a:r>
              <a:rPr lang="en-US" sz="2000"/>
              <a:t> in time</a:t>
            </a:r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34FC26-6684-4A6C-8E04-D74107C4EF90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  <p:sp>
        <p:nvSpPr>
          <p:cNvPr id="8090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668B31-C4C5-EC48-9338-0D1CCA66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320119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AR(1) Process,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765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covariance matrix 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}:  </a:t>
            </a:r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r>
              <a:rPr lang="en-US" sz="2000"/>
              <a:t>V{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} has a band structure</a:t>
            </a:r>
          </a:p>
          <a:p>
            <a:r>
              <a:rPr lang="en-US" sz="2000"/>
              <a:t>Depends only of two parameters: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/>
              <a:t> and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-25000"/>
              <a:t>v</a:t>
            </a:r>
            <a:r>
              <a:rPr lang="en-US" sz="2000" baseline="30000"/>
              <a:t>2 </a:t>
            </a:r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133653-1A67-4A6B-9674-45A7E08B2C18}" type="slidenum">
              <a:rPr lang="de-AT" altLang="en-US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2765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765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8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9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10"/>
          <p:cNvGraphicFramePr>
            <a:graphicFrameLocks noChangeAspect="1"/>
          </p:cNvGraphicFramePr>
          <p:nvPr/>
        </p:nvGraphicFramePr>
        <p:xfrm>
          <a:off x="1058863" y="2060575"/>
          <a:ext cx="6176962" cy="197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0" name="Equation" r:id="rId8" imgW="2946240" imgH="939600" progId="Equation.DSMT4">
                  <p:embed/>
                </p:oleObj>
              </mc:Choice>
              <mc:Fallback>
                <p:oleObj name="Equation" r:id="rId8" imgW="294624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2060575"/>
                        <a:ext cx="6176962" cy="197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86DB6A-E03F-1C4C-B5F8-ECC85C3D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27389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Consequences of 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>
                <a:latin typeface="Symbol" pitchFamily="18" charset="2"/>
              </a:rPr>
              <a:t>e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} </a:t>
            </a:r>
            <a:r>
              <a:rPr lang="en-US" sz="4000">
                <a:latin typeface="Arial" charset="0"/>
                <a:cs typeface="Arial" charset="0"/>
                <a:sym typeface="Symbol" pitchFamily="18" charset="2"/>
              </a:rPr>
              <a:t>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>
                <a:latin typeface="Symbol" pitchFamily="18" charset="2"/>
              </a:rPr>
              <a:t>s</a:t>
            </a:r>
            <a:r>
              <a:rPr lang="en-US" sz="4000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8192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OLS estimators </a:t>
            </a:r>
            <a:r>
              <a:rPr lang="en-US" sz="2000" i="1"/>
              <a:t>b</a:t>
            </a:r>
            <a:r>
              <a:rPr lang="en-US" sz="2000"/>
              <a:t> for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</a:t>
            </a:r>
          </a:p>
          <a:p>
            <a:pPr>
              <a:spcBef>
                <a:spcPts val="600"/>
              </a:spcBef>
            </a:pPr>
            <a:r>
              <a:rPr lang="en-US" sz="2000"/>
              <a:t>are unbiased</a:t>
            </a:r>
          </a:p>
          <a:p>
            <a:pPr>
              <a:spcBef>
                <a:spcPts val="600"/>
              </a:spcBef>
            </a:pPr>
            <a:r>
              <a:rPr lang="en-US" sz="2000"/>
              <a:t>are consistent</a:t>
            </a:r>
          </a:p>
          <a:p>
            <a:pPr>
              <a:spcBef>
                <a:spcPts val="600"/>
              </a:spcBef>
            </a:pPr>
            <a:r>
              <a:rPr lang="en-US" sz="2000"/>
              <a:t>have the covariance-matrix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V{</a:t>
            </a:r>
            <a:r>
              <a:rPr lang="en-US" sz="2000" i="1"/>
              <a:t>b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(X'X)</a:t>
            </a:r>
            <a:r>
              <a:rPr lang="en-US" sz="2000" baseline="30000"/>
              <a:t>-1</a:t>
            </a:r>
            <a:r>
              <a:rPr lang="en-US" sz="2000"/>
              <a:t> X'</a:t>
            </a:r>
            <a:r>
              <a:rPr lang="en-US" sz="2000">
                <a:latin typeface="Symbol" pitchFamily="18" charset="2"/>
              </a:rPr>
              <a:t>Y</a:t>
            </a:r>
            <a:r>
              <a:rPr lang="en-US" sz="2000"/>
              <a:t>X (X'X)</a:t>
            </a:r>
            <a:r>
              <a:rPr lang="en-US" sz="2000" baseline="30000"/>
              <a:t>-1</a:t>
            </a:r>
          </a:p>
          <a:p>
            <a:pPr>
              <a:spcBef>
                <a:spcPts val="600"/>
              </a:spcBef>
            </a:pPr>
            <a:r>
              <a:rPr lang="en-US" sz="2000"/>
              <a:t>are not efficient estimators, not BLUE</a:t>
            </a:r>
          </a:p>
          <a:p>
            <a:pPr>
              <a:spcBef>
                <a:spcPts val="600"/>
              </a:spcBef>
            </a:pPr>
            <a:r>
              <a:rPr lang="en-US" sz="2000"/>
              <a:t>follow – under general conditions – asymptotically the normal distribution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estimator </a:t>
            </a:r>
            <a:r>
              <a:rPr lang="en-US" sz="2000" i="1"/>
              <a:t>s</a:t>
            </a:r>
            <a:r>
              <a:rPr lang="en-US" sz="2000" baseline="30000"/>
              <a:t>2</a:t>
            </a:r>
            <a:r>
              <a:rPr lang="en-US" sz="2000"/>
              <a:t> = </a:t>
            </a:r>
            <a:r>
              <a:rPr lang="en-US" sz="2000" i="1"/>
              <a:t>e</a:t>
            </a:r>
            <a:r>
              <a:rPr lang="en-US" sz="2000"/>
              <a:t>'</a:t>
            </a:r>
            <a:r>
              <a:rPr lang="en-US" sz="2000" i="1"/>
              <a:t>e</a:t>
            </a:r>
            <a:r>
              <a:rPr lang="en-US" sz="2000"/>
              <a:t>/(</a:t>
            </a:r>
            <a:r>
              <a:rPr lang="en-US" sz="2000" i="1"/>
              <a:t>T</a:t>
            </a:r>
            <a:r>
              <a:rPr lang="en-US" sz="2000"/>
              <a:t>-</a:t>
            </a:r>
            <a:r>
              <a:rPr lang="en-US" sz="2000" i="1"/>
              <a:t>K</a:t>
            </a:r>
            <a:r>
              <a:rPr lang="en-US" sz="2000"/>
              <a:t>) for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is biased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For an AR(1)-process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</a:t>
            </a:r>
            <a:r>
              <a:rPr lang="en-US" sz="2000"/>
              <a:t> with </a:t>
            </a:r>
            <a:r>
              <a:rPr lang="en-US" sz="2000">
                <a:latin typeface="Symbol" pitchFamily="18" charset="2"/>
              </a:rPr>
              <a:t>r </a:t>
            </a:r>
            <a:r>
              <a:rPr lang="en-US" sz="2000"/>
              <a:t>&gt; 0, s.e. from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(X'X)</a:t>
            </a:r>
            <a:r>
              <a:rPr lang="en-US" sz="2000" baseline="30000"/>
              <a:t>-1 </a:t>
            </a:r>
            <a:r>
              <a:rPr lang="en-US" sz="2000"/>
              <a:t>underestimates the true s.e.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and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03DDB-FF3D-4C13-8639-393944E2FA39}" type="slidenum">
              <a:rPr lang="de-AT" altLang="en-US"/>
              <a:pPr>
                <a:defRPr/>
              </a:pPr>
              <a:t>14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51BA82-38D9-E64B-ABE3-D1C1D6112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52257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Inference in Case of Autocorrelation</a:t>
            </a:r>
          </a:p>
        </p:txBody>
      </p:sp>
      <p:sp>
        <p:nvSpPr>
          <p:cNvPr id="8294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Covariance matrix of </a:t>
            </a:r>
            <a:r>
              <a:rPr lang="en-US" sz="2000" i="1"/>
              <a:t>b</a:t>
            </a:r>
            <a:r>
              <a:rPr lang="en-US" sz="2000"/>
              <a:t>: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		V{</a:t>
            </a:r>
            <a:r>
              <a:rPr lang="en-US" sz="2000" i="1"/>
              <a:t>b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(X'X)</a:t>
            </a:r>
            <a:r>
              <a:rPr lang="en-US" sz="2000" baseline="30000"/>
              <a:t>-1</a:t>
            </a:r>
            <a:r>
              <a:rPr lang="en-US" sz="2000"/>
              <a:t> X'</a:t>
            </a:r>
            <a:r>
              <a:rPr lang="en-US" sz="2000">
                <a:latin typeface="Symbol" pitchFamily="18" charset="2"/>
              </a:rPr>
              <a:t>Y</a:t>
            </a:r>
            <a:r>
              <a:rPr lang="en-US" sz="2000"/>
              <a:t>X (X'X)</a:t>
            </a:r>
            <a:r>
              <a:rPr lang="en-US" sz="2000" baseline="30000"/>
              <a:t>-1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Use of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(X'X)</a:t>
            </a:r>
            <a:r>
              <a:rPr lang="en-US" sz="2000" baseline="30000"/>
              <a:t>-1</a:t>
            </a:r>
            <a:r>
              <a:rPr lang="en-US" sz="2000"/>
              <a:t> (the standard output of econometric software) instead of V{</a:t>
            </a:r>
            <a:r>
              <a:rPr lang="en-US" sz="2000" i="1"/>
              <a:t>b</a:t>
            </a:r>
            <a:r>
              <a:rPr lang="en-US" sz="2000"/>
              <a:t>} for inference on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may be misleading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Identification of autocorrelation: </a:t>
            </a:r>
          </a:p>
          <a:p>
            <a:pPr>
              <a:spcBef>
                <a:spcPts val="600"/>
              </a:spcBef>
            </a:pPr>
            <a:r>
              <a:rPr lang="en-US" sz="2000"/>
              <a:t>Statistical tests, e.g., Durbin-Watson test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Remedies</a:t>
            </a:r>
          </a:p>
          <a:p>
            <a:pPr>
              <a:spcBef>
                <a:spcPts val="600"/>
              </a:spcBef>
            </a:pPr>
            <a:r>
              <a:rPr lang="en-US" sz="2000"/>
              <a:t>Use of correct variances and standard errors</a:t>
            </a:r>
          </a:p>
          <a:p>
            <a:pPr>
              <a:spcBef>
                <a:spcPts val="600"/>
              </a:spcBef>
            </a:pPr>
            <a:r>
              <a:rPr lang="en-US" sz="2000"/>
              <a:t>Transformation of the model so that the error terms are uncorrelated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46E10-DF91-44A8-8315-FB791E995990}" type="slidenum">
              <a:rPr lang="de-AT" altLang="en-US"/>
              <a:pPr>
                <a:defRPr/>
              </a:pPr>
              <a:t>15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BB666C-27B7-B34E-B41B-3D4A62A1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586263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Estimation of </a:t>
            </a:r>
            <a:r>
              <a:rPr lang="en-US" sz="4000">
                <a:latin typeface="Symbol" pitchFamily="18" charset="2"/>
              </a:rPr>
              <a:t>r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867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Autocorrelation coefficient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: parameter of  the AR(1) process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 </a:t>
            </a:r>
            <a:endParaRPr lang="en-US" sz="2000" baseline="30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Estimation of </a:t>
            </a:r>
            <a:r>
              <a:rPr lang="en-US" sz="2000" dirty="0" err="1">
                <a:cs typeface="Arial" charset="0"/>
              </a:rPr>
              <a:t>ρ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cs typeface="Arial" charset="0"/>
              </a:rPr>
              <a:t>by regressing the OLS residual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t</a:t>
            </a:r>
            <a:r>
              <a:rPr lang="en-US" sz="2000" dirty="0">
                <a:cs typeface="Arial" charset="0"/>
              </a:rPr>
              <a:t> on the lagged residual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t-1</a:t>
            </a:r>
          </a:p>
          <a:p>
            <a:pPr>
              <a:spcBef>
                <a:spcPts val="600"/>
              </a:spcBef>
            </a:pP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</a:pP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</a:pPr>
            <a:endParaRPr lang="en-US" sz="1200" dirty="0">
              <a:cs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cs typeface="Arial" charset="0"/>
              </a:rPr>
              <a:t>estimator is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cs typeface="Arial" charset="0"/>
              </a:rPr>
              <a:t>biased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cs typeface="Arial" charset="0"/>
              </a:rPr>
              <a:t>but consistent (under weak conditions)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CD58A-6D32-4A36-AB33-52A751C4F6EC}" type="slidenum">
              <a:rPr lang="de-AT" altLang="en-US"/>
              <a:pPr>
                <a:defRPr/>
              </a:pPr>
              <a:t>16</a:t>
            </a:fld>
            <a:endParaRPr lang="de-AT" altLang="en-US"/>
          </a:p>
        </p:txBody>
      </p:sp>
      <p:graphicFrame>
        <p:nvGraphicFramePr>
          <p:cNvPr id="28674" name="Object 7"/>
          <p:cNvGraphicFramePr>
            <a:graphicFrameLocks noChangeAspect="1"/>
          </p:cNvGraphicFramePr>
          <p:nvPr/>
        </p:nvGraphicFramePr>
        <p:xfrm>
          <a:off x="1547813" y="3141663"/>
          <a:ext cx="172878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4" name="Equation" r:id="rId4" imgW="914400" imgH="495000" progId="Equation.DSMT4">
                  <p:embed/>
                </p:oleObj>
              </mc:Choice>
              <mc:Fallback>
                <p:oleObj name="Equation" r:id="rId4" imgW="9144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141663"/>
                        <a:ext cx="1728787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9EA449-B04B-7949-ABD1-DD361D94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060449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Autocorrelation Function</a:t>
            </a:r>
          </a:p>
        </p:txBody>
      </p:sp>
      <p:sp>
        <p:nvSpPr>
          <p:cNvPr id="29700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Autocorrelation of order </a:t>
            </a:r>
            <a:r>
              <a:rPr lang="en-US" sz="2000" i="1" dirty="0">
                <a:latin typeface="Verdana" pitchFamily="34" charset="0"/>
              </a:rPr>
              <a:t>s</a:t>
            </a:r>
            <a:r>
              <a:rPr lang="en-US" sz="2000" dirty="0">
                <a:latin typeface="Verdana" pitchFamily="34" charset="0"/>
              </a:rPr>
              <a:t>:</a:t>
            </a:r>
            <a:endParaRPr lang="en-US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		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</a:t>
            </a: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</a:pP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000" dirty="0"/>
              <a:t>Autocorrelation function (ACF) assigns </a:t>
            </a:r>
            <a:r>
              <a:rPr lang="en-US" sz="2000" i="1" dirty="0" err="1"/>
              <a:t>r</a:t>
            </a:r>
            <a:r>
              <a:rPr lang="en-US" sz="2000" baseline="-25000" dirty="0" err="1"/>
              <a:t>s</a:t>
            </a:r>
            <a:r>
              <a:rPr lang="en-US" sz="2000" dirty="0"/>
              <a:t> to </a:t>
            </a:r>
            <a:r>
              <a:rPr lang="en-US" sz="2000" i="1" dirty="0"/>
              <a:t>s </a:t>
            </a:r>
            <a:r>
              <a:rPr lang="en-US" sz="2000" dirty="0"/>
              <a:t>= 0, 1, …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cs typeface="Arial" charset="0"/>
              </a:rPr>
              <a:t>Correlogram: graphical representation of the </a:t>
            </a:r>
            <a:r>
              <a:rPr lang="en-US" sz="2000" dirty="0"/>
              <a:t>autocorrelation function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C00000"/>
                </a:solidFill>
              </a:rPr>
              <a:t>GRETL</a:t>
            </a:r>
            <a:r>
              <a:rPr lang="en-US" sz="2000" dirty="0"/>
              <a:t>: </a:t>
            </a:r>
            <a:r>
              <a:rPr lang="en-US" sz="2000" u="sng" dirty="0"/>
              <a:t>V</a:t>
            </a:r>
            <a:r>
              <a:rPr lang="en-US" sz="2000" dirty="0"/>
              <a:t>ariable =&gt; </a:t>
            </a:r>
            <a:r>
              <a:rPr lang="en-US" sz="2000" u="sng" dirty="0"/>
              <a:t>C</a:t>
            </a:r>
            <a:r>
              <a:rPr lang="en-US" sz="2000" dirty="0"/>
              <a:t>orrelogram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Produces (a) the autocorrelation function (ACF) and (b) the </a:t>
            </a:r>
            <a:r>
              <a:rPr lang="en-US" sz="2000" dirty="0">
                <a:cs typeface="Arial" charset="0"/>
              </a:rPr>
              <a:t>graphical representation of the ACF (and the partial </a:t>
            </a:r>
            <a:r>
              <a:rPr lang="en-US" sz="2000" dirty="0"/>
              <a:t>autocorrelation function, PACF)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</a:t>
            </a:r>
            <a:endParaRPr lang="en-US" sz="2000" baseline="-25000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165304"/>
            <a:ext cx="2133600" cy="457200"/>
          </a:xfrm>
        </p:spPr>
        <p:txBody>
          <a:bodyPr/>
          <a:lstStyle/>
          <a:p>
            <a:pPr>
              <a:defRPr/>
            </a:pPr>
            <a:fld id="{BDE95B9D-F93F-4085-820D-ADF20E6221BF}" type="slidenum">
              <a:rPr lang="de-AT" altLang="en-US"/>
              <a:pPr>
                <a:defRPr/>
              </a:pPr>
              <a:t>17</a:t>
            </a:fld>
            <a:endParaRPr lang="de-AT" altLang="en-US"/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447855"/>
              </p:ext>
            </p:extLst>
          </p:nvPr>
        </p:nvGraphicFramePr>
        <p:xfrm>
          <a:off x="1403351" y="1916832"/>
          <a:ext cx="2376562" cy="1143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8" name="Equation" r:id="rId4" imgW="1028520" imgH="495000" progId="Equation.DSMT4">
                  <p:embed/>
                </p:oleObj>
              </mc:Choice>
              <mc:Fallback>
                <p:oleObj name="Equation" r:id="rId4" imgW="10285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1" y="1916832"/>
                        <a:ext cx="2376562" cy="1143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599395-6EB8-AD4F-BE81-64BD1E66D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320395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Ice Cream Demand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Autocorrelation function (ACF) of </a:t>
            </a:r>
            <a:r>
              <a:rPr lang="en-US" sz="2000" i="1"/>
              <a:t>cons</a:t>
            </a:r>
          </a:p>
          <a:p>
            <a:pPr eaLnBrk="1" hangingPunct="1">
              <a:buFontTx/>
              <a:buNone/>
              <a:defRPr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83CEF-6316-41F4-905A-277CF7C9F6FE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  <p:sp>
        <p:nvSpPr>
          <p:cNvPr id="83975" name="Rechteck 8"/>
          <p:cNvSpPr>
            <a:spLocks noChangeArrowheads="1"/>
          </p:cNvSpPr>
          <p:nvPr/>
        </p:nvSpPr>
        <p:spPr bwMode="auto">
          <a:xfrm>
            <a:off x="2843213" y="1989138"/>
            <a:ext cx="5400675" cy="39703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LAG      ACF          PACF         Q-stat. [p-value]</a:t>
            </a:r>
          </a:p>
          <a:p>
            <a:endParaRPr lang="en-US" dirty="0"/>
          </a:p>
          <a:p>
            <a:r>
              <a:rPr lang="en-US" dirty="0"/>
              <a:t>    1   0,6627  ***   0,6627 ***     14,5389  [0,000]</a:t>
            </a:r>
          </a:p>
          <a:p>
            <a:r>
              <a:rPr lang="en-US" dirty="0"/>
              <a:t>    2   0,4283  **   -0,0195         20,8275  [0,000]</a:t>
            </a:r>
          </a:p>
          <a:p>
            <a:r>
              <a:rPr lang="en-US" dirty="0"/>
              <a:t>    3   0,0982       -0,3179 *       21,1706  [0,000]</a:t>
            </a:r>
          </a:p>
          <a:p>
            <a:r>
              <a:rPr lang="en-US" dirty="0"/>
              <a:t>    4  -0,1470       -0,1701         21,9685  [0,000]</a:t>
            </a:r>
          </a:p>
          <a:p>
            <a:r>
              <a:rPr lang="en-US" dirty="0"/>
              <a:t>    5  -0,3968  **   -0,2630         28,0152  [0,000]</a:t>
            </a:r>
          </a:p>
          <a:p>
            <a:r>
              <a:rPr lang="en-US" dirty="0"/>
              <a:t>    6  -0,4623  **   -0,0398         36,5628  [0,000]</a:t>
            </a:r>
          </a:p>
          <a:p>
            <a:r>
              <a:rPr lang="en-US" dirty="0"/>
              <a:t>    7  -0,5145  ***  -0,1735         47,6132  [0,000]</a:t>
            </a:r>
          </a:p>
          <a:p>
            <a:r>
              <a:rPr lang="en-US" dirty="0"/>
              <a:t>    8  -0,4068  **   -0,0299         54,8362  [0,000]</a:t>
            </a:r>
          </a:p>
          <a:p>
            <a:r>
              <a:rPr lang="en-US" dirty="0"/>
              <a:t>    9  -0,2271        0,0711         57,1929  [0,000]</a:t>
            </a:r>
          </a:p>
          <a:p>
            <a:r>
              <a:rPr lang="en-US" dirty="0"/>
              <a:t>   10  -0,0156        0,0117         57,2047  [0,000]</a:t>
            </a:r>
          </a:p>
          <a:p>
            <a:r>
              <a:rPr lang="en-US" dirty="0"/>
              <a:t>   11   0,2237        0,1666         59,7335  [0,000]</a:t>
            </a:r>
          </a:p>
          <a:p>
            <a:r>
              <a:rPr lang="en-US" dirty="0"/>
              <a:t>   12   0,3912  **    0,0645         67,8959  [0,000]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21B961-9FA6-D24F-AD95-59F9DC5F15AC}"/>
              </a:ext>
            </a:extLst>
          </p:cNvPr>
          <p:cNvSpPr/>
          <p:nvPr/>
        </p:nvSpPr>
        <p:spPr>
          <a:xfrm>
            <a:off x="2843213" y="1989138"/>
            <a:ext cx="1800795" cy="38881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4FDB66-96B7-3445-8FD8-89CDEE31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04075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Ice Cream Demand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Correlogram of </a:t>
            </a:r>
            <a:r>
              <a:rPr lang="en-US" sz="2000" i="1" dirty="0"/>
              <a:t>cons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917ED-5418-46F0-9F10-E205E08B0094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pic>
        <p:nvPicPr>
          <p:cNvPr id="8499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844675"/>
            <a:ext cx="7343775" cy="3960813"/>
          </a:xfrm>
          <a:prstGeom prst="rect">
            <a:avLst/>
          </a:prstGeom>
          <a:noFill/>
          <a:ln w="31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ADBFFB-1E3D-CF49-86E3-BDE78C7B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39502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/>
              <a:t>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5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275132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20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3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245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853457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Tests </a:t>
            </a:r>
            <a:r>
              <a:rPr lang="en-US" sz="4000">
                <a:latin typeface="Verdana" pitchFamily="34" charset="0"/>
              </a:rPr>
              <a:t>for Autocorrelation of Error Terms</a:t>
            </a:r>
          </a:p>
        </p:txBody>
      </p:sp>
      <p:sp>
        <p:nvSpPr>
          <p:cNvPr id="8601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Due to unbiasedness of </a:t>
            </a:r>
            <a:r>
              <a:rPr lang="en-US" sz="2000" i="1" dirty="0"/>
              <a:t>b</a:t>
            </a:r>
            <a:r>
              <a:rPr lang="en-US" sz="2000" dirty="0"/>
              <a:t>, residuals are expected to indicate autocorrelation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Graphical displays, e.g., the correlogram of residuals may give useful hints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Residual-based tests: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Durbin-Watson test</a:t>
            </a:r>
          </a:p>
          <a:p>
            <a:pPr eaLnBrk="1" hangingPunct="1">
              <a:spcBef>
                <a:spcPts val="600"/>
              </a:spcBef>
            </a:pPr>
            <a:r>
              <a:rPr lang="de-AT" sz="2000" dirty="0"/>
              <a:t>Box-Pierce </a:t>
            </a:r>
            <a:r>
              <a:rPr lang="de-AT" sz="2000" dirty="0" err="1"/>
              <a:t>test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 err="1"/>
              <a:t>Breusch</a:t>
            </a:r>
            <a:r>
              <a:rPr lang="en-US" sz="2000" dirty="0"/>
              <a:t>-Godfrey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EF7B2-5425-49EB-A28C-27071CB5A4A4}" type="slidenum">
              <a:rPr lang="de-AT" altLang="en-US"/>
              <a:pPr>
                <a:defRPr/>
              </a:pPr>
              <a:t>21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C80000-2C71-8F47-A74E-6E47F9467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768626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Durbin-Watson</a:t>
            </a:r>
            <a:r>
              <a:rPr lang="en-US" sz="4000">
                <a:latin typeface="Verdana" pitchFamily="34" charset="0"/>
              </a:rPr>
              <a:t> Test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594225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of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/>
              <a:t>= 0 against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</a:t>
            </a:r>
            <a:r>
              <a:rPr lang="en-US" sz="2000" dirty="0"/>
              <a:t> 0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 statistic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2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400" dirty="0"/>
          </a:p>
          <a:p>
            <a:pPr>
              <a:buFont typeface="Wingdings" pitchFamily="2" charset="2"/>
              <a:buNone/>
              <a:defRPr/>
            </a:pPr>
            <a:endParaRPr lang="en-US" sz="1600" dirty="0"/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For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 &gt; 0, </a:t>
            </a:r>
            <a:r>
              <a:rPr lang="en-US" sz="2000" i="1" dirty="0" err="1"/>
              <a:t>dw</a:t>
            </a:r>
            <a:r>
              <a:rPr lang="en-US" sz="2000" dirty="0"/>
              <a:t> is expected to have a value in (0,2)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For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 &lt; 0, </a:t>
            </a:r>
            <a:r>
              <a:rPr lang="en-US" sz="2000" i="1" dirty="0" err="1"/>
              <a:t>dw</a:t>
            </a:r>
            <a:r>
              <a:rPr lang="en-US" sz="2000" dirty="0"/>
              <a:t> is expected to have a value in (2,4)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i="1" dirty="0" err="1"/>
              <a:t>dw</a:t>
            </a:r>
            <a:r>
              <a:rPr lang="en-US" sz="2000" dirty="0"/>
              <a:t> close to the value 2 indicates no autocorrelation of error terms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Critical limits of </a:t>
            </a:r>
            <a:r>
              <a:rPr lang="en-US" sz="2000" i="1" dirty="0" err="1"/>
              <a:t>dw</a:t>
            </a:r>
            <a:endParaRPr lang="en-US" sz="2000" dirty="0"/>
          </a:p>
          <a:p>
            <a:pPr marL="796925" lvl="1" indent="-360000">
              <a:lnSpc>
                <a:spcPct val="90000"/>
              </a:lnSpc>
              <a:defRPr/>
            </a:pPr>
            <a:r>
              <a:rPr lang="en-US" sz="1800" dirty="0"/>
              <a:t>depend upon </a:t>
            </a:r>
            <a:r>
              <a:rPr lang="en-US" sz="1800" i="1" dirty="0" err="1"/>
              <a:t>x</a:t>
            </a:r>
            <a:r>
              <a:rPr lang="en-US" sz="1800" baseline="-25000" dirty="0" err="1"/>
              <a:t>t</a:t>
            </a:r>
            <a:r>
              <a:rPr lang="en-US" sz="1800" dirty="0" err="1"/>
              <a:t>’s</a:t>
            </a:r>
            <a:endParaRPr lang="en-US" sz="1800" dirty="0"/>
          </a:p>
          <a:p>
            <a:pPr marL="796925" lvl="1" indent="-360000">
              <a:lnSpc>
                <a:spcPct val="90000"/>
              </a:lnSpc>
              <a:defRPr/>
            </a:pPr>
            <a:r>
              <a:rPr lang="en-US" sz="1800" dirty="0"/>
              <a:t>exact critical value is unknown, but upper and lower bounds can be derived, which depend upon </a:t>
            </a:r>
            <a:r>
              <a:rPr lang="en-US" sz="1800" i="1" dirty="0" err="1"/>
              <a:t>x</a:t>
            </a:r>
            <a:r>
              <a:rPr lang="en-US" sz="1800" baseline="-25000" dirty="0" err="1"/>
              <a:t>t</a:t>
            </a:r>
            <a:r>
              <a:rPr lang="en-US" sz="1800" dirty="0" err="1"/>
              <a:t>’s</a:t>
            </a:r>
            <a:r>
              <a:rPr lang="en-US" sz="1800" dirty="0"/>
              <a:t> only via the number of regression coefficients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Test can be inconclusive</a:t>
            </a:r>
          </a:p>
          <a:p>
            <a:pPr marL="469900" indent="-360000">
              <a:lnSpc>
                <a:spcPct val="90000"/>
              </a:lnSpc>
              <a:defRPr/>
            </a:pPr>
            <a:r>
              <a:rPr lang="en-US" sz="2000" dirty="0"/>
              <a:t>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&gt;</a:t>
            </a:r>
            <a:r>
              <a:rPr lang="en-US" sz="2000" dirty="0"/>
              <a:t> 0 may be more appropriate than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</a:t>
            </a:r>
            <a:r>
              <a:rPr lang="en-US" sz="2000" dirty="0"/>
              <a:t> 0</a:t>
            </a:r>
          </a:p>
          <a:p>
            <a:pPr indent="-360000"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CF09A-0B60-4F8C-9130-755589C7BDC9}" type="slidenum">
              <a:rPr lang="de-AT" altLang="en-US"/>
              <a:pPr>
                <a:defRPr/>
              </a:pPr>
              <a:t>22</a:t>
            </a:fld>
            <a:endParaRPr lang="de-AT" altLang="en-US"/>
          </a:p>
        </p:txBody>
      </p:sp>
      <p:graphicFrame>
        <p:nvGraphicFramePr>
          <p:cNvPr id="31746" name="Object 3"/>
          <p:cNvGraphicFramePr>
            <a:graphicFrameLocks noChangeAspect="1"/>
          </p:cNvGraphicFramePr>
          <p:nvPr/>
        </p:nvGraphicFramePr>
        <p:xfrm>
          <a:off x="1320801" y="2204864"/>
          <a:ext cx="3395215" cy="988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name="Equation" r:id="rId4" imgW="1917360" imgH="558720" progId="Equation.DSMT4">
                  <p:embed/>
                </p:oleObj>
              </mc:Choice>
              <mc:Fallback>
                <p:oleObj name="Equation" r:id="rId4" imgW="191736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1" y="2204864"/>
                        <a:ext cx="3395215" cy="9887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6C8C39-2D8A-614D-BBB5-BEB65695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610959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Durbin-Watson</a:t>
            </a:r>
            <a:r>
              <a:rPr lang="en-US" sz="4000">
                <a:latin typeface="Verdana" pitchFamily="34" charset="0"/>
              </a:rPr>
              <a:t> Test: Bounds for Critical Limits</a:t>
            </a:r>
          </a:p>
        </p:txBody>
      </p:sp>
      <p:sp>
        <p:nvSpPr>
          <p:cNvPr id="2867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/>
              <a:t>Derived by Durbin and Watson</a:t>
            </a:r>
            <a:endParaRPr lang="en-GB" sz="1200" dirty="0"/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Upper (</a:t>
            </a:r>
            <a:r>
              <a:rPr lang="en-GB" sz="2000" i="1" dirty="0" err="1"/>
              <a:t>d</a:t>
            </a:r>
            <a:r>
              <a:rPr lang="en-GB" sz="2000" baseline="-25000" dirty="0" err="1"/>
              <a:t>U</a:t>
            </a:r>
            <a:r>
              <a:rPr lang="en-GB" sz="2000" dirty="0"/>
              <a:t>) and lower (</a:t>
            </a:r>
            <a:r>
              <a:rPr lang="en-GB" sz="2000" i="1" dirty="0" err="1"/>
              <a:t>d</a:t>
            </a:r>
            <a:r>
              <a:rPr lang="en-GB" sz="2000" baseline="-25000" dirty="0" err="1"/>
              <a:t>L</a:t>
            </a:r>
            <a:r>
              <a:rPr lang="en-GB" sz="2000" dirty="0"/>
              <a:t>) bounds for the critical limits and </a:t>
            </a:r>
            <a:r>
              <a:rPr lang="en-GB" sz="2000" dirty="0">
                <a:latin typeface="Symbol" pitchFamily="18" charset="2"/>
              </a:rPr>
              <a:t>a</a:t>
            </a:r>
            <a:r>
              <a:rPr lang="en-GB" sz="2000" dirty="0"/>
              <a:t> = 0.05</a:t>
            </a:r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endParaRPr lang="en-GB" sz="2000" dirty="0"/>
          </a:p>
          <a:p>
            <a:pPr marL="581025" indent="-360000">
              <a:defRPr/>
            </a:pPr>
            <a:r>
              <a:rPr lang="en-GB" sz="2000" i="1" dirty="0" err="1"/>
              <a:t>dw</a:t>
            </a:r>
            <a:r>
              <a:rPr lang="en-GB" sz="2000" i="1" dirty="0"/>
              <a:t> </a:t>
            </a:r>
            <a:r>
              <a:rPr lang="en-GB" sz="2000" dirty="0"/>
              <a:t>&lt; </a:t>
            </a:r>
            <a:r>
              <a:rPr lang="en-GB" sz="2000" i="1" dirty="0" err="1"/>
              <a:t>d</a:t>
            </a:r>
            <a:r>
              <a:rPr lang="en-GB" sz="2000" baseline="-25000" dirty="0" err="1"/>
              <a:t>L</a:t>
            </a:r>
            <a:r>
              <a:rPr lang="en-GB" sz="2000" dirty="0"/>
              <a:t>: reject H</a:t>
            </a:r>
            <a:r>
              <a:rPr lang="en-GB" sz="2000" baseline="-25000" dirty="0"/>
              <a:t>0</a:t>
            </a:r>
            <a:r>
              <a:rPr lang="en-GB" sz="2000" dirty="0"/>
              <a:t> in favour of H</a:t>
            </a:r>
            <a:r>
              <a:rPr lang="en-GB" sz="2000" baseline="-25000" dirty="0"/>
              <a:t>1</a:t>
            </a:r>
            <a:r>
              <a:rPr lang="en-GB" sz="2000" dirty="0"/>
              <a:t>: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>
                <a:sym typeface="Symbol"/>
              </a:rPr>
              <a:t>&gt;</a:t>
            </a:r>
            <a:r>
              <a:rPr lang="en-GB" sz="2000" dirty="0"/>
              <a:t> 0 </a:t>
            </a:r>
          </a:p>
          <a:p>
            <a:pPr marL="581025" indent="-360000">
              <a:defRPr/>
            </a:pPr>
            <a:r>
              <a:rPr lang="en-GB" sz="2000" i="1" dirty="0" err="1"/>
              <a:t>dw</a:t>
            </a:r>
            <a:r>
              <a:rPr lang="en-GB" sz="2000" dirty="0"/>
              <a:t> &gt; </a:t>
            </a:r>
            <a:r>
              <a:rPr lang="en-GB" sz="2000" i="1" dirty="0" err="1"/>
              <a:t>d</a:t>
            </a:r>
            <a:r>
              <a:rPr lang="en-GB" sz="2000" baseline="-25000" dirty="0" err="1"/>
              <a:t>U</a:t>
            </a:r>
            <a:r>
              <a:rPr lang="en-GB" sz="2000" dirty="0"/>
              <a:t>: do not reject H</a:t>
            </a:r>
            <a:r>
              <a:rPr lang="en-GB" sz="2000" baseline="-25000" dirty="0"/>
              <a:t>0</a:t>
            </a:r>
            <a:endParaRPr lang="en-GB" sz="2000" dirty="0"/>
          </a:p>
          <a:p>
            <a:pPr marL="581025" indent="-360000">
              <a:defRPr/>
            </a:pPr>
            <a:r>
              <a:rPr lang="en-GB" sz="2000" i="1" dirty="0" err="1"/>
              <a:t>d</a:t>
            </a:r>
            <a:r>
              <a:rPr lang="en-GB" sz="2000" baseline="-25000" dirty="0" err="1"/>
              <a:t>L</a:t>
            </a:r>
            <a:r>
              <a:rPr lang="en-GB" sz="2000" dirty="0"/>
              <a:t> &lt; </a:t>
            </a:r>
            <a:r>
              <a:rPr lang="en-GB" sz="2000" i="1" dirty="0" err="1"/>
              <a:t>dw</a:t>
            </a:r>
            <a:r>
              <a:rPr lang="en-GB" sz="2000" dirty="0"/>
              <a:t> &lt; </a:t>
            </a:r>
            <a:r>
              <a:rPr lang="en-GB" sz="2000" i="1" dirty="0" err="1"/>
              <a:t>d</a:t>
            </a:r>
            <a:r>
              <a:rPr lang="en-GB" sz="2000" baseline="-25000" dirty="0" err="1"/>
              <a:t>U</a:t>
            </a:r>
            <a:r>
              <a:rPr lang="en-GB" sz="2000" dirty="0"/>
              <a:t>: no decision (inconclusive region)</a:t>
            </a:r>
          </a:p>
          <a:p>
            <a:pPr>
              <a:defRPr/>
            </a:pPr>
            <a:endParaRPr lang="en-GB" sz="2000" baseline="30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4002B-AC4B-4C14-8A00-20C4BD918C60}" type="slidenum">
              <a:rPr lang="de-AT" altLang="en-US"/>
              <a:pPr>
                <a:defRPr/>
              </a:pPr>
              <a:t>23</a:t>
            </a:fld>
            <a:endParaRPr lang="de-AT" altLang="en-US"/>
          </a:p>
        </p:txBody>
      </p:sp>
      <p:sp>
        <p:nvSpPr>
          <p:cNvPr id="3277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1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/>
        </p:nvGraphicFramePr>
        <p:xfrm>
          <a:off x="2989263" y="2492375"/>
          <a:ext cx="5255915" cy="1871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08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342">
                <a:tc rowSpan="2">
                  <a:txBody>
                    <a:bodyPr/>
                    <a:lstStyle/>
                    <a:p>
                      <a:pPr algn="ctr"/>
                      <a:r>
                        <a:rPr lang="de-AT" sz="1800"/>
                        <a:t>T</a:t>
                      </a:r>
                      <a:endParaRPr lang="en-US" sz="18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=10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1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de-AT" sz="1800" b="0" i="0" u="none" strike="noStrike" cap="none" normalizeH="0" baseline="-2500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de-AT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3.22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2.70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1.87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F75346-1BC1-5445-84CF-E10723E4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322424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Durbin-Watson</a:t>
            </a:r>
            <a:r>
              <a:rPr lang="en-US" sz="4000">
                <a:latin typeface="Verdana" pitchFamily="34" charset="0"/>
              </a:rPr>
              <a:t> Test: Remarks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marL="469900" indent="-360000">
              <a:defRPr/>
            </a:pPr>
            <a:r>
              <a:rPr lang="en-US" sz="2000" dirty="0"/>
              <a:t>Durbin-Watson test gives no indication of causes for the rejection of the null hypothesis and how the model to modify </a:t>
            </a:r>
          </a:p>
          <a:p>
            <a:pPr marL="469900" indent="-360000">
              <a:defRPr/>
            </a:pPr>
            <a:r>
              <a:rPr lang="en-US" sz="2000" dirty="0"/>
              <a:t>Various types of misspecification may cause the rejection of the null hypothesis</a:t>
            </a:r>
          </a:p>
          <a:p>
            <a:pPr marL="469900" indent="-360000">
              <a:defRPr/>
            </a:pPr>
            <a:r>
              <a:rPr lang="en-US" sz="2000" dirty="0"/>
              <a:t>Durbin-Watson test is a test against first-order autocorrelation; a test against autocorrelation of other orders may be more suitable, e.g., order four if the model is for quarterly data</a:t>
            </a:r>
          </a:p>
          <a:p>
            <a:pPr marL="469900" indent="-360000">
              <a:defRPr/>
            </a:pPr>
            <a:r>
              <a:rPr lang="en-US" sz="2000" dirty="0"/>
              <a:t>Use of tables unwieldy</a:t>
            </a:r>
          </a:p>
          <a:p>
            <a:pPr marL="796925" lvl="1" indent="-360000">
              <a:defRPr/>
            </a:pPr>
            <a:r>
              <a:rPr lang="en-US" sz="1800" dirty="0">
                <a:ea typeface="+mn-ea"/>
                <a:cs typeface="+mn-cs"/>
              </a:rPr>
              <a:t>Limited number of critical </a:t>
            </a:r>
            <a:r>
              <a:rPr lang="en-US" sz="1800" dirty="0"/>
              <a:t>bounds </a:t>
            </a:r>
            <a:r>
              <a:rPr lang="en-US" sz="1800" dirty="0">
                <a:ea typeface="+mn-ea"/>
                <a:cs typeface="+mn-cs"/>
              </a:rPr>
              <a:t>(</a:t>
            </a:r>
            <a:r>
              <a:rPr lang="en-US" sz="1800" i="1" dirty="0">
                <a:ea typeface="+mn-ea"/>
                <a:cs typeface="+mn-cs"/>
              </a:rPr>
              <a:t>K</a:t>
            </a:r>
            <a:r>
              <a:rPr lang="en-US" sz="1800" dirty="0">
                <a:ea typeface="+mn-ea"/>
                <a:cs typeface="+mn-cs"/>
              </a:rPr>
              <a:t>, </a:t>
            </a:r>
            <a:r>
              <a:rPr lang="en-US" sz="1800" i="1" dirty="0">
                <a:ea typeface="+mn-ea"/>
                <a:cs typeface="+mn-cs"/>
              </a:rPr>
              <a:t>T</a:t>
            </a:r>
            <a:r>
              <a:rPr lang="en-US" sz="1800" dirty="0">
                <a:ea typeface="+mn-ea"/>
                <a:cs typeface="+mn-cs"/>
              </a:rPr>
              <a:t>, </a:t>
            </a:r>
            <a:r>
              <a:rPr lang="en-US" sz="1800" dirty="0">
                <a:latin typeface="Symbol" pitchFamily="18" charset="2"/>
                <a:ea typeface="+mn-ea"/>
                <a:cs typeface="+mn-cs"/>
              </a:rPr>
              <a:t>a</a:t>
            </a:r>
            <a:r>
              <a:rPr lang="en-US" sz="1800" dirty="0">
                <a:ea typeface="+mn-ea"/>
                <a:cs typeface="+mn-cs"/>
              </a:rPr>
              <a:t>) in tables </a:t>
            </a:r>
          </a:p>
          <a:p>
            <a:pPr marL="796925" lvl="1" indent="-360000">
              <a:defRPr/>
            </a:pPr>
            <a:r>
              <a:rPr lang="en-US" sz="1800" dirty="0"/>
              <a:t>Inconclusive region</a:t>
            </a:r>
          </a:p>
          <a:p>
            <a:pPr marL="469900" indent="-360000">
              <a:defRPr/>
            </a:pPr>
            <a:r>
              <a:rPr lang="en-US" sz="2000" b="1" dirty="0">
                <a:solidFill>
                  <a:srgbClr val="C00000"/>
                </a:solidFill>
              </a:rPr>
              <a:t>GRETL</a:t>
            </a:r>
            <a:r>
              <a:rPr lang="en-US" sz="2000" dirty="0"/>
              <a:t>: Standard output of the OLS estimation reports the Durbin-Watson statistic; to see the </a:t>
            </a:r>
            <a:r>
              <a:rPr lang="en-US" sz="2000" i="1" dirty="0"/>
              <a:t>p</a:t>
            </a:r>
            <a:r>
              <a:rPr lang="en-US" sz="2000" dirty="0"/>
              <a:t>-value: </a:t>
            </a:r>
          </a:p>
          <a:p>
            <a:pPr marL="796925" lvl="1" indent="-360000">
              <a:defRPr/>
            </a:pPr>
            <a:r>
              <a:rPr lang="en-US" sz="1800" dirty="0"/>
              <a:t>OLS output =&gt; Tests =&gt; Durbin-Watson p-value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217DD-4C6C-40CE-8684-F19790EE9959}" type="slidenum">
              <a:rPr lang="de-AT" altLang="en-US"/>
              <a:pPr>
                <a:defRPr/>
              </a:pPr>
              <a:t>24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0C1F0D-9648-9149-B1A7-2A119B92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881196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Asymptotic Tests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247063" cy="45212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AR(1) process for error terms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latin typeface="Symbol" pitchFamily="18" charset="2"/>
              </a:rPr>
              <a:t>		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Auxiliary regression of </a:t>
            </a:r>
            <a:r>
              <a:rPr lang="en-US" sz="2000" i="1" dirty="0"/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on (an intercept,)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dirty="0"/>
              <a:t> and </a:t>
            </a:r>
            <a:r>
              <a:rPr lang="en-US" sz="2000" i="1" dirty="0"/>
              <a:t>e</a:t>
            </a:r>
            <a:r>
              <a:rPr lang="en-US" sz="2000" baseline="-25000" dirty="0"/>
              <a:t>t-1</a:t>
            </a:r>
            <a:r>
              <a:rPr lang="en-US" sz="2000" dirty="0"/>
              <a:t>: produces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R</a:t>
            </a:r>
            <a:r>
              <a:rPr lang="en-US" sz="2000" baseline="-25000" dirty="0"/>
              <a:t>e</a:t>
            </a:r>
            <a:r>
              <a:rPr lang="en-US" sz="2000" baseline="30000" dirty="0"/>
              <a:t>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of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/>
              <a:t>= 0 against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&gt;</a:t>
            </a:r>
            <a:r>
              <a:rPr lang="en-US" sz="2000" dirty="0"/>
              <a:t> 0 or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</a:t>
            </a:r>
            <a:r>
              <a:rPr lang="en-US" sz="2000" dirty="0"/>
              <a:t> 0 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Breusch-Godfrey test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R</a:t>
            </a:r>
            <a:r>
              <a:rPr lang="en-US" sz="1800" baseline="-25000" dirty="0"/>
              <a:t>e</a:t>
            </a:r>
            <a:r>
              <a:rPr lang="en-US" sz="1800" baseline="30000" dirty="0"/>
              <a:t>2</a:t>
            </a:r>
            <a:r>
              <a:rPr lang="en-US" sz="1800" dirty="0"/>
              <a:t> of the auxiliary regression: close to zero if </a:t>
            </a:r>
            <a:r>
              <a:rPr lang="en-US" sz="1800" dirty="0">
                <a:latin typeface="Symbol" pitchFamily="18" charset="2"/>
              </a:rPr>
              <a:t>r </a:t>
            </a:r>
            <a:r>
              <a:rPr lang="en-US" sz="1800" dirty="0"/>
              <a:t>= 0</a:t>
            </a:r>
            <a:endParaRPr lang="en-US" sz="1800" baseline="30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Under H</a:t>
            </a:r>
            <a:r>
              <a:rPr lang="en-US" sz="1800" baseline="-25000" dirty="0"/>
              <a:t>0</a:t>
            </a:r>
            <a:r>
              <a:rPr lang="en-US" sz="1800" dirty="0"/>
              <a:t>: </a:t>
            </a:r>
            <a:r>
              <a:rPr lang="en-US" sz="1800" dirty="0">
                <a:latin typeface="Symbol" pitchFamily="18" charset="2"/>
              </a:rPr>
              <a:t>r </a:t>
            </a:r>
            <a:r>
              <a:rPr lang="en-US" sz="1800" dirty="0"/>
              <a:t>= 0, (</a:t>
            </a:r>
            <a:r>
              <a:rPr lang="en-US" sz="1800" i="1" dirty="0"/>
              <a:t>T</a:t>
            </a:r>
            <a:r>
              <a:rPr lang="en-US" sz="1800" dirty="0"/>
              <a:t>-1) R</a:t>
            </a:r>
            <a:r>
              <a:rPr lang="en-US" sz="1800" baseline="-25000" dirty="0"/>
              <a:t>e</a:t>
            </a:r>
            <a:r>
              <a:rPr lang="en-US" sz="1800" baseline="30000" dirty="0"/>
              <a:t>2</a:t>
            </a:r>
            <a:r>
              <a:rPr lang="en-US" sz="1800" dirty="0"/>
              <a:t> follows approximately the Chi-squared distribution with 1 </a:t>
            </a:r>
            <a:r>
              <a:rPr lang="en-US" sz="1800" dirty="0" err="1"/>
              <a:t>d.f.</a:t>
            </a:r>
            <a:r>
              <a:rPr lang="en-US" sz="1800" dirty="0"/>
              <a:t> 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Lagrange multiplier </a:t>
            </a:r>
            <a:r>
              <a:rPr lang="en-US" sz="1800" i="1" dirty="0"/>
              <a:t>F</a:t>
            </a:r>
            <a:r>
              <a:rPr lang="en-US" sz="1800" dirty="0"/>
              <a:t> (LMF) statistic: </a:t>
            </a:r>
            <a:r>
              <a:rPr lang="en-US" sz="1800" i="1" dirty="0"/>
              <a:t>F</a:t>
            </a:r>
            <a:r>
              <a:rPr lang="en-US" sz="1800" dirty="0"/>
              <a:t>-test for explanatory power of </a:t>
            </a:r>
            <a:r>
              <a:rPr lang="en-US" sz="1800" i="1" dirty="0"/>
              <a:t>e</a:t>
            </a:r>
            <a:r>
              <a:rPr lang="en-US" sz="1800" baseline="-25000" dirty="0"/>
              <a:t>t-1</a:t>
            </a:r>
            <a:r>
              <a:rPr lang="en-US" sz="1800" dirty="0"/>
              <a:t>;</a:t>
            </a:r>
            <a:r>
              <a:rPr lang="en-US" sz="1800" baseline="-25000" dirty="0"/>
              <a:t> </a:t>
            </a:r>
            <a:r>
              <a:rPr lang="en-US" sz="1800" dirty="0"/>
              <a:t>follows approximately the </a:t>
            </a:r>
            <a:r>
              <a:rPr lang="en-US" sz="1800" i="1" dirty="0"/>
              <a:t>F</a:t>
            </a:r>
            <a:r>
              <a:rPr lang="en-US" sz="1800" dirty="0"/>
              <a:t>(1, </a:t>
            </a:r>
            <a:r>
              <a:rPr lang="en-US" sz="1800" i="1" dirty="0"/>
              <a:t>T</a:t>
            </a:r>
            <a:r>
              <a:rPr lang="en-US" sz="1800" dirty="0"/>
              <a:t>-</a:t>
            </a:r>
            <a:r>
              <a:rPr lang="en-US" sz="1800" i="1" dirty="0"/>
              <a:t>K</a:t>
            </a:r>
            <a:r>
              <a:rPr lang="en-US" sz="1800" dirty="0"/>
              <a:t>-1) distribution if </a:t>
            </a:r>
            <a:r>
              <a:rPr lang="en-US" sz="1800" dirty="0">
                <a:latin typeface="Symbol" pitchFamily="18" charset="2"/>
              </a:rPr>
              <a:t>r </a:t>
            </a:r>
            <a:r>
              <a:rPr lang="en-US" sz="1800" dirty="0"/>
              <a:t>= 0</a:t>
            </a:r>
            <a:endParaRPr lang="en-US" sz="1800" baseline="-25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General case of the </a:t>
            </a:r>
            <a:r>
              <a:rPr lang="en-US" sz="1800" dirty="0" err="1"/>
              <a:t>Breusch</a:t>
            </a:r>
            <a:r>
              <a:rPr lang="en-US" sz="1800" dirty="0"/>
              <a:t>-Godfrey test: Auxiliary regression based on higher order autoregressive process</a:t>
            </a:r>
            <a:endParaRPr lang="en-US" sz="1800" baseline="-250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en-US" sz="18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1BBA5-C742-4B82-B7D0-FD1B69344158}" type="slidenum">
              <a:rPr lang="de-AT" altLang="en-US"/>
              <a:pPr>
                <a:defRPr/>
              </a:pPr>
              <a:t>25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AB62FC-2223-2E4B-A593-B80B2146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483334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Asymptotic Tests, </a:t>
            </a:r>
            <a:r>
              <a:rPr lang="en-US" sz="24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marL="457200" lvl="1" indent="-457200" eaLnBrk="1" hangingPunct="1">
              <a:spcBef>
                <a:spcPts val="600"/>
              </a:spcBef>
              <a:buClr>
                <a:schemeClr val="accent1"/>
              </a:buClr>
              <a:buSzPct val="100000"/>
              <a:buFont typeface="+mj-lt"/>
              <a:buAutoNum type="arabicPeriod" startAt="2"/>
              <a:defRPr/>
            </a:pPr>
            <a:r>
              <a:rPr lang="en-GB" sz="2000" dirty="0"/>
              <a:t>Box-Pierce test 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GB" sz="2000" dirty="0"/>
              <a:t>The Box-Pierce test uses the test statistic </a:t>
            </a:r>
            <a:r>
              <a:rPr lang="en-GB" sz="2000" i="1" dirty="0" err="1"/>
              <a:t>Q</a:t>
            </a:r>
            <a:r>
              <a:rPr lang="en-GB" sz="2000" baseline="-25000" dirty="0" err="1"/>
              <a:t>m</a:t>
            </a:r>
            <a:r>
              <a:rPr lang="en-GB" sz="2000" dirty="0"/>
              <a:t> = </a:t>
            </a:r>
            <a:r>
              <a:rPr lang="en-GB" sz="2000" i="1" dirty="0"/>
              <a:t>T </a:t>
            </a:r>
            <a:r>
              <a:rPr lang="en-GB" sz="2000" dirty="0" err="1"/>
              <a:t>Σ</a:t>
            </a:r>
            <a:r>
              <a:rPr lang="en-GB" sz="2000" baseline="-25000" dirty="0" err="1"/>
              <a:t>s</a:t>
            </a:r>
            <a:r>
              <a:rPr lang="en-GB" sz="2000" baseline="-25000" dirty="0"/>
              <a:t>=1</a:t>
            </a:r>
            <a:r>
              <a:rPr lang="en-GB" sz="2000" baseline="30000" dirty="0"/>
              <a:t>m</a:t>
            </a:r>
            <a:r>
              <a:rPr lang="en-GB" sz="2000" dirty="0"/>
              <a:t> </a:t>
            </a:r>
            <a:r>
              <a:rPr lang="en-GB" sz="2000" i="1" dirty="0"/>
              <a:t>r</a:t>
            </a:r>
            <a:r>
              <a:rPr lang="en-GB" sz="2000" baseline="-25000" dirty="0"/>
              <a:t>s</a:t>
            </a:r>
            <a:r>
              <a:rPr lang="en-GB" sz="2000" baseline="30000" dirty="0"/>
              <a:t>2 </a:t>
            </a:r>
            <a:r>
              <a:rPr lang="en-GB" sz="2000" dirty="0"/>
              <a:t>with correlations </a:t>
            </a:r>
            <a:r>
              <a:rPr lang="en-GB" sz="2000" i="1" dirty="0" err="1"/>
              <a:t>r</a:t>
            </a:r>
            <a:r>
              <a:rPr lang="en-GB" sz="2000" baseline="-25000" dirty="0" err="1"/>
              <a:t>s</a:t>
            </a:r>
            <a:r>
              <a:rPr lang="en-GB" sz="2000" dirty="0"/>
              <a:t> between </a:t>
            </a:r>
            <a:r>
              <a:rPr lang="en-GB" sz="2000" i="1" dirty="0"/>
              <a:t>e</a:t>
            </a:r>
            <a:r>
              <a:rPr lang="en-GB" sz="2000" baseline="-25000" dirty="0"/>
              <a:t>t</a:t>
            </a:r>
            <a:r>
              <a:rPr lang="en-GB" sz="2000" dirty="0"/>
              <a:t> and </a:t>
            </a:r>
            <a:r>
              <a:rPr lang="en-GB" sz="2000" i="1" dirty="0"/>
              <a:t>e</a:t>
            </a:r>
            <a:r>
              <a:rPr lang="en-GB" sz="2000" baseline="-25000" dirty="0"/>
              <a:t>t-s</a:t>
            </a:r>
            <a:r>
              <a:rPr lang="en-GB" sz="2000" dirty="0"/>
              <a:t>; </a:t>
            </a:r>
            <a:r>
              <a:rPr lang="en-GB" sz="2000" i="1" dirty="0" err="1"/>
              <a:t>Q</a:t>
            </a:r>
            <a:r>
              <a:rPr lang="en-GB" sz="2000" baseline="-25000" dirty="0" err="1"/>
              <a:t>m</a:t>
            </a:r>
            <a:r>
              <a:rPr lang="en-GB" sz="2000" dirty="0"/>
              <a:t> follows approximately the Chi-squared distribution with </a:t>
            </a:r>
            <a:r>
              <a:rPr lang="en-GB" sz="2000" i="1" dirty="0"/>
              <a:t>m</a:t>
            </a:r>
            <a:r>
              <a:rPr lang="en-GB" sz="2000" dirty="0"/>
              <a:t> </a:t>
            </a:r>
            <a:r>
              <a:rPr lang="en-GB" sz="2000" dirty="0" err="1"/>
              <a:t>d.f.</a:t>
            </a:r>
            <a:r>
              <a:rPr lang="en-GB" sz="2000" dirty="0"/>
              <a:t> if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/>
              <a:t>= 0,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</a:t>
            </a:r>
            <a:r>
              <a:rPr lang="en-GB" sz="2000" dirty="0"/>
              <a:t>are white noise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GB" sz="2000" dirty="0"/>
              <a:t>The </a:t>
            </a:r>
            <a:r>
              <a:rPr lang="en-GB" sz="2000" i="1" dirty="0"/>
              <a:t>t</a:t>
            </a:r>
            <a:r>
              <a:rPr lang="en-GB" sz="2000" dirty="0"/>
              <a:t>-statistic </a:t>
            </a:r>
            <a:r>
              <a:rPr lang="en-GB" sz="2000" i="1" dirty="0"/>
              <a:t>t</a:t>
            </a:r>
            <a:r>
              <a:rPr lang="en-GB" sz="2000" dirty="0"/>
              <a:t> = √(</a:t>
            </a:r>
            <a:r>
              <a:rPr lang="en-GB" sz="2000" i="1" dirty="0"/>
              <a:t>T</a:t>
            </a:r>
            <a:r>
              <a:rPr lang="en-GB" sz="2000" dirty="0"/>
              <a:t>)</a:t>
            </a:r>
            <a:r>
              <a:rPr lang="en-GB" sz="2000" i="1" dirty="0"/>
              <a:t>r, </a:t>
            </a:r>
            <a:r>
              <a:rPr lang="en-GB" sz="2000" dirty="0"/>
              <a:t>based on the OLS estimate </a:t>
            </a:r>
            <a:r>
              <a:rPr lang="en-GB" sz="2000" i="1" dirty="0"/>
              <a:t>r</a:t>
            </a:r>
            <a:r>
              <a:rPr lang="en-GB" sz="2000" dirty="0"/>
              <a:t> of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/>
              <a:t>from</a:t>
            </a:r>
            <a:r>
              <a:rPr lang="en-GB" sz="2000" dirty="0">
                <a:latin typeface="Symbol" pitchFamily="18" charset="2"/>
              </a:rPr>
              <a:t>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, </a:t>
            </a:r>
            <a:r>
              <a:rPr lang="en-GB" sz="2000" dirty="0"/>
              <a:t>is the special case of the Box-Pierce test with </a:t>
            </a:r>
            <a:r>
              <a:rPr lang="en-GB" sz="2000" i="1" dirty="0"/>
              <a:t>m</a:t>
            </a:r>
            <a:r>
              <a:rPr lang="en-GB" sz="2000" dirty="0"/>
              <a:t> = 1; if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/>
              <a:t>= 0, </a:t>
            </a:r>
            <a:r>
              <a:rPr lang="en-GB" sz="2000" i="1" dirty="0"/>
              <a:t>t</a:t>
            </a:r>
            <a:r>
              <a:rPr lang="en-GB" sz="2000" dirty="0"/>
              <a:t> follows approximately the </a:t>
            </a:r>
            <a:r>
              <a:rPr lang="en-GB" sz="2000" i="1" dirty="0"/>
              <a:t>t</a:t>
            </a:r>
            <a:r>
              <a:rPr lang="en-GB" sz="2000" dirty="0"/>
              <a:t>-distribution, </a:t>
            </a:r>
            <a:r>
              <a:rPr lang="en-GB" sz="2000" i="1" dirty="0"/>
              <a:t>t</a:t>
            </a:r>
            <a:r>
              <a:rPr lang="en-GB" sz="2000" baseline="30000" dirty="0"/>
              <a:t>2</a:t>
            </a:r>
            <a:r>
              <a:rPr lang="en-GB" sz="2000" dirty="0"/>
              <a:t> = </a:t>
            </a:r>
            <a:r>
              <a:rPr lang="en-GB" sz="2000" i="1" dirty="0"/>
              <a:t>T r</a:t>
            </a:r>
            <a:r>
              <a:rPr lang="en-GB" sz="2000" baseline="30000" dirty="0"/>
              <a:t>2</a:t>
            </a:r>
            <a:r>
              <a:rPr lang="en-GB" sz="2000" dirty="0"/>
              <a:t> the Chi-squared distribution with 1 </a:t>
            </a:r>
            <a:r>
              <a:rPr lang="en-GB" sz="2000" dirty="0" err="1"/>
              <a:t>d.f.</a:t>
            </a:r>
            <a:r>
              <a:rPr lang="en-GB" sz="2000" dirty="0"/>
              <a:t> </a:t>
            </a:r>
          </a:p>
          <a:p>
            <a:pPr marL="457200" lvl="1" indent="-457200" eaLnBrk="1" hangingPunct="1">
              <a:spcBef>
                <a:spcPts val="600"/>
              </a:spcBef>
              <a:buClr>
                <a:schemeClr val="accent1"/>
              </a:buClr>
              <a:buSzPct val="100000"/>
              <a:buFont typeface="+mj-lt"/>
              <a:buAutoNum type="arabicPeriod" startAt="3"/>
              <a:defRPr/>
            </a:pPr>
            <a:r>
              <a:rPr lang="en-GB" sz="2000" dirty="0"/>
              <a:t>Similar the </a:t>
            </a:r>
            <a:r>
              <a:rPr lang="en-GB" sz="2000" dirty="0" err="1"/>
              <a:t>Ljung</a:t>
            </a:r>
            <a:r>
              <a:rPr lang="en-GB" sz="2000" dirty="0"/>
              <a:t>-Box test, based on </a:t>
            </a:r>
          </a:p>
          <a:p>
            <a:pPr marL="0" lvl="1" indent="0" eaLnBrk="1" hangingPunct="1">
              <a:spcBef>
                <a:spcPts val="600"/>
              </a:spcBef>
              <a:buClr>
                <a:schemeClr val="accent1"/>
              </a:buClr>
              <a:buSzPct val="100000"/>
              <a:buNone/>
              <a:defRPr/>
            </a:pPr>
            <a:r>
              <a:rPr lang="en-GB" sz="1800" i="1" dirty="0"/>
              <a:t>	Q</a:t>
            </a:r>
            <a:r>
              <a:rPr lang="en-GB" sz="1800" baseline="30000" dirty="0"/>
              <a:t>LB</a:t>
            </a:r>
            <a:r>
              <a:rPr lang="en-GB" sz="1800" dirty="0"/>
              <a:t> = </a:t>
            </a:r>
            <a:r>
              <a:rPr lang="en-GB" sz="1800" i="1" dirty="0"/>
              <a:t>T </a:t>
            </a:r>
            <a:r>
              <a:rPr lang="en-GB" sz="1800" dirty="0"/>
              <a:t>(</a:t>
            </a:r>
            <a:r>
              <a:rPr lang="en-GB" sz="1800" i="1" dirty="0"/>
              <a:t>T+2</a:t>
            </a:r>
            <a:r>
              <a:rPr lang="en-GB" sz="1800" dirty="0"/>
              <a:t>) </a:t>
            </a:r>
            <a:r>
              <a:rPr lang="en-GB" sz="1800" dirty="0" err="1"/>
              <a:t>Σ</a:t>
            </a:r>
            <a:r>
              <a:rPr lang="en-GB" sz="1800" baseline="-25000" dirty="0" err="1"/>
              <a:t>s</a:t>
            </a:r>
            <a:r>
              <a:rPr lang="en-GB" sz="1800" baseline="-25000" dirty="0"/>
              <a:t>=1</a:t>
            </a:r>
            <a:r>
              <a:rPr lang="en-GB" sz="1800" baseline="30000" dirty="0"/>
              <a:t>m</a:t>
            </a:r>
            <a:r>
              <a:rPr lang="en-GB" sz="1800" dirty="0"/>
              <a:t> </a:t>
            </a:r>
            <a:r>
              <a:rPr lang="en-GB" sz="1800" i="1" dirty="0"/>
              <a:t>r</a:t>
            </a:r>
            <a:r>
              <a:rPr lang="en-GB" sz="1800" baseline="-25000" dirty="0"/>
              <a:t>s</a:t>
            </a:r>
            <a:r>
              <a:rPr lang="en-GB" sz="1800" baseline="30000" dirty="0"/>
              <a:t>2</a:t>
            </a:r>
            <a:r>
              <a:rPr lang="en-GB" sz="1800" dirty="0"/>
              <a:t>/(</a:t>
            </a:r>
            <a:r>
              <a:rPr lang="en-GB" sz="1800" i="1" dirty="0"/>
              <a:t>T</a:t>
            </a:r>
            <a:r>
              <a:rPr lang="en-GB" sz="1800" dirty="0"/>
              <a:t>-</a:t>
            </a:r>
            <a:r>
              <a:rPr lang="en-GB" sz="1800" i="1" dirty="0"/>
              <a:t>s</a:t>
            </a:r>
            <a:r>
              <a:rPr lang="en-GB" sz="1800" dirty="0"/>
              <a:t>)</a:t>
            </a:r>
            <a:endParaRPr lang="en-GB" sz="1400" dirty="0"/>
          </a:p>
          <a:p>
            <a:pPr lvl="1" eaLnBrk="1" hangingPunct="1">
              <a:spcBef>
                <a:spcPts val="600"/>
              </a:spcBef>
              <a:buNone/>
              <a:defRPr/>
            </a:pPr>
            <a:r>
              <a:rPr lang="en-GB" sz="1800" dirty="0"/>
              <a:t>	</a:t>
            </a:r>
            <a:r>
              <a:rPr lang="en-GB" sz="2000" dirty="0"/>
              <a:t>with correlations </a:t>
            </a:r>
            <a:r>
              <a:rPr lang="en-GB" sz="2000" i="1" dirty="0" err="1"/>
              <a:t>r</a:t>
            </a:r>
            <a:r>
              <a:rPr lang="en-GB" sz="2000" baseline="-25000" dirty="0" err="1"/>
              <a:t>s</a:t>
            </a:r>
            <a:r>
              <a:rPr lang="en-GB" sz="2000" dirty="0"/>
              <a:t> between </a:t>
            </a:r>
            <a:r>
              <a:rPr lang="en-GB" sz="2000" i="1" dirty="0"/>
              <a:t>e</a:t>
            </a:r>
            <a:r>
              <a:rPr lang="en-GB" sz="2000" baseline="-25000" dirty="0"/>
              <a:t>t</a:t>
            </a:r>
            <a:r>
              <a:rPr lang="en-GB" sz="2000" dirty="0"/>
              <a:t> and </a:t>
            </a:r>
            <a:r>
              <a:rPr lang="en-GB" sz="2000" i="1" dirty="0"/>
              <a:t>e</a:t>
            </a:r>
            <a:r>
              <a:rPr lang="en-GB" sz="2000" baseline="-25000" dirty="0"/>
              <a:t>t-s</a:t>
            </a:r>
            <a:r>
              <a:rPr lang="en-GB" sz="2000" dirty="0"/>
              <a:t>; </a:t>
            </a:r>
            <a:r>
              <a:rPr lang="en-GB" sz="2000" i="1" dirty="0"/>
              <a:t>Q</a:t>
            </a:r>
            <a:r>
              <a:rPr lang="en-GB" sz="2000" baseline="30000" dirty="0"/>
              <a:t>LB</a:t>
            </a:r>
            <a:r>
              <a:rPr lang="en-GB" sz="2000" dirty="0"/>
              <a:t> follows the Chi-squared distribution with </a:t>
            </a:r>
            <a:r>
              <a:rPr lang="en-GB" sz="2000" i="1" dirty="0"/>
              <a:t>m</a:t>
            </a:r>
            <a:r>
              <a:rPr lang="en-GB" sz="2000" dirty="0"/>
              <a:t> </a:t>
            </a:r>
            <a:r>
              <a:rPr lang="en-GB" sz="2000" dirty="0" err="1"/>
              <a:t>d.f.</a:t>
            </a:r>
            <a:r>
              <a:rPr lang="en-GB" sz="2000" dirty="0"/>
              <a:t> if </a:t>
            </a:r>
            <a:r>
              <a:rPr lang="en-GB" sz="2000" dirty="0">
                <a:latin typeface="Symbol" pitchFamily="18" charset="2"/>
              </a:rPr>
              <a:t>r </a:t>
            </a:r>
            <a:r>
              <a:rPr lang="en-GB" sz="2000" dirty="0"/>
              <a:t>= 0</a:t>
            </a:r>
            <a:endParaRPr lang="en-GB" sz="2000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C809A-453D-4BBD-95DB-07D0F8999B4C}" type="slidenum">
              <a:rPr lang="de-AT" altLang="en-US"/>
              <a:pPr>
                <a:defRPr/>
              </a:pPr>
              <a:t>26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33BD91-E29E-8B42-A8AA-3A1ABE4F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833321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Asymptotic Tests, </a:t>
            </a:r>
            <a:r>
              <a:rPr lang="en-US" sz="2400">
                <a:latin typeface="Verdana" pitchFamily="34" charset="0"/>
              </a:rPr>
              <a:t>cont’d 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  <a:solidFill>
            <a:schemeClr val="bg1"/>
          </a:solidFill>
        </p:spPr>
        <p:txBody>
          <a:bodyPr/>
          <a:lstStyle/>
          <a:p>
            <a:pPr marL="17462" indent="0" eaLnBrk="1" hangingPunct="1">
              <a:spcBef>
                <a:spcPts val="600"/>
              </a:spcBef>
              <a:buNone/>
              <a:defRPr/>
            </a:pPr>
            <a:r>
              <a:rPr lang="en-GB" sz="2000" b="1" dirty="0">
                <a:solidFill>
                  <a:srgbClr val="C00000"/>
                </a:solidFill>
              </a:rPr>
              <a:t>GRETL</a:t>
            </a:r>
            <a:r>
              <a:rPr lang="en-GB" sz="2000" dirty="0"/>
              <a:t>:</a:t>
            </a:r>
          </a:p>
          <a:p>
            <a:pPr marL="695325" lvl="2" indent="-342900"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GB" sz="1800" dirty="0"/>
              <a:t>OLS output =&gt; </a:t>
            </a:r>
            <a:r>
              <a:rPr lang="en-US" sz="1800" dirty="0"/>
              <a:t>Tests =&gt; Autocorrelation (shows the </a:t>
            </a:r>
            <a:r>
              <a:rPr lang="en-US" sz="1800" dirty="0" err="1"/>
              <a:t>Breusch</a:t>
            </a:r>
            <a:r>
              <a:rPr lang="en-US" sz="1800" dirty="0"/>
              <a:t>-Godfrey LMF statistic, the </a:t>
            </a:r>
            <a:r>
              <a:rPr lang="en-GB" sz="1800" dirty="0"/>
              <a:t>Box-Pierce statistic with </a:t>
            </a:r>
            <a:r>
              <a:rPr lang="en-GB" sz="1800" i="1" dirty="0"/>
              <a:t>m</a:t>
            </a:r>
            <a:r>
              <a:rPr lang="en-GB" sz="1800" dirty="0"/>
              <a:t>=1, and the </a:t>
            </a:r>
            <a:r>
              <a:rPr lang="en-GB" sz="1800" dirty="0" err="1"/>
              <a:t>Ljung</a:t>
            </a:r>
            <a:r>
              <a:rPr lang="en-GB" sz="1800" dirty="0"/>
              <a:t>-Box statistic as well as </a:t>
            </a:r>
            <a:r>
              <a:rPr lang="en-GB" sz="1800" i="1" dirty="0"/>
              <a:t>p</a:t>
            </a:r>
            <a:r>
              <a:rPr lang="en-GB" sz="1800" dirty="0"/>
              <a:t>-values)</a:t>
            </a:r>
            <a:endParaRPr lang="en-US" sz="1800" dirty="0"/>
          </a:p>
          <a:p>
            <a:pPr marL="695325" lvl="2" indent="-342900"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en-GB" sz="1800" dirty="0"/>
              <a:t>OLS output =&gt; </a:t>
            </a:r>
            <a:r>
              <a:rPr lang="en-US" sz="1800" dirty="0"/>
              <a:t>Graphs =&gt; Residual correlogram (shows </a:t>
            </a:r>
            <a:r>
              <a:rPr lang="mr-IN" sz="1800" dirty="0"/>
              <a:t>–</a:t>
            </a:r>
            <a:r>
              <a:rPr lang="en-US" sz="1800" dirty="0"/>
              <a:t> besides the correlogram of the residuals </a:t>
            </a:r>
            <a:r>
              <a:rPr lang="mr-IN" sz="1800" dirty="0"/>
              <a:t>–</a:t>
            </a:r>
            <a:r>
              <a:rPr lang="en-US" sz="1800" dirty="0"/>
              <a:t> </a:t>
            </a:r>
            <a:r>
              <a:rPr lang="en-GB" sz="1800" dirty="0" err="1"/>
              <a:t>Ljung</a:t>
            </a:r>
            <a:r>
              <a:rPr lang="en-GB" sz="1800" dirty="0"/>
              <a:t>-Box statistic </a:t>
            </a:r>
            <a:r>
              <a:rPr lang="en-GB" sz="1800" i="1" dirty="0"/>
              <a:t>Q</a:t>
            </a:r>
            <a:r>
              <a:rPr lang="en-GB" sz="1800" dirty="0"/>
              <a:t> and </a:t>
            </a:r>
            <a:r>
              <a:rPr lang="en-GB" sz="1800" i="1" dirty="0"/>
              <a:t>p</a:t>
            </a:r>
            <a:r>
              <a:rPr lang="en-GB" sz="1800" dirty="0"/>
              <a:t>-value)</a:t>
            </a: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/>
              <a:t>Remarks</a:t>
            </a:r>
            <a:endParaRPr lang="en-US" sz="2000" dirty="0">
              <a:sym typeface="Symbol" pitchFamily="18" charset="2"/>
            </a:endParaRPr>
          </a:p>
          <a:p>
            <a:pPr marL="381000" indent="-381000" eaLnBrk="1" hangingPunct="1">
              <a:defRPr/>
            </a:pPr>
            <a:r>
              <a:rPr lang="en-US" sz="2000" dirty="0"/>
              <a:t>If the model of interest contains lagged values of </a:t>
            </a:r>
            <a:r>
              <a:rPr lang="en-US" sz="2000" i="1" dirty="0"/>
              <a:t>y</a:t>
            </a:r>
            <a:r>
              <a:rPr lang="en-US" sz="2000" dirty="0"/>
              <a:t> the auxiliary regression should also include all explanatory variables (just to make sure the distribution of the test is correct) </a:t>
            </a:r>
          </a:p>
          <a:p>
            <a:pPr marL="381000" indent="-381000" eaLnBrk="1" hangingPunct="1">
              <a:defRPr/>
            </a:pPr>
            <a:r>
              <a:rPr lang="en-US" sz="2000" dirty="0"/>
              <a:t>If heteroskedasticity is suspected, White standard errors may be used in the auxiliary regression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27BC8-9ED7-4F2D-8588-1EAD1F77DAEE}" type="slidenum">
              <a:rPr lang="de-AT" altLang="en-US"/>
              <a:pPr>
                <a:defRPr/>
              </a:pPr>
              <a:t>27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C7EB0E-0326-9543-9984-C3D80D6A8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434705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1306D-A2AE-4AA3-A9D8-09E9DD46576E}" type="slidenum">
              <a:rPr lang="de-AT" altLang="en-US"/>
              <a:pPr>
                <a:defRPr/>
              </a:pPr>
              <a:t>28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2322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OLS estimated demand function: Output from </a:t>
            </a:r>
            <a:r>
              <a:rPr lang="en-US" sz="2000" b="1" dirty="0">
                <a:solidFill>
                  <a:srgbClr val="C00000"/>
                </a:solidFill>
              </a:rPr>
              <a:t>GRETL</a:t>
            </a:r>
            <a:endParaRPr lang="de-AT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CONS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</a:t>
            </a:r>
            <a:r>
              <a:rPr lang="en-US" sz="1400" dirty="0" err="1"/>
              <a:t>const</a:t>
            </a:r>
            <a:r>
              <a:rPr lang="en-US" sz="1400" dirty="0"/>
              <a:t>       	 0.197315     	0.270216       	0.7302   		0.4718</a:t>
            </a:r>
          </a:p>
          <a:p>
            <a:pPr>
              <a:defRPr/>
            </a:pPr>
            <a:r>
              <a:rPr lang="en-US" sz="1400" dirty="0"/>
              <a:t> INCOME 	 0.00330776   	0.00117142     	2.824    		0.0090 ***</a:t>
            </a:r>
          </a:p>
          <a:p>
            <a:pPr>
              <a:defRPr/>
            </a:pPr>
            <a:r>
              <a:rPr lang="en-US" sz="1400" dirty="0"/>
              <a:t> PRICE 	 -1.04441      	0.834357      	-1.252    		0.2218</a:t>
            </a:r>
          </a:p>
          <a:p>
            <a:pPr>
              <a:defRPr/>
            </a:pPr>
            <a:r>
              <a:rPr lang="en-US" sz="1400" dirty="0"/>
              <a:t> TEMP	 0.00345843   	0.000445547    	7.762    		3.10e-08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	 0.359433  		S.D. dependent </a:t>
            </a:r>
            <a:r>
              <a:rPr lang="en-US" sz="1400" dirty="0" err="1"/>
              <a:t>var</a:t>
            </a:r>
            <a:r>
              <a:rPr lang="en-US" sz="1400" dirty="0"/>
              <a:t>    		 0,065791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	0,035273   		 S.E. of regression   		 0,036833</a:t>
            </a:r>
          </a:p>
          <a:p>
            <a:pPr>
              <a:defRPr/>
            </a:pPr>
            <a:r>
              <a:rPr lang="en-US" sz="1400" dirty="0"/>
              <a:t>R- squared               		0,718994   		 Adjusted R-squared	 	 0,686570</a:t>
            </a:r>
          </a:p>
          <a:p>
            <a:pPr>
              <a:defRPr/>
            </a:pPr>
            <a:r>
              <a:rPr lang="en-US" sz="1400" dirty="0"/>
              <a:t>F(2, 129)               		22,17489   		 P-value (F)               		  2,45e-07</a:t>
            </a:r>
          </a:p>
          <a:p>
            <a:pPr>
              <a:defRPr/>
            </a:pPr>
            <a:r>
              <a:rPr lang="en-US" sz="1400" dirty="0"/>
              <a:t>Log-likelihood          		58,61944   		Akaike criterion       		-109,2389</a:t>
            </a:r>
          </a:p>
          <a:p>
            <a:pPr>
              <a:defRPr/>
            </a:pPr>
            <a:r>
              <a:rPr lang="en-US" sz="1400" dirty="0"/>
              <a:t>Schwarz criterion      		-103,6341   	Hannan-Quinn		-107,4459</a:t>
            </a:r>
          </a:p>
          <a:p>
            <a:pPr>
              <a:defRPr/>
            </a:pPr>
            <a:r>
              <a:rPr lang="en-US" sz="1400" dirty="0"/>
              <a:t>rho                     		0,400633   		Durbin-Watson	     	 1,021170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5194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EDB305-2255-2949-A070-A2A461D6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38782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for autocorrelation of error terms</a:t>
            </a:r>
          </a:p>
          <a:p>
            <a:pPr>
              <a:spcBef>
                <a:spcPts val="300"/>
              </a:spcBef>
              <a:defRPr/>
            </a:pP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/>
              <a:t>= 0,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</a:t>
            </a:r>
            <a:r>
              <a:rPr lang="en-US" sz="2000" dirty="0"/>
              <a:t> 0</a:t>
            </a:r>
            <a:endParaRPr lang="en-US" sz="2000" dirty="0">
              <a:cs typeface="Arial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i="1" dirty="0" err="1">
                <a:cs typeface="Arial" charset="0"/>
              </a:rPr>
              <a:t>dw</a:t>
            </a:r>
            <a:r>
              <a:rPr lang="en-US" sz="2000" dirty="0">
                <a:cs typeface="Arial" charset="0"/>
              </a:rPr>
              <a:t> = 1.02 &lt; 1.21 = </a:t>
            </a:r>
            <a:r>
              <a:rPr lang="en-US" sz="2000" i="1" dirty="0" err="1">
                <a:cs typeface="Arial" charset="0"/>
              </a:rPr>
              <a:t>d</a:t>
            </a:r>
            <a:r>
              <a:rPr lang="en-US" sz="2000" baseline="-25000" dirty="0" err="1">
                <a:cs typeface="Arial" charset="0"/>
              </a:rPr>
              <a:t>L</a:t>
            </a:r>
            <a:r>
              <a:rPr lang="en-US" sz="2000" dirty="0">
                <a:cs typeface="Arial" charset="0"/>
              </a:rPr>
              <a:t> for </a:t>
            </a:r>
            <a:r>
              <a:rPr lang="en-US" sz="2000" i="1" dirty="0">
                <a:cs typeface="Arial" charset="0"/>
              </a:rPr>
              <a:t>T</a:t>
            </a:r>
            <a:r>
              <a:rPr lang="en-US" sz="2000" dirty="0">
                <a:cs typeface="Arial" charset="0"/>
              </a:rPr>
              <a:t> = 30, </a:t>
            </a:r>
            <a:r>
              <a:rPr lang="en-US" sz="2000" i="1" dirty="0">
                <a:cs typeface="Arial" charset="0"/>
              </a:rPr>
              <a:t>K</a:t>
            </a:r>
            <a:r>
              <a:rPr lang="en-US" sz="2000" dirty="0">
                <a:cs typeface="Arial" charset="0"/>
              </a:rPr>
              <a:t> = 4; </a:t>
            </a:r>
            <a:r>
              <a:rPr lang="en-US" sz="2000" i="1" dirty="0">
                <a:cs typeface="Arial" charset="0"/>
              </a:rPr>
              <a:t>p</a:t>
            </a:r>
            <a:r>
              <a:rPr lang="en-US" sz="2000" dirty="0">
                <a:cs typeface="Arial" charset="0"/>
              </a:rPr>
              <a:t> = 0.0003 (in GRETL: 0.0003025); reject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endParaRPr lang="en-US" sz="2000" dirty="0">
              <a:cs typeface="Arial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2000" dirty="0">
                <a:cs typeface="Arial" charset="0"/>
              </a:rPr>
              <a:t>GRETL also shows the autocorrelation coefficient: </a:t>
            </a:r>
            <a:r>
              <a:rPr lang="en-US" sz="2000" i="1" dirty="0">
                <a:cs typeface="Arial" charset="0"/>
              </a:rPr>
              <a:t>r </a:t>
            </a:r>
            <a:r>
              <a:rPr lang="en-US" sz="2000" dirty="0">
                <a:cs typeface="Arial" charset="0"/>
              </a:rPr>
              <a:t>= 0.401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Plot of </a:t>
            </a:r>
            <a:r>
              <a:rPr lang="en-US" sz="2000" dirty="0"/>
              <a:t>actual (o) and fitted (polygon) values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163A3-CFAF-45E2-9326-24947424E30B}" type="slidenum">
              <a:rPr lang="de-AT" altLang="en-US"/>
              <a:pPr>
                <a:defRPr/>
              </a:pPr>
              <a:t>29</a:t>
            </a:fld>
            <a:endParaRPr lang="de-AT" altLang="en-US"/>
          </a:p>
        </p:txBody>
      </p:sp>
      <p:pic>
        <p:nvPicPr>
          <p:cNvPr id="8295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79613" y="3716338"/>
            <a:ext cx="5905500" cy="2449512"/>
          </a:xfrm>
          <a:ln w="12700">
            <a:solidFill>
              <a:schemeClr val="accent1">
                <a:lumMod val="50000"/>
              </a:schemeClr>
            </a:solidFill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9CBD12-6279-1649-ADC0-CA8471ED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07950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Demand for Ice Cream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/>
              <a:t>Verbeek’s time series dataset “</a:t>
            </a:r>
            <a:r>
              <a:rPr lang="en-US" sz="2000" dirty="0" err="1"/>
              <a:t>icecream</a:t>
            </a:r>
            <a:r>
              <a:rPr lang="en-US" sz="2000" dirty="0"/>
              <a:t>” </a:t>
            </a:r>
          </a:p>
          <a:p>
            <a:pPr>
              <a:spcBef>
                <a:spcPts val="300"/>
              </a:spcBef>
              <a:defRPr/>
            </a:pPr>
            <a:r>
              <a:rPr lang="en-US" sz="2000" dirty="0"/>
              <a:t>30 four weekly observations (1951-1953)</a:t>
            </a:r>
          </a:p>
          <a:p>
            <a:pPr>
              <a:spcBef>
                <a:spcPts val="300"/>
              </a:spcBef>
              <a:defRPr/>
            </a:pPr>
            <a:r>
              <a:rPr lang="en-US" sz="2000" dirty="0"/>
              <a:t>Variables</a:t>
            </a:r>
          </a:p>
          <a:p>
            <a:pPr marL="784225" lvl="1" indent="-457200">
              <a:spcBef>
                <a:spcPts val="300"/>
              </a:spcBef>
              <a:defRPr/>
            </a:pPr>
            <a:r>
              <a:rPr lang="en-US" sz="1800" i="1" dirty="0">
                <a:cs typeface="Arial" charset="0"/>
              </a:rPr>
              <a:t>cons</a:t>
            </a:r>
            <a:r>
              <a:rPr lang="en-US" sz="1800" dirty="0">
                <a:cs typeface="Arial" charset="0"/>
              </a:rPr>
              <a:t>: consumption of ice cream per head (in pints)</a:t>
            </a:r>
          </a:p>
          <a:p>
            <a:pPr marL="784225" lvl="1" indent="-457200">
              <a:spcBef>
                <a:spcPts val="300"/>
              </a:spcBef>
              <a:defRPr/>
            </a:pPr>
            <a:r>
              <a:rPr lang="en-US" sz="1800" i="1" dirty="0">
                <a:cs typeface="Arial" charset="0"/>
              </a:rPr>
              <a:t>income</a:t>
            </a:r>
            <a:r>
              <a:rPr lang="en-US" sz="1800" dirty="0">
                <a:cs typeface="Arial" charset="0"/>
              </a:rPr>
              <a:t>: average family income per week (in USD, 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red line</a:t>
            </a:r>
            <a:r>
              <a:rPr lang="en-US" sz="1800" dirty="0">
                <a:cs typeface="Arial" charset="0"/>
              </a:rPr>
              <a:t>)</a:t>
            </a:r>
          </a:p>
          <a:p>
            <a:pPr marL="784225" lvl="1" indent="-457200">
              <a:spcBef>
                <a:spcPts val="300"/>
              </a:spcBef>
              <a:defRPr/>
            </a:pPr>
            <a:r>
              <a:rPr lang="en-US" sz="1800" i="1" dirty="0">
                <a:cs typeface="Arial" charset="0"/>
              </a:rPr>
              <a:t>price</a:t>
            </a:r>
            <a:r>
              <a:rPr lang="en-US" sz="1800" dirty="0">
                <a:cs typeface="Arial" charset="0"/>
              </a:rPr>
              <a:t>: price of ice cream (in USD per pint, </a:t>
            </a:r>
            <a:r>
              <a:rPr lang="en-US" sz="1800" dirty="0">
                <a:solidFill>
                  <a:srgbClr val="0070C0"/>
                </a:solidFill>
                <a:cs typeface="Arial" charset="0"/>
              </a:rPr>
              <a:t>blue line</a:t>
            </a:r>
            <a:r>
              <a:rPr lang="en-US" sz="1800" dirty="0">
                <a:cs typeface="Arial" charset="0"/>
              </a:rPr>
              <a:t>)</a:t>
            </a:r>
          </a:p>
          <a:p>
            <a:pPr marL="784225" lvl="1" indent="-457200">
              <a:spcBef>
                <a:spcPts val="300"/>
              </a:spcBef>
              <a:defRPr/>
            </a:pPr>
            <a:r>
              <a:rPr lang="en-US" sz="1800" i="1" dirty="0">
                <a:cs typeface="Arial" charset="0"/>
              </a:rPr>
              <a:t>temp</a:t>
            </a:r>
            <a:r>
              <a:rPr lang="en-US" sz="1800" dirty="0">
                <a:cs typeface="Arial" charset="0"/>
              </a:rPr>
              <a:t>: average temperature (in Fahrenheit); </a:t>
            </a:r>
            <a:r>
              <a:rPr lang="en-US" sz="1800" dirty="0" err="1">
                <a:cs typeface="Arial" charset="0"/>
              </a:rPr>
              <a:t>tempc</a:t>
            </a:r>
            <a:r>
              <a:rPr lang="en-US" sz="1800" dirty="0">
                <a:cs typeface="Arial" charset="0"/>
              </a:rPr>
              <a:t>: (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green</a:t>
            </a:r>
            <a:r>
              <a:rPr lang="en-US" sz="1800" dirty="0">
                <a:cs typeface="Arial" charset="0"/>
              </a:rPr>
              <a:t>, in °C)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BEB42-2C3F-4F88-A797-BDC15C3EB572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pic>
        <p:nvPicPr>
          <p:cNvPr id="7578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4005263"/>
            <a:ext cx="5905500" cy="2376487"/>
          </a:xfrm>
          <a:prstGeom prst="rect">
            <a:avLst/>
          </a:prstGeom>
          <a:solidFill>
            <a:schemeClr val="bg1"/>
          </a:solidFill>
          <a:ln w="9525">
            <a:solidFill>
              <a:srgbClr val="584300"/>
            </a:solidFill>
            <a:miter lim="800000"/>
            <a:headEnd/>
            <a:tailEnd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5B2C2F-8C78-5D47-8C52-B49AD61E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4780546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/>
              <a:t>Auxiliary regression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: OLS estimation gives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/>
              <a:t>r</a:t>
            </a:r>
            <a:r>
              <a:rPr lang="en-US" sz="2000" dirty="0"/>
              <a:t> = 0.401</a:t>
            </a:r>
            <a:r>
              <a:rPr lang="en-US" sz="2000" i="1" dirty="0"/>
              <a:t>,</a:t>
            </a:r>
            <a:r>
              <a:rPr lang="en-US" sz="2000" dirty="0"/>
              <a:t> R</a:t>
            </a:r>
            <a:r>
              <a:rPr lang="en-US" sz="2000" baseline="30000" dirty="0"/>
              <a:t>2</a:t>
            </a:r>
            <a:r>
              <a:rPr lang="en-US" sz="2000" dirty="0"/>
              <a:t> =  0.141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of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/>
              <a:t>= 0 against H</a:t>
            </a:r>
            <a:r>
              <a:rPr lang="en-US" sz="2000" baseline="-25000" dirty="0"/>
              <a:t>1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r </a:t>
            </a:r>
            <a:r>
              <a:rPr lang="en-US" sz="2000" dirty="0">
                <a:sym typeface="Symbol"/>
              </a:rPr>
              <a:t>&gt;</a:t>
            </a:r>
            <a:r>
              <a:rPr lang="en-US" sz="2000" dirty="0"/>
              <a:t> 0</a:t>
            </a:r>
            <a:r>
              <a:rPr lang="en-US" sz="2000" dirty="0">
                <a:cs typeface="Arial" charset="0"/>
              </a:rPr>
              <a:t> </a:t>
            </a:r>
            <a:endParaRPr lang="en-US" sz="1800" dirty="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err="1"/>
              <a:t>Breusch</a:t>
            </a:r>
            <a:r>
              <a:rPr lang="en-US" sz="2000" dirty="0"/>
              <a:t>-Godfrey test: LMF = 4.11, </a:t>
            </a:r>
            <a:r>
              <a:rPr lang="en-US" sz="2000" i="1" dirty="0"/>
              <a:t>p</a:t>
            </a:r>
            <a:r>
              <a:rPr lang="en-US" sz="2000" dirty="0"/>
              <a:t>-value: 0.053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Box-Pierce test: </a:t>
            </a:r>
            <a:r>
              <a:rPr lang="is-IS" sz="2000" i="1" dirty="0"/>
              <a:t>t</a:t>
            </a:r>
            <a:r>
              <a:rPr lang="is-IS" sz="2000" baseline="30000" dirty="0"/>
              <a:t>2</a:t>
            </a:r>
            <a:r>
              <a:rPr lang="is-IS" sz="2000" dirty="0"/>
              <a:t> = 4.237, </a:t>
            </a:r>
            <a:r>
              <a:rPr lang="en-US" sz="2000" i="1" dirty="0"/>
              <a:t>p</a:t>
            </a:r>
            <a:r>
              <a:rPr lang="en-US" sz="2000" dirty="0"/>
              <a:t>-value: 0.040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err="1">
                <a:ea typeface="+mn-ea"/>
                <a:cs typeface="+mn-cs"/>
              </a:rPr>
              <a:t>Ljung</a:t>
            </a:r>
            <a:r>
              <a:rPr lang="en-US" sz="2000" dirty="0">
                <a:ea typeface="+mn-ea"/>
                <a:cs typeface="+mn-cs"/>
              </a:rPr>
              <a:t>-Box test: </a:t>
            </a:r>
            <a:r>
              <a:rPr lang="en-GB" sz="2000" i="1" dirty="0"/>
              <a:t>Q</a:t>
            </a:r>
            <a:r>
              <a:rPr lang="en-GB" sz="2000" baseline="30000" dirty="0"/>
              <a:t>LB</a:t>
            </a:r>
            <a:r>
              <a:rPr lang="en-GB" sz="2000" dirty="0"/>
              <a:t> =</a:t>
            </a:r>
            <a:r>
              <a:rPr lang="en-US" sz="2000" dirty="0"/>
              <a:t> 3.6, </a:t>
            </a:r>
            <a:r>
              <a:rPr lang="en-US" sz="2000" i="1" dirty="0"/>
              <a:t>p</a:t>
            </a:r>
            <a:r>
              <a:rPr lang="en-US" sz="2000" dirty="0"/>
              <a:t>-value: 0.058</a:t>
            </a:r>
            <a:endParaRPr lang="en-US" sz="2000" dirty="0">
              <a:ea typeface="+mn-ea"/>
              <a:cs typeface="+mn-cs"/>
            </a:endParaRPr>
          </a:p>
          <a:p>
            <a:pPr marL="457200" indent="-45720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/>
              <a:t>All three tests reject the null hypothesis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1EA94-96E2-4344-A3EE-7F1C0B0090EB}" type="slidenum">
              <a:rPr lang="de-AT" altLang="en-US"/>
              <a:pPr>
                <a:defRPr/>
              </a:pPr>
              <a:t>30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DC0577-BC46-CF4E-A280-13081B8B4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6107429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31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7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245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6654807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Inference under Autocorrelation</a:t>
            </a:r>
          </a:p>
        </p:txBody>
      </p:sp>
      <p:sp>
        <p:nvSpPr>
          <p:cNvPr id="9421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/>
              <a:t>Covariance matrix of </a:t>
            </a:r>
            <a:r>
              <a:rPr lang="en-US" sz="2000" i="1" dirty="0"/>
              <a:t>b</a:t>
            </a:r>
            <a:r>
              <a:rPr lang="en-US" sz="2000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(X'X)</a:t>
            </a:r>
            <a:r>
              <a:rPr lang="en-US" sz="2000" baseline="30000" dirty="0"/>
              <a:t>-1</a:t>
            </a:r>
            <a:r>
              <a:rPr lang="en-US" sz="2000" dirty="0"/>
              <a:t> X'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X (X'X)</a:t>
            </a:r>
            <a:r>
              <a:rPr lang="en-US" sz="2000" baseline="30000" dirty="0"/>
              <a:t>-1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Use of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(X'X)</a:t>
            </a:r>
            <a:r>
              <a:rPr lang="en-US" sz="2000" baseline="30000" dirty="0"/>
              <a:t>-1</a:t>
            </a:r>
            <a:r>
              <a:rPr lang="en-US" sz="2000" dirty="0"/>
              <a:t> (the standard output of econometric software) instead of V{</a:t>
            </a:r>
            <a:r>
              <a:rPr lang="en-US" sz="2000" i="1" dirty="0"/>
              <a:t>b</a:t>
            </a:r>
            <a:r>
              <a:rPr lang="en-US" sz="2000" dirty="0"/>
              <a:t>} for inference on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may be misleading 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dirty="0"/>
              <a:t>Remedies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Use of correct variances and standard errors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HAC</a:t>
            </a:r>
            <a:r>
              <a:rPr lang="en-US" sz="1800" dirty="0">
                <a:latin typeface="Verdana" pitchFamily="34" charset="0"/>
              </a:rPr>
              <a:t>-estimator for V{</a:t>
            </a:r>
            <a:r>
              <a:rPr lang="en-US" sz="1800" i="1" dirty="0">
                <a:latin typeface="Verdana" pitchFamily="34" charset="0"/>
              </a:rPr>
              <a:t>b</a:t>
            </a:r>
            <a:r>
              <a:rPr lang="en-US" sz="1800" dirty="0">
                <a:latin typeface="Verdana" pitchFamily="34" charset="0"/>
              </a:rPr>
              <a:t>}</a:t>
            </a: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2000" dirty="0"/>
              <a:t>Transformation of the model so that the error terms are uncorrelated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Cochrane-Orcutt estimator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564C4-3F6F-478D-ABEA-E4C78A3A154E}" type="slidenum">
              <a:rPr lang="de-AT" altLang="en-US"/>
              <a:pPr>
                <a:defRPr/>
              </a:pPr>
              <a:t>32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48572A-6C54-484A-B806-7D52AD38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470331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HAC-estimator for V{</a:t>
            </a:r>
            <a:r>
              <a:rPr lang="en-US" sz="4000" i="1" dirty="0">
                <a:latin typeface="Verdana" pitchFamily="34" charset="0"/>
              </a:rPr>
              <a:t>b</a:t>
            </a:r>
            <a:r>
              <a:rPr lang="en-US" sz="4000" dirty="0">
                <a:latin typeface="Verdana" pitchFamily="34" charset="0"/>
              </a:rPr>
              <a:t>}</a:t>
            </a: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Substitution of 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 in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V{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(X'X)</a:t>
            </a:r>
            <a:r>
              <a:rPr lang="en-US" sz="2000" baseline="30000" dirty="0"/>
              <a:t>-1</a:t>
            </a:r>
            <a:r>
              <a:rPr lang="en-US" sz="2000" dirty="0"/>
              <a:t> X'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X (X'X)</a:t>
            </a:r>
            <a:r>
              <a:rPr lang="en-US" sz="2000" baseline="30000" dirty="0"/>
              <a:t>-1</a:t>
            </a: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by a suitable estimator</a:t>
            </a:r>
          </a:p>
          <a:p>
            <a:pPr marL="495300" indent="-495300">
              <a:defRPr/>
            </a:pPr>
            <a:r>
              <a:rPr lang="en-US" sz="2000" dirty="0"/>
              <a:t>Newey-West: substitution of </a:t>
            </a:r>
            <a:r>
              <a:rPr lang="en-US" sz="2000" dirty="0" err="1"/>
              <a:t>S</a:t>
            </a:r>
            <a:r>
              <a:rPr lang="en-US" sz="2000" baseline="-25000" dirty="0" err="1"/>
              <a:t>x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i="1" dirty="0"/>
              <a:t>X</a:t>
            </a:r>
            <a:r>
              <a:rPr lang="en-US" sz="2000" dirty="0"/>
              <a:t>)/</a:t>
            </a:r>
            <a:r>
              <a:rPr lang="en-US" sz="2000" i="1" dirty="0"/>
              <a:t>T</a:t>
            </a:r>
            <a:r>
              <a:rPr lang="en-US" sz="2000" dirty="0"/>
              <a:t> = (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t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s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ts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i="1" dirty="0" err="1"/>
              <a:t>x</a:t>
            </a:r>
            <a:r>
              <a:rPr lang="en-US" sz="2000" baseline="-25000" dirty="0" err="1"/>
              <a:t>s</a:t>
            </a:r>
            <a:r>
              <a:rPr lang="en-US" sz="2000" dirty="0"/>
              <a:t>‘)/</a:t>
            </a:r>
            <a:r>
              <a:rPr lang="en-US" sz="2000" i="1" dirty="0"/>
              <a:t>T</a:t>
            </a:r>
            <a:r>
              <a:rPr lang="en-US" sz="2000" dirty="0"/>
              <a:t> by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 marL="495300" indent="-495300">
              <a:buFont typeface="Wingdings" pitchFamily="2" charset="2"/>
              <a:buNone/>
              <a:defRPr/>
            </a:pPr>
            <a:endParaRPr lang="en-US" sz="1200" dirty="0"/>
          </a:p>
          <a:p>
            <a:pPr marL="495300" indent="-495300">
              <a:buFont typeface="Wingdings" pitchFamily="2" charset="2"/>
              <a:buNone/>
              <a:defRPr/>
            </a:pPr>
            <a:endParaRPr lang="en-US" sz="1200" dirty="0"/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with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j</a:t>
            </a:r>
            <a:r>
              <a:rPr lang="en-US" sz="2000" dirty="0"/>
              <a:t> = </a:t>
            </a:r>
            <a:r>
              <a:rPr lang="en-US" sz="2000" i="1" dirty="0"/>
              <a:t>j</a:t>
            </a:r>
            <a:r>
              <a:rPr lang="en-US" sz="2000" dirty="0"/>
              <a:t>/(</a:t>
            </a:r>
            <a:r>
              <a:rPr lang="en-US" sz="2000" i="1" dirty="0"/>
              <a:t>p</a:t>
            </a:r>
            <a:r>
              <a:rPr lang="en-US" sz="2000" dirty="0"/>
              <a:t>+1); </a:t>
            </a:r>
            <a:r>
              <a:rPr lang="en-US" sz="2000" i="1" dirty="0"/>
              <a:t>p</a:t>
            </a:r>
            <a:r>
              <a:rPr lang="en-US" sz="2000" dirty="0"/>
              <a:t>, the </a:t>
            </a:r>
            <a:r>
              <a:rPr lang="en-US" sz="2000" i="1" dirty="0"/>
              <a:t>truncation lag</a:t>
            </a:r>
            <a:r>
              <a:rPr lang="en-US" sz="2000" dirty="0"/>
              <a:t>, is to be chosen suitably</a:t>
            </a:r>
          </a:p>
          <a:p>
            <a:pPr>
              <a:defRPr/>
            </a:pPr>
            <a:r>
              <a:rPr lang="en-US" sz="2000" dirty="0"/>
              <a:t>The estimator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1800" dirty="0"/>
              <a:t>		</a:t>
            </a:r>
            <a:r>
              <a:rPr lang="en-US" sz="2000" i="1" dirty="0"/>
              <a:t>T</a:t>
            </a:r>
            <a:r>
              <a:rPr lang="en-US" sz="2000" dirty="0"/>
              <a:t> 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dirty="0"/>
              <a:t> </a:t>
            </a:r>
            <a:r>
              <a:rPr lang="en-US" sz="2000" dirty="0" err="1">
                <a:cs typeface="Arial" charset="0"/>
              </a:rPr>
              <a:t>Ŝ</a:t>
            </a:r>
            <a:r>
              <a:rPr lang="en-US" sz="2000" baseline="-25000" dirty="0" err="1">
                <a:cs typeface="Arial" charset="0"/>
              </a:rPr>
              <a:t>x</a:t>
            </a:r>
            <a:r>
              <a:rPr lang="en-US" sz="2000" dirty="0"/>
              <a:t> 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endParaRPr lang="en-US" sz="1800" baseline="30000" dirty="0"/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for V{</a:t>
            </a:r>
            <a:r>
              <a:rPr lang="en-US" sz="2000" i="1" dirty="0"/>
              <a:t>b</a:t>
            </a:r>
            <a:r>
              <a:rPr lang="en-US" sz="2000" dirty="0"/>
              <a:t>} is called </a:t>
            </a:r>
            <a:r>
              <a:rPr lang="en-US" sz="2000" i="1" dirty="0"/>
              <a:t>heteroskedasticity and autocorrelation consistent (</a:t>
            </a:r>
            <a:r>
              <a:rPr lang="en-US" sz="2000" dirty="0"/>
              <a:t>HAC) or Newey-West estimator, the corresponding standard errors are the HAC </a:t>
            </a:r>
            <a:r>
              <a:rPr lang="en-US" sz="2000" dirty="0" err="1"/>
              <a:t>s.e.</a:t>
            </a: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D6597-9165-4F59-AD69-934FF035382E}" type="slidenum">
              <a:rPr lang="de-AT" altLang="en-US"/>
              <a:pPr>
                <a:defRPr/>
              </a:pPr>
              <a:t>33</a:t>
            </a:fld>
            <a:endParaRPr lang="de-AT" altLang="en-US"/>
          </a:p>
        </p:txBody>
      </p:sp>
      <p:sp>
        <p:nvSpPr>
          <p:cNvPr id="3585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5842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0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10"/>
          <p:cNvGraphicFramePr>
            <a:graphicFrameLocks noChangeAspect="1"/>
          </p:cNvGraphicFramePr>
          <p:nvPr/>
        </p:nvGraphicFramePr>
        <p:xfrm>
          <a:off x="1323975" y="3068638"/>
          <a:ext cx="699293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2" name="Equation" r:id="rId8" imgW="3530520" imgH="393480" progId="Equation.DSMT4">
                  <p:embed/>
                </p:oleObj>
              </mc:Choice>
              <mc:Fallback>
                <p:oleObj name="Equation" r:id="rId8" imgW="3530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3068638"/>
                        <a:ext cx="6992938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366ACD-7690-BF49-AC14-08A6AAF3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333398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/>
              <a:t>Demand for  ice cream, measured by </a:t>
            </a:r>
            <a:r>
              <a:rPr lang="en-US" sz="2000" i="1"/>
              <a:t>cons</a:t>
            </a:r>
            <a:r>
              <a:rPr lang="en-US" sz="2000"/>
              <a:t>, explained by </a:t>
            </a:r>
            <a:r>
              <a:rPr lang="en-US" sz="2000" i="1">
                <a:cs typeface="Arial" charset="0"/>
              </a:rPr>
              <a:t>price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income</a:t>
            </a:r>
            <a:r>
              <a:rPr lang="en-US" sz="2000">
                <a:cs typeface="Arial" charset="0"/>
              </a:rPr>
              <a:t>, and </a:t>
            </a:r>
            <a:r>
              <a:rPr lang="en-US" sz="2000" i="1">
                <a:cs typeface="Arial" charset="0"/>
              </a:rPr>
              <a:t>temp,</a:t>
            </a:r>
            <a:r>
              <a:rPr lang="en-US" sz="2000">
                <a:cs typeface="Arial" charset="0"/>
              </a:rPr>
              <a:t> OLS and HAC standard errors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924E0-8FD9-47E8-A0A9-ED9C3BE27FA8}" type="slidenum">
              <a:rPr lang="de-AT" altLang="en-US"/>
              <a:pPr>
                <a:defRPr/>
              </a:pPr>
              <a:t>34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627313" y="2565400"/>
          <a:ext cx="504056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coeff</a:t>
                      </a:r>
                      <a:endParaRPr kumimoji="0" lang="en-US" sz="20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s.e</a:t>
                      </a: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i="1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OLS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HAC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>
                          <a:latin typeface="+mn-lt"/>
                        </a:rPr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0.270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0.288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>
                          <a:latin typeface="+mn-lt"/>
                        </a:rPr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-1.044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0.834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0.876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>
                          <a:latin typeface="+mn-lt"/>
                        </a:rPr>
                        <a:t>income*10</a:t>
                      </a:r>
                      <a:r>
                        <a:rPr lang="en-US" sz="2000" i="1" baseline="30000" noProof="0">
                          <a:latin typeface="+mn-lt"/>
                        </a:rPr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3.308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1.171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1.184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noProof="0">
                          <a:latin typeface="+mn-lt"/>
                        </a:rPr>
                        <a:t>temp*10</a:t>
                      </a:r>
                      <a:r>
                        <a:rPr lang="en-US" sz="2000" i="1" baseline="30000" noProof="0">
                          <a:latin typeface="+mn-lt"/>
                        </a:rPr>
                        <a:t>-3</a:t>
                      </a:r>
                      <a:endParaRPr lang="en-US" sz="2000" i="1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3.458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0.446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>
                          <a:latin typeface="+mn-lt"/>
                        </a:rPr>
                        <a:t>0.411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679F01-4E52-A345-8EF1-972EF4BA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6551269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Cochrane-Orcutt Estimator</a:t>
            </a:r>
          </a:p>
        </p:txBody>
      </p:sp>
      <p:sp>
        <p:nvSpPr>
          <p:cNvPr id="9625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GLS estimator 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With transformed variables 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 baseline="30000"/>
              <a:t>*</a:t>
            </a:r>
            <a:r>
              <a:rPr lang="en-US" sz="2000"/>
              <a:t> =  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/>
              <a:t> –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y</a:t>
            </a:r>
            <a:r>
              <a:rPr lang="en-US" sz="2000" baseline="-25000"/>
              <a:t>t-1</a:t>
            </a:r>
            <a:r>
              <a:rPr lang="en-US" sz="2000">
                <a:latin typeface="Verdana" pitchFamily="34" charset="0"/>
              </a:rPr>
              <a:t> and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 baseline="30000"/>
              <a:t>*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/>
              <a:t> –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x</a:t>
            </a:r>
            <a:r>
              <a:rPr lang="en-US" sz="2000" baseline="-25000"/>
              <a:t>t-1</a:t>
            </a:r>
            <a:r>
              <a:rPr lang="en-US" sz="2000"/>
              <a:t>, also called “quasi-differences”, the model 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/>
              <a:t>‘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with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can be written as</a:t>
            </a:r>
          </a:p>
          <a:p>
            <a:pPr eaLnBrk="1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 y</a:t>
            </a:r>
            <a:r>
              <a:rPr lang="en-US" sz="2000" baseline="-25000"/>
              <a:t>t</a:t>
            </a:r>
            <a:r>
              <a:rPr lang="en-US" sz="2000"/>
              <a:t> –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y</a:t>
            </a:r>
            <a:r>
              <a:rPr lang="en-US" sz="2000" baseline="-25000"/>
              <a:t>t-1</a:t>
            </a:r>
            <a:r>
              <a:rPr lang="en-US" sz="2000">
                <a:latin typeface="Verdana" pitchFamily="34" charset="0"/>
              </a:rPr>
              <a:t> </a:t>
            </a:r>
            <a:r>
              <a:rPr lang="en-US" sz="2000"/>
              <a:t>= </a:t>
            </a:r>
            <a:r>
              <a:rPr lang="en-US" sz="2000" i="1"/>
              <a:t>y</a:t>
            </a:r>
            <a:r>
              <a:rPr lang="en-US" sz="2000" baseline="-25000"/>
              <a:t>t</a:t>
            </a:r>
            <a:r>
              <a:rPr lang="en-US" sz="2000" baseline="30000"/>
              <a:t>*</a:t>
            </a:r>
            <a:r>
              <a:rPr lang="en-US" sz="2000"/>
              <a:t> = (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/>
              <a:t> –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 i="1"/>
              <a:t>x</a:t>
            </a:r>
            <a:r>
              <a:rPr lang="en-US" sz="2000" baseline="-25000"/>
              <a:t>t-1</a:t>
            </a:r>
            <a:r>
              <a:rPr lang="en-US" sz="2000"/>
              <a:t>)‘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v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t</a:t>
            </a:r>
            <a:r>
              <a:rPr lang="en-US" sz="2000" baseline="30000"/>
              <a:t>*</a:t>
            </a:r>
            <a:r>
              <a:rPr lang="en-US" sz="2000"/>
              <a:t>‘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	(A)	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The model in quasi-differences has error terms which fulfill the Gauss-Markov assumptions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Given observations for </a:t>
            </a:r>
            <a:r>
              <a:rPr lang="en-US" sz="2000" i="1"/>
              <a:t>t</a:t>
            </a:r>
            <a:r>
              <a:rPr lang="en-US" sz="2000"/>
              <a:t> = 1, …, </a:t>
            </a:r>
            <a:r>
              <a:rPr lang="en-US" sz="2000" i="1"/>
              <a:t>T</a:t>
            </a:r>
            <a:r>
              <a:rPr lang="en-US" sz="2000"/>
              <a:t>, model (A) is defined for </a:t>
            </a:r>
            <a:r>
              <a:rPr lang="en-US" sz="2000" i="1"/>
              <a:t>t</a:t>
            </a:r>
            <a:r>
              <a:rPr lang="en-US" sz="2000"/>
              <a:t> = 2, …, </a:t>
            </a:r>
            <a:r>
              <a:rPr lang="en-US" sz="2000" i="1"/>
              <a:t>T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Estimation of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/>
              <a:t> using, e.g.,</a:t>
            </a:r>
            <a:r>
              <a:rPr lang="en-US" sz="2000">
                <a:latin typeface="Symbol" pitchFamily="18" charset="2"/>
              </a:rPr>
              <a:t> </a:t>
            </a:r>
            <a:r>
              <a:rPr lang="en-US" sz="2000"/>
              <a:t>the auxiliary regression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r>
              <a:rPr lang="en-US" sz="2000"/>
              <a:t> gives the estimate </a:t>
            </a:r>
            <a:r>
              <a:rPr lang="en-US" sz="2000" i="1"/>
              <a:t>r</a:t>
            </a:r>
            <a:r>
              <a:rPr lang="en-US" sz="2000"/>
              <a:t>; substitution of </a:t>
            </a:r>
            <a:r>
              <a:rPr lang="en-US" sz="2000" i="1"/>
              <a:t>r</a:t>
            </a:r>
            <a:r>
              <a:rPr lang="en-US" sz="2000"/>
              <a:t> in (A) for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/>
              <a:t> results in FGLS estimators for </a:t>
            </a:r>
            <a:r>
              <a:rPr lang="en-US" sz="2000">
                <a:latin typeface="Symbol" pitchFamily="18" charset="2"/>
              </a:rPr>
              <a:t>b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The FGLS estimator is called Cochrane-Orcutt estimator</a:t>
            </a:r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52C7A-433D-4873-8A50-BE670D55D4F0}" type="slidenum">
              <a:rPr lang="de-AT" altLang="en-US"/>
              <a:pPr>
                <a:defRPr/>
              </a:pPr>
              <a:t>35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94919E-BC59-A044-BFCA-1CD63FF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8861504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Cochrane-Orcutt Estimation</a:t>
            </a:r>
          </a:p>
        </p:txBody>
      </p:sp>
      <p:sp>
        <p:nvSpPr>
          <p:cNvPr id="3072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In following steps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OLS estimation of </a:t>
            </a:r>
            <a:r>
              <a:rPr lang="en-US" sz="2000" i="1" dirty="0"/>
              <a:t>b</a:t>
            </a:r>
            <a:r>
              <a:rPr lang="en-US" sz="2000" dirty="0"/>
              <a:t> for </a:t>
            </a:r>
            <a:r>
              <a:rPr lang="en-US" sz="2000" dirty="0">
                <a:latin typeface="Symbol" pitchFamily="18" charset="2"/>
              </a:rPr>
              <a:t>b </a:t>
            </a:r>
            <a:r>
              <a:rPr lang="en-US" sz="2000" dirty="0"/>
              <a:t>from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t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, </a:t>
            </a:r>
            <a:r>
              <a:rPr lang="en-US" sz="2000" i="1" dirty="0"/>
              <a:t>t</a:t>
            </a:r>
            <a:r>
              <a:rPr lang="en-US" sz="2000" dirty="0"/>
              <a:t> = 1, …, </a:t>
            </a:r>
            <a:r>
              <a:rPr lang="en-US" sz="2000" i="1" dirty="0"/>
              <a:t>T</a:t>
            </a:r>
            <a:endParaRPr lang="en-US" sz="2000" dirty="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Estimation of </a:t>
            </a:r>
            <a:r>
              <a:rPr lang="en-US" sz="2000" i="1" dirty="0"/>
              <a:t>r</a:t>
            </a:r>
            <a:r>
              <a:rPr lang="en-US" sz="2000" dirty="0"/>
              <a:t>  for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 from the auxiliary regression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re</a:t>
            </a:r>
            <a:r>
              <a:rPr lang="en-US" sz="2000" baseline="-25000" dirty="0"/>
              <a:t>t-1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endParaRPr lang="en-US" sz="2000" baseline="-25000" dirty="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Calculation of quasi-differences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t</a:t>
            </a:r>
            <a:r>
              <a:rPr lang="en-US" sz="2000" baseline="30000" dirty="0"/>
              <a:t>*</a:t>
            </a:r>
            <a:r>
              <a:rPr lang="en-US" sz="2000" dirty="0"/>
              <a:t> = 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t</a:t>
            </a:r>
            <a:r>
              <a:rPr lang="en-US" sz="2000" dirty="0"/>
              <a:t> – </a:t>
            </a:r>
            <a:r>
              <a:rPr lang="en-US" sz="2000" i="1" dirty="0"/>
              <a:t>ry</a:t>
            </a:r>
            <a:r>
              <a:rPr lang="en-US" sz="2000" baseline="-25000" dirty="0"/>
              <a:t>t-1</a:t>
            </a:r>
            <a:r>
              <a:rPr lang="en-US" sz="2000" dirty="0">
                <a:latin typeface="Verdana" pitchFamily="34" charset="0"/>
              </a:rPr>
              <a:t> and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baseline="30000" dirty="0"/>
              <a:t>*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dirty="0"/>
              <a:t> – </a:t>
            </a:r>
            <a:r>
              <a:rPr lang="en-US" sz="2000" i="1" dirty="0"/>
              <a:t>rx</a:t>
            </a:r>
            <a:r>
              <a:rPr lang="en-US" sz="2000" baseline="-25000" dirty="0"/>
              <a:t>t-1</a:t>
            </a:r>
            <a:r>
              <a:rPr lang="en-US" sz="2000" dirty="0"/>
              <a:t> 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OLS estimation of </a:t>
            </a:r>
            <a:r>
              <a:rPr lang="en-US" sz="2000" dirty="0">
                <a:latin typeface="Symbol" pitchFamily="18" charset="2"/>
              </a:rPr>
              <a:t>b </a:t>
            </a:r>
            <a:r>
              <a:rPr lang="en-US" sz="2000" dirty="0"/>
              <a:t>from 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/>
              <a:t>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t</a:t>
            </a:r>
            <a:r>
              <a:rPr lang="en-US" sz="2000" baseline="30000" dirty="0"/>
              <a:t>*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t</a:t>
            </a:r>
            <a:r>
              <a:rPr lang="en-US" sz="2000" baseline="30000" dirty="0"/>
              <a:t>*</a:t>
            </a:r>
            <a:r>
              <a:rPr lang="en-US" sz="2000" dirty="0"/>
              <a:t>‘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t</a:t>
            </a:r>
            <a:r>
              <a:rPr lang="en-US" sz="2000" dirty="0"/>
              <a:t>, </a:t>
            </a:r>
            <a:r>
              <a:rPr lang="en-US" sz="2000" i="1" dirty="0"/>
              <a:t>t</a:t>
            </a:r>
            <a:r>
              <a:rPr lang="en-US" sz="2000" dirty="0"/>
              <a:t> = 2, …, </a:t>
            </a:r>
            <a:r>
              <a:rPr lang="en-US" sz="2000" i="1" dirty="0"/>
              <a:t>T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 resulting in the Cochrane-</a:t>
            </a:r>
            <a:r>
              <a:rPr lang="en-US" sz="2000" dirty="0" err="1"/>
              <a:t>Orcutt</a:t>
            </a:r>
            <a:r>
              <a:rPr lang="en-US" sz="2000" dirty="0"/>
              <a:t> estimators </a:t>
            </a:r>
            <a:endParaRPr lang="en-US" sz="2000" i="1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Steps 2. to 4. can be repeated in order to improve the estimate </a:t>
            </a:r>
            <a:r>
              <a:rPr lang="en-US" sz="2000" i="1" dirty="0"/>
              <a:t>r </a:t>
            </a:r>
            <a:r>
              <a:rPr lang="en-US" sz="2000" dirty="0"/>
              <a:t>: iterated Cochrane-</a:t>
            </a:r>
            <a:r>
              <a:rPr lang="en-US" sz="2000" dirty="0" err="1"/>
              <a:t>Orcutt</a:t>
            </a:r>
            <a:r>
              <a:rPr lang="en-US" sz="2000" dirty="0"/>
              <a:t> estimator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de-AT" sz="2000" b="1" dirty="0">
                <a:solidFill>
                  <a:srgbClr val="C00000"/>
                </a:solidFill>
              </a:rPr>
              <a:t>GRETL</a:t>
            </a:r>
            <a:r>
              <a:rPr lang="de-AT" sz="2000" dirty="0"/>
              <a:t> </a:t>
            </a:r>
            <a:r>
              <a:rPr lang="en-US" sz="2000" dirty="0"/>
              <a:t>provides the iterated Cochrane-</a:t>
            </a:r>
            <a:r>
              <a:rPr lang="en-US" sz="2000" dirty="0" err="1"/>
              <a:t>Orcutt</a:t>
            </a:r>
            <a:r>
              <a:rPr lang="en-US" sz="2000" dirty="0"/>
              <a:t> estimator: </a:t>
            </a:r>
          </a:p>
          <a:p>
            <a:pPr marL="342900" lvl="1" indent="-342900">
              <a:buClr>
                <a:schemeClr val="accent1"/>
              </a:buClr>
              <a:buSzPct val="65000"/>
              <a:buNone/>
              <a:defRPr/>
            </a:pPr>
            <a:r>
              <a:rPr lang="en-US" sz="2000" dirty="0"/>
              <a:t>	Model =&gt; Time series =&gt; AR errors (GLS) =&gt; AR(1)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B58CA-9401-4919-AB3E-DBD933AC77AE}" type="slidenum">
              <a:rPr lang="de-AT" altLang="en-US"/>
              <a:pPr>
                <a:defRPr/>
              </a:pPr>
              <a:t>36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7BA2FE-7C5E-C242-AEE6-E187CBFD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773720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Iterated Cochrane-</a:t>
            </a:r>
            <a:r>
              <a:rPr lang="en-US" sz="2000" err="1"/>
              <a:t>Orcutt</a:t>
            </a:r>
            <a:r>
              <a:rPr lang="en-US" sz="2000"/>
              <a:t> estimator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Durbin-Watson test: </a:t>
            </a:r>
            <a:r>
              <a:rPr lang="en-US" sz="2000" i="1" err="1">
                <a:cs typeface="Arial" charset="0"/>
              </a:rPr>
              <a:t>dw</a:t>
            </a:r>
            <a:r>
              <a:rPr lang="en-US" sz="2000">
                <a:cs typeface="Arial" charset="0"/>
              </a:rPr>
              <a:t> = 1.55; </a:t>
            </a:r>
            <a:r>
              <a:rPr lang="en-US" sz="2000" i="1" err="1">
                <a:cs typeface="Arial" charset="0"/>
              </a:rPr>
              <a:t>d</a:t>
            </a:r>
            <a:r>
              <a:rPr lang="en-US" sz="2000" baseline="-25000" err="1">
                <a:cs typeface="Arial" charset="0"/>
              </a:rPr>
              <a:t>L</a:t>
            </a:r>
            <a:r>
              <a:rPr lang="en-US" sz="2000">
                <a:cs typeface="Arial" charset="0"/>
              </a:rPr>
              <a:t>=1.21 &lt; </a:t>
            </a:r>
            <a:r>
              <a:rPr lang="en-US" sz="2000" i="1" err="1">
                <a:cs typeface="Arial" charset="0"/>
              </a:rPr>
              <a:t>dw</a:t>
            </a:r>
            <a:r>
              <a:rPr lang="en-US" sz="2000">
                <a:cs typeface="Arial" charset="0"/>
              </a:rPr>
              <a:t> &lt; 1.65 = </a:t>
            </a:r>
            <a:r>
              <a:rPr lang="en-US" sz="2000" i="1" err="1">
                <a:cs typeface="Arial" charset="0"/>
              </a:rPr>
              <a:t>d</a:t>
            </a:r>
            <a:r>
              <a:rPr lang="en-US" sz="2000" baseline="-25000" err="1">
                <a:cs typeface="Arial" charset="0"/>
              </a:rPr>
              <a:t>U</a:t>
            </a: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4A3D-3515-4A21-9B9C-B70F2E4D6EA0}" type="slidenum">
              <a:rPr lang="de-AT" altLang="en-US"/>
              <a:pPr>
                <a:defRPr/>
              </a:pPr>
              <a:t>37</a:t>
            </a:fld>
            <a:endParaRPr lang="de-AT" altLang="en-US"/>
          </a:p>
        </p:txBody>
      </p:sp>
      <p:pic>
        <p:nvPicPr>
          <p:cNvPr id="9831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01775" y="2062163"/>
            <a:ext cx="6500813" cy="3527425"/>
          </a:xfrm>
          <a:noFill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11D1AD-474A-B64B-B4F3-F6BD4883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70301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/>
              <a:t>Demand for ice cream, measured by </a:t>
            </a:r>
            <a:r>
              <a:rPr lang="en-US" sz="2000" i="1"/>
              <a:t>cons</a:t>
            </a:r>
            <a:r>
              <a:rPr lang="en-US" sz="2000"/>
              <a:t>, explained by </a:t>
            </a:r>
            <a:r>
              <a:rPr lang="en-US" sz="2000" i="1">
                <a:cs typeface="Arial" charset="0"/>
              </a:rPr>
              <a:t>price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income</a:t>
            </a:r>
            <a:r>
              <a:rPr lang="en-US" sz="2000">
                <a:cs typeface="Arial" charset="0"/>
              </a:rPr>
              <a:t>, and </a:t>
            </a:r>
            <a:r>
              <a:rPr lang="en-US" sz="2000" i="1">
                <a:cs typeface="Arial" charset="0"/>
              </a:rPr>
              <a:t>temp,</a:t>
            </a:r>
            <a:r>
              <a:rPr lang="en-US" sz="2000">
                <a:cs typeface="Arial" charset="0"/>
              </a:rPr>
              <a:t> OLS and HAC standard errors (se), and Cochrane-</a:t>
            </a:r>
            <a:r>
              <a:rPr lang="en-US" sz="2000" err="1">
                <a:cs typeface="Arial" charset="0"/>
              </a:rPr>
              <a:t>Orcutt</a:t>
            </a:r>
            <a:r>
              <a:rPr lang="en-US" sz="2000">
                <a:cs typeface="Arial" charset="0"/>
              </a:rPr>
              <a:t> estimates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52545-B4E4-4D9E-ADCF-BE70856CA485}" type="slidenum">
              <a:rPr lang="de-AT" altLang="en-US"/>
              <a:pPr>
                <a:defRPr/>
              </a:pPr>
              <a:t>38</a:t>
            </a:fld>
            <a:endParaRPr lang="de-AT" alt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1979613" y="2835275"/>
          <a:ext cx="5976663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0726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OLS-estimation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2000" b="0" i="0" u="none" strike="noStrike" kern="1200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Cochrane-Orcutt</a:t>
                      </a:r>
                      <a:endParaRPr kumimoji="0" lang="en-US" sz="2000" b="0" i="0" u="none" strike="noStrike" kern="1200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20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HAC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20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AT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/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0.270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/>
                        <a:t>0.300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-1.044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0.834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0.881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-0.892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noProof="0"/>
                        <a:t>0.830</a:t>
                      </a:r>
                      <a:endParaRPr lang="en-US" sz="20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noProof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3.308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1.171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1.151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3.203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noProof="0"/>
                        <a:t>1.546</a:t>
                      </a:r>
                      <a:endParaRPr lang="en-US" sz="20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noProof="0"/>
                        <a:t>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3.458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0.446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0.449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/>
                        <a:t>3.558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noProof="0"/>
                        <a:t>0.555</a:t>
                      </a:r>
                      <a:endParaRPr lang="en-US" sz="20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E31F3D-887A-3444-B5A3-2FB00FC3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8155050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/>
              <a:t>Model extended by </a:t>
            </a:r>
            <a:r>
              <a:rPr lang="en-US" sz="2000" i="1"/>
              <a:t>temp</a:t>
            </a:r>
            <a:r>
              <a:rPr lang="en-US" sz="2000" baseline="-25000"/>
              <a:t>-1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err="1"/>
              <a:t>Durbin</a:t>
            </a:r>
            <a:r>
              <a:rPr lang="de-AT" sz="2000"/>
              <a:t>-Watson  </a:t>
            </a:r>
            <a:r>
              <a:rPr lang="de-AT" sz="2000" err="1"/>
              <a:t>test</a:t>
            </a:r>
            <a:r>
              <a:rPr lang="de-AT" sz="2000"/>
              <a:t>: </a:t>
            </a:r>
            <a:r>
              <a:rPr lang="en-US" sz="2000" i="1" err="1">
                <a:cs typeface="Arial" charset="0"/>
              </a:rPr>
              <a:t>dw</a:t>
            </a:r>
            <a:r>
              <a:rPr lang="en-US" sz="2000">
                <a:cs typeface="Arial" charset="0"/>
              </a:rPr>
              <a:t> = 1.58; </a:t>
            </a:r>
            <a:r>
              <a:rPr lang="en-US" sz="2000" i="1" err="1">
                <a:cs typeface="Arial" charset="0"/>
              </a:rPr>
              <a:t>d</a:t>
            </a:r>
            <a:r>
              <a:rPr lang="en-US" sz="2000" baseline="-25000" err="1">
                <a:cs typeface="Arial" charset="0"/>
              </a:rPr>
              <a:t>L</a:t>
            </a:r>
            <a:r>
              <a:rPr lang="en-US" sz="2000">
                <a:cs typeface="Arial" charset="0"/>
              </a:rPr>
              <a:t>=1.21 &lt; </a:t>
            </a:r>
            <a:r>
              <a:rPr lang="en-US" sz="2000" i="1" err="1">
                <a:cs typeface="Arial" charset="0"/>
              </a:rPr>
              <a:t>dw</a:t>
            </a:r>
            <a:r>
              <a:rPr lang="en-US" sz="2000">
                <a:cs typeface="Arial" charset="0"/>
              </a:rPr>
              <a:t> &lt; 1.65 = </a:t>
            </a:r>
            <a:r>
              <a:rPr lang="en-US" sz="2000" i="1" err="1">
                <a:cs typeface="Arial" charset="0"/>
              </a:rPr>
              <a:t>d</a:t>
            </a:r>
            <a:r>
              <a:rPr lang="en-US" sz="2000" baseline="-25000" err="1">
                <a:cs typeface="Arial" charset="0"/>
              </a:rPr>
              <a:t>U</a:t>
            </a: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C9BF3-C8BF-453A-8A3D-96AC90D7267E}" type="slidenum">
              <a:rPr lang="de-AT" altLang="en-US"/>
              <a:pPr>
                <a:defRPr/>
              </a:pPr>
              <a:t>39</a:t>
            </a:fld>
            <a:endParaRPr lang="de-AT" altLang="en-US"/>
          </a:p>
        </p:txBody>
      </p:sp>
      <p:pic>
        <p:nvPicPr>
          <p:cNvPr id="10035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5575" y="2027238"/>
            <a:ext cx="6675438" cy="3562350"/>
          </a:xfrm>
          <a:noFill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FB108A-6AE8-8D45-813A-FB6DA676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768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None/>
              <a:defRPr/>
            </a:pPr>
            <a:r>
              <a:rPr lang="en-US" sz="2000"/>
              <a:t>Time series plot of consumption of ice cream </a:t>
            </a:r>
            <a:r>
              <a:rPr lang="en-US" sz="2000">
                <a:cs typeface="Arial" charset="0"/>
              </a:rPr>
              <a:t>per head (in pints)</a:t>
            </a:r>
            <a:r>
              <a:rPr lang="en-US" sz="2000"/>
              <a:t>, </a:t>
            </a:r>
            <a:r>
              <a:rPr lang="en-US" sz="2000" i="1"/>
              <a:t>cons</a:t>
            </a:r>
            <a:r>
              <a:rPr lang="en-US" sz="2000"/>
              <a:t>, over observation periods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E5834-FD63-40D5-BE60-98521853E704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pic>
        <p:nvPicPr>
          <p:cNvPr id="2263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420888"/>
            <a:ext cx="6552728" cy="33843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D5AB27-1EA2-4243-A9F4-6CCF3A7B3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2080975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/>
              <a:t>Demand for ice cream, measured by </a:t>
            </a:r>
            <a:r>
              <a:rPr lang="en-US" sz="2000" i="1"/>
              <a:t>cons</a:t>
            </a:r>
            <a:r>
              <a:rPr lang="en-US" sz="2000"/>
              <a:t>, explained by </a:t>
            </a:r>
            <a:r>
              <a:rPr lang="en-US" sz="2000" i="1">
                <a:cs typeface="Arial" charset="0"/>
              </a:rPr>
              <a:t>price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income</a:t>
            </a:r>
            <a:r>
              <a:rPr lang="en-US" sz="2000">
                <a:cs typeface="Arial" charset="0"/>
              </a:rPr>
              <a:t>, and </a:t>
            </a:r>
            <a:r>
              <a:rPr lang="en-US" sz="2000" i="1">
                <a:cs typeface="Arial" charset="0"/>
              </a:rPr>
              <a:t>temp,</a:t>
            </a:r>
            <a:r>
              <a:rPr lang="en-US" sz="2000">
                <a:cs typeface="Arial" charset="0"/>
              </a:rPr>
              <a:t> OLS and HAC standard errors, Cochrane-</a:t>
            </a:r>
            <a:r>
              <a:rPr lang="en-US" sz="2000" err="1">
                <a:cs typeface="Arial" charset="0"/>
              </a:rPr>
              <a:t>Orcutt</a:t>
            </a:r>
            <a:r>
              <a:rPr lang="en-US" sz="2000">
                <a:cs typeface="Arial" charset="0"/>
              </a:rPr>
              <a:t> estimates, and OLS estimates for the extended model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en-US" sz="2000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>
                <a:cs typeface="Arial" charset="0"/>
              </a:rPr>
              <a:t>Adding </a:t>
            </a:r>
            <a:r>
              <a:rPr lang="en-US" sz="2000" i="1"/>
              <a:t>temp</a:t>
            </a:r>
            <a:r>
              <a:rPr lang="en-US" sz="2000" baseline="-25000"/>
              <a:t>-1</a:t>
            </a:r>
            <a:r>
              <a:rPr lang="en-US" sz="2000">
                <a:cs typeface="Arial" charset="0"/>
              </a:rPr>
              <a:t> improves the </a:t>
            </a:r>
            <a:r>
              <a:rPr lang="en-US" sz="2000" err="1">
                <a:cs typeface="Arial" charset="0"/>
              </a:rPr>
              <a:t>adj</a:t>
            </a:r>
            <a:r>
              <a:rPr lang="en-US" sz="2000">
                <a:cs typeface="Arial" charset="0"/>
              </a:rPr>
              <a:t> R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 from 0.687 to 0.800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5D13D-BBDB-404C-B1A1-73919C4F1EAC}" type="slidenum">
              <a:rPr lang="de-AT" altLang="en-US"/>
              <a:pPr>
                <a:defRPr/>
              </a:pPr>
              <a:t>40</a:t>
            </a:fld>
            <a:endParaRPr lang="de-AT" alt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1476375" y="2690813"/>
          <a:ext cx="6696745" cy="291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endParaRPr lang="en-US" sz="1800" noProof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800" b="0" i="0" u="none" strike="noStrike" kern="1200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Cochrane-Orcutt</a:t>
                      </a:r>
                      <a:endParaRPr kumimoji="0" lang="en-US" sz="1800" b="0" i="0" u="none" strike="noStrike" kern="1200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8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OLS</a:t>
                      </a:r>
                      <a:endParaRPr kumimoji="0" lang="en-US" sz="1800" b="0" i="0" u="none" strike="noStrike" kern="1200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18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HAC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18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AT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endParaRPr kumimoji="0" lang="en-US" sz="1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coeff</a:t>
                      </a:r>
                      <a:endParaRPr kumimoji="0" lang="en-US" sz="1800" b="0" i="0" u="none" strike="noStrike" cap="none" normalizeH="0" baseline="-2500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de-AT" sz="1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endParaRPr kumimoji="0" lang="en-US" sz="1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noProof="0"/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/>
                        <a:t>0.300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noProof="0"/>
                        <a:t>0.189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noProof="0"/>
                        <a:t>0.232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noProof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-1.044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0.881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-0.892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0.830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-0.838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0.688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noProof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3.308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1.151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3.203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1.546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2.867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1.053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noProof="0"/>
                        <a:t>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3.458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0.449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/>
                        <a:t>3.558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0.555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5.332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0.670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noProof="0"/>
                        <a:t>temp</a:t>
                      </a:r>
                      <a:r>
                        <a:rPr lang="en-US" sz="1800" i="1" baseline="-25000" noProof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-2.204</a:t>
                      </a:r>
                      <a:endParaRPr lang="en-US" sz="18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noProof="0"/>
                        <a:t>0.731</a:t>
                      </a:r>
                      <a:endParaRPr lang="en-US" sz="18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57EBC2-C3EB-E04A-A731-4242FB5D7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0974430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General Autocorrelation Structures</a:t>
            </a:r>
          </a:p>
        </p:txBody>
      </p:sp>
      <p:sp>
        <p:nvSpPr>
          <p:cNvPr id="3174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000"/>
              <a:t>Generalization of model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i="1"/>
              <a:t>		</a:t>
            </a:r>
            <a:r>
              <a:rPr lang="en-US" sz="2000" i="1" err="1"/>
              <a:t>y</a:t>
            </a:r>
            <a:r>
              <a:rPr lang="en-US" sz="2000" baseline="-25000" err="1"/>
              <a:t>t</a:t>
            </a:r>
            <a:r>
              <a:rPr lang="en-US" sz="2000"/>
              <a:t> = </a:t>
            </a:r>
            <a:r>
              <a:rPr lang="en-US" sz="2000" i="1" err="1"/>
              <a:t>x</a:t>
            </a:r>
            <a:r>
              <a:rPr lang="en-US" sz="2000" baseline="-25000" err="1"/>
              <a:t>t</a:t>
            </a:r>
            <a:r>
              <a:rPr lang="en-US" sz="2000" err="1"/>
              <a:t>‘</a:t>
            </a:r>
            <a:r>
              <a:rPr lang="en-US" sz="2000" err="1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endParaRPr lang="en-US" sz="200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/>
              <a:t>	with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re</a:t>
            </a:r>
            <a:r>
              <a:rPr lang="en-US" sz="2000" baseline="-25000"/>
              <a:t>t-1</a:t>
            </a:r>
            <a:r>
              <a:rPr lang="en-US" sz="2000"/>
              <a:t> + </a:t>
            </a:r>
            <a:r>
              <a:rPr lang="en-US" sz="2000" i="1" err="1"/>
              <a:t>v</a:t>
            </a:r>
            <a:r>
              <a:rPr lang="en-US" sz="2000" baseline="-25000" err="1"/>
              <a:t>t</a:t>
            </a:r>
            <a:endParaRPr lang="en-US" sz="2000" baseline="-25000"/>
          </a:p>
          <a:p>
            <a:pPr eaLnBrk="1" hangingPunct="1">
              <a:buFontTx/>
              <a:buNone/>
              <a:defRPr/>
            </a:pPr>
            <a:r>
              <a:rPr lang="en-US" sz="2000"/>
              <a:t>Alternative dependence structures of error terms </a:t>
            </a:r>
          </a:p>
          <a:p>
            <a:pPr eaLnBrk="1" hangingPunct="1">
              <a:defRPr/>
            </a:pPr>
            <a:r>
              <a:rPr lang="en-US" sz="2000"/>
              <a:t>Autocorrelation of higher order than 1</a:t>
            </a:r>
          </a:p>
          <a:p>
            <a:pPr eaLnBrk="1" hangingPunct="1">
              <a:defRPr/>
            </a:pPr>
            <a:r>
              <a:rPr lang="en-US" sz="2000"/>
              <a:t>Moving average pattern</a:t>
            </a:r>
          </a:p>
          <a:p>
            <a:pPr>
              <a:buFont typeface="Wingdings" pitchFamily="2" charset="2"/>
              <a:buNone/>
              <a:defRPr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6AEB38-62CC-42A1-929D-4B8146E00314}" type="slidenum">
              <a:rPr lang="de-AT" altLang="en-US"/>
              <a:pPr>
                <a:defRPr/>
              </a:pPr>
              <a:t>41</a:t>
            </a:fld>
            <a:endParaRPr lang="de-AT" altLang="en-US"/>
          </a:p>
        </p:txBody>
      </p:sp>
      <p:sp>
        <p:nvSpPr>
          <p:cNvPr id="10240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BD2C8A-8426-764B-9F67-8E05A1FF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5437069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Higher Order Autocorrelation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0342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/>
              <a:t>For quarterly data, error terms may develop according to 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ge</a:t>
            </a:r>
            <a:r>
              <a:rPr lang="en-US" sz="2000" baseline="-25000"/>
              <a:t>t-4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endParaRPr lang="en-US" sz="2000"/>
          </a:p>
          <a:p>
            <a:pPr eaLnBrk="1" hangingPunct="1">
              <a:buFontTx/>
              <a:buNone/>
            </a:pPr>
            <a:r>
              <a:rPr lang="en-US" sz="2000"/>
              <a:t>	or - more generally - to 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 baseline="-25000">
                <a:latin typeface="Symbol" pitchFamily="18" charset="2"/>
              </a:rPr>
              <a:t>1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t-1</a:t>
            </a:r>
            <a:r>
              <a:rPr lang="en-US" sz="2000"/>
              <a:t> + … + 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 baseline="-25000">
                <a:latin typeface="Symbol" pitchFamily="18" charset="2"/>
              </a:rPr>
              <a:t>4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t-4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t</a:t>
            </a:r>
            <a:endParaRPr lang="en-US" sz="2000"/>
          </a:p>
          <a:p>
            <a:pPr eaLnBrk="1" hangingPunct="1"/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t</a:t>
            </a:r>
            <a:r>
              <a:rPr lang="en-US" sz="2000"/>
              <a:t> follows an AR(4) process, an autoregressive process of order 4</a:t>
            </a:r>
          </a:p>
          <a:p>
            <a:pPr eaLnBrk="1" hangingPunct="1"/>
            <a:r>
              <a:rPr lang="en-US" sz="2000"/>
              <a:t>More complex structures of correlations between variables with autocorrelation of order 4 are possible than with that of order 1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B00FB-4C2B-4B99-A25C-DE186DABFAF5}" type="slidenum">
              <a:rPr lang="de-AT" altLang="en-US"/>
              <a:pPr>
                <a:defRPr/>
              </a:pPr>
              <a:t>42</a:t>
            </a:fld>
            <a:endParaRPr lang="de-AT" altLang="en-US"/>
          </a:p>
        </p:txBody>
      </p:sp>
      <p:sp>
        <p:nvSpPr>
          <p:cNvPr id="103431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3B71AC-BF77-9646-8D83-51970693E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4031000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Moving Average Processes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68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Moving average process  of order 1, MA(1) process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>
                <a:latin typeface="Symbol" pitchFamily="18" charset="2"/>
              </a:rPr>
              <a:t> e</a:t>
            </a:r>
            <a:r>
              <a:rPr lang="en-US" sz="2000" baseline="-25000"/>
              <a:t>t</a:t>
            </a:r>
            <a:r>
              <a:rPr lang="en-US" sz="2000"/>
              <a:t> = </a:t>
            </a:r>
            <a:r>
              <a:rPr lang="en-US" sz="2000" i="1"/>
              <a:t>v</a:t>
            </a:r>
            <a:r>
              <a:rPr lang="en-US" sz="2000" baseline="-25000"/>
              <a:t>t </a:t>
            </a:r>
            <a:r>
              <a:rPr lang="en-US" sz="2000"/>
              <a:t>+ </a:t>
            </a:r>
            <a:r>
              <a:rPr lang="en-US" sz="2000">
                <a:latin typeface="Symbol" pitchFamily="18" charset="2"/>
              </a:rPr>
              <a:t>a</a:t>
            </a:r>
            <a:r>
              <a:rPr lang="en-US" sz="2000" i="1"/>
              <a:t>v</a:t>
            </a:r>
            <a:r>
              <a:rPr lang="en-US" sz="2000" baseline="-25000"/>
              <a:t>t-1</a:t>
            </a:r>
            <a:endParaRPr lang="en-US" sz="2000"/>
          </a:p>
          <a:p>
            <a:pPr eaLnBrk="1" hangingPunct="1">
              <a:spcBef>
                <a:spcPts val="600"/>
              </a:spcBef>
            </a:pP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t</a:t>
            </a:r>
            <a:r>
              <a:rPr lang="en-US" sz="2000">
                <a:cs typeface="Arial" charset="0"/>
              </a:rPr>
              <a:t> is correlated with ε</a:t>
            </a:r>
            <a:r>
              <a:rPr lang="en-US" sz="2000" baseline="-25000">
                <a:cs typeface="Arial" charset="0"/>
              </a:rPr>
              <a:t>t-1</a:t>
            </a:r>
            <a:r>
              <a:rPr lang="en-US" sz="2000">
                <a:cs typeface="Arial" charset="0"/>
              </a:rPr>
              <a:t>, but not with ε</a:t>
            </a:r>
            <a:r>
              <a:rPr lang="en-US" sz="2000" baseline="-25000">
                <a:cs typeface="Arial" charset="0"/>
              </a:rPr>
              <a:t>t-2</a:t>
            </a:r>
            <a:r>
              <a:rPr lang="en-US" sz="2000">
                <a:cs typeface="Arial" charset="0"/>
              </a:rPr>
              <a:t>, ε</a:t>
            </a:r>
            <a:r>
              <a:rPr lang="en-US" sz="2000" baseline="-25000">
                <a:cs typeface="Arial" charset="0"/>
              </a:rPr>
              <a:t>t-3</a:t>
            </a:r>
            <a:r>
              <a:rPr lang="en-US" sz="2000">
                <a:cs typeface="Arial" charset="0"/>
              </a:rPr>
              <a:t>, …</a:t>
            </a:r>
          </a:p>
          <a:p>
            <a:pPr eaLnBrk="1" hangingPunct="1">
              <a:spcBef>
                <a:spcPts val="600"/>
              </a:spcBef>
            </a:pPr>
            <a:r>
              <a:rPr lang="en-US" sz="2000">
                <a:cs typeface="Arial" charset="0"/>
              </a:rPr>
              <a:t>Generalizations to higher orders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409B5-8D73-41DF-9D32-CD67DDDBC916}" type="slidenum">
              <a:rPr lang="de-AT" altLang="en-US"/>
              <a:pPr>
                <a:defRPr/>
              </a:pPr>
              <a:t>43</a:t>
            </a:fld>
            <a:endParaRPr lang="de-AT" altLang="en-US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68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801071-20CE-C64C-B952-9CA49C83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309179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Remedies against Autocorrelation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78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381000" indent="-381000" eaLnBrk="1" hangingPunct="1"/>
            <a:r>
              <a:rPr lang="en-US" sz="2000"/>
              <a:t>Change functional form, e.g., use log(</a:t>
            </a:r>
            <a:r>
              <a:rPr lang="en-US" sz="2000" i="1"/>
              <a:t>y</a:t>
            </a:r>
            <a:r>
              <a:rPr lang="en-US" sz="2000"/>
              <a:t>) instead of </a:t>
            </a:r>
            <a:r>
              <a:rPr lang="en-US" sz="2000" i="1"/>
              <a:t>y</a:t>
            </a:r>
            <a:endParaRPr lang="en-US" sz="2000"/>
          </a:p>
          <a:p>
            <a:pPr marL="381000" indent="-381000" eaLnBrk="1" hangingPunct="1"/>
            <a:r>
              <a:rPr lang="en-US" sz="2000"/>
              <a:t>Extend the model by including additional explanatory variables, e.g., seasonal dummies, or additional lags</a:t>
            </a:r>
          </a:p>
          <a:p>
            <a:pPr marL="381000" indent="-381000" eaLnBrk="1" hangingPunct="1"/>
            <a:r>
              <a:rPr lang="en-US" sz="2000"/>
              <a:t>Use HAC standard errors for the OLS estimators</a:t>
            </a:r>
          </a:p>
          <a:p>
            <a:pPr marL="381000" indent="-381000" eaLnBrk="1" hangingPunct="1"/>
            <a:r>
              <a:rPr lang="en-US" sz="2000"/>
              <a:t>Reformulate the model in quasi-differences (FGLS) or in differences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C9515-4C21-4DEF-8087-E67D89FB0DB5}" type="slidenum">
              <a:rPr lang="de-AT" altLang="en-US"/>
              <a:pPr>
                <a:defRPr/>
              </a:pPr>
              <a:t>44</a:t>
            </a:fld>
            <a:endParaRPr lang="de-AT" altLang="en-US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78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EE6780-998F-5049-BD6B-E011B17BD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675790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45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1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245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42054825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OLS Estimator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49E9-A46C-4676-934C-9626AFAF9D0C}" type="slidenum">
              <a:rPr lang="de-AT" altLang="en-US"/>
              <a:pPr>
                <a:defRPr/>
              </a:pPr>
              <a:t>46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kern="0" dirty="0">
                <a:latin typeface="+mn-lt"/>
                <a:cs typeface="+mn-cs"/>
              </a:rPr>
              <a:t>Linear model for </a:t>
            </a:r>
            <a:r>
              <a:rPr lang="en-GB" sz="2000" i="1" kern="0" dirty="0" err="1">
                <a:latin typeface="+mn-lt"/>
                <a:cs typeface="+mn-cs"/>
              </a:rPr>
              <a:t>y</a:t>
            </a:r>
            <a:r>
              <a:rPr lang="en-GB" sz="2000" kern="0" baseline="-25000" dirty="0" err="1">
                <a:latin typeface="+mn-lt"/>
                <a:cs typeface="+mn-cs"/>
              </a:rPr>
              <a:t>t</a:t>
            </a:r>
            <a:endParaRPr lang="en-GB" sz="2000" kern="0" baseline="-25000" dirty="0">
              <a:latin typeface="+mn-lt"/>
              <a:cs typeface="+mn-cs"/>
            </a:endParaRP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r>
              <a:rPr lang="en-GB" sz="2000" kern="0" dirty="0">
                <a:latin typeface="+mn-lt"/>
                <a:cs typeface="+mn-cs"/>
              </a:rPr>
              <a:t>	</a:t>
            </a:r>
            <a:r>
              <a:rPr lang="en-GB" sz="2000" i="1" kern="0" dirty="0" err="1">
                <a:latin typeface="+mn-lt"/>
                <a:cs typeface="+mn-cs"/>
              </a:rPr>
              <a:t>y</a:t>
            </a:r>
            <a:r>
              <a:rPr lang="en-GB" sz="2000" kern="0" baseline="-25000" dirty="0" err="1">
                <a:latin typeface="+mn-lt"/>
                <a:cs typeface="+mn-cs"/>
              </a:rPr>
              <a:t>i</a:t>
            </a:r>
            <a:r>
              <a:rPr lang="en-GB" sz="2000" kern="0" dirty="0">
                <a:latin typeface="+mn-lt"/>
                <a:cs typeface="+mn-cs"/>
              </a:rPr>
              <a:t> = </a:t>
            </a:r>
            <a:r>
              <a:rPr lang="en-GB" sz="2000" i="1" kern="0" dirty="0">
                <a:latin typeface="+mn-lt"/>
                <a:cs typeface="+mn-cs"/>
              </a:rPr>
              <a:t>x</a:t>
            </a:r>
            <a:r>
              <a:rPr lang="en-GB" sz="2000" kern="0" baseline="-25000" dirty="0">
                <a:latin typeface="+mn-lt"/>
                <a:cs typeface="+mn-cs"/>
              </a:rPr>
              <a:t>i</a:t>
            </a:r>
            <a:r>
              <a:rPr lang="en-GB" sz="2000" kern="0" dirty="0">
                <a:latin typeface="+mn-lt"/>
                <a:cs typeface="+mn-cs"/>
              </a:rPr>
              <a:t>'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>
                <a:latin typeface="+mn-lt"/>
                <a:cs typeface="+mn-cs"/>
              </a:rPr>
              <a:t> + </a:t>
            </a:r>
            <a:r>
              <a:rPr lang="en-GB" sz="2000" i="1" dirty="0" err="1">
                <a:cs typeface="+mn-cs"/>
              </a:rPr>
              <a:t>ε</a:t>
            </a:r>
            <a:r>
              <a:rPr lang="en-GB" sz="2000" baseline="-25000" dirty="0" err="1">
                <a:cs typeface="+mn-cs"/>
              </a:rPr>
              <a:t>i</a:t>
            </a:r>
            <a:r>
              <a:rPr lang="en-GB" sz="2000" dirty="0">
                <a:cs typeface="+mn-cs"/>
              </a:rPr>
              <a:t>, </a:t>
            </a:r>
            <a:r>
              <a:rPr lang="en-GB" sz="2000" i="1" dirty="0" err="1">
                <a:cs typeface="+mn-cs"/>
              </a:rPr>
              <a:t>i</a:t>
            </a:r>
            <a:r>
              <a:rPr lang="en-GB" sz="2000" dirty="0">
                <a:cs typeface="+mn-cs"/>
              </a:rPr>
              <a:t> = 1, …, </a:t>
            </a:r>
            <a:r>
              <a:rPr lang="en-GB" sz="2000" i="1" dirty="0">
                <a:cs typeface="+mn-cs"/>
              </a:rPr>
              <a:t>N</a:t>
            </a:r>
            <a:r>
              <a:rPr lang="en-GB" sz="2000" dirty="0">
                <a:cs typeface="+mn-cs"/>
              </a:rPr>
              <a:t>  (or </a:t>
            </a:r>
            <a:r>
              <a:rPr lang="en-GB" sz="2000" i="1" dirty="0">
                <a:cs typeface="+mn-cs"/>
              </a:rPr>
              <a:t>y</a:t>
            </a:r>
            <a:r>
              <a:rPr lang="en-GB" sz="2000" dirty="0">
                <a:cs typeface="+mn-cs"/>
              </a:rPr>
              <a:t> = </a:t>
            </a:r>
            <a:r>
              <a:rPr lang="en-GB" sz="2000" i="1" dirty="0">
                <a:cs typeface="+mn-cs"/>
              </a:rPr>
              <a:t>X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dirty="0">
                <a:cs typeface="+mn-cs"/>
              </a:rPr>
              <a:t> + </a:t>
            </a:r>
            <a:r>
              <a:rPr lang="en-GB" sz="2000" i="1" dirty="0" err="1"/>
              <a:t>ε</a:t>
            </a:r>
            <a:r>
              <a:rPr lang="en-GB" sz="2000" dirty="0">
                <a:cs typeface="+mn-cs"/>
              </a:rPr>
              <a:t>)</a:t>
            </a:r>
            <a:endParaRPr lang="en-GB" sz="2000" kern="0" dirty="0">
              <a:latin typeface="+mn-lt"/>
              <a:cs typeface="+mn-cs"/>
            </a:endParaRP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defRPr/>
            </a:pPr>
            <a:r>
              <a:rPr lang="en-GB" sz="2000" kern="0" dirty="0">
                <a:latin typeface="+mn-lt"/>
                <a:cs typeface="+mn-cs"/>
              </a:rPr>
              <a:t>given observations </a:t>
            </a:r>
            <a:r>
              <a:rPr lang="en-GB" sz="2000" i="1" kern="0" dirty="0" err="1">
                <a:latin typeface="+mn-lt"/>
                <a:cs typeface="+mn-cs"/>
              </a:rPr>
              <a:t>x</a:t>
            </a:r>
            <a:r>
              <a:rPr lang="en-GB" sz="2000" kern="0" baseline="-25000" dirty="0" err="1">
                <a:latin typeface="+mn-lt"/>
                <a:cs typeface="+mn-cs"/>
              </a:rPr>
              <a:t>ik</a:t>
            </a:r>
            <a:r>
              <a:rPr lang="en-GB" sz="2000" kern="0" dirty="0">
                <a:latin typeface="+mn-lt"/>
                <a:cs typeface="+mn-cs"/>
              </a:rPr>
              <a:t>, </a:t>
            </a:r>
            <a:r>
              <a:rPr lang="en-GB" sz="2000" i="1" kern="0" dirty="0">
                <a:latin typeface="+mn-lt"/>
                <a:cs typeface="+mn-cs"/>
              </a:rPr>
              <a:t>k</a:t>
            </a:r>
            <a:r>
              <a:rPr lang="en-GB" sz="2000" kern="0" dirty="0">
                <a:latin typeface="+mn-lt"/>
                <a:cs typeface="+mn-cs"/>
              </a:rPr>
              <a:t> =1, …, </a:t>
            </a:r>
            <a:r>
              <a:rPr lang="en-GB" sz="2000" i="1" kern="0" dirty="0">
                <a:latin typeface="+mn-lt"/>
                <a:cs typeface="+mn-cs"/>
              </a:rPr>
              <a:t>K</a:t>
            </a:r>
            <a:r>
              <a:rPr lang="en-GB" sz="2000" kern="0" dirty="0">
                <a:latin typeface="+mn-lt"/>
                <a:cs typeface="+mn-cs"/>
              </a:rPr>
              <a:t>, </a:t>
            </a:r>
            <a:r>
              <a:rPr lang="en-GB" sz="2000" kern="0" dirty="0">
                <a:cs typeface="+mn-cs"/>
              </a:rPr>
              <a:t>of the </a:t>
            </a:r>
            <a:r>
              <a:rPr lang="en-GB" sz="2000" dirty="0">
                <a:cs typeface="+mn-cs"/>
              </a:rPr>
              <a:t>regressor </a:t>
            </a:r>
            <a:r>
              <a:rPr lang="en-GB" sz="2000" kern="0" dirty="0">
                <a:cs typeface="+mn-cs"/>
              </a:rPr>
              <a:t>variables, </a:t>
            </a:r>
            <a:r>
              <a:rPr lang="en-GB" sz="2000" kern="0" dirty="0">
                <a:latin typeface="+mn-lt"/>
                <a:cs typeface="+mn-cs"/>
              </a:rPr>
              <a:t>error term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kern="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kern="0" dirty="0">
                <a:latin typeface="+mn-lt"/>
                <a:cs typeface="+mn-cs"/>
              </a:rPr>
              <a:t>OLS estimator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i="1" kern="0" dirty="0">
                <a:latin typeface="+mn-lt"/>
                <a:cs typeface="+mn-cs"/>
              </a:rPr>
              <a:t>		b</a:t>
            </a:r>
            <a:r>
              <a:rPr lang="en-GB" sz="2000" kern="0" dirty="0">
                <a:latin typeface="+mn-lt"/>
                <a:cs typeface="+mn-cs"/>
              </a:rPr>
              <a:t> =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(</a:t>
            </a:r>
            <a:r>
              <a:rPr lang="en-GB" sz="2000" i="1" dirty="0"/>
              <a:t>X</a:t>
            </a:r>
            <a:r>
              <a:rPr lang="en-GB" sz="2000" dirty="0"/>
              <a:t>’</a:t>
            </a:r>
            <a:r>
              <a:rPr lang="en-GB" sz="2000" i="1" dirty="0"/>
              <a:t>X</a:t>
            </a:r>
            <a:r>
              <a:rPr lang="en-GB" sz="2000" dirty="0"/>
              <a:t>)</a:t>
            </a:r>
            <a:r>
              <a:rPr lang="en-GB" sz="2000" baseline="30000" dirty="0"/>
              <a:t>-1</a:t>
            </a:r>
            <a:r>
              <a:rPr lang="en-GB" sz="2000" i="1" dirty="0"/>
              <a:t>X</a:t>
            </a:r>
            <a:r>
              <a:rPr lang="en-GB" sz="2000" dirty="0"/>
              <a:t>’</a:t>
            </a:r>
            <a:r>
              <a:rPr lang="en-GB" sz="2000" i="1" dirty="0"/>
              <a:t>y</a:t>
            </a:r>
            <a:endParaRPr lang="en-GB" sz="2000" i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From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i="1" kern="0" dirty="0"/>
              <a:t>		b</a:t>
            </a:r>
            <a:r>
              <a:rPr lang="en-GB" sz="2000" kern="0" dirty="0"/>
              <a:t> =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kern="0" dirty="0"/>
              <a:t>x</a:t>
            </a:r>
            <a:r>
              <a:rPr lang="en-GB" sz="2000" kern="0" baseline="-25000" dirty="0"/>
              <a:t>i</a:t>
            </a:r>
            <a:r>
              <a:rPr lang="en-GB" sz="2000" kern="0" dirty="0"/>
              <a:t>‘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		</a:t>
            </a:r>
            <a:r>
              <a:rPr lang="en-GB" sz="2000" dirty="0"/>
              <a:t>   =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’</a:t>
            </a:r>
            <a:r>
              <a:rPr lang="en-GB" sz="2000" i="1" dirty="0"/>
              <a:t>X</a:t>
            </a:r>
            <a:r>
              <a:rPr lang="en-GB" sz="2000" dirty="0"/>
              <a:t>)</a:t>
            </a:r>
            <a:r>
              <a:rPr lang="en-GB" sz="2000" baseline="30000" dirty="0"/>
              <a:t>-1</a:t>
            </a:r>
            <a:r>
              <a:rPr lang="en-GB" sz="2000" dirty="0"/>
              <a:t> </a:t>
            </a:r>
            <a:r>
              <a:rPr lang="en-GB" sz="2000" i="1" dirty="0" err="1"/>
              <a:t>X</a:t>
            </a:r>
            <a:r>
              <a:rPr lang="en-GB" sz="2000" dirty="0" err="1"/>
              <a:t>’</a:t>
            </a:r>
            <a:r>
              <a:rPr lang="en-GB" sz="2000" i="1" dirty="0" err="1"/>
              <a:t>ε</a:t>
            </a:r>
            <a:endParaRPr lang="en-GB" sz="20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	follows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i="1" kern="0" dirty="0"/>
              <a:t>		</a:t>
            </a:r>
            <a:r>
              <a:rPr lang="en-GB" sz="2000" dirty="0"/>
              <a:t> E{</a:t>
            </a:r>
            <a:r>
              <a:rPr lang="en-GB" sz="2000" i="1" kern="0" dirty="0"/>
              <a:t>b</a:t>
            </a:r>
            <a:r>
              <a:rPr lang="en-GB" sz="2000" dirty="0"/>
              <a:t>} </a:t>
            </a:r>
            <a:r>
              <a:rPr lang="en-GB" sz="2000" kern="0" dirty="0"/>
              <a:t>=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y</a:t>
            </a:r>
            <a:r>
              <a:rPr lang="en-GB" sz="2000" baseline="-25000" dirty="0"/>
              <a:t>i</a:t>
            </a:r>
            <a:r>
              <a:rPr lang="en-GB" sz="2000" dirty="0"/>
              <a:t> = 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kern="0" dirty="0"/>
              <a:t>x</a:t>
            </a:r>
            <a:r>
              <a:rPr lang="en-GB" sz="2000" kern="0" baseline="-25000" dirty="0"/>
              <a:t>i</a:t>
            </a:r>
            <a:r>
              <a:rPr lang="en-GB" sz="2000" kern="0" dirty="0"/>
              <a:t>‘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dirty="0"/>
              <a:t>Σ</a:t>
            </a:r>
            <a:r>
              <a:rPr lang="en-GB" sz="2000" baseline="-25000" dirty="0"/>
              <a:t>i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		</a:t>
            </a:r>
            <a:r>
              <a:rPr lang="en-GB" sz="2000" dirty="0"/>
              <a:t>   =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</a:t>
            </a:r>
            <a:r>
              <a:rPr lang="en-GB" sz="2000" i="1" kern="0" dirty="0"/>
              <a:t> </a:t>
            </a:r>
            <a:r>
              <a:rPr lang="en-GB" sz="2000" dirty="0"/>
              <a:t>E{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kern="0" dirty="0">
                <a:latin typeface="Arial"/>
                <a:cs typeface="Arial"/>
              </a:rPr>
              <a:t>β</a:t>
            </a:r>
            <a:r>
              <a:rPr lang="en-GB" sz="2000" kern="0" dirty="0"/>
              <a:t> + 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’</a:t>
            </a:r>
            <a:r>
              <a:rPr lang="en-GB" sz="2000" i="1" dirty="0"/>
              <a:t>X</a:t>
            </a:r>
            <a:r>
              <a:rPr lang="en-GB" sz="2000" dirty="0"/>
              <a:t>)</a:t>
            </a:r>
            <a:r>
              <a:rPr lang="en-GB" sz="2000" baseline="30000" dirty="0"/>
              <a:t>-1</a:t>
            </a:r>
            <a:r>
              <a:rPr lang="en-GB" sz="2000" dirty="0"/>
              <a:t> E{</a:t>
            </a:r>
            <a:r>
              <a:rPr lang="en-GB" sz="2000" i="1" dirty="0" err="1"/>
              <a:t>X</a:t>
            </a:r>
            <a:r>
              <a:rPr lang="en-GB" sz="2000" dirty="0" err="1"/>
              <a:t>’</a:t>
            </a:r>
            <a:r>
              <a:rPr lang="en-GB" sz="2000" i="1" dirty="0" err="1"/>
              <a:t>ε</a:t>
            </a:r>
            <a:r>
              <a:rPr lang="en-GB" sz="2000" dirty="0"/>
              <a:t>}</a:t>
            </a:r>
            <a:endParaRPr lang="en-GB" sz="2000" dirty="0">
              <a:latin typeface="Arial"/>
              <a:cs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B4371D-7E2C-854C-BF1D-9F9079E91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OLS Estimator: Properties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7D687-6112-426B-8080-A8C91E530310}" type="slidenum">
              <a:rPr lang="de-AT" altLang="en-US"/>
              <a:pPr>
                <a:defRPr/>
              </a:pPr>
              <a:t>47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0000" indent="-3600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lang="en-GB" sz="2000" kern="0" dirty="0"/>
              <a:t>OLS estimator </a:t>
            </a:r>
            <a:r>
              <a:rPr lang="en-GB" sz="2000" i="1" kern="0" dirty="0"/>
              <a:t>b</a:t>
            </a:r>
            <a:r>
              <a:rPr lang="en-GB" sz="2000" kern="0" dirty="0"/>
              <a:t> </a:t>
            </a:r>
            <a:r>
              <a:rPr lang="en-GB" sz="2000" kern="0" dirty="0">
                <a:latin typeface="+mn-lt"/>
                <a:cs typeface="+mn-cs"/>
              </a:rPr>
              <a:t>is </a:t>
            </a:r>
            <a:r>
              <a:rPr lang="en-GB" sz="2000" kern="0" dirty="0"/>
              <a:t>unbiased if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(A1)  </a:t>
            </a:r>
            <a:r>
              <a:rPr lang="en-GB" sz="2000" dirty="0"/>
              <a:t>E{</a:t>
            </a:r>
            <a:r>
              <a:rPr lang="en-GB" sz="2000" i="1" dirty="0" err="1"/>
              <a:t>ε</a:t>
            </a:r>
            <a:r>
              <a:rPr lang="en-GB" sz="2000" dirty="0"/>
              <a:t>} = 0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dirty="0"/>
              <a:t>E{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} = E{</a:t>
            </a:r>
            <a:r>
              <a:rPr lang="en-GB" sz="2000" i="1" dirty="0" err="1"/>
              <a:t>X</a:t>
            </a:r>
            <a:r>
              <a:rPr lang="en-GB" sz="2000" dirty="0" err="1"/>
              <a:t>’</a:t>
            </a:r>
            <a:r>
              <a:rPr lang="en-GB" sz="2000" i="1" dirty="0" err="1"/>
              <a:t>ε</a:t>
            </a:r>
            <a:r>
              <a:rPr lang="en-GB" sz="2000" dirty="0"/>
              <a:t>} = 0; is fulfilled if (A7) or a stronger assumption is true</a:t>
            </a:r>
            <a:endParaRPr lang="en-GB" sz="2000" kern="0" dirty="0"/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q"/>
              <a:defRPr/>
            </a:pPr>
            <a:r>
              <a:rPr lang="en-GB" dirty="0"/>
              <a:t>(A2) {</a:t>
            </a:r>
            <a:r>
              <a:rPr lang="en-GB" i="1" kern="0" dirty="0"/>
              <a:t>x</a:t>
            </a:r>
            <a:r>
              <a:rPr lang="en-GB" kern="0" baseline="-25000" dirty="0"/>
              <a:t>i</a:t>
            </a:r>
            <a:r>
              <a:rPr lang="en-GB" kern="0" dirty="0"/>
              <a:t>, </a:t>
            </a:r>
            <a:r>
              <a:rPr lang="en-GB" i="1" kern="0" dirty="0" err="1"/>
              <a:t>i</a:t>
            </a:r>
            <a:r>
              <a:rPr lang="en-GB" i="1" kern="0" dirty="0"/>
              <a:t> </a:t>
            </a:r>
            <a:r>
              <a:rPr lang="en-GB" kern="0" dirty="0"/>
              <a:t>=1, …,</a:t>
            </a:r>
            <a:r>
              <a:rPr lang="en-GB" i="1" kern="0" dirty="0"/>
              <a:t>N</a:t>
            </a:r>
            <a:r>
              <a:rPr lang="en-GB" kern="0" dirty="0"/>
              <a:t>} and  {</a:t>
            </a:r>
            <a:r>
              <a:rPr lang="en-GB" i="1" dirty="0" err="1"/>
              <a:t>ε</a:t>
            </a:r>
            <a:r>
              <a:rPr lang="en-GB" baseline="-25000" dirty="0" err="1"/>
              <a:t>i</a:t>
            </a:r>
            <a:r>
              <a:rPr lang="en-GB" kern="0" dirty="0"/>
              <a:t>, </a:t>
            </a:r>
            <a:r>
              <a:rPr lang="en-GB" i="1" kern="0" dirty="0" err="1"/>
              <a:t>i</a:t>
            </a:r>
            <a:r>
              <a:rPr lang="en-GB" i="1" kern="0" dirty="0"/>
              <a:t> </a:t>
            </a:r>
            <a:r>
              <a:rPr lang="en-GB" kern="0" dirty="0"/>
              <a:t>=1, …,</a:t>
            </a:r>
            <a:r>
              <a:rPr lang="en-GB" i="1" kern="0" dirty="0"/>
              <a:t>N</a:t>
            </a:r>
            <a:r>
              <a:rPr lang="en-GB" kern="0" dirty="0"/>
              <a:t>}</a:t>
            </a:r>
            <a:r>
              <a:rPr lang="en-GB" dirty="0"/>
              <a:t> </a:t>
            </a:r>
            <a:r>
              <a:rPr lang="en-GB" kern="0" dirty="0"/>
              <a:t>are independent; is the strongest assumption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q"/>
              <a:defRPr/>
            </a:pPr>
            <a:r>
              <a:rPr lang="en-GB" kern="0" dirty="0"/>
              <a:t>(A10) </a:t>
            </a:r>
            <a:r>
              <a:rPr lang="en-GB" dirty="0"/>
              <a:t>E{</a:t>
            </a:r>
            <a:r>
              <a:rPr lang="en-GB" i="1" dirty="0" err="1"/>
              <a:t>ε</a:t>
            </a:r>
            <a:r>
              <a:rPr lang="en-GB" dirty="0" err="1"/>
              <a:t>|</a:t>
            </a:r>
            <a:r>
              <a:rPr lang="en-GB" i="1" dirty="0" err="1"/>
              <a:t>X</a:t>
            </a:r>
            <a:r>
              <a:rPr lang="en-GB" dirty="0"/>
              <a:t>} = 0, i.e., </a:t>
            </a:r>
            <a:r>
              <a:rPr lang="en-GB" i="1" dirty="0"/>
              <a:t>X</a:t>
            </a:r>
            <a:r>
              <a:rPr lang="en-GB" dirty="0"/>
              <a:t> uninformative about E{</a:t>
            </a:r>
            <a:r>
              <a:rPr lang="en-GB" i="1" dirty="0" err="1"/>
              <a:t>ε</a:t>
            </a:r>
            <a:r>
              <a:rPr lang="en-GB" baseline="-25000" dirty="0" err="1"/>
              <a:t>i</a:t>
            </a:r>
            <a:r>
              <a:rPr lang="en-GB" dirty="0"/>
              <a:t>} for all </a:t>
            </a:r>
            <a:r>
              <a:rPr lang="en-GB" i="1" dirty="0" err="1"/>
              <a:t>i</a:t>
            </a:r>
            <a:r>
              <a:rPr lang="en-GB" dirty="0"/>
              <a:t> (</a:t>
            </a:r>
            <a:r>
              <a:rPr lang="en-GB" i="1" dirty="0" err="1"/>
              <a:t>ε</a:t>
            </a:r>
            <a:r>
              <a:rPr lang="en-GB" dirty="0"/>
              <a:t> is conditional mean independent of </a:t>
            </a:r>
            <a:r>
              <a:rPr lang="en-GB" i="1" dirty="0"/>
              <a:t>X</a:t>
            </a:r>
            <a:r>
              <a:rPr lang="en-GB" dirty="0"/>
              <a:t>); is implied by (A2)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q"/>
              <a:defRPr/>
            </a:pPr>
            <a:r>
              <a:rPr lang="en-GB" kern="0" dirty="0"/>
              <a:t>(A8) </a:t>
            </a:r>
            <a:r>
              <a:rPr lang="en-GB" i="1" kern="0" dirty="0"/>
              <a:t>x</a:t>
            </a:r>
            <a:r>
              <a:rPr lang="en-GB" kern="0" baseline="-25000" dirty="0"/>
              <a:t>i</a:t>
            </a:r>
            <a:r>
              <a:rPr lang="en-GB" kern="0" dirty="0"/>
              <a:t>  and </a:t>
            </a:r>
            <a:r>
              <a:rPr lang="en-GB" i="1" dirty="0" err="1"/>
              <a:t>ε</a:t>
            </a:r>
            <a:r>
              <a:rPr lang="en-GB" baseline="-25000" dirty="0" err="1"/>
              <a:t>i</a:t>
            </a:r>
            <a:r>
              <a:rPr lang="en-GB" dirty="0"/>
              <a:t>  </a:t>
            </a:r>
            <a:r>
              <a:rPr lang="en-GB" kern="0" dirty="0"/>
              <a:t>are independent</a:t>
            </a:r>
            <a:r>
              <a:rPr lang="en-GB" dirty="0"/>
              <a:t> for all </a:t>
            </a:r>
            <a:r>
              <a:rPr lang="en-GB" i="1" dirty="0" err="1"/>
              <a:t>i</a:t>
            </a:r>
            <a:r>
              <a:rPr lang="en-GB" dirty="0"/>
              <a:t> (no contemporaneous dependence); is less strong than (A2) and (A10)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q"/>
              <a:defRPr/>
            </a:pPr>
            <a:r>
              <a:rPr lang="en-GB" dirty="0"/>
              <a:t>(A7)</a:t>
            </a:r>
            <a:r>
              <a:rPr lang="en-GB" kern="0" dirty="0"/>
              <a:t> </a:t>
            </a:r>
            <a:r>
              <a:rPr lang="en-GB" dirty="0"/>
              <a:t>E{</a:t>
            </a:r>
            <a:r>
              <a:rPr lang="en-GB" i="1" kern="0" dirty="0"/>
              <a:t>x</a:t>
            </a:r>
            <a:r>
              <a:rPr lang="en-GB" kern="0" baseline="-25000" dirty="0"/>
              <a:t>i </a:t>
            </a:r>
            <a:r>
              <a:rPr lang="en-GB" i="1" dirty="0" err="1"/>
              <a:t>ε</a:t>
            </a:r>
            <a:r>
              <a:rPr lang="en-GB" kern="0" baseline="-25000" dirty="0" err="1"/>
              <a:t>i</a:t>
            </a:r>
            <a:r>
              <a:rPr lang="en-GB" dirty="0"/>
              <a:t>} = 0 for all </a:t>
            </a:r>
            <a:r>
              <a:rPr lang="en-GB" i="1" dirty="0" err="1"/>
              <a:t>i</a:t>
            </a:r>
            <a:r>
              <a:rPr lang="en-GB" dirty="0"/>
              <a:t> (no contemporaneous correlation); is even less strong than (A8)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162C55-6363-7945-9E2A-7A1CA997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OLS Estimator: Properties, </a:t>
            </a:r>
            <a:r>
              <a:rPr lang="en-GB" sz="2400">
                <a:latin typeface="Verdana" pitchFamily="34" charset="0"/>
              </a:rPr>
              <a:t>cont’d</a:t>
            </a:r>
            <a:endParaRPr lang="en-GB" sz="4000">
              <a:latin typeface="Verdana" pitchFamily="34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8EF16-9D7F-44A4-BDBF-0495EFF3390F}" type="slidenum">
              <a:rPr lang="de-AT" altLang="en-US"/>
              <a:pPr>
                <a:defRPr/>
              </a:pPr>
              <a:t>48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0000" indent="-3600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+mj-lt"/>
              <a:buAutoNum type="arabicPeriod" startAt="2"/>
              <a:defRPr/>
            </a:pPr>
            <a:r>
              <a:rPr lang="en-GB" sz="2000" kern="0" dirty="0"/>
              <a:t>OLS estimator </a:t>
            </a:r>
            <a:r>
              <a:rPr lang="en-GB" sz="2000" i="1" kern="0" dirty="0"/>
              <a:t>b</a:t>
            </a:r>
            <a:r>
              <a:rPr lang="en-GB" sz="2000" kern="0" dirty="0"/>
              <a:t> is consistent for </a:t>
            </a:r>
            <a:r>
              <a:rPr lang="en-GB" sz="2000" kern="0" dirty="0">
                <a:latin typeface="Arial"/>
                <a:cs typeface="Arial"/>
              </a:rPr>
              <a:t>β if</a:t>
            </a:r>
            <a:endParaRPr lang="en-GB" sz="2000" kern="0" dirty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(A8) </a:t>
            </a:r>
            <a:r>
              <a:rPr lang="en-GB" sz="2000" i="1" kern="0" dirty="0"/>
              <a:t>x</a:t>
            </a:r>
            <a:r>
              <a:rPr lang="en-GB" sz="2000" kern="0" baseline="-25000" dirty="0"/>
              <a:t>i</a:t>
            </a:r>
            <a:r>
              <a:rPr lang="en-GB" sz="2000" kern="0" dirty="0"/>
              <a:t> and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kern="0" dirty="0"/>
              <a:t>are independent</a:t>
            </a:r>
            <a:r>
              <a:rPr lang="en-GB" sz="2000" dirty="0"/>
              <a:t> for all </a:t>
            </a:r>
            <a:r>
              <a:rPr lang="en-GB" sz="2000" i="1" dirty="0" err="1"/>
              <a:t>i</a:t>
            </a:r>
            <a:endParaRPr lang="en-GB" sz="2000" dirty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(A6) </a:t>
            </a:r>
            <a:r>
              <a:rPr lang="en-GB" sz="2000" dirty="0"/>
              <a:t>(1/</a:t>
            </a:r>
            <a:r>
              <a:rPr lang="en-GB" sz="2000" i="1" dirty="0"/>
              <a:t>N)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 has as limit (</a:t>
            </a:r>
            <a:r>
              <a:rPr lang="en-GB" sz="2000" i="1" dirty="0"/>
              <a:t>N→∞</a:t>
            </a:r>
            <a:r>
              <a:rPr lang="en-GB" sz="2000" dirty="0"/>
              <a:t>) a non-singular matrix </a:t>
            </a:r>
            <a:r>
              <a:rPr lang="en-GB" sz="2000" dirty="0" err="1"/>
              <a:t>Σ</a:t>
            </a:r>
            <a:r>
              <a:rPr lang="en-GB" sz="2000" baseline="-25000" dirty="0" err="1"/>
              <a:t>xx</a:t>
            </a:r>
            <a:endParaRPr lang="en-GB" sz="2000" baseline="-25000" dirty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(A8) can be substituted by (A7) </a:t>
            </a:r>
            <a:r>
              <a:rPr lang="en-GB" sz="2000" kern="0" dirty="0"/>
              <a:t>[</a:t>
            </a:r>
            <a:r>
              <a:rPr lang="en-GB" sz="2000" dirty="0"/>
              <a:t>E{</a:t>
            </a:r>
            <a:r>
              <a:rPr lang="en-GB" sz="2000" i="1" kern="0" dirty="0"/>
              <a:t>x</a:t>
            </a:r>
            <a:r>
              <a:rPr lang="en-GB" sz="2000" kern="0" baseline="-25000" dirty="0"/>
              <a:t>i </a:t>
            </a:r>
            <a:r>
              <a:rPr lang="en-GB" sz="2000" i="1" dirty="0" err="1"/>
              <a:t>ε</a:t>
            </a:r>
            <a:r>
              <a:rPr lang="en-GB" sz="2000" kern="0" baseline="-25000" dirty="0" err="1"/>
              <a:t>i</a:t>
            </a:r>
            <a:r>
              <a:rPr lang="en-GB" sz="2000" dirty="0"/>
              <a:t>} = 0 for all </a:t>
            </a:r>
            <a:r>
              <a:rPr lang="en-GB" sz="2000" i="1" dirty="0" err="1"/>
              <a:t>i</a:t>
            </a:r>
            <a:r>
              <a:rPr lang="en-GB" sz="2000" dirty="0"/>
              <a:t>, no contemporaneous correlation]</a:t>
            </a:r>
            <a:endParaRPr lang="en-GB" sz="2000" dirty="0">
              <a:latin typeface="Arial"/>
              <a:cs typeface="Arial"/>
            </a:endParaRPr>
          </a:p>
          <a:p>
            <a:pPr marL="360000" indent="-3600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+mj-lt"/>
              <a:buAutoNum type="arabicPeriod" startAt="3"/>
              <a:defRPr/>
            </a:pPr>
            <a:r>
              <a:rPr lang="en-GB" sz="2000" kern="0" dirty="0"/>
              <a:t>OLS estimator </a:t>
            </a:r>
            <a:r>
              <a:rPr lang="en-GB" sz="2000" i="1" kern="0" dirty="0"/>
              <a:t>b</a:t>
            </a:r>
            <a:r>
              <a:rPr lang="en-GB" sz="2000" kern="0" dirty="0"/>
              <a:t> is asymptotically normally distributed if (A6), (A8) and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(A11)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baseline="-25000" dirty="0"/>
              <a:t> </a:t>
            </a:r>
            <a:r>
              <a:rPr lang="en-GB" sz="2000" dirty="0">
                <a:latin typeface="Arial"/>
                <a:cs typeface="Arial"/>
              </a:rPr>
              <a:t>~ IID(0,σ²)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kern="0" dirty="0">
                <a:latin typeface="Arial"/>
                <a:cs typeface="Arial"/>
              </a:rPr>
              <a:t>	</a:t>
            </a:r>
            <a:r>
              <a:rPr lang="en-GB" sz="2000" kern="0" dirty="0"/>
              <a:t>are true;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kern="0" dirty="0"/>
              <a:t>for large </a:t>
            </a:r>
            <a:r>
              <a:rPr lang="en-GB" sz="2000" i="1" kern="0" dirty="0"/>
              <a:t>N</a:t>
            </a:r>
            <a:r>
              <a:rPr lang="en-GB" sz="2000" kern="0" dirty="0"/>
              <a:t>, </a:t>
            </a:r>
            <a:r>
              <a:rPr lang="en-GB" sz="2000" i="1" kern="0" dirty="0"/>
              <a:t>b</a:t>
            </a:r>
            <a:r>
              <a:rPr lang="en-GB" sz="2000" kern="0" dirty="0"/>
              <a:t> follows approximately the normal distribution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GB" sz="2000" dirty="0">
                <a:latin typeface="Arial"/>
                <a:cs typeface="Arial"/>
              </a:rPr>
              <a:t>		   </a:t>
            </a:r>
            <a:r>
              <a:rPr lang="en-GB" sz="2000" i="1" kern="0" dirty="0"/>
              <a:t>b</a:t>
            </a:r>
            <a:r>
              <a:rPr lang="en-GB" sz="2000" kern="0" dirty="0"/>
              <a:t> </a:t>
            </a:r>
            <a:r>
              <a:rPr lang="en-GB" sz="2000" kern="0" dirty="0">
                <a:latin typeface="Arial"/>
                <a:cs typeface="Arial"/>
              </a:rPr>
              <a:t>~</a:t>
            </a:r>
            <a:r>
              <a:rPr lang="en-GB" sz="2000" kern="0" baseline="-25000" dirty="0">
                <a:latin typeface="Arial"/>
                <a:cs typeface="Arial"/>
              </a:rPr>
              <a:t>a</a:t>
            </a:r>
            <a:r>
              <a:rPr lang="en-GB" sz="2000" kern="0" dirty="0">
                <a:latin typeface="Arial"/>
                <a:cs typeface="Arial"/>
              </a:rPr>
              <a:t> N{β, </a:t>
            </a:r>
            <a:r>
              <a:rPr lang="en-GB" sz="2000" dirty="0"/>
              <a:t>σ</a:t>
            </a:r>
            <a:r>
              <a:rPr lang="en-GB" sz="2000" baseline="30000" dirty="0"/>
              <a:t>2</a:t>
            </a:r>
            <a:r>
              <a:rPr lang="en-GB" sz="2000" dirty="0"/>
              <a:t>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 )</a:t>
            </a:r>
            <a:r>
              <a:rPr lang="en-GB" sz="2000" baseline="30000" dirty="0"/>
              <a:t>-1</a:t>
            </a:r>
            <a:r>
              <a:rPr lang="en-GB" sz="2000" dirty="0"/>
              <a:t>}</a:t>
            </a:r>
            <a:endParaRPr lang="en-GB" sz="2000" dirty="0">
              <a:latin typeface="Arial"/>
              <a:cs typeface="Arial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2000" dirty="0">
                <a:latin typeface="Arial"/>
                <a:cs typeface="Arial"/>
              </a:rPr>
              <a:t>Use White and Newey-West estimators for V{b} in case of heteroskedasticity and autocorrelation of error terms, respectively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en-GB" sz="2000" kern="0" dirty="0"/>
              <a:t>		</a:t>
            </a:r>
            <a:endParaRPr lang="en-GB" sz="2000" dirty="0"/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sz="2000" dirty="0"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8F57DF-483A-3F4B-BDFA-F031691C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43E35-A6E9-40C1-8E76-FEFA04A89162}" type="slidenum">
              <a:rPr lang="de-AT" altLang="en-US"/>
              <a:pPr>
                <a:defRPr/>
              </a:pPr>
              <a:t>49</a:t>
            </a:fld>
            <a:endParaRPr lang="de-AT" alt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Assumption (A7): E{</a:t>
            </a:r>
            <a:r>
              <a:rPr lang="en-GB" sz="4000" i="1">
                <a:latin typeface="Verdana" pitchFamily="34" charset="0"/>
              </a:rPr>
              <a:t>x</a:t>
            </a:r>
            <a:r>
              <a:rPr lang="en-GB" sz="4000" baseline="-25000">
                <a:latin typeface="Verdana" pitchFamily="34" charset="0"/>
              </a:rPr>
              <a:t>i </a:t>
            </a:r>
            <a:r>
              <a:rPr lang="en-GB" sz="4000" i="1">
                <a:latin typeface="Verdana" pitchFamily="34" charset="0"/>
              </a:rPr>
              <a:t>ε</a:t>
            </a:r>
            <a:r>
              <a:rPr lang="en-GB" sz="4000" baseline="-25000">
                <a:latin typeface="Verdana" pitchFamily="34" charset="0"/>
              </a:rPr>
              <a:t>i</a:t>
            </a:r>
            <a:r>
              <a:rPr lang="en-GB" sz="4000">
                <a:latin typeface="Verdana" pitchFamily="34" charset="0"/>
              </a:rPr>
              <a:t>} = 0 for all </a:t>
            </a:r>
            <a:r>
              <a:rPr lang="en-GB" sz="4000" i="1">
                <a:latin typeface="Verdana" pitchFamily="34" charset="0"/>
              </a:rPr>
              <a:t>i</a:t>
            </a:r>
            <a:endParaRPr lang="en-GB" sz="4000" i="1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Implication of (A7): for all </a:t>
            </a:r>
            <a:r>
              <a:rPr lang="en-GB" sz="2000" i="1" dirty="0" err="1"/>
              <a:t>i</a:t>
            </a:r>
            <a:r>
              <a:rPr lang="en-GB" sz="2000" dirty="0"/>
              <a:t>, each of the regressors is uncorrelated with the current error term, no contemporaneous correlation </a:t>
            </a:r>
          </a:p>
          <a:p>
            <a:pPr marL="342900" lvl="2" indent="-342900">
              <a:lnSpc>
                <a:spcPct val="90000"/>
              </a:lnSpc>
              <a:defRPr/>
            </a:pPr>
            <a:r>
              <a:rPr lang="en-GB" sz="2000" dirty="0"/>
              <a:t>(A7) guaranties unbiasedness and consistency of the OLS estimator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Stronger assumptions – (A2), (A10), (A8) – have same consequences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 reality, (A7) is not always true: alternative estimation procedures are required for ascertaining consistency and unbiasedness 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Examples of situations with 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/>
              </a:rPr>
              <a:t>≠ 0</a:t>
            </a:r>
            <a:r>
              <a:rPr lang="en-GB" sz="2000" dirty="0"/>
              <a:t> (see the following slides):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Regressors with measurement errors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Regression on the lagged dependent variable with autocorrelated error terms (dynamic regression)</a:t>
            </a:r>
          </a:p>
          <a:p>
            <a:pPr marL="360000" indent="-360000" eaLnBrk="1" hangingPunct="1">
              <a:defRPr/>
            </a:pPr>
            <a:r>
              <a:rPr lang="en-GB" sz="2000" dirty="0"/>
              <a:t>Unobserved heterogeneity</a:t>
            </a:r>
          </a:p>
          <a:p>
            <a:pPr marL="360000" indent="-360000" eaLnBrk="1" hangingPunct="1">
              <a:defRPr/>
            </a:pPr>
            <a:r>
              <a:rPr lang="en-GB" sz="2000" dirty="0"/>
              <a:t>Endogeneity of regressors, simultaneity </a:t>
            </a:r>
          </a:p>
          <a:p>
            <a:pPr marL="469900" indent="-469900" eaLnBrk="1" hangingPunct="1"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819D42-10FF-314F-9B7E-1D26EFBEE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None/>
              <a:defRPr/>
            </a:pPr>
            <a:r>
              <a:rPr lang="en-GB" sz="2000" dirty="0"/>
              <a:t>Consumption (</a:t>
            </a:r>
            <a:r>
              <a:rPr lang="en-GB" sz="2000" i="1" dirty="0"/>
              <a:t>cons</a:t>
            </a:r>
            <a:r>
              <a:rPr lang="en-GB" sz="2000" dirty="0"/>
              <a:t>) of ice cream </a:t>
            </a:r>
            <a:r>
              <a:rPr lang="en-GB" sz="2000" dirty="0">
                <a:cs typeface="Arial" charset="0"/>
              </a:rPr>
              <a:t>per head (in pints)</a:t>
            </a:r>
            <a:r>
              <a:rPr lang="en-GB" sz="2000" dirty="0"/>
              <a:t>: scatter diagram of actual values </a:t>
            </a:r>
            <a:r>
              <a:rPr lang="en-GB" sz="2000" i="1" dirty="0"/>
              <a:t>cons </a:t>
            </a:r>
            <a:r>
              <a:rPr lang="en-GB" sz="2000" dirty="0"/>
              <a:t>over lagged values </a:t>
            </a:r>
            <a:r>
              <a:rPr lang="en-GB" sz="2000" i="1" dirty="0"/>
              <a:t>cons</a:t>
            </a:r>
            <a:r>
              <a:rPr lang="en-GB" sz="2000" baseline="-25000" dirty="0"/>
              <a:t>-1</a:t>
            </a:r>
            <a:endParaRPr lang="en-GB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E5834-FD63-40D5-BE60-98521853E704}" type="slidenum">
              <a:rPr lang="de-AT" altLang="en-US"/>
              <a:pPr>
                <a:defRPr/>
              </a:pPr>
              <a:t>5</a:t>
            </a:fld>
            <a:endParaRPr lang="de-AT" altLang="en-US"/>
          </a:p>
        </p:txBody>
      </p:sp>
      <p:pic>
        <p:nvPicPr>
          <p:cNvPr id="2273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564904"/>
            <a:ext cx="6047855" cy="331236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4ED39A-CC8A-E74B-9E51-36A8B8F0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7015113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50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5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245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41239511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A6BF7E-E8F2-4C4E-B251-6BD3DE132E9C}" type="slidenum">
              <a:rPr lang="de-AT" altLang="en-US"/>
              <a:pPr>
                <a:defRPr/>
              </a:pPr>
              <a:t>51</a:t>
            </a:fld>
            <a:endParaRPr lang="de-AT" alt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Omission of Relevant Regressors</a:t>
            </a:r>
            <a:endParaRPr lang="en-GB" sz="4000" i="1" dirty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Two models: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GB" sz="2000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‘</a:t>
            </a:r>
            <a:r>
              <a:rPr lang="en-GB" sz="2000" dirty="0">
                <a:cs typeface="Arial" charset="0"/>
              </a:rPr>
              <a:t>β +</a:t>
            </a:r>
            <a:r>
              <a:rPr lang="en-GB" sz="2000" dirty="0"/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 err="1"/>
              <a:t>’</a:t>
            </a:r>
            <a:r>
              <a:rPr lang="en-GB" sz="2000" dirty="0" err="1">
                <a:cs typeface="Arial" charset="0"/>
              </a:rPr>
              <a:t>γ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/>
              <a:t> 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GB" sz="2000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‘</a:t>
            </a:r>
            <a:r>
              <a:rPr lang="en-GB" sz="2000" dirty="0">
                <a:cs typeface="Arial" charset="0"/>
              </a:rPr>
              <a:t>β +</a:t>
            </a:r>
            <a:r>
              <a:rPr lang="en-GB" sz="2000" dirty="0"/>
              <a:t> </a:t>
            </a:r>
            <a:r>
              <a:rPr lang="en-GB" sz="2000" i="1" dirty="0"/>
              <a:t>v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dirty="0"/>
              <a:t> 			(B)</a:t>
            </a:r>
            <a:endParaRPr lang="en-GB" sz="2000" dirty="0">
              <a:cs typeface="Arial" charset="0"/>
            </a:endParaRPr>
          </a:p>
          <a:p>
            <a:pPr marL="342900" lvl="2" indent="-342900">
              <a:lnSpc>
                <a:spcPct val="90000"/>
              </a:lnSpc>
            </a:pPr>
            <a:r>
              <a:rPr lang="en-GB" sz="2000" dirty="0"/>
              <a:t>True model (A), fitted model (B)</a:t>
            </a:r>
          </a:p>
          <a:p>
            <a:pPr marL="342900" lvl="2" indent="-342900">
              <a:lnSpc>
                <a:spcPct val="90000"/>
              </a:lnSpc>
            </a:pPr>
            <a:r>
              <a:rPr lang="en-GB" sz="2000" dirty="0"/>
              <a:t>OLS estimates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B</a:t>
            </a:r>
            <a:r>
              <a:rPr lang="en-GB" sz="2000" dirty="0"/>
              <a:t> of </a:t>
            </a:r>
            <a:r>
              <a:rPr lang="en-GB" sz="2000" dirty="0">
                <a:cs typeface="Arial" charset="0"/>
              </a:rPr>
              <a:t>β from (B)</a:t>
            </a:r>
          </a:p>
          <a:p>
            <a:pPr marL="342900" lvl="2" indent="-342900">
              <a:lnSpc>
                <a:spcPct val="90000"/>
              </a:lnSpc>
            </a:pPr>
            <a:endParaRPr lang="en-GB" sz="2000" dirty="0">
              <a:cs typeface="Arial" charset="0"/>
            </a:endParaRPr>
          </a:p>
          <a:p>
            <a:pPr marL="342900" lvl="2" indent="-342900">
              <a:lnSpc>
                <a:spcPct val="90000"/>
              </a:lnSpc>
            </a:pPr>
            <a:endParaRPr lang="en-GB" sz="2000" dirty="0">
              <a:cs typeface="Arial" charset="0"/>
            </a:endParaRPr>
          </a:p>
          <a:p>
            <a:pPr marL="342900" lvl="2" indent="-342900">
              <a:lnSpc>
                <a:spcPct val="90000"/>
              </a:lnSpc>
            </a:pPr>
            <a:r>
              <a:rPr lang="en-GB" sz="2000" dirty="0"/>
              <a:t>Omitted variable bias: E{(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’)</a:t>
            </a:r>
            <a:r>
              <a:rPr lang="en-GB" sz="2000" baseline="30000" dirty="0"/>
              <a:t>-1 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r>
              <a:rPr lang="en-GB" sz="2000" i="1" dirty="0" err="1">
                <a:solidFill>
                  <a:schemeClr val="tx2"/>
                </a:solidFill>
                <a:cs typeface="Arial" charset="0"/>
              </a:rPr>
              <a:t>z</a:t>
            </a:r>
            <a:r>
              <a:rPr lang="en-GB" sz="2000" baseline="-25000" dirty="0" err="1">
                <a:solidFill>
                  <a:schemeClr val="tx2"/>
                </a:solidFill>
                <a:cs typeface="Arial" charset="0"/>
              </a:rPr>
              <a:t>i</a:t>
            </a:r>
            <a:r>
              <a:rPr lang="en-GB" sz="2000" dirty="0">
                <a:solidFill>
                  <a:schemeClr val="tx2"/>
                </a:solidFill>
                <a:cs typeface="Arial" charset="0"/>
              </a:rPr>
              <a:t>’</a:t>
            </a:r>
            <a:r>
              <a:rPr lang="en-GB" sz="2000" dirty="0"/>
              <a:t>}</a:t>
            </a:r>
            <a:r>
              <a:rPr lang="en-GB" sz="2000" dirty="0" err="1">
                <a:solidFill>
                  <a:schemeClr val="tx2"/>
                </a:solidFill>
                <a:cs typeface="Arial" charset="0"/>
              </a:rPr>
              <a:t>γ</a:t>
            </a:r>
            <a:r>
              <a:rPr lang="en-GB" sz="2000" dirty="0"/>
              <a:t> = E{(</a:t>
            </a:r>
            <a:r>
              <a:rPr lang="en-GB" sz="2000" i="1" dirty="0"/>
              <a:t>X’X</a:t>
            </a:r>
            <a:r>
              <a:rPr lang="en-GB" sz="2000" dirty="0"/>
              <a:t>)</a:t>
            </a:r>
            <a:r>
              <a:rPr lang="en-GB" sz="2000" baseline="30000" dirty="0"/>
              <a:t>-1 </a:t>
            </a:r>
            <a:r>
              <a:rPr lang="en-GB" sz="2000" i="1" dirty="0"/>
              <a:t>X’</a:t>
            </a:r>
            <a:r>
              <a:rPr lang="en-GB" sz="2000" i="1" dirty="0">
                <a:solidFill>
                  <a:schemeClr val="tx2"/>
                </a:solidFill>
                <a:cs typeface="Arial" charset="0"/>
              </a:rPr>
              <a:t>Z</a:t>
            </a:r>
            <a:r>
              <a:rPr lang="en-GB" sz="2000" dirty="0"/>
              <a:t>}</a:t>
            </a:r>
            <a:r>
              <a:rPr lang="en-GB" sz="2000" dirty="0" err="1">
                <a:solidFill>
                  <a:schemeClr val="tx2"/>
                </a:solidFill>
                <a:cs typeface="Arial" charset="0"/>
              </a:rPr>
              <a:t>γ</a:t>
            </a:r>
            <a:endParaRPr lang="en-GB" sz="2000" dirty="0"/>
          </a:p>
          <a:p>
            <a:pPr marL="342900" lvl="2" indent="-342900">
              <a:lnSpc>
                <a:spcPct val="90000"/>
              </a:lnSpc>
            </a:pPr>
            <a:r>
              <a:rPr lang="en-GB" sz="2000" dirty="0"/>
              <a:t>No bias if (a) </a:t>
            </a:r>
            <a:r>
              <a:rPr lang="en-GB" sz="2000" dirty="0" err="1">
                <a:cs typeface="Arial" charset="0"/>
              </a:rPr>
              <a:t>γ</a:t>
            </a:r>
            <a:r>
              <a:rPr lang="en-GB" sz="2000" dirty="0">
                <a:cs typeface="Arial" charset="0"/>
              </a:rPr>
              <a:t> = 0, i.e., model (A) is correct, or if (b) variables in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 and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i="1" dirty="0"/>
              <a:t> </a:t>
            </a:r>
            <a:r>
              <a:rPr lang="en-GB" sz="2000" dirty="0"/>
              <a:t>are uncorrelated (orthogonal)</a:t>
            </a:r>
          </a:p>
          <a:p>
            <a:pPr marL="342900" lvl="2" indent="-342900"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OLS estimators are biased, if relevant regressors are omitted that are not uncorrelated with regressors </a:t>
            </a:r>
            <a:r>
              <a:rPr lang="en-GB" sz="2000" dirty="0">
                <a:cs typeface="Arial" charset="0"/>
              </a:rPr>
              <a:t>in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 </a:t>
            </a: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52563" y="3429000"/>
          <a:ext cx="599916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5" name="Formel" r:id="rId4" imgW="2908080" imgH="291960" progId="Equation.3">
                  <p:embed/>
                </p:oleObj>
              </mc:Choice>
              <mc:Fallback>
                <p:oleObj name="Formel" r:id="rId4" imgW="2908080" imgH="291960" progId="Equation.3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3429000"/>
                        <a:ext cx="5999162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D65993-FC72-1A42-BE3D-4D321E6E2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0167354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884C8-8385-40B2-A9CB-A3F684D7BB59}" type="slidenum">
              <a:rPr lang="de-AT" altLang="en-US"/>
              <a:pPr>
                <a:defRPr/>
              </a:pPr>
              <a:t>52</a:t>
            </a:fld>
            <a:endParaRPr lang="de-AT" alt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Unobserved Heterogeneity</a:t>
            </a:r>
            <a:endParaRPr lang="en-GB" sz="4000" i="1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3272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Example: Wage equation with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: log wage, </a:t>
            </a:r>
            <a:r>
              <a:rPr lang="en-GB" sz="2000" i="1" dirty="0"/>
              <a:t>x</a:t>
            </a:r>
            <a:r>
              <a:rPr lang="en-GB" sz="2000" baseline="-25000" dirty="0"/>
              <a:t>1i</a:t>
            </a:r>
            <a:r>
              <a:rPr lang="en-GB" sz="2000" dirty="0"/>
              <a:t>: personal characteristics, </a:t>
            </a:r>
            <a:r>
              <a:rPr lang="en-GB" sz="2000" i="1" dirty="0"/>
              <a:t>x</a:t>
            </a:r>
            <a:r>
              <a:rPr lang="en-GB" sz="2000" baseline="-25000" dirty="0"/>
              <a:t>2i</a:t>
            </a:r>
            <a:r>
              <a:rPr lang="en-GB" sz="2000" dirty="0"/>
              <a:t>: years of schooling,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: abilities (unobservable)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1i</a:t>
            </a:r>
            <a:r>
              <a:rPr lang="en-GB" sz="2000" dirty="0"/>
              <a:t>‘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/>
              <a:t> + </a:t>
            </a:r>
            <a:r>
              <a:rPr lang="en-GB" sz="2000" i="1" dirty="0"/>
              <a:t>x</a:t>
            </a:r>
            <a:r>
              <a:rPr lang="en-GB" sz="2000" baseline="-25000" dirty="0"/>
              <a:t>2i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i="1" dirty="0" err="1">
                <a:cs typeface="Arial" charset="0"/>
              </a:rPr>
              <a:t>γ</a:t>
            </a:r>
            <a:r>
              <a:rPr lang="en-GB" sz="2000" dirty="0"/>
              <a:t> +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Model for analysis (unobserved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 covered in error term)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‘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with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= (</a:t>
            </a:r>
            <a:r>
              <a:rPr lang="en-GB" sz="2000" i="1" dirty="0"/>
              <a:t>x</a:t>
            </a:r>
            <a:r>
              <a:rPr lang="en-GB" sz="2000" baseline="-25000" dirty="0"/>
              <a:t>1i</a:t>
            </a:r>
            <a:r>
              <a:rPr lang="en-GB" sz="2000" dirty="0"/>
              <a:t>‘, </a:t>
            </a:r>
            <a:r>
              <a:rPr lang="en-GB" sz="2000" i="1" dirty="0"/>
              <a:t>x</a:t>
            </a:r>
            <a:r>
              <a:rPr lang="en-GB" sz="2000" baseline="-25000" dirty="0"/>
              <a:t>2i</a:t>
            </a:r>
            <a:r>
              <a:rPr lang="en-GB" sz="2000" dirty="0"/>
              <a:t>)’,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dirty="0"/>
              <a:t> = (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/>
              <a:t>1</a:t>
            </a:r>
            <a:r>
              <a:rPr lang="en-GB" sz="2000" dirty="0"/>
              <a:t>‘,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/>
              <a:t>2</a:t>
            </a:r>
            <a:r>
              <a:rPr lang="en-GB" sz="2000" dirty="0"/>
              <a:t>)’,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i="1" dirty="0" err="1">
                <a:cs typeface="Arial" charset="0"/>
              </a:rPr>
              <a:t>γ</a:t>
            </a:r>
            <a:r>
              <a:rPr lang="en-GB" sz="2000" dirty="0"/>
              <a:t> +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Given </a:t>
            </a:r>
            <a:r>
              <a:rPr lang="en-GB" sz="2000" dirty="0">
                <a:cs typeface="Arial" charset="0"/>
              </a:rPr>
              <a:t>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v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} = 0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	</a:t>
            </a:r>
            <a:r>
              <a:rPr lang="en-GB" sz="2000" dirty="0" err="1"/>
              <a:t>plim</a:t>
            </a:r>
            <a:r>
              <a:rPr lang="en-GB" sz="2000" dirty="0"/>
              <a:t> </a:t>
            </a:r>
            <a:r>
              <a:rPr lang="en-GB" sz="2000" i="1" dirty="0"/>
              <a:t>b </a:t>
            </a:r>
            <a:r>
              <a:rPr lang="en-GB" sz="2000" dirty="0"/>
              <a:t>= </a:t>
            </a:r>
            <a:r>
              <a:rPr lang="en-GB" sz="2000" dirty="0">
                <a:cs typeface="Arial" charset="0"/>
              </a:rPr>
              <a:t>β + </a:t>
            </a:r>
            <a:r>
              <a:rPr lang="en-GB" sz="2000" dirty="0"/>
              <a:t>Σ</a:t>
            </a:r>
            <a:r>
              <a:rPr lang="en-GB" sz="2000" baseline="-25000" dirty="0"/>
              <a:t>xx</a:t>
            </a:r>
            <a:r>
              <a:rPr lang="en-GB" sz="2000" baseline="30000" dirty="0"/>
              <a:t>-1</a:t>
            </a:r>
            <a:r>
              <a:rPr lang="en-GB" sz="2000" dirty="0">
                <a:cs typeface="Arial" charset="0"/>
              </a:rPr>
              <a:t> 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 charset="0"/>
              </a:rPr>
              <a:t>} </a:t>
            </a:r>
            <a:r>
              <a:rPr lang="en-GB" sz="2000" i="1" dirty="0" err="1">
                <a:cs typeface="Arial" charset="0"/>
              </a:rPr>
              <a:t>γ</a:t>
            </a:r>
            <a:endParaRPr lang="en-GB" sz="2000" i="1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 dirty="0"/>
              <a:t>OLS estimators </a:t>
            </a:r>
            <a:r>
              <a:rPr lang="en-GB" sz="2000" i="1" dirty="0"/>
              <a:t>b</a:t>
            </a:r>
            <a:r>
              <a:rPr lang="en-GB" sz="2000" dirty="0"/>
              <a:t> are not consistent if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dirty="0"/>
              <a:t>and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dirty="0">
                <a:cs typeface="Arial" charset="0"/>
              </a:rPr>
              <a:t>are correlated (</a:t>
            </a:r>
            <a:r>
              <a:rPr lang="en-GB" sz="2000" i="1" dirty="0" err="1">
                <a:cs typeface="Arial" charset="0"/>
              </a:rPr>
              <a:t>γ</a:t>
            </a:r>
            <a:r>
              <a:rPr lang="en-GB" sz="2000" i="1" dirty="0">
                <a:cs typeface="Arial" charset="0"/>
              </a:rPr>
              <a:t> </a:t>
            </a:r>
            <a:r>
              <a:rPr lang="en-GB" sz="2000" dirty="0">
                <a:cs typeface="Arial" charset="0"/>
              </a:rPr>
              <a:t>≠ 0), e.g., if higher abilities induce more years at school: estimator for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might be overestimated, hence effects of years at school etc. are overestimated: “ability bias”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Unobserved heterogeneity: observational units differ in other aspects than ones that are observable</a:t>
            </a:r>
            <a:endParaRPr lang="en-GB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BD5B94-350D-1541-917F-A2CB4E5D5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5219061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3C7902-9705-4C89-B942-EE22713DA785}" type="slidenum">
              <a:rPr lang="de-AT" altLang="en-US"/>
              <a:pPr>
                <a:defRPr/>
              </a:pPr>
              <a:t>53</a:t>
            </a:fld>
            <a:endParaRPr lang="de-AT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Dynamic Regression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Allows modelling dynamic effects of changes of </a:t>
            </a:r>
            <a:r>
              <a:rPr lang="en-GB" sz="2000" i="1" dirty="0"/>
              <a:t>x</a:t>
            </a:r>
            <a:r>
              <a:rPr lang="en-GB" sz="2000" dirty="0"/>
              <a:t> on </a:t>
            </a:r>
            <a:r>
              <a:rPr lang="en-GB" sz="2000" i="1" dirty="0"/>
              <a:t>y</a:t>
            </a:r>
            <a:r>
              <a:rPr lang="en-GB" sz="20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3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GB" sz="2000" dirty="0"/>
              <a:t>	with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following the AR(1) model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dirty="0"/>
              <a:t>		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= ρ</a:t>
            </a:r>
            <a:r>
              <a:rPr lang="en-GB" sz="2000" i="1" dirty="0"/>
              <a:t>ε</a:t>
            </a:r>
            <a:r>
              <a:rPr lang="en-GB" sz="2000" baseline="-25000" dirty="0"/>
              <a:t>t-1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/>
              <a:t>v</a:t>
            </a:r>
            <a:r>
              <a:rPr lang="en-GB" sz="2000" baseline="-25000" dirty="0" err="1"/>
              <a:t>t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dirty="0"/>
              <a:t>	</a:t>
            </a:r>
            <a:r>
              <a:rPr lang="en-GB" sz="2000" i="1" dirty="0" err="1"/>
              <a:t>v</a:t>
            </a:r>
            <a:r>
              <a:rPr lang="en-GB" sz="2000" baseline="-25000" dirty="0" err="1"/>
              <a:t>t</a:t>
            </a:r>
            <a:r>
              <a:rPr lang="en-GB" sz="2000" dirty="0"/>
              <a:t> white noise with </a:t>
            </a:r>
            <a:r>
              <a:rPr lang="en-GB" sz="2000" dirty="0">
                <a:cs typeface="Arial" charset="0"/>
              </a:rPr>
              <a:t>σ</a:t>
            </a:r>
            <a:r>
              <a:rPr lang="en-GB" sz="2000" baseline="-25000" dirty="0">
                <a:cs typeface="Arial" charset="0"/>
              </a:rPr>
              <a:t>v</a:t>
            </a:r>
            <a:r>
              <a:rPr lang="en-GB" sz="2000" dirty="0">
                <a:cs typeface="Arial" charset="0"/>
              </a:rPr>
              <a:t>²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>
                <a:cs typeface="Arial" charset="0"/>
              </a:rPr>
              <a:t>From</a:t>
            </a:r>
            <a:r>
              <a:rPr lang="en-GB" sz="2000" dirty="0"/>
              <a:t>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3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+ ρ</a:t>
            </a:r>
            <a:r>
              <a:rPr lang="en-GB" sz="2000" i="1" dirty="0"/>
              <a:t>ε</a:t>
            </a:r>
            <a:r>
              <a:rPr lang="en-GB" sz="2000" baseline="-25000" dirty="0"/>
              <a:t>t-1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/>
              <a:t>v</a:t>
            </a:r>
            <a:r>
              <a:rPr lang="en-GB" sz="2000" baseline="-25000" dirty="0" err="1"/>
              <a:t>t</a:t>
            </a:r>
            <a:r>
              <a:rPr lang="en-GB" sz="2000" dirty="0"/>
              <a:t> follows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>
                <a:cs typeface="Arial" charset="0"/>
              </a:rPr>
              <a:t>		</a:t>
            </a:r>
            <a:r>
              <a:rPr lang="en-GB" sz="2000" dirty="0"/>
              <a:t>E{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i="1" dirty="0"/>
              <a:t>ε</a:t>
            </a:r>
            <a:r>
              <a:rPr lang="en-GB" sz="2000" baseline="-25000" dirty="0"/>
              <a:t>t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3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dirty="0"/>
              <a:t>E{</a:t>
            </a:r>
            <a:r>
              <a:rPr lang="en-GB" sz="2000" i="1" dirty="0"/>
              <a:t>y</a:t>
            </a:r>
            <a:r>
              <a:rPr lang="en-GB" sz="2000" baseline="-25000" dirty="0"/>
              <a:t>t-2</a:t>
            </a:r>
            <a:r>
              <a:rPr lang="en-GB" sz="2000" i="1" dirty="0"/>
              <a:t>ε</a:t>
            </a:r>
            <a:r>
              <a:rPr lang="en-GB" sz="2000" baseline="-25000" dirty="0"/>
              <a:t>t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+ </a:t>
            </a:r>
            <a:r>
              <a:rPr lang="en-GB" sz="2000" dirty="0"/>
              <a:t>ρ²</a:t>
            </a:r>
            <a:r>
              <a:rPr lang="en-GB" sz="2000" dirty="0">
                <a:cs typeface="Arial" charset="0"/>
              </a:rPr>
              <a:t>σ</a:t>
            </a:r>
            <a:r>
              <a:rPr lang="en-GB" sz="2000" baseline="-25000" dirty="0">
                <a:cs typeface="Arial" charset="0"/>
              </a:rPr>
              <a:t>v</a:t>
            </a:r>
            <a:r>
              <a:rPr lang="en-GB" sz="2000" dirty="0">
                <a:cs typeface="Arial" charset="0"/>
              </a:rPr>
              <a:t>²(1 -</a:t>
            </a:r>
            <a:r>
              <a:rPr lang="en-GB" sz="2000" dirty="0"/>
              <a:t> ρ²)</a:t>
            </a:r>
            <a:r>
              <a:rPr lang="en-GB" sz="2000" baseline="30000" dirty="0"/>
              <a:t>-1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i.e., 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is correlated with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endParaRPr lang="en-GB" sz="2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	Remember: E{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t</a:t>
            </a:r>
            <a:r>
              <a:rPr lang="en-US" sz="2000" dirty="0"/>
              <a:t>,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US" sz="2000" baseline="-25000" dirty="0"/>
              <a:t>t-s </a:t>
            </a:r>
            <a:r>
              <a:rPr lang="en-US" sz="2000" dirty="0"/>
              <a:t>} = </a:t>
            </a:r>
            <a:r>
              <a:rPr lang="en-US" sz="2000" dirty="0" err="1">
                <a:latin typeface="Symbol" pitchFamily="18" charset="2"/>
              </a:rPr>
              <a:t>r</a:t>
            </a:r>
            <a:r>
              <a:rPr lang="en-US" sz="2000" baseline="30000" dirty="0" err="1"/>
              <a:t>s</a:t>
            </a:r>
            <a:r>
              <a:rPr lang="en-US" sz="2000" baseline="30000" dirty="0"/>
              <a:t>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v</a:t>
            </a:r>
            <a:r>
              <a:rPr lang="en-US" sz="2000" baseline="30000" dirty="0"/>
              <a:t>2 </a:t>
            </a:r>
            <a:r>
              <a:rPr lang="en-US" sz="2000" dirty="0"/>
              <a:t>(1-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baseline="30000" dirty="0">
                <a:latin typeface="Symbol" pitchFamily="18" charset="2"/>
              </a:rPr>
              <a:t>2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dirty="0"/>
              <a:t> for s &gt; 0</a:t>
            </a:r>
            <a:endParaRPr lang="en-GB" sz="2000" dirty="0"/>
          </a:p>
          <a:p>
            <a:pPr>
              <a:lnSpc>
                <a:spcPct val="90000"/>
              </a:lnSpc>
              <a:buNone/>
            </a:pPr>
            <a:r>
              <a:rPr lang="en-GB" sz="2000" dirty="0"/>
              <a:t>OLS estimators not consistent if </a:t>
            </a:r>
            <a:r>
              <a:rPr lang="en-GB" sz="2000" dirty="0" err="1"/>
              <a:t>ρ</a:t>
            </a:r>
            <a:r>
              <a:rPr lang="en-GB" sz="2000" dirty="0"/>
              <a:t> ≠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The model does not correspond to the conditional expectation of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given the regressors </a:t>
            </a:r>
            <a:r>
              <a:rPr lang="en-GB" sz="2000" i="1" dirty="0" err="1"/>
              <a:t>x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 E{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 err="1"/>
              <a:t>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t</a:t>
            </a:r>
            <a:r>
              <a:rPr lang="en-GB" sz="2000" dirty="0"/>
              <a:t>, 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3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+ </a:t>
            </a:r>
            <a:r>
              <a:rPr lang="en-GB" sz="2000" dirty="0">
                <a:cs typeface="Arial" charset="0"/>
              </a:rPr>
              <a:t>E{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t</a:t>
            </a:r>
            <a:r>
              <a:rPr lang="en-GB" sz="2000" dirty="0"/>
              <a:t>, </a:t>
            </a: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>
                <a:cs typeface="Arial" charset="0"/>
              </a:rPr>
              <a:t>}</a:t>
            </a: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B751A5-BE11-FD48-8236-C54386E0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4194880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0805E-D717-49EB-A302-CC2819F1CAFE}" type="slidenum">
              <a:rPr lang="de-AT" altLang="en-US"/>
              <a:pPr>
                <a:defRPr/>
              </a:pPr>
              <a:t>54</a:t>
            </a:fld>
            <a:endParaRPr lang="de-AT" alt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Regressor with Measurement Error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w</a:t>
            </a:r>
            <a:r>
              <a:rPr lang="en-GB" sz="2000" baseline="-25000" dirty="0"/>
              <a:t>i</a:t>
            </a:r>
            <a:r>
              <a:rPr lang="en-GB" sz="2000" dirty="0"/>
              <a:t> +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 			(A)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with white noise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, V{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/>
              </a:rPr>
              <a:t>σ</a:t>
            </a:r>
            <a:r>
              <a:rPr lang="en-GB" sz="2000" baseline="-25000" dirty="0">
                <a:cs typeface="Arial"/>
              </a:rPr>
              <a:t>v</a:t>
            </a:r>
            <a:r>
              <a:rPr lang="en-GB" sz="2000" dirty="0">
                <a:cs typeface="Arial"/>
              </a:rPr>
              <a:t>²</a:t>
            </a:r>
            <a:r>
              <a:rPr lang="en-GB" sz="2000" dirty="0"/>
              <a:t>, and E{</a:t>
            </a:r>
            <a:r>
              <a:rPr lang="en-GB" sz="2000" i="1" dirty="0" err="1"/>
              <a:t>v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} = 0; conditional expectation of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given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: E{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w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000" dirty="0"/>
              <a:t>Example: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: household savings ,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: household income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Measurement process: reported household income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may deviate from actual household income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</a:t>
            </a:r>
            <a:r>
              <a:rPr lang="en-GB" sz="2000" i="1" dirty="0"/>
              <a:t> 	x</a:t>
            </a:r>
            <a:r>
              <a:rPr lang="en-GB" sz="2000" baseline="-25000" dirty="0"/>
              <a:t>i</a:t>
            </a:r>
            <a:r>
              <a:rPr lang="en-GB" sz="2000" dirty="0"/>
              <a:t> =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+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where 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 is (</a:t>
            </a:r>
            <a:r>
              <a:rPr lang="en-GB" sz="2000" dirty="0" err="1"/>
              <a:t>i</a:t>
            </a:r>
            <a:r>
              <a:rPr lang="en-GB" sz="2000" dirty="0"/>
              <a:t>) white noise with V{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/>
              </a:rPr>
              <a:t>σ</a:t>
            </a:r>
            <a:r>
              <a:rPr lang="en-GB" sz="2000" baseline="-25000" dirty="0">
                <a:cs typeface="Arial"/>
              </a:rPr>
              <a:t>u</a:t>
            </a:r>
            <a:r>
              <a:rPr lang="en-GB" sz="2000" dirty="0">
                <a:cs typeface="Arial"/>
              </a:rPr>
              <a:t>², (ii) independent of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, and (iii) </a:t>
            </a:r>
            <a:r>
              <a:rPr lang="en-GB" sz="2000" dirty="0">
                <a:cs typeface="Arial"/>
              </a:rPr>
              <a:t>independent of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The model to be </a:t>
            </a:r>
            <a:r>
              <a:rPr lang="en-GB" sz="2000" dirty="0" err="1"/>
              <a:t>analyzed</a:t>
            </a:r>
            <a:r>
              <a:rPr lang="en-GB" sz="2000" dirty="0"/>
              <a:t> 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 with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 -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u</a:t>
            </a:r>
            <a:r>
              <a:rPr lang="en-GB" sz="2000" baseline="-25000" dirty="0"/>
              <a:t>i</a:t>
            </a:r>
            <a:r>
              <a:rPr lang="en-GB" sz="2000" dirty="0"/>
              <a:t> 	(B)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= -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 </a:t>
            </a:r>
            <a:r>
              <a:rPr lang="en-GB" sz="2000" dirty="0">
                <a:cs typeface="Arial"/>
              </a:rPr>
              <a:t>σ</a:t>
            </a:r>
            <a:r>
              <a:rPr lang="en-GB" sz="2000" baseline="-25000" dirty="0">
                <a:cs typeface="Arial"/>
              </a:rPr>
              <a:t>u</a:t>
            </a:r>
            <a:r>
              <a:rPr lang="en-GB" sz="2000" dirty="0">
                <a:cs typeface="Arial"/>
              </a:rPr>
              <a:t>² ≠ 0</a:t>
            </a:r>
            <a:r>
              <a:rPr lang="en-GB" sz="2000" dirty="0"/>
              <a:t>: requirement for consistency and unbiasedness of OLS estimates is violated</a:t>
            </a:r>
          </a:p>
          <a:p>
            <a:pPr>
              <a:lnSpc>
                <a:spcPct val="90000"/>
              </a:lnSpc>
              <a:defRPr/>
            </a:pP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dirty="0"/>
              <a:t>and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are negatively </a:t>
            </a:r>
            <a:r>
              <a:rPr lang="en-GB" sz="2000" dirty="0">
                <a:cs typeface="Arial"/>
              </a:rPr>
              <a:t>(</a:t>
            </a:r>
            <a:r>
              <a:rPr lang="en-GB" sz="2000" dirty="0"/>
              <a:t>positively) correlated if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>
                <a:cs typeface="Arial"/>
              </a:rPr>
              <a:t> &gt; 0 </a:t>
            </a:r>
            <a:r>
              <a:rPr lang="en-GB" sz="2000" dirty="0"/>
              <a:t>(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>
                <a:cs typeface="Arial"/>
              </a:rPr>
              <a:t> &lt; 0)</a:t>
            </a:r>
            <a:endParaRPr lang="en-GB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8AFB52-035F-6046-BBFC-FECB4D3F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40397616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81EED-04CA-4A19-A781-920E5CD07B4C}" type="slidenum">
              <a:rPr lang="de-AT" altLang="en-US"/>
              <a:pPr>
                <a:defRPr/>
              </a:pPr>
              <a:t>55</a:t>
            </a:fld>
            <a:endParaRPr lang="de-AT" alt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Consequences of Measurement Errors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 marL="342000" indent="-342000">
              <a:lnSpc>
                <a:spcPct val="90000"/>
              </a:lnSpc>
              <a:defRPr/>
            </a:pPr>
            <a:r>
              <a:rPr lang="en-GB" sz="2000" dirty="0"/>
              <a:t>Inconsistency of </a:t>
            </a:r>
            <a:r>
              <a:rPr lang="en-GB" sz="2000" i="1" dirty="0"/>
              <a:t>b</a:t>
            </a:r>
            <a:r>
              <a:rPr lang="en-GB" sz="2000" baseline="-25000" dirty="0"/>
              <a:t>2</a:t>
            </a:r>
            <a:r>
              <a:rPr lang="en-GB" sz="2000" dirty="0"/>
              <a:t> = </a:t>
            </a:r>
            <a:r>
              <a:rPr lang="en-GB" sz="2000" i="1" dirty="0" err="1">
                <a:cs typeface="Arial" charset="0"/>
              </a:rPr>
              <a:t>s</a:t>
            </a:r>
            <a:r>
              <a:rPr lang="en-GB" sz="2000" baseline="-25000" dirty="0" err="1">
                <a:cs typeface="Arial" charset="0"/>
              </a:rPr>
              <a:t>xy</a:t>
            </a:r>
            <a:r>
              <a:rPr lang="en-GB" sz="2000" dirty="0">
                <a:cs typeface="Arial" charset="0"/>
              </a:rPr>
              <a:t>/</a:t>
            </a:r>
            <a:r>
              <a:rPr lang="en-GB" sz="2000" i="1" dirty="0">
                <a:cs typeface="Arial" charset="0"/>
              </a:rPr>
              <a:t>s</a:t>
            </a:r>
            <a:r>
              <a:rPr lang="en-GB" sz="2000" baseline="-25000" dirty="0">
                <a:cs typeface="Arial" charset="0"/>
              </a:rPr>
              <a:t>x</a:t>
            </a:r>
            <a:r>
              <a:rPr lang="en-GB" sz="2000" baseline="30000" dirty="0">
                <a:cs typeface="Arial" charset="0"/>
              </a:rPr>
              <a:t>2</a:t>
            </a:r>
            <a:endParaRPr lang="en-GB" sz="20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</a:t>
            </a:r>
            <a:r>
              <a:rPr lang="en-GB" sz="2000" dirty="0" err="1"/>
              <a:t>plim</a:t>
            </a:r>
            <a:r>
              <a:rPr lang="en-GB" sz="2000" dirty="0"/>
              <a:t> </a:t>
            </a:r>
            <a:r>
              <a:rPr lang="en-GB" sz="2000" i="1" dirty="0"/>
              <a:t>b</a:t>
            </a:r>
            <a:r>
              <a:rPr lang="en-GB" sz="2000" baseline="-25000" dirty="0"/>
              <a:t>2 </a:t>
            </a:r>
            <a:r>
              <a:rPr lang="en-GB" sz="2000" dirty="0"/>
              <a:t>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+ (</a:t>
            </a:r>
            <a:r>
              <a:rPr lang="en-GB" sz="2000" dirty="0" err="1">
                <a:cs typeface="Arial" charset="0"/>
              </a:rPr>
              <a:t>plim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 err="1">
                <a:cs typeface="Arial" charset="0"/>
              </a:rPr>
              <a:t>s</a:t>
            </a:r>
            <a:r>
              <a:rPr lang="en-GB" sz="2000" baseline="-25000" dirty="0" err="1">
                <a:cs typeface="Arial" charset="0"/>
              </a:rPr>
              <a:t>x</a:t>
            </a:r>
            <a:r>
              <a:rPr lang="en-GB" sz="2000" baseline="-25000" dirty="0" err="1"/>
              <a:t>ε</a:t>
            </a:r>
            <a:r>
              <a:rPr lang="en-GB" sz="2000" dirty="0"/>
              <a:t>)</a:t>
            </a:r>
            <a:r>
              <a:rPr lang="en-GB" sz="2000" dirty="0">
                <a:cs typeface="Arial" charset="0"/>
              </a:rPr>
              <a:t>/(</a:t>
            </a:r>
            <a:r>
              <a:rPr lang="en-GB" sz="2000" dirty="0" err="1">
                <a:cs typeface="Arial" charset="0"/>
              </a:rPr>
              <a:t>plim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>
                <a:cs typeface="Arial" charset="0"/>
              </a:rPr>
              <a:t>s</a:t>
            </a:r>
            <a:r>
              <a:rPr lang="en-GB" sz="2000" baseline="-25000" dirty="0">
                <a:cs typeface="Arial" charset="0"/>
              </a:rPr>
              <a:t>x</a:t>
            </a:r>
            <a:r>
              <a:rPr lang="en-GB" sz="2000" baseline="30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) =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+ 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 charset="0"/>
              </a:rPr>
              <a:t>} / V{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}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18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11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18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	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/>
              <a:t> is underestimated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Inconsistency of </a:t>
            </a:r>
            <a:r>
              <a:rPr lang="en-GB" sz="2000" i="1" dirty="0"/>
              <a:t>b</a:t>
            </a:r>
            <a:r>
              <a:rPr lang="en-GB" sz="2000" baseline="-25000" dirty="0"/>
              <a:t>1</a:t>
            </a:r>
            <a:r>
              <a:rPr lang="en-GB" sz="2000" dirty="0"/>
              <a:t>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dirty="0" err="1"/>
              <a:t>plim</a:t>
            </a:r>
            <a:r>
              <a:rPr lang="en-GB" sz="2000" i="1" dirty="0"/>
              <a:t> </a:t>
            </a:r>
            <a:r>
              <a:rPr lang="en-GB" sz="2000" dirty="0"/>
              <a:t>(</a:t>
            </a:r>
            <a:r>
              <a:rPr lang="en-GB" sz="2000" i="1" dirty="0"/>
              <a:t>b</a:t>
            </a:r>
            <a:r>
              <a:rPr lang="en-GB" sz="2000" baseline="-25000" dirty="0"/>
              <a:t>1 </a:t>
            </a:r>
            <a:r>
              <a:rPr lang="en-GB" sz="2000" dirty="0"/>
              <a:t>-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) </a:t>
            </a:r>
            <a:r>
              <a:rPr lang="en-GB" sz="2000" dirty="0"/>
              <a:t>= - </a:t>
            </a:r>
            <a:r>
              <a:rPr lang="en-GB" sz="2000" dirty="0" err="1"/>
              <a:t>plim</a:t>
            </a:r>
            <a:r>
              <a:rPr lang="en-GB" sz="2000" dirty="0"/>
              <a:t> (</a:t>
            </a:r>
            <a:r>
              <a:rPr lang="en-GB" sz="2000" i="1" dirty="0"/>
              <a:t>b</a:t>
            </a:r>
            <a:r>
              <a:rPr lang="en-GB" sz="2000" baseline="-25000" dirty="0"/>
              <a:t>2 </a:t>
            </a:r>
            <a:r>
              <a:rPr lang="en-GB" sz="2000" dirty="0"/>
              <a:t>-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) 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}</a:t>
            </a:r>
            <a:endParaRPr lang="en-GB" sz="20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000" dirty="0"/>
              <a:t>	given </a:t>
            </a:r>
            <a:r>
              <a:rPr lang="en-GB" sz="2000" dirty="0">
                <a:cs typeface="Arial" charset="0"/>
              </a:rPr>
              <a:t>E{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>
                <a:cs typeface="Arial" charset="0"/>
              </a:rPr>
              <a:t>} &gt; 0 for </a:t>
            </a:r>
            <a:r>
              <a:rPr lang="en-GB" sz="2000" dirty="0"/>
              <a:t>the reported income: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/>
              <a:t> is overestimated; inconsistency of </a:t>
            </a:r>
            <a:r>
              <a:rPr lang="en-GB" sz="2000" i="1" dirty="0"/>
              <a:t>b</a:t>
            </a:r>
            <a:r>
              <a:rPr lang="en-GB" sz="2000" baseline="-25000" dirty="0"/>
              <a:t>2 </a:t>
            </a:r>
            <a:r>
              <a:rPr lang="en-GB" sz="2000" dirty="0"/>
              <a:t>“carries over”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The model does not correspond to the conditional expectation of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given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	E{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-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E{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 charset="0"/>
              </a:rPr>
              <a:t>} ≠ 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  <a:endParaRPr lang="en-GB" sz="2000" dirty="0"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	as E{</a:t>
            </a:r>
            <a:r>
              <a:rPr lang="en-GB" sz="2000" i="1" dirty="0" err="1"/>
              <a:t>u</a:t>
            </a:r>
            <a:r>
              <a:rPr lang="en-GB" sz="2000" baseline="-25000" dirty="0" err="1"/>
              <a:t>i</a:t>
            </a:r>
            <a:r>
              <a:rPr lang="en-GB" sz="2000" dirty="0" err="1"/>
              <a:t>|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 charset="0"/>
              </a:rPr>
              <a:t>} ≠ 0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86000" y="2271713"/>
          <a:ext cx="1925960" cy="804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3" name="Formel" r:id="rId4" imgW="1155600" imgH="482400" progId="Equation.3">
                  <p:embed/>
                </p:oleObj>
              </mc:Choice>
              <mc:Fallback>
                <p:oleObj name="Formel" r:id="rId4" imgW="1155600" imgH="482400" progId="Equation.3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71713"/>
                        <a:ext cx="1925960" cy="8043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3217496" y="3366448"/>
          <a:ext cx="915921" cy="436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4" name="Equation" r:id="rId6" imgW="482400" imgH="228600" progId="Equation.DSMT4">
                  <p:embed/>
                </p:oleObj>
              </mc:Choice>
              <mc:Fallback>
                <p:oleObj name="Equation" r:id="rId6" imgW="482400" imgH="228600" progId="Equation.DSMT4">
                  <p:embed/>
                  <p:pic>
                    <p:nvPicPr>
                      <p:cNvPr id="307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7496" y="3366448"/>
                        <a:ext cx="915921" cy="436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3D99B5-6AEF-5A48-9530-D5FA89D1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730567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2D92E-5A07-405D-94BB-78DB9D9072E8}" type="slidenum">
              <a:rPr lang="de-AT" altLang="en-US"/>
              <a:pPr>
                <a:defRPr/>
              </a:pPr>
              <a:t>56</a:t>
            </a:fld>
            <a:endParaRPr lang="de-AT" alt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>
                <a:latin typeface="Arial" charset="0"/>
                <a:cs typeface="Arial" charset="0"/>
              </a:rPr>
              <a:t>Endogenous Regressors</a:t>
            </a:r>
            <a:endParaRPr lang="en-GB" sz="4000" i="1" dirty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>
                <a:cs typeface="Arial" charset="0"/>
              </a:rPr>
              <a:t>Regressors in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 which are correlated with error term, </a:t>
            </a:r>
            <a:r>
              <a:rPr lang="en-GB" sz="2000" dirty="0"/>
              <a:t>E{</a:t>
            </a:r>
            <a:r>
              <a:rPr lang="en-GB" sz="2000" i="1" dirty="0" err="1">
                <a:cs typeface="Arial" charset="0"/>
              </a:rPr>
              <a:t>X</a:t>
            </a:r>
            <a:r>
              <a:rPr lang="en-GB" sz="2000" dirty="0" err="1">
                <a:cs typeface="Arial" charset="0"/>
              </a:rPr>
              <a:t>‘</a:t>
            </a:r>
            <a:r>
              <a:rPr lang="en-GB" sz="2000" i="1" dirty="0" err="1"/>
              <a:t>ε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≠ 0, are called endogenous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cs typeface="Arial" charset="0"/>
              </a:rPr>
              <a:t>OLS estimators </a:t>
            </a:r>
            <a:r>
              <a:rPr lang="en-GB" sz="2000" i="1" dirty="0">
                <a:cs typeface="Arial" charset="0"/>
              </a:rPr>
              <a:t>b</a:t>
            </a:r>
            <a:r>
              <a:rPr lang="en-GB" sz="2000" dirty="0">
                <a:cs typeface="Arial" charset="0"/>
              </a:rPr>
              <a:t> = β + (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‘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)</a:t>
            </a:r>
            <a:r>
              <a:rPr lang="en-GB" sz="2000" baseline="30000" dirty="0">
                <a:cs typeface="Arial" charset="0"/>
              </a:rPr>
              <a:t>-1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‘</a:t>
            </a:r>
            <a:r>
              <a:rPr lang="en-GB" sz="2000" i="1" dirty="0"/>
              <a:t>ε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cs typeface="Arial" charset="0"/>
              </a:rPr>
              <a:t>E{</a:t>
            </a:r>
            <a:r>
              <a:rPr lang="en-GB" sz="1800" i="1" dirty="0">
                <a:cs typeface="Arial" charset="0"/>
              </a:rPr>
              <a:t>b</a:t>
            </a:r>
            <a:r>
              <a:rPr lang="en-GB" sz="1800" dirty="0">
                <a:cs typeface="Arial" charset="0"/>
              </a:rPr>
              <a:t>} ≠ β, </a:t>
            </a:r>
            <a:r>
              <a:rPr lang="en-GB" sz="1800" i="1" dirty="0">
                <a:cs typeface="Arial" charset="0"/>
              </a:rPr>
              <a:t>b</a:t>
            </a:r>
            <a:r>
              <a:rPr lang="en-GB" sz="1800" dirty="0">
                <a:cs typeface="Arial" charset="0"/>
              </a:rPr>
              <a:t> is biased; </a:t>
            </a:r>
            <a:r>
              <a:rPr lang="en-GB" sz="1800" dirty="0"/>
              <a:t>bias E{</a:t>
            </a:r>
            <a:r>
              <a:rPr lang="en-GB" sz="1800" dirty="0">
                <a:cs typeface="Arial" charset="0"/>
              </a:rPr>
              <a:t>(</a:t>
            </a:r>
            <a:r>
              <a:rPr lang="en-GB" sz="1800" i="1" dirty="0">
                <a:cs typeface="Arial" charset="0"/>
              </a:rPr>
              <a:t>X</a:t>
            </a:r>
            <a:r>
              <a:rPr lang="en-GB" sz="1800" dirty="0">
                <a:cs typeface="Arial" charset="0"/>
              </a:rPr>
              <a:t>‘</a:t>
            </a:r>
            <a:r>
              <a:rPr lang="en-GB" sz="1800" i="1" dirty="0">
                <a:cs typeface="Arial" charset="0"/>
              </a:rPr>
              <a:t>X</a:t>
            </a:r>
            <a:r>
              <a:rPr lang="en-GB" sz="1800" dirty="0">
                <a:cs typeface="Arial" charset="0"/>
              </a:rPr>
              <a:t>)</a:t>
            </a:r>
            <a:r>
              <a:rPr lang="en-GB" sz="1800" baseline="30000" dirty="0">
                <a:cs typeface="Arial" charset="0"/>
              </a:rPr>
              <a:t>-1</a:t>
            </a:r>
            <a:r>
              <a:rPr lang="en-GB" sz="1800" i="1" dirty="0">
                <a:cs typeface="Arial" charset="0"/>
              </a:rPr>
              <a:t>X</a:t>
            </a:r>
            <a:r>
              <a:rPr lang="en-GB" sz="1800" dirty="0">
                <a:cs typeface="Arial" charset="0"/>
              </a:rPr>
              <a:t>‘</a:t>
            </a:r>
            <a:r>
              <a:rPr lang="en-GB" sz="1800" i="1" dirty="0"/>
              <a:t>ε</a:t>
            </a:r>
            <a:r>
              <a:rPr lang="en-GB" sz="1800" dirty="0"/>
              <a:t>} difficult to assess</a:t>
            </a:r>
          </a:p>
          <a:p>
            <a:pPr lvl="1">
              <a:lnSpc>
                <a:spcPct val="90000"/>
              </a:lnSpc>
            </a:pPr>
            <a:r>
              <a:rPr lang="en-GB" sz="1800" dirty="0" err="1">
                <a:cs typeface="Arial" charset="0"/>
              </a:rPr>
              <a:t>plim</a:t>
            </a:r>
            <a:r>
              <a:rPr lang="en-GB" sz="1800" dirty="0">
                <a:cs typeface="Arial" charset="0"/>
              </a:rPr>
              <a:t> </a:t>
            </a:r>
            <a:r>
              <a:rPr lang="en-GB" sz="1800" i="1" dirty="0">
                <a:cs typeface="Arial" charset="0"/>
              </a:rPr>
              <a:t>b</a:t>
            </a:r>
            <a:r>
              <a:rPr lang="en-GB" sz="1800" dirty="0">
                <a:cs typeface="Arial" charset="0"/>
              </a:rPr>
              <a:t> = β + Σ</a:t>
            </a:r>
            <a:r>
              <a:rPr lang="en-GB" sz="1800" baseline="-25000" dirty="0">
                <a:cs typeface="Arial" charset="0"/>
              </a:rPr>
              <a:t>xx</a:t>
            </a:r>
            <a:r>
              <a:rPr lang="en-GB" sz="1800" baseline="30000" dirty="0">
                <a:cs typeface="Arial" charset="0"/>
              </a:rPr>
              <a:t>-1</a:t>
            </a:r>
            <a:r>
              <a:rPr lang="en-GB" sz="1800" i="1" dirty="0">
                <a:cs typeface="Arial" charset="0"/>
              </a:rPr>
              <a:t>q</a:t>
            </a:r>
            <a:r>
              <a:rPr lang="en-GB" sz="1800" dirty="0">
                <a:cs typeface="Arial" charset="0"/>
              </a:rPr>
              <a:t>  with </a:t>
            </a:r>
            <a:r>
              <a:rPr lang="en-GB" sz="1800" i="1" dirty="0">
                <a:cs typeface="Arial" charset="0"/>
              </a:rPr>
              <a:t>q</a:t>
            </a:r>
            <a:r>
              <a:rPr lang="en-GB" sz="1800" dirty="0">
                <a:cs typeface="Arial" charset="0"/>
              </a:rPr>
              <a:t> = </a:t>
            </a:r>
            <a:r>
              <a:rPr lang="en-GB" sz="1800" dirty="0" err="1">
                <a:cs typeface="Arial" charset="0"/>
              </a:rPr>
              <a:t>plim</a:t>
            </a:r>
            <a:r>
              <a:rPr lang="en-GB" sz="1800" dirty="0">
                <a:cs typeface="Arial" charset="0"/>
              </a:rPr>
              <a:t> (</a:t>
            </a:r>
            <a:r>
              <a:rPr lang="en-GB" sz="1800" i="1" dirty="0">
                <a:cs typeface="Arial" charset="0"/>
              </a:rPr>
              <a:t>N</a:t>
            </a:r>
            <a:r>
              <a:rPr lang="en-GB" sz="1800" baseline="30000" dirty="0">
                <a:cs typeface="Arial" charset="0"/>
              </a:rPr>
              <a:t>-1</a:t>
            </a:r>
            <a:r>
              <a:rPr lang="en-GB" sz="1800" i="1" dirty="0">
                <a:cs typeface="Arial" charset="0"/>
              </a:rPr>
              <a:t>X</a:t>
            </a:r>
            <a:r>
              <a:rPr lang="en-GB" sz="1800" dirty="0">
                <a:cs typeface="Arial" charset="0"/>
              </a:rPr>
              <a:t>‘</a:t>
            </a:r>
            <a:r>
              <a:rPr lang="en-GB" sz="1800" i="1" dirty="0"/>
              <a:t>ε</a:t>
            </a:r>
            <a:r>
              <a:rPr lang="en-GB" sz="1800" dirty="0">
                <a:cs typeface="Arial" charset="0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For </a:t>
            </a:r>
            <a:r>
              <a:rPr lang="en-GB" sz="1800" i="1" dirty="0"/>
              <a:t>q</a:t>
            </a:r>
            <a:r>
              <a:rPr lang="en-GB" sz="1800" dirty="0"/>
              <a:t> = 0 (regressors and error term asymptotically uncorrelated), </a:t>
            </a:r>
            <a:r>
              <a:rPr lang="en-GB" sz="1800" dirty="0">
                <a:cs typeface="Arial" charset="0"/>
              </a:rPr>
              <a:t>OLS estimators </a:t>
            </a:r>
            <a:r>
              <a:rPr lang="en-GB" sz="1800" i="1" dirty="0"/>
              <a:t>b</a:t>
            </a:r>
            <a:r>
              <a:rPr lang="en-GB" sz="1800" dirty="0"/>
              <a:t> are consistent also in case of endogenous regressors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For </a:t>
            </a:r>
            <a:r>
              <a:rPr lang="en-GB" sz="1800" i="1" dirty="0"/>
              <a:t>q</a:t>
            </a:r>
            <a:r>
              <a:rPr lang="en-GB" sz="1800" dirty="0"/>
              <a:t> ≠ 0 (error term and at least one regressor asymptotically correlated): </a:t>
            </a:r>
            <a:r>
              <a:rPr lang="en-GB" sz="1800" dirty="0" err="1"/>
              <a:t>plim</a:t>
            </a:r>
            <a:r>
              <a:rPr lang="en-GB" sz="1800" dirty="0"/>
              <a:t> </a:t>
            </a:r>
            <a:r>
              <a:rPr lang="en-GB" sz="1800" i="1" dirty="0"/>
              <a:t>b</a:t>
            </a:r>
            <a:r>
              <a:rPr lang="en-GB" sz="1800" dirty="0"/>
              <a:t> ≠ β, the OLS estimators </a:t>
            </a:r>
            <a:r>
              <a:rPr lang="en-GB" sz="1800" i="1" dirty="0"/>
              <a:t>b</a:t>
            </a:r>
            <a:r>
              <a:rPr lang="en-GB" sz="1800" dirty="0"/>
              <a:t> are not consistent</a:t>
            </a:r>
            <a:endParaRPr lang="en-GB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 dirty="0">
                <a:cs typeface="Arial" charset="0"/>
              </a:rPr>
              <a:t>Endogeneity bias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cs typeface="Arial" charset="0"/>
              </a:rPr>
              <a:t>Relevant for many economic applications</a:t>
            </a:r>
          </a:p>
          <a:p>
            <a:pPr>
              <a:lnSpc>
                <a:spcPct val="90000"/>
              </a:lnSpc>
              <a:buNone/>
            </a:pPr>
            <a:r>
              <a:rPr lang="en-GB" sz="2000" dirty="0">
                <a:cs typeface="Arial" charset="0"/>
              </a:rPr>
              <a:t>Exogenous regressors: with error term uncorrelated, all </a:t>
            </a:r>
            <a:r>
              <a:rPr lang="en-GB" sz="2000" dirty="0"/>
              <a:t>regressors that are not endogenous </a:t>
            </a:r>
            <a:endParaRPr lang="en-GB" sz="2000" b="1" dirty="0">
              <a:cs typeface="Arial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4551AB-7791-4245-9CC8-C1979F017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31135535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3B4C6-7387-4C88-8956-7977C07F68C0}" type="slidenum">
              <a:rPr lang="de-AT" altLang="en-US"/>
              <a:pPr>
                <a:defRPr/>
              </a:pPr>
              <a:t>57</a:t>
            </a:fld>
            <a:endParaRPr lang="de-AT" alt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Verdana" pitchFamily="34" charset="0"/>
              </a:rPr>
              <a:t>Income and Consumption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73238"/>
            <a:ext cx="7821686" cy="4319587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/>
              <a:t>AWM  data base, 1970:1-2003:4</a:t>
            </a:r>
          </a:p>
          <a:p>
            <a:pPr marL="360000" indent="-360000">
              <a:lnSpc>
                <a:spcPct val="80000"/>
              </a:lnSpc>
              <a:defRPr/>
            </a:pPr>
            <a:r>
              <a:rPr lang="en-GB" sz="2000" dirty="0"/>
              <a:t>C: private consumption (PCR), growth rate </a:t>
            </a:r>
            <a:r>
              <a:rPr lang="en-GB" sz="2000" dirty="0" err="1"/>
              <a:t>p.y</a:t>
            </a:r>
            <a:r>
              <a:rPr lang="en-GB" sz="2000" dirty="0"/>
              <a:t>.</a:t>
            </a:r>
          </a:p>
          <a:p>
            <a:pPr marL="360000" indent="-360000">
              <a:lnSpc>
                <a:spcPct val="80000"/>
              </a:lnSpc>
              <a:defRPr/>
            </a:pPr>
            <a:r>
              <a:rPr lang="en-GB" sz="2000" dirty="0"/>
              <a:t>Y: disposable income of households (PYR), growth rate </a:t>
            </a:r>
            <a:r>
              <a:rPr lang="en-GB" sz="2000" dirty="0" err="1"/>
              <a:t>p.y</a:t>
            </a:r>
            <a:r>
              <a:rPr lang="en-GB" sz="20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C</a:t>
            </a:r>
            <a:r>
              <a:rPr lang="en-GB" sz="2000" baseline="-25000" dirty="0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Y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</a:t>
            </a:r>
            <a:r>
              <a:rPr lang="en-GB" sz="2000" dirty="0"/>
              <a:t>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baseline="-25000" dirty="0"/>
              <a:t>	</a:t>
            </a:r>
            <a:r>
              <a:rPr lang="en-GB" sz="2000" dirty="0"/>
              <a:t>(A)</a:t>
            </a:r>
          </a:p>
          <a:p>
            <a:pPr marL="360000" indent="-3600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β</a:t>
            </a:r>
            <a:r>
              <a:rPr lang="en-GB" sz="2000" baseline="-25000" dirty="0"/>
              <a:t>2</a:t>
            </a:r>
            <a:r>
              <a:rPr lang="en-GB" sz="2000" dirty="0"/>
              <a:t>: marginal propensity to consume, 0 &lt; </a:t>
            </a:r>
            <a:r>
              <a:rPr lang="en-GB" sz="2000" i="1" dirty="0"/>
              <a:t>β</a:t>
            </a:r>
            <a:r>
              <a:rPr lang="en-GB" sz="2000" baseline="-25000" dirty="0"/>
              <a:t>2</a:t>
            </a:r>
            <a:r>
              <a:rPr lang="en-GB" sz="2000" dirty="0"/>
              <a:t> &lt; 1 </a:t>
            </a:r>
          </a:p>
          <a:p>
            <a:pPr marL="360000" indent="-360000">
              <a:lnSpc>
                <a:spcPct val="80000"/>
              </a:lnSpc>
              <a:defRPr/>
            </a:pPr>
            <a:r>
              <a:rPr lang="en-GB" sz="2000" dirty="0"/>
              <a:t>OLS estimates:</a:t>
            </a:r>
          </a:p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i="1" dirty="0" err="1"/>
              <a:t>Ĉ</a:t>
            </a:r>
            <a:r>
              <a:rPr lang="en-GB" sz="2000" baseline="-25000" dirty="0" err="1"/>
              <a:t>t</a:t>
            </a:r>
            <a:r>
              <a:rPr lang="en-GB" sz="2000" dirty="0"/>
              <a:t> = 0.011 + 0.718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endParaRPr lang="en-GB" sz="2000" baseline="-25000" dirty="0"/>
          </a:p>
          <a:p>
            <a:pPr marL="360000" indent="-3600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/>
              <a:t>	with </a:t>
            </a:r>
            <a:r>
              <a:rPr lang="en-GB" sz="2000" i="1" dirty="0"/>
              <a:t>t</a:t>
            </a:r>
            <a:r>
              <a:rPr lang="en-GB" sz="2000" dirty="0"/>
              <a:t> = 15.55, R</a:t>
            </a:r>
            <a:r>
              <a:rPr lang="en-GB" sz="2000" baseline="30000" dirty="0"/>
              <a:t>2</a:t>
            </a:r>
            <a:r>
              <a:rPr lang="en-GB" sz="2000" dirty="0"/>
              <a:t> = 0.65, </a:t>
            </a:r>
            <a:r>
              <a:rPr lang="en-GB" sz="2000" i="1" dirty="0"/>
              <a:t>DW</a:t>
            </a:r>
            <a:r>
              <a:rPr lang="en-GB" sz="2000" dirty="0"/>
              <a:t> = 0.50</a:t>
            </a:r>
            <a:endParaRPr lang="en-GB" sz="2000" i="1" dirty="0"/>
          </a:p>
          <a:p>
            <a:pPr>
              <a:lnSpc>
                <a:spcPct val="90000"/>
              </a:lnSpc>
              <a:defRPr/>
            </a:pP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dirty="0"/>
              <a:t>: per capita investment (exogenous, </a:t>
            </a:r>
            <a:r>
              <a:rPr lang="en-GB" sz="2000" dirty="0">
                <a:cs typeface="Arial"/>
              </a:rPr>
              <a:t>E{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>
                <a:cs typeface="Arial"/>
              </a:rPr>
              <a:t>} = 0)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		</a:t>
            </a:r>
            <a:r>
              <a:rPr lang="en-GB" sz="2000" dirty="0"/>
              <a:t>(B)</a:t>
            </a:r>
            <a:endParaRPr lang="en-GB" sz="2000" dirty="0">
              <a:cs typeface="Arial"/>
            </a:endParaRPr>
          </a:p>
          <a:p>
            <a:pPr>
              <a:lnSpc>
                <a:spcPct val="90000"/>
              </a:lnSpc>
              <a:defRPr/>
            </a:pPr>
            <a:r>
              <a:rPr lang="en-GB" sz="2000" dirty="0">
                <a:cs typeface="Arial"/>
              </a:rPr>
              <a:t>Both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are endogenous: E{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/>
              </a:rPr>
              <a:t>} = E{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i="1" dirty="0"/>
              <a:t>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/>
              </a:rPr>
              <a:t>} = σ</a:t>
            </a:r>
            <a:r>
              <a:rPr lang="en-GB" sz="2000" baseline="-25000" dirty="0"/>
              <a:t>ε</a:t>
            </a:r>
            <a:r>
              <a:rPr lang="en-GB" sz="2000" dirty="0">
                <a:cs typeface="Arial"/>
              </a:rPr>
              <a:t>²(1 – 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>
                <a:cs typeface="Arial"/>
              </a:rPr>
              <a:t>)</a:t>
            </a:r>
            <a:r>
              <a:rPr lang="en-GB" sz="2000" baseline="30000" dirty="0">
                <a:cs typeface="Arial"/>
              </a:rPr>
              <a:t>-1</a:t>
            </a:r>
            <a:r>
              <a:rPr lang="en-GB" sz="2000" dirty="0">
                <a:cs typeface="Arial"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The regressor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has an impact on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; at the same time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has an impact on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i="1" baseline="-25000" dirty="0"/>
              <a:t> </a:t>
            </a: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40F1E7-6B03-7F4B-B8F3-31070924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842903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A6FE68-1B14-411B-BC3B-CD202AA8643D}" type="slidenum">
              <a:rPr lang="de-AT" altLang="en-US"/>
              <a:pPr>
                <a:defRPr/>
              </a:pPr>
              <a:t>58</a:t>
            </a:fld>
            <a:endParaRPr lang="de-AT" alt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Simultaneous Equation Models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Illustrated by the preceding consumption function: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C</a:t>
            </a:r>
            <a:r>
              <a:rPr lang="en-GB" sz="2000" baseline="-25000" dirty="0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Y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</a:t>
            </a:r>
            <a:r>
              <a:rPr lang="en-GB" sz="2000" dirty="0"/>
              <a:t>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baseline="-25000" dirty="0"/>
              <a:t>	</a:t>
            </a:r>
            <a:r>
              <a:rPr lang="en-GB" sz="2000" dirty="0"/>
              <a:t>(A)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		</a:t>
            </a:r>
            <a:r>
              <a:rPr lang="en-GB" sz="2000" dirty="0"/>
              <a:t>(B)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Variables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are simultaneously determined by equations (A) and (B)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Equations (A) and (B) are the structural equations or the structural form of the simultaneous equation model that describes both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The coefficients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and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/>
              <a:t> are behavioural parameters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Reduced form of the model: one equation for each of the </a:t>
            </a:r>
            <a:r>
              <a:rPr lang="en-GB" sz="2000" dirty="0">
                <a:cs typeface="Arial"/>
              </a:rPr>
              <a:t>endogenous</a:t>
            </a:r>
            <a:r>
              <a:rPr lang="en-GB" sz="2000" i="1" dirty="0"/>
              <a:t> </a:t>
            </a:r>
            <a:r>
              <a:rPr lang="en-GB" sz="2000" dirty="0"/>
              <a:t>variables</a:t>
            </a:r>
            <a:r>
              <a:rPr lang="en-GB" sz="2000" i="1" dirty="0"/>
              <a:t> C</a:t>
            </a:r>
            <a:r>
              <a:rPr lang="en-GB" sz="2000" baseline="-25000" dirty="0"/>
              <a:t>t</a:t>
            </a:r>
            <a:r>
              <a:rPr lang="en-GB" sz="2000" dirty="0"/>
              <a:t> and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>
                <a:cs typeface="Arial"/>
              </a:rPr>
              <a:t>, with only the exogenous variable 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r>
              <a:rPr lang="en-GB" sz="2000" dirty="0"/>
              <a:t> </a:t>
            </a:r>
            <a:r>
              <a:rPr lang="en-GB" sz="2000" dirty="0">
                <a:cs typeface="Arial"/>
              </a:rPr>
              <a:t>as regressor</a:t>
            </a:r>
            <a:endParaRPr lang="en-GB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The OLS estimators are biased and not consistent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 dirty="0">
              <a:cs typeface="Arial"/>
            </a:endParaRP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FDF680-16A1-D342-985C-4B5FBF39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56B98-4A44-4E26-AE77-A0A47C57BCE9}" type="slidenum">
              <a:rPr lang="de-AT" altLang="en-US"/>
              <a:pPr>
                <a:defRPr/>
              </a:pPr>
              <a:t>59</a:t>
            </a:fld>
            <a:endParaRPr lang="de-AT" alt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Income and Consumption, </a:t>
            </a:r>
            <a:r>
              <a:rPr lang="en-GB" sz="2400" dirty="0">
                <a:latin typeface="Verdana" pitchFamily="34" charset="0"/>
              </a:rPr>
              <a:t>cont’d</a:t>
            </a:r>
            <a:endParaRPr lang="en-GB" sz="4000" dirty="0">
              <a:latin typeface="Verdana" pitchFamily="34" charset="0"/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sz="2000"/>
              <a:t>Reduced form of the model:</a:t>
            </a:r>
            <a:endParaRPr lang="en-GB" sz="2000">
              <a:cs typeface="Arial"/>
            </a:endParaRPr>
          </a:p>
          <a:p>
            <a:pPr>
              <a:lnSpc>
                <a:spcPct val="90000"/>
              </a:lnSpc>
              <a:defRPr/>
            </a:pPr>
            <a:endParaRPr lang="en-GB" sz="2000">
              <a:cs typeface="Arial"/>
            </a:endParaRPr>
          </a:p>
          <a:p>
            <a:pPr>
              <a:lnSpc>
                <a:spcPct val="90000"/>
              </a:lnSpc>
              <a:defRPr/>
            </a:pPr>
            <a:endParaRPr lang="en-GB" sz="1400"/>
          </a:p>
          <a:p>
            <a:pPr>
              <a:lnSpc>
                <a:spcPct val="90000"/>
              </a:lnSpc>
              <a:defRPr/>
            </a:pPr>
            <a:endParaRPr lang="en-GB" sz="1400"/>
          </a:p>
          <a:p>
            <a:pPr>
              <a:lnSpc>
                <a:spcPct val="90000"/>
              </a:lnSpc>
              <a:defRPr/>
            </a:pPr>
            <a:endParaRPr lang="en-GB" sz="1800"/>
          </a:p>
          <a:p>
            <a:pPr>
              <a:lnSpc>
                <a:spcPct val="90000"/>
              </a:lnSpc>
              <a:defRPr/>
            </a:pPr>
            <a:endParaRPr lang="en-GB" sz="1800"/>
          </a:p>
          <a:p>
            <a:pPr>
              <a:lnSpc>
                <a:spcPct val="90000"/>
              </a:lnSpc>
              <a:defRPr/>
            </a:pPr>
            <a:r>
              <a:rPr lang="en-GB" sz="2000"/>
              <a:t>OLS estimator </a:t>
            </a:r>
            <a:r>
              <a:rPr lang="en-GB" sz="2000" i="1"/>
              <a:t>b</a:t>
            </a:r>
            <a:r>
              <a:rPr lang="en-GB" sz="2000" baseline="-25000"/>
              <a:t>2</a:t>
            </a:r>
            <a:r>
              <a:rPr lang="en-GB" sz="2000"/>
              <a:t> from (A) is inconsistent; </a:t>
            </a:r>
            <a:r>
              <a:rPr lang="en-GB" sz="2000">
                <a:cs typeface="Arial"/>
              </a:rPr>
              <a:t>E{</a:t>
            </a:r>
            <a:r>
              <a:rPr lang="en-GB" sz="2000" i="1" err="1"/>
              <a:t>Y</a:t>
            </a:r>
            <a:r>
              <a:rPr lang="en-GB" sz="2000" baseline="-25000" err="1"/>
              <a:t>t</a:t>
            </a:r>
            <a:r>
              <a:rPr lang="en-GB" sz="2000" i="1"/>
              <a:t> </a:t>
            </a:r>
            <a:r>
              <a:rPr lang="en-GB" sz="2000" i="1" err="1"/>
              <a:t>ε</a:t>
            </a:r>
            <a:r>
              <a:rPr lang="en-GB" sz="2000" baseline="-25000" err="1"/>
              <a:t>t</a:t>
            </a:r>
            <a:r>
              <a:rPr lang="en-GB" sz="2000">
                <a:cs typeface="Arial"/>
              </a:rPr>
              <a:t>} </a:t>
            </a:r>
            <a:r>
              <a:rPr lang="en-GB" sz="2000">
                <a:cs typeface="Arial" charset="0"/>
              </a:rPr>
              <a:t>≠ 0</a:t>
            </a:r>
            <a:endParaRPr lang="en-GB" sz="200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/>
              <a:t>		</a:t>
            </a:r>
            <a:r>
              <a:rPr lang="en-GB" sz="2000" err="1"/>
              <a:t>plim</a:t>
            </a:r>
            <a:r>
              <a:rPr lang="en-GB" sz="2000" i="1"/>
              <a:t> b</a:t>
            </a:r>
            <a:r>
              <a:rPr lang="en-GB" sz="2000" baseline="-25000"/>
              <a:t>2</a:t>
            </a:r>
            <a:r>
              <a:rPr lang="en-GB" sz="2000"/>
              <a:t> =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/>
              <a:t> + </a:t>
            </a:r>
            <a:r>
              <a:rPr lang="en-GB" sz="2000" err="1"/>
              <a:t>Cov</a:t>
            </a:r>
            <a:r>
              <a:rPr lang="en-GB" sz="2000"/>
              <a:t>{</a:t>
            </a:r>
            <a:r>
              <a:rPr lang="en-GB" sz="2000" i="1" err="1"/>
              <a:t>Y</a:t>
            </a:r>
            <a:r>
              <a:rPr lang="en-GB" sz="2000" baseline="-25000" err="1"/>
              <a:t>t</a:t>
            </a:r>
            <a:r>
              <a:rPr lang="en-GB" sz="2000" i="1"/>
              <a:t> </a:t>
            </a:r>
            <a:r>
              <a:rPr lang="en-GB" sz="2000" i="1" err="1"/>
              <a:t>ε</a:t>
            </a:r>
            <a:r>
              <a:rPr lang="en-GB" sz="2000" baseline="-25000" err="1"/>
              <a:t>t</a:t>
            </a:r>
            <a:r>
              <a:rPr lang="en-GB" sz="2000"/>
              <a:t>} / V{</a:t>
            </a:r>
            <a:r>
              <a:rPr lang="en-GB" sz="2000" i="1" err="1"/>
              <a:t>Y</a:t>
            </a:r>
            <a:r>
              <a:rPr lang="en-GB" sz="2000" baseline="-25000" err="1"/>
              <a:t>t</a:t>
            </a:r>
            <a:r>
              <a:rPr lang="en-GB" sz="2000"/>
              <a:t>} =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/>
              <a:t> + (1</a:t>
            </a:r>
            <a:r>
              <a:rPr lang="en-GB" sz="2000">
                <a:cs typeface="Arial"/>
              </a:rPr>
              <a:t> – 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>
                <a:cs typeface="Arial"/>
              </a:rPr>
              <a:t>) σ</a:t>
            </a:r>
            <a:r>
              <a:rPr lang="en-GB" sz="2000" baseline="-25000"/>
              <a:t>ε</a:t>
            </a:r>
            <a:r>
              <a:rPr lang="en-GB" sz="2000">
                <a:cs typeface="Arial"/>
              </a:rPr>
              <a:t>²(V{</a:t>
            </a:r>
            <a:r>
              <a:rPr lang="en-GB" sz="2000" i="1"/>
              <a:t>I</a:t>
            </a:r>
            <a:r>
              <a:rPr lang="en-GB" sz="2000" baseline="-25000"/>
              <a:t>t</a:t>
            </a:r>
            <a:r>
              <a:rPr lang="en-GB" sz="2000">
                <a:cs typeface="Arial"/>
              </a:rPr>
              <a:t>} + σ</a:t>
            </a:r>
            <a:r>
              <a:rPr lang="en-GB" sz="2000" baseline="-25000"/>
              <a:t>ε</a:t>
            </a:r>
            <a:r>
              <a:rPr lang="en-GB" sz="2000">
                <a:cs typeface="Arial"/>
              </a:rPr>
              <a:t>²)</a:t>
            </a:r>
            <a:r>
              <a:rPr lang="en-GB" sz="2000" baseline="30000">
                <a:cs typeface="Arial"/>
              </a:rPr>
              <a:t>-1</a:t>
            </a:r>
            <a:r>
              <a:rPr lang="en-GB" sz="2000">
                <a:cs typeface="Arial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>
                <a:cs typeface="Arial"/>
              </a:rPr>
              <a:t>	</a:t>
            </a:r>
            <a:r>
              <a:rPr lang="en-GB" sz="2000"/>
              <a:t> for 0 &lt; </a:t>
            </a:r>
            <a:r>
              <a:rPr lang="en-GB" sz="2000" i="1"/>
              <a:t>β</a:t>
            </a:r>
            <a:r>
              <a:rPr lang="en-GB" sz="2000" baseline="-25000"/>
              <a:t>2</a:t>
            </a:r>
            <a:r>
              <a:rPr lang="en-GB" sz="2000"/>
              <a:t> &lt; 1, </a:t>
            </a:r>
            <a:r>
              <a:rPr lang="en-GB" sz="2000" i="1"/>
              <a:t>b</a:t>
            </a:r>
            <a:r>
              <a:rPr lang="en-GB" sz="2000" baseline="-25000"/>
              <a:t>2</a:t>
            </a:r>
            <a:r>
              <a:rPr lang="en-GB" sz="2000"/>
              <a:t> overestimates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2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The OLS estimator </a:t>
            </a:r>
            <a:r>
              <a:rPr lang="en-GB" sz="2000" i="1"/>
              <a:t>b</a:t>
            </a:r>
            <a:r>
              <a:rPr lang="en-GB" sz="2000" baseline="-25000"/>
              <a:t>1</a:t>
            </a:r>
            <a:r>
              <a:rPr lang="en-GB" sz="2000"/>
              <a:t> is also inconsistent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30944" y="1916114"/>
          <a:ext cx="3167633" cy="1449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4" imgW="1942920" imgH="888840" progId="Equation.DSMT4">
                  <p:embed/>
                </p:oleObj>
              </mc:Choice>
              <mc:Fallback>
                <p:oleObj name="Equation" r:id="rId4" imgW="1942920" imgH="8888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944" y="1916114"/>
                        <a:ext cx="3167633" cy="14499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18052-7FB7-FA40-8612-20D363C0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Autocorrelation</a:t>
            </a: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Typical for time series data such as consumption, production, investments, etc.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Autocorrelation of error terms is typically observed if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 relevant regressor with trend or seasonal pattern is not included in the model: miss-specified model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functional form of a regressor is incorrectly specified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dependent variable is correlated in a way that is not appropriately represented in the systematic part of the model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Autocorrelation of the error terms indicates deficiencies of the model specification such as omitted regressors, incorrect functional form, incorrect dynamic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Tests for autocorrelation are the most frequently used tool for diagnostic checking the model specification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2417D-F5AA-4008-98AB-B855548E81CC}" type="slidenum">
              <a:rPr lang="de-AT" altLang="en-US"/>
              <a:pPr>
                <a:defRPr/>
              </a:pPr>
              <a:t>6</a:t>
            </a:fld>
            <a:endParaRPr lang="de-AT" altLang="en-US"/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E9D2F4-B517-6845-841D-A0C8B20F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7256145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60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9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245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3442958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150BC-520E-4A64-8FA1-569E507C01B0}" type="slidenum">
              <a:rPr lang="de-AT" altLang="en-US"/>
              <a:pPr>
                <a:defRPr/>
              </a:pPr>
              <a:t>61</a:t>
            </a:fld>
            <a:endParaRPr lang="de-AT" alt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A New Estimator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Model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i="1" dirty="0"/>
              <a:t>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i="1" dirty="0">
                <a:cs typeface="Arial" charset="0"/>
              </a:rPr>
              <a:t> +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>
                <a:cs typeface="Arial" charset="0"/>
              </a:rPr>
              <a:t> x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i="1" dirty="0">
                <a:cs typeface="Arial" charset="0"/>
              </a:rPr>
              <a:t> + </a:t>
            </a:r>
            <a:r>
              <a:rPr lang="en-GB" sz="2000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i="1" baseline="-25000" dirty="0"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	with </a:t>
            </a:r>
            <a:r>
              <a:rPr lang="en-GB" sz="2000" dirty="0"/>
              <a:t>E{ 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i="1" dirty="0"/>
              <a:t> x</a:t>
            </a:r>
            <a:r>
              <a:rPr lang="en-GB" sz="2000" baseline="-25000" dirty="0"/>
              <a:t>i</a:t>
            </a:r>
            <a:r>
              <a:rPr lang="en-GB" sz="2000" i="1" dirty="0"/>
              <a:t> 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≠</a:t>
            </a:r>
            <a:r>
              <a:rPr lang="en-GB" sz="2000" dirty="0"/>
              <a:t> 0, i.e., endogenous regressor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i </a:t>
            </a:r>
            <a:r>
              <a:rPr lang="en-GB" sz="2000" dirty="0"/>
              <a:t>: OLS estimators are biased and inconsistent</a:t>
            </a:r>
            <a:endParaRPr lang="en-GB" sz="2000" i="1" dirty="0"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Instrumental variable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 satisfying </a:t>
            </a:r>
          </a:p>
          <a:p>
            <a:pPr marL="784225" lvl="1" indent="-457200" eaLnBrk="1" hangingPunct="1">
              <a:buSzPct val="100000"/>
              <a:buFont typeface="+mj-lt"/>
              <a:buAutoNum type="arabicPeriod"/>
              <a:defRPr/>
            </a:pPr>
            <a:r>
              <a:rPr lang="en-GB" sz="2000" dirty="0"/>
              <a:t>Exogeneity: E{</a:t>
            </a:r>
            <a:r>
              <a:rPr lang="en-GB" sz="2000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i="1" dirty="0"/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= 0: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 is uncorrelated with error term</a:t>
            </a:r>
            <a:endParaRPr lang="en-GB" sz="2000" i="1" dirty="0"/>
          </a:p>
          <a:p>
            <a:pPr marL="784225" lvl="1" indent="-457200" eaLnBrk="1" hangingPunct="1">
              <a:buSzPct val="100000"/>
              <a:buFont typeface="+mj-lt"/>
              <a:buAutoNum type="arabicPeriod"/>
              <a:defRPr/>
            </a:pPr>
            <a:r>
              <a:rPr lang="en-GB" sz="2000" dirty="0"/>
              <a:t>Relevance: 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≠</a:t>
            </a:r>
            <a:r>
              <a:rPr lang="en-GB" sz="2000" dirty="0"/>
              <a:t> 0: is correlated with endogenous regressor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Transformation of model equation 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i="1" dirty="0"/>
              <a:t> 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baseline="-25000" dirty="0"/>
              <a:t> </a:t>
            </a:r>
            <a:r>
              <a:rPr lang="en-GB" sz="2000" dirty="0"/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i="1" dirty="0"/>
              <a:t> 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+ 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i="1" dirty="0"/>
              <a:t> 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	gives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477963" y="5300663"/>
          <a:ext cx="1718881" cy="72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4" imgW="1028520" imgH="431640" progId="Equation.DSMT4">
                  <p:embed/>
                </p:oleObj>
              </mc:Choice>
              <mc:Fallback>
                <p:oleObj name="Equation" r:id="rId4" imgW="10285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5300663"/>
                        <a:ext cx="1718881" cy="72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F2D658-FAFA-554D-98A1-19B64EF8F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22A369-1D12-4F79-9C42-2792073AAE48}" type="slidenum">
              <a:rPr lang="de-AT" altLang="en-US"/>
              <a:pPr>
                <a:defRPr/>
              </a:pPr>
              <a:t>62</a:t>
            </a:fld>
            <a:endParaRPr lang="de-AT" alt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86738" cy="1139825"/>
          </a:xfrm>
        </p:spPr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IV Estimator for β</a:t>
            </a:r>
            <a:r>
              <a:rPr lang="en-GB" sz="4000" baseline="-25000">
                <a:latin typeface="Verdana" pitchFamily="34" charset="0"/>
              </a:rPr>
              <a:t>2</a:t>
            </a:r>
            <a:r>
              <a:rPr lang="en-GB" sz="4000">
                <a:latin typeface="Verdana" pitchFamily="34" charset="0"/>
              </a:rPr>
              <a:t>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438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/>
              <a:t>Substitution of sample moments for covariances gives the instrumental variables (IV) estimator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/>
              <a:t>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000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000" i="1"/>
          </a:p>
          <a:p>
            <a:pPr>
              <a:lnSpc>
                <a:spcPct val="90000"/>
              </a:lnSpc>
            </a:pPr>
            <a:r>
              <a:rPr lang="en-GB" sz="2000"/>
              <a:t>Consistent estimator for </a:t>
            </a:r>
            <a:r>
              <a:rPr lang="en-GB" sz="2000">
                <a:cs typeface="Arial" charset="0"/>
              </a:rPr>
              <a:t>β</a:t>
            </a:r>
            <a:r>
              <a:rPr lang="en-GB" sz="2000" baseline="-25000">
                <a:cs typeface="Arial" charset="0"/>
              </a:rPr>
              <a:t>2</a:t>
            </a:r>
            <a:r>
              <a:rPr lang="en-GB" sz="2000">
                <a:cs typeface="Arial" charset="0"/>
              </a:rPr>
              <a:t> given that the instrumental variable </a:t>
            </a:r>
            <a:r>
              <a:rPr lang="en-GB" sz="2000" i="1"/>
              <a:t>z</a:t>
            </a:r>
            <a:r>
              <a:rPr lang="en-GB" sz="2000" baseline="-25000"/>
              <a:t>i</a:t>
            </a:r>
            <a:r>
              <a:rPr lang="en-GB" sz="2000">
                <a:cs typeface="Arial" charset="0"/>
              </a:rPr>
              <a:t> is valid , i.e., it is</a:t>
            </a:r>
          </a:p>
          <a:p>
            <a:pPr lvl="1">
              <a:lnSpc>
                <a:spcPct val="90000"/>
              </a:lnSpc>
            </a:pPr>
            <a:r>
              <a:rPr lang="en-GB" sz="1800">
                <a:cs typeface="Arial" charset="0"/>
              </a:rPr>
              <a:t>Exogenous, i.e. </a:t>
            </a:r>
            <a:r>
              <a:rPr lang="en-GB" sz="1800"/>
              <a:t>E{</a:t>
            </a:r>
            <a:r>
              <a:rPr lang="en-GB" sz="1800">
                <a:cs typeface="Arial" charset="0"/>
              </a:rPr>
              <a:t>ε</a:t>
            </a:r>
            <a:r>
              <a:rPr lang="en-GB" sz="1800" baseline="-25000">
                <a:cs typeface="Arial" charset="0"/>
              </a:rPr>
              <a:t>i</a:t>
            </a:r>
            <a:r>
              <a:rPr lang="en-GB" sz="1800" i="1"/>
              <a:t> z</a:t>
            </a:r>
            <a:r>
              <a:rPr lang="en-GB" sz="1800" baseline="-25000"/>
              <a:t>i</a:t>
            </a:r>
            <a:r>
              <a:rPr lang="en-GB" sz="1800"/>
              <a:t>} = 0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Relevant, i.e. Cov{</a:t>
            </a:r>
            <a:r>
              <a:rPr lang="en-GB" sz="1800" i="1"/>
              <a:t>x</a:t>
            </a:r>
            <a:r>
              <a:rPr lang="en-GB" sz="1800" baseline="-25000"/>
              <a:t>i </a:t>
            </a:r>
            <a:r>
              <a:rPr lang="en-GB" sz="1800" i="1"/>
              <a:t>, z</a:t>
            </a:r>
            <a:r>
              <a:rPr lang="en-GB" sz="1800" baseline="-25000"/>
              <a:t>i</a:t>
            </a:r>
            <a:r>
              <a:rPr lang="en-GB" sz="1800"/>
              <a:t>} </a:t>
            </a:r>
            <a:r>
              <a:rPr lang="en-GB" sz="1800">
                <a:cs typeface="Arial" charset="0"/>
              </a:rPr>
              <a:t>≠</a:t>
            </a:r>
            <a:r>
              <a:rPr lang="en-GB" sz="1800"/>
              <a:t> 0</a:t>
            </a:r>
          </a:p>
          <a:p>
            <a:pPr>
              <a:lnSpc>
                <a:spcPct val="90000"/>
              </a:lnSpc>
            </a:pPr>
            <a:r>
              <a:rPr lang="en-GB" sz="2000"/>
              <a:t>Typically, nothing can be said about the bias of an IV estimator; small sample properties are unknown</a:t>
            </a:r>
            <a:endParaRPr lang="en-GB" sz="20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000"/>
              <a:t>Coincides with OLS estimator for </a:t>
            </a:r>
            <a:r>
              <a:rPr lang="en-GB" sz="2000" i="1"/>
              <a:t>z</a:t>
            </a:r>
            <a:r>
              <a:rPr lang="en-GB" sz="2000" baseline="-25000"/>
              <a:t>i</a:t>
            </a:r>
            <a:r>
              <a:rPr lang="en-GB" sz="2000"/>
              <a:t> </a:t>
            </a:r>
            <a:r>
              <a:rPr lang="en-GB" sz="2000" i="1"/>
              <a:t>= x</a:t>
            </a:r>
            <a:r>
              <a:rPr lang="en-GB" sz="2000" baseline="-25000"/>
              <a:t>i</a:t>
            </a: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198563" y="2205038"/>
          <a:ext cx="2887662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4" imgW="1625400" imgH="507960" progId="Equation.DSMT4">
                  <p:embed/>
                </p:oleObj>
              </mc:Choice>
              <mc:Fallback>
                <p:oleObj name="Equation" r:id="rId4" imgW="162540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2205038"/>
                        <a:ext cx="2887662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14D775-1117-954C-AABD-51A94A95C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E4118-58D5-42B0-9195-0593BEE59D71}" type="slidenum">
              <a:rPr lang="de-AT" altLang="en-US"/>
              <a:pPr>
                <a:defRPr/>
              </a:pPr>
              <a:t>63</a:t>
            </a:fld>
            <a:endParaRPr lang="de-AT" alt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Income and Consumption, </a:t>
            </a:r>
            <a:r>
              <a:rPr lang="en-GB" sz="2400" dirty="0">
                <a:latin typeface="Verdana" pitchFamily="34" charset="0"/>
              </a:rPr>
              <a:t>cont’d</a:t>
            </a:r>
            <a:endParaRPr lang="en-GB" sz="4000" dirty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Alternative model: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= </a:t>
            </a:r>
            <a:r>
              <a:rPr lang="en-GB" sz="2000" i="1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>
                <a:cs typeface="Arial" charset="0"/>
              </a:rPr>
              <a:t>β</a:t>
            </a:r>
            <a:r>
              <a:rPr lang="en-GB" sz="2000" baseline="-25000" dirty="0">
                <a:cs typeface="Arial" charset="0"/>
              </a:rPr>
              <a:t>2</a:t>
            </a:r>
            <a:r>
              <a:rPr lang="en-GB" sz="2000" i="1" dirty="0">
                <a:cs typeface="Arial" charset="0"/>
              </a:rPr>
              <a:t>Y</a:t>
            </a:r>
            <a:r>
              <a:rPr lang="en-GB" sz="2000" baseline="-25000" dirty="0"/>
              <a:t>t-1</a:t>
            </a:r>
            <a:r>
              <a:rPr lang="en-GB" sz="2000" dirty="0">
                <a:cs typeface="Arial" charset="0"/>
              </a:rPr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i="1" dirty="0">
                <a:cs typeface="Arial" charset="0"/>
              </a:rPr>
              <a:t> </a:t>
            </a:r>
            <a:endParaRPr lang="en-GB" sz="2000" dirty="0"/>
          </a:p>
          <a:p>
            <a:pPr marL="342000" indent="-342000" eaLnBrk="1" hangingPunct="1">
              <a:defRPr/>
            </a:pP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and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r>
              <a:rPr lang="en-GB" sz="2000" dirty="0"/>
              <a:t> are certainly uncorrelated; avoids risk of inconsistency due to correlated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and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endParaRPr lang="en-GB" sz="2000" dirty="0"/>
          </a:p>
          <a:p>
            <a:pPr marL="342000" indent="-342000" eaLnBrk="1" hangingPunct="1">
              <a:defRPr/>
            </a:pPr>
            <a:r>
              <a:rPr lang="en-GB" sz="2000" i="1" dirty="0"/>
              <a:t>Y</a:t>
            </a:r>
            <a:r>
              <a:rPr lang="en-GB" sz="2000" baseline="-25000" dirty="0"/>
              <a:t>t-1</a:t>
            </a:r>
            <a:r>
              <a:rPr lang="en-GB" sz="2000" dirty="0"/>
              <a:t> is certainly highly correlated with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, is almost as good as regressor as 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endParaRPr lang="en-GB" sz="2000" baseline="-25000" dirty="0"/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Fitted model: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i="1" dirty="0" err="1">
                <a:cs typeface="Arial" charset="0"/>
              </a:rPr>
              <a:t>Ĉ</a:t>
            </a:r>
            <a:r>
              <a:rPr lang="en-GB" sz="2000" dirty="0"/>
              <a:t> = 0.012 + 0.660 </a:t>
            </a:r>
            <a:r>
              <a:rPr lang="en-GB" sz="2000" i="1" dirty="0"/>
              <a:t>Y</a:t>
            </a:r>
            <a:r>
              <a:rPr lang="en-GB" sz="2000" baseline="-25000" dirty="0"/>
              <a:t>-1</a:t>
            </a:r>
          </a:p>
          <a:p>
            <a:pPr marL="342000" indent="-342000">
              <a:buFont typeface="Wingdings" pitchFamily="2" charset="2"/>
              <a:buNone/>
              <a:defRPr/>
            </a:pPr>
            <a:r>
              <a:rPr lang="en-GB" sz="2000" dirty="0"/>
              <a:t>	with </a:t>
            </a:r>
            <a:r>
              <a:rPr lang="en-GB" sz="2000" i="1" dirty="0"/>
              <a:t>t</a:t>
            </a:r>
            <a:r>
              <a:rPr lang="en-GB" sz="2000" dirty="0"/>
              <a:t> = 12.86, R</a:t>
            </a:r>
            <a:r>
              <a:rPr lang="en-GB" sz="2000" baseline="30000" dirty="0"/>
              <a:t>2</a:t>
            </a:r>
            <a:r>
              <a:rPr lang="en-GB" sz="2000" dirty="0"/>
              <a:t> = 0.56, </a:t>
            </a:r>
            <a:r>
              <a:rPr lang="en-GB" sz="2000" i="1" dirty="0"/>
              <a:t>DW</a:t>
            </a:r>
            <a:r>
              <a:rPr lang="en-GB" sz="2000" dirty="0"/>
              <a:t> = 0.79 (instead of </a:t>
            </a:r>
          </a:p>
          <a:p>
            <a:pPr marL="342000" indent="-342000">
              <a:buFont typeface="Wingdings" pitchFamily="2" charset="2"/>
              <a:buNone/>
              <a:defRPr/>
            </a:pPr>
            <a:r>
              <a:rPr lang="en-GB" sz="2000" i="1" dirty="0">
                <a:cs typeface="Arial" charset="0"/>
              </a:rPr>
              <a:t>		</a:t>
            </a:r>
            <a:r>
              <a:rPr lang="en-GB" sz="2000" i="1" dirty="0" err="1">
                <a:cs typeface="Arial" charset="0"/>
              </a:rPr>
              <a:t>Ĉ</a:t>
            </a:r>
            <a:r>
              <a:rPr lang="en-GB" sz="2000" dirty="0"/>
              <a:t> = 0.011 + 0.718 </a:t>
            </a:r>
            <a:r>
              <a:rPr lang="en-GB" sz="2000" i="1" dirty="0"/>
              <a:t>Y  </a:t>
            </a:r>
          </a:p>
          <a:p>
            <a:pPr marL="342000" indent="-342000">
              <a:buFont typeface="Wingdings" pitchFamily="2" charset="2"/>
              <a:buNone/>
              <a:defRPr/>
            </a:pPr>
            <a:r>
              <a:rPr lang="en-GB" sz="2000" i="1" dirty="0"/>
              <a:t>	</a:t>
            </a:r>
            <a:r>
              <a:rPr lang="en-GB" sz="2000" dirty="0"/>
              <a:t>with </a:t>
            </a:r>
            <a:r>
              <a:rPr lang="en-GB" sz="2000" i="1" dirty="0"/>
              <a:t>t</a:t>
            </a:r>
            <a:r>
              <a:rPr lang="en-GB" sz="2000" dirty="0"/>
              <a:t> = 15.55, R</a:t>
            </a:r>
            <a:r>
              <a:rPr lang="en-GB" sz="2000" baseline="30000" dirty="0"/>
              <a:t>2</a:t>
            </a:r>
            <a:r>
              <a:rPr lang="en-GB" sz="2000" dirty="0"/>
              <a:t> = 0.65, </a:t>
            </a:r>
            <a:r>
              <a:rPr lang="en-GB" sz="2000" i="1" dirty="0"/>
              <a:t>DW</a:t>
            </a:r>
            <a:r>
              <a:rPr lang="en-GB" sz="2000" dirty="0"/>
              <a:t> = 0.50)</a:t>
            </a:r>
          </a:p>
          <a:p>
            <a:pPr marL="342000" indent="-342000">
              <a:buFont typeface="Wingdings" pitchFamily="2" charset="2"/>
              <a:buNone/>
              <a:defRPr/>
            </a:pPr>
            <a:r>
              <a:rPr lang="en-GB" sz="2000" dirty="0"/>
              <a:t>Deterioration of </a:t>
            </a:r>
            <a:r>
              <a:rPr lang="en-GB" sz="2000" i="1" dirty="0"/>
              <a:t>t</a:t>
            </a:r>
            <a:r>
              <a:rPr lang="en-GB" sz="2000" dirty="0"/>
              <a:t>-statistic and R</a:t>
            </a:r>
            <a:r>
              <a:rPr lang="en-GB" sz="2000" baseline="30000" dirty="0"/>
              <a:t>2</a:t>
            </a:r>
            <a:r>
              <a:rPr lang="en-GB" sz="2000" dirty="0"/>
              <a:t> are price for improvement of the estimator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D8BA83-3384-314A-BD2D-ECAAF795D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2603C-C426-4757-9E2A-A1E1F39E004F}" type="slidenum">
              <a:rPr lang="de-AT" altLang="en-US"/>
              <a:pPr>
                <a:defRPr/>
              </a:pPr>
              <a:t>64</a:t>
            </a:fld>
            <a:endParaRPr lang="de-AT" alt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IV Estimator: The Concept</a:t>
            </a:r>
            <a:br>
              <a:rPr lang="en-US" sz="4000">
                <a:latin typeface="Verdana" pitchFamily="34" charset="0"/>
              </a:rPr>
            </a:br>
            <a:endParaRPr lang="en-US" sz="4000">
              <a:latin typeface="Verdana" pitchFamily="34" charset="0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4530725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Alternative to OLS estimator</a:t>
            </a:r>
          </a:p>
          <a:p>
            <a:pPr marL="360000" indent="-360000">
              <a:defRPr/>
            </a:pPr>
            <a:r>
              <a:rPr lang="en-GB" sz="2000" dirty="0"/>
              <a:t>Avoids inconsistency in case of endogenous regressors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Idea of the IV estimator:</a:t>
            </a:r>
          </a:p>
          <a:p>
            <a:pPr marL="720000" lvl="1" indent="-360000">
              <a:buFont typeface="Wingdings" pitchFamily="2" charset="2"/>
              <a:buNone/>
              <a:defRPr/>
            </a:pPr>
            <a:r>
              <a:rPr lang="en-GB" sz="2000" dirty="0">
                <a:ea typeface="+mn-ea"/>
                <a:cs typeface="+mn-cs"/>
              </a:rPr>
              <a:t>Replace </a:t>
            </a:r>
            <a:r>
              <a:rPr lang="en-GB" sz="2000" dirty="0"/>
              <a:t>regressors which are </a:t>
            </a:r>
            <a:r>
              <a:rPr lang="en-GB" sz="2000" dirty="0">
                <a:ea typeface="+mn-ea"/>
                <a:cs typeface="+mn-cs"/>
              </a:rPr>
              <a:t>correlated </a:t>
            </a:r>
            <a:r>
              <a:rPr lang="en-GB" sz="2000" dirty="0"/>
              <a:t>with error terms </a:t>
            </a:r>
            <a:r>
              <a:rPr lang="en-GB" sz="2000" dirty="0">
                <a:ea typeface="+mn-ea"/>
                <a:cs typeface="+mn-cs"/>
              </a:rPr>
              <a:t>by regressors which are</a:t>
            </a:r>
          </a:p>
          <a:p>
            <a:pPr marL="1080000" lvl="2" indent="-360000" eaLnBrk="1" hangingPunct="1">
              <a:defRPr/>
            </a:pPr>
            <a:r>
              <a:rPr lang="en-GB" sz="2000" dirty="0"/>
              <a:t>un</a:t>
            </a:r>
            <a:r>
              <a:rPr lang="en-GB" sz="2000" dirty="0">
                <a:ea typeface="+mn-ea"/>
                <a:cs typeface="+mn-cs"/>
              </a:rPr>
              <a:t>correlated with the error terms</a:t>
            </a:r>
          </a:p>
          <a:p>
            <a:pPr marL="1080000" lvl="2" indent="-360000" eaLnBrk="1" hangingPunct="1">
              <a:defRPr/>
            </a:pPr>
            <a:r>
              <a:rPr lang="en-GB" sz="2000" dirty="0"/>
              <a:t>(</a:t>
            </a:r>
            <a:r>
              <a:rPr lang="en-GB" sz="2000" dirty="0">
                <a:ea typeface="+mn-ea"/>
                <a:cs typeface="+mn-cs"/>
              </a:rPr>
              <a:t>highly) correlated with the regressors that are to be replaced</a:t>
            </a:r>
          </a:p>
          <a:p>
            <a:pPr marL="720000" lvl="1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	and use OLS estimation</a:t>
            </a:r>
            <a:endParaRPr lang="en-GB" sz="2000" dirty="0">
              <a:ea typeface="+mn-ea"/>
              <a:cs typeface="+mn-cs"/>
            </a:endParaRP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The hope is that the IV estimator is consistent (and less biased than the OLS estimator)</a:t>
            </a:r>
          </a:p>
          <a:p>
            <a:pPr marL="469900" indent="-469900" eaLnBrk="1" hangingPunct="1">
              <a:buNone/>
              <a:defRPr/>
            </a:pPr>
            <a:r>
              <a:rPr lang="en-GB" sz="2000" dirty="0"/>
              <a:t>Price: IV estimator is less efficient; deteriorated model fit as measured by, e.g., </a:t>
            </a:r>
            <a:r>
              <a:rPr lang="en-GB" sz="2000" i="1" dirty="0"/>
              <a:t>t</a:t>
            </a:r>
            <a:r>
              <a:rPr lang="en-GB" sz="2000" dirty="0"/>
              <a:t>-statistic, R</a:t>
            </a:r>
            <a:r>
              <a:rPr lang="en-GB" sz="2000" baseline="30000" dirty="0"/>
              <a:t>2</a:t>
            </a:r>
            <a:r>
              <a:rPr lang="en-GB" sz="2000" dirty="0"/>
              <a:t>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AE3BF3-D8D6-E94A-889D-E079CD3F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65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3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245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9765598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C5288-513E-4AC9-9395-41F234F19D0B}" type="slidenum">
              <a:rPr lang="de-AT" altLang="en-US"/>
              <a:pPr>
                <a:defRPr/>
              </a:pPr>
              <a:t>66</a:t>
            </a:fld>
            <a:endParaRPr lang="de-AT" altLang="en-US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IV Estimator: General Case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86738" cy="4530725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The model is </a:t>
            </a:r>
          </a:p>
          <a:p>
            <a:pPr marL="468000" indent="-571500"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‘</a:t>
            </a:r>
            <a:r>
              <a:rPr lang="en-GB" sz="2000" dirty="0">
                <a:cs typeface="Arial"/>
              </a:rPr>
              <a:t>β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endParaRPr lang="en-GB" sz="2000" dirty="0">
              <a:cs typeface="Arial"/>
            </a:endParaRPr>
          </a:p>
          <a:p>
            <a:pPr marL="360000" indent="-571500">
              <a:buFont typeface="Wingdings" pitchFamily="2" charset="2"/>
              <a:buNone/>
              <a:defRPr/>
            </a:pPr>
            <a:r>
              <a:rPr lang="en-GB" sz="2000" dirty="0">
                <a:cs typeface="Arial"/>
              </a:rPr>
              <a:t>	with </a:t>
            </a:r>
            <a:r>
              <a:rPr lang="en-GB" sz="2000" dirty="0"/>
              <a:t>V{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= </a:t>
            </a:r>
            <a:r>
              <a:rPr lang="en-GB" sz="2000" dirty="0">
                <a:cs typeface="Arial"/>
              </a:rPr>
              <a:t>σ</a:t>
            </a:r>
            <a:r>
              <a:rPr lang="en-GB" sz="2000" baseline="-25000" dirty="0"/>
              <a:t>ε</a:t>
            </a:r>
            <a:r>
              <a:rPr lang="en-GB" sz="2000" dirty="0">
                <a:cs typeface="Arial"/>
              </a:rPr>
              <a:t>² and</a:t>
            </a:r>
            <a:endParaRPr lang="en-GB" sz="2000" i="1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		E{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}  </a:t>
            </a:r>
            <a:r>
              <a:rPr lang="en-GB" sz="2000" dirty="0">
                <a:cs typeface="Arial"/>
              </a:rPr>
              <a:t>≠ 0</a:t>
            </a:r>
            <a:endParaRPr lang="en-GB" sz="2000" dirty="0"/>
          </a:p>
          <a:p>
            <a:pPr marL="360000" indent="-360000" eaLnBrk="1" hangingPunct="1">
              <a:defRPr/>
            </a:pPr>
            <a:r>
              <a:rPr lang="en-GB" sz="2000" dirty="0">
                <a:cs typeface="Arial"/>
              </a:rPr>
              <a:t>at least one component of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i</a:t>
            </a:r>
            <a:r>
              <a:rPr lang="en-GB" sz="2000" dirty="0">
                <a:cs typeface="Arial"/>
              </a:rPr>
              <a:t>s correlated with the error term</a:t>
            </a:r>
            <a:endParaRPr lang="en-GB" sz="2000" dirty="0"/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The vector of instruments </a:t>
            </a:r>
            <a:r>
              <a:rPr lang="en-GB" sz="2000" i="1" dirty="0" err="1">
                <a:cs typeface="Arial" charset="0"/>
              </a:rPr>
              <a:t>z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(with the same dimension as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) fulfils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		E{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 </a:t>
            </a:r>
            <a:r>
              <a:rPr lang="en-GB" sz="2000" dirty="0">
                <a:cs typeface="Arial"/>
              </a:rPr>
              <a:t>= 0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de-AT" sz="2000" dirty="0"/>
              <a:t>		</a:t>
            </a:r>
            <a:r>
              <a:rPr lang="en-GB" sz="2000" dirty="0" err="1"/>
              <a:t>Cov</a:t>
            </a:r>
            <a:r>
              <a:rPr lang="en-GB" sz="2000" dirty="0"/>
              <a:t>{</a:t>
            </a:r>
            <a:r>
              <a:rPr lang="en-GB" sz="2000" i="1" dirty="0"/>
              <a:t>x</a:t>
            </a:r>
            <a:r>
              <a:rPr lang="en-GB" sz="2000" baseline="-25000" dirty="0"/>
              <a:t>i </a:t>
            </a:r>
            <a:r>
              <a:rPr lang="en-GB" sz="2000" i="1" dirty="0"/>
              <a:t>,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 charset="0"/>
              </a:rPr>
              <a:t>≠</a:t>
            </a:r>
            <a:r>
              <a:rPr lang="en-GB" sz="2000" dirty="0"/>
              <a:t> 0</a:t>
            </a:r>
          </a:p>
          <a:p>
            <a:pPr eaLnBrk="1" hangingPunct="1">
              <a:buFontTx/>
              <a:buNone/>
              <a:defRPr/>
            </a:pPr>
            <a:r>
              <a:rPr lang="en-GB" sz="2000" dirty="0">
                <a:cs typeface="Arial" charset="0"/>
              </a:rPr>
              <a:t>IV estimator based on the instruments </a:t>
            </a:r>
            <a:r>
              <a:rPr lang="en-GB" sz="2000" i="1" dirty="0" err="1">
                <a:cs typeface="Arial" charset="0"/>
              </a:rPr>
              <a:t>z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en-GB" sz="2000" dirty="0"/>
          </a:p>
          <a:p>
            <a:pPr eaLnBrk="1" hangingPunct="1">
              <a:buFontTx/>
              <a:buNone/>
              <a:defRPr/>
            </a:pPr>
            <a:endParaRPr lang="en-GB" sz="2000" dirty="0"/>
          </a:p>
          <a:p>
            <a:pPr eaLnBrk="1" hangingPunct="1">
              <a:buFontTx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503363" y="4821238"/>
          <a:ext cx="3255962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name="Equation" r:id="rId4" imgW="1650960" imgH="330120" progId="Equation.DSMT4">
                  <p:embed/>
                </p:oleObj>
              </mc:Choice>
              <mc:Fallback>
                <p:oleObj name="Equation" r:id="rId4" imgW="1650960" imgH="330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4821238"/>
                        <a:ext cx="3255962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000848-9D44-4C42-9596-321159B2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B76537-3D03-4C3E-BC56-AD096F4DC39B}" type="slidenum">
              <a:rPr lang="de-AT" altLang="en-US"/>
              <a:pPr>
                <a:defRPr/>
              </a:pPr>
              <a:t>67</a:t>
            </a:fld>
            <a:endParaRPr lang="de-AT" altLang="en-US"/>
          </a:p>
        </p:txBody>
      </p:sp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IV Estimator: Distribution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86738" cy="4530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000" dirty="0">
                <a:cs typeface="Arial" charset="0"/>
              </a:rPr>
              <a:t>The (asymptotic) covariance matrix of the IV estimator is given by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1600" i="1" dirty="0"/>
              <a:t>	</a:t>
            </a:r>
            <a:endParaRPr lang="en-GB" sz="1600" dirty="0"/>
          </a:p>
          <a:p>
            <a:pPr eaLnBrk="1" hangingPunct="1">
              <a:buFontTx/>
              <a:buNone/>
              <a:defRPr/>
            </a:pPr>
            <a:endParaRPr lang="en-GB" sz="2000" dirty="0"/>
          </a:p>
          <a:p>
            <a:pPr eaLnBrk="1" hangingPunct="1">
              <a:buFontTx/>
              <a:buNone/>
              <a:defRPr/>
            </a:pPr>
            <a:r>
              <a:rPr lang="en-GB" sz="2000" dirty="0"/>
              <a:t>In the estimated </a:t>
            </a:r>
            <a:r>
              <a:rPr lang="en-GB" sz="2000" dirty="0">
                <a:cs typeface="Arial" charset="0"/>
              </a:rPr>
              <a:t>covariance matrix             , </a:t>
            </a:r>
            <a:r>
              <a:rPr lang="en-GB" sz="2000" dirty="0">
                <a:cs typeface="Arial"/>
              </a:rPr>
              <a:t>σ²</a:t>
            </a:r>
            <a:r>
              <a:rPr lang="en-GB" sz="2000" dirty="0">
                <a:cs typeface="Arial" charset="0"/>
              </a:rPr>
              <a:t> is substituted by</a:t>
            </a:r>
          </a:p>
          <a:p>
            <a:pPr eaLnBrk="1" hangingPunct="1">
              <a:buFontTx/>
              <a:buNone/>
              <a:defRPr/>
            </a:pPr>
            <a:endParaRPr lang="en-GB" sz="1200" dirty="0"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sz="1800" dirty="0">
              <a:cs typeface="Arial" charset="0"/>
            </a:endParaRPr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	which is based on the IV residuals</a:t>
            </a:r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The asymptotic distribution of IV estimators, given IID(0, σ</a:t>
            </a:r>
            <a:r>
              <a:rPr lang="en-GB" sz="2000" baseline="-25000" dirty="0"/>
              <a:t>ε</a:t>
            </a:r>
            <a:r>
              <a:rPr lang="en-GB" sz="2000" dirty="0">
                <a:cs typeface="Arial" charset="0"/>
              </a:rPr>
              <a:t>²) error terms, leads to the approximate distribution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800" dirty="0">
                <a:cs typeface="Arial" charset="0"/>
              </a:rPr>
              <a:t> </a:t>
            </a:r>
            <a:endParaRPr lang="en-GB" sz="2800" dirty="0"/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/>
              <a:t>	with the estimated covariance matrix </a:t>
            </a:r>
          </a:p>
          <a:p>
            <a:pPr eaLnBrk="1" hangingPunct="1">
              <a:buFontTx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1294160" y="1900238"/>
          <a:ext cx="572611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5" name="Equation" r:id="rId4" imgW="2869920" imgH="406080" progId="Equation.DSMT4">
                  <p:embed/>
                </p:oleObj>
              </mc:Choice>
              <mc:Fallback>
                <p:oleObj name="Equation" r:id="rId4" imgW="2869920" imgH="406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4160" y="1900238"/>
                        <a:ext cx="5726112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1267718" y="2897188"/>
          <a:ext cx="301625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6" name="Equation" r:id="rId6" imgW="1473120" imgH="342720" progId="Equation.DSMT4">
                  <p:embed/>
                </p:oleObj>
              </mc:Choice>
              <mc:Fallback>
                <p:oleObj name="Equation" r:id="rId6" imgW="147312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718" y="2897188"/>
                        <a:ext cx="301625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1296119" y="4584700"/>
          <a:ext cx="176371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7" name="Equation" r:id="rId8" imgW="888840" imgH="304560" progId="Equation.DSMT4">
                  <p:embed/>
                </p:oleObj>
              </mc:Choice>
              <mc:Fallback>
                <p:oleObj name="Equation" r:id="rId8" imgW="888840" imgH="304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119" y="4584700"/>
                        <a:ext cx="1763713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10"/>
          <p:cNvGraphicFramePr>
            <a:graphicFrameLocks noChangeAspect="1"/>
          </p:cNvGraphicFramePr>
          <p:nvPr/>
        </p:nvGraphicFramePr>
        <p:xfrm>
          <a:off x="5076056" y="5040313"/>
          <a:ext cx="883129" cy="476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8" name="Equation" r:id="rId10" imgW="469800" imgH="253800" progId="Equation.DSMT4">
                  <p:embed/>
                </p:oleObj>
              </mc:Choice>
              <mc:Fallback>
                <p:oleObj name="Equation" r:id="rId10" imgW="46980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040313"/>
                        <a:ext cx="883129" cy="4769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11"/>
          <p:cNvGraphicFramePr>
            <a:graphicFrameLocks noChangeAspect="1"/>
          </p:cNvGraphicFramePr>
          <p:nvPr/>
        </p:nvGraphicFramePr>
        <p:xfrm>
          <a:off x="4788025" y="3448051"/>
          <a:ext cx="1368152" cy="52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9" name="Formel" r:id="rId12" imgW="660240" imgH="253800" progId="Equation.3">
                  <p:embed/>
                </p:oleObj>
              </mc:Choice>
              <mc:Fallback>
                <p:oleObj name="Formel" r:id="rId12" imgW="66024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5" y="3448051"/>
                        <a:ext cx="1368152" cy="5254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10"/>
          <p:cNvGraphicFramePr>
            <a:graphicFrameLocks noChangeAspect="1"/>
          </p:cNvGraphicFramePr>
          <p:nvPr/>
        </p:nvGraphicFramePr>
        <p:xfrm>
          <a:off x="4486275" y="2579688"/>
          <a:ext cx="8604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0" name="Equation" r:id="rId14" imgW="469800" imgH="253800" progId="Equation.DSMT4">
                  <p:embed/>
                </p:oleObj>
              </mc:Choice>
              <mc:Fallback>
                <p:oleObj name="Equation" r:id="rId14" imgW="46980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2579688"/>
                        <a:ext cx="86042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BC6ED8-281B-C24E-A6D5-CC2D8AC21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F9183-BBC4-4598-8364-9E9ED6BD8B95}" type="slidenum">
              <a:rPr lang="de-AT" altLang="en-US"/>
              <a:pPr>
                <a:defRPr/>
              </a:pPr>
              <a:t>68</a:t>
            </a:fld>
            <a:endParaRPr lang="de-AT" altLang="en-US"/>
          </a:p>
        </p:txBody>
      </p:sp>
      <p:sp>
        <p:nvSpPr>
          <p:cNvPr id="143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Calculation of IV Estimators</a:t>
            </a:r>
          </a:p>
        </p:txBody>
      </p:sp>
      <p:sp>
        <p:nvSpPr>
          <p:cNvPr id="143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530725"/>
          </a:xfrm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The model in matrix notation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i="1" dirty="0"/>
              <a:t>		y</a:t>
            </a:r>
            <a:r>
              <a:rPr lang="en-GB" sz="2000" dirty="0"/>
              <a:t> = </a:t>
            </a:r>
            <a:r>
              <a:rPr lang="en-GB" sz="2000" i="1" dirty="0"/>
              <a:t>X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dirty="0"/>
              <a:t>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/>
              <a:t>The IV estimator</a:t>
            </a:r>
          </a:p>
          <a:p>
            <a:pPr marL="571500" indent="-571500">
              <a:buFont typeface="Wingdings" pitchFamily="2" charset="2"/>
              <a:buNone/>
              <a:defRPr/>
            </a:pPr>
            <a:endParaRPr lang="en-GB" sz="2400" i="1" dirty="0"/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/>
              <a:t>	with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 obtained from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by substituting instrumental variable(s) for all </a:t>
            </a:r>
            <a:r>
              <a:rPr lang="en-GB" sz="2000" dirty="0">
                <a:cs typeface="Arial" charset="0"/>
              </a:rPr>
              <a:t>endogenous regressors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Calculation in two steps:	</a:t>
            </a:r>
          </a:p>
          <a:p>
            <a:pPr marL="360000" indent="-360000">
              <a:buSzPct val="100000"/>
              <a:buFont typeface="Garamond" pitchFamily="18" charset="0"/>
              <a:buAutoNum type="arabicPeriod"/>
              <a:defRPr/>
            </a:pPr>
            <a:r>
              <a:rPr lang="en-GB" sz="2000" dirty="0">
                <a:cs typeface="Arial" charset="0"/>
              </a:rPr>
              <a:t>Reduced form: Regression of the explanatory variables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1</a:t>
            </a:r>
            <a:r>
              <a:rPr lang="en-GB" sz="2000" dirty="0">
                <a:cs typeface="Arial" charset="0"/>
              </a:rPr>
              <a:t>, …, </a:t>
            </a:r>
            <a:r>
              <a:rPr lang="en-GB" sz="2000" i="1" dirty="0" err="1">
                <a:cs typeface="Arial" charset="0"/>
              </a:rPr>
              <a:t>x</a:t>
            </a:r>
            <a:r>
              <a:rPr lang="en-GB" sz="2000" baseline="-25000" dirty="0" err="1">
                <a:cs typeface="Arial" charset="0"/>
              </a:rPr>
              <a:t>K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dirty="0"/>
              <a:t>– </a:t>
            </a:r>
            <a:r>
              <a:rPr lang="en-GB" sz="2000" dirty="0">
                <a:cs typeface="Arial" charset="0"/>
              </a:rPr>
              <a:t>including the endogenous ones </a:t>
            </a:r>
            <a:r>
              <a:rPr lang="en-GB" sz="2000" dirty="0"/>
              <a:t>– </a:t>
            </a:r>
            <a:r>
              <a:rPr lang="en-GB" sz="2000" dirty="0">
                <a:cs typeface="Arial" charset="0"/>
              </a:rPr>
              <a:t>on  the columns of </a:t>
            </a:r>
            <a:r>
              <a:rPr lang="en-GB" sz="2000" i="1" dirty="0">
                <a:cs typeface="Arial" charset="0"/>
              </a:rPr>
              <a:t>Z</a:t>
            </a:r>
            <a:r>
              <a:rPr lang="en-GB" sz="2000" dirty="0">
                <a:cs typeface="Arial" charset="0"/>
              </a:rPr>
              <a:t>: fitted values</a:t>
            </a:r>
          </a:p>
          <a:p>
            <a:pPr marL="360000" indent="-360000">
              <a:buSzPct val="100000"/>
              <a:buFont typeface="Garamond" pitchFamily="18" charset="0"/>
              <a:buAutoNum type="arabicPeriod"/>
              <a:defRPr/>
            </a:pPr>
            <a:endParaRPr lang="en-GB" sz="2000" dirty="0">
              <a:cs typeface="Arial" charset="0"/>
            </a:endParaRPr>
          </a:p>
          <a:p>
            <a:pPr marL="360000" indent="-360000">
              <a:buSzPct val="100000"/>
              <a:buFont typeface="Garamond" pitchFamily="18" charset="0"/>
              <a:buAutoNum type="arabicPeriod"/>
              <a:defRPr/>
            </a:pPr>
            <a:r>
              <a:rPr lang="en-GB" sz="2000" dirty="0">
                <a:cs typeface="Arial" charset="0"/>
              </a:rPr>
              <a:t>Regression of </a:t>
            </a:r>
            <a:r>
              <a:rPr lang="en-GB" sz="2000" i="1" dirty="0">
                <a:cs typeface="Arial" charset="0"/>
              </a:rPr>
              <a:t>y </a:t>
            </a:r>
            <a:r>
              <a:rPr lang="en-GB" sz="2000" dirty="0">
                <a:cs typeface="Arial" charset="0"/>
              </a:rPr>
              <a:t>on the fitted explanatory variables:</a:t>
            </a:r>
          </a:p>
          <a:p>
            <a:pPr marL="571500" indent="-571500">
              <a:buSzPct val="100000"/>
              <a:buFont typeface="Garamond" pitchFamily="18" charset="0"/>
              <a:buAutoNum type="arabicPeriod"/>
              <a:defRPr/>
            </a:pPr>
            <a:endParaRPr lang="en-GB" sz="2000" dirty="0">
              <a:cs typeface="Arial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379538" y="2606676"/>
          <a:ext cx="4344590" cy="613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9" name="Equation" r:id="rId4" imgW="2336760" imgH="330120" progId="Equation.DSMT4">
                  <p:embed/>
                </p:oleObj>
              </mc:Choice>
              <mc:Fallback>
                <p:oleObj name="Equation" r:id="rId4" imgW="2336760" imgH="330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2606676"/>
                        <a:ext cx="4344590" cy="613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357313" y="4824414"/>
          <a:ext cx="2206575" cy="476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0" name="Formel" r:id="rId6" imgW="1117440" imgH="241200" progId="Equation.3">
                  <p:embed/>
                </p:oleObj>
              </mc:Choice>
              <mc:Fallback>
                <p:oleObj name="Formel" r:id="rId6" imgW="111744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824414"/>
                        <a:ext cx="2206575" cy="4765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1" name="Formel" r:id="rId8" imgW="114151" imgH="215619" progId="Equation.3">
                  <p:embed/>
                </p:oleObj>
              </mc:Choice>
              <mc:Fallback>
                <p:oleObj name="Formel" r:id="rId8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316039" y="5588001"/>
          <a:ext cx="2247850" cy="52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2" name="Formel" r:id="rId10" imgW="1091880" imgH="253800" progId="Equation.3">
                  <p:embed/>
                </p:oleObj>
              </mc:Choice>
              <mc:Fallback>
                <p:oleObj name="Formel" r:id="rId10" imgW="109188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9" y="5588001"/>
                        <a:ext cx="2247850" cy="523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35BD69-F350-3445-9A85-38255632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94021-51F9-4B48-B6BF-B69F7D9DA7E2}" type="slidenum">
              <a:rPr lang="de-AT" altLang="en-US"/>
              <a:pPr>
                <a:defRPr/>
              </a:pPr>
              <a:t>69</a:t>
            </a:fld>
            <a:endParaRPr lang="de-AT" altLang="en-US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Calculation of IV Estimators: Remarks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72425" cy="4530725"/>
          </a:xfrm>
        </p:spPr>
        <p:txBody>
          <a:bodyPr/>
          <a:lstStyle/>
          <a:p>
            <a:pPr marL="360000" indent="-360000">
              <a:defRPr/>
            </a:pPr>
            <a:r>
              <a:rPr lang="en-GB" sz="2000" dirty="0"/>
              <a:t>The </a:t>
            </a:r>
            <a:r>
              <a:rPr lang="en-GB" sz="2000" i="1" dirty="0" err="1"/>
              <a:t>K</a:t>
            </a:r>
            <a:r>
              <a:rPr lang="en-GB" sz="2000" dirty="0" err="1"/>
              <a:t>x</a:t>
            </a:r>
            <a:r>
              <a:rPr lang="en-GB" sz="2000" i="1" dirty="0" err="1"/>
              <a:t>K</a:t>
            </a:r>
            <a:r>
              <a:rPr lang="en-GB" sz="2000" dirty="0"/>
              <a:t> matrix </a:t>
            </a:r>
            <a:r>
              <a:rPr lang="en-GB" sz="2000" i="1" dirty="0"/>
              <a:t>Z</a:t>
            </a:r>
            <a:r>
              <a:rPr lang="en-GB" sz="2000" dirty="0"/>
              <a:t>’</a:t>
            </a:r>
            <a:r>
              <a:rPr lang="en-GB" sz="2000" i="1" dirty="0"/>
              <a:t>X</a:t>
            </a:r>
            <a:r>
              <a:rPr lang="en-GB" sz="2000" dirty="0"/>
              <a:t> = </a:t>
            </a:r>
            <a:r>
              <a:rPr lang="en-GB" sz="2000" dirty="0" err="1"/>
              <a:t>Σ</a:t>
            </a:r>
            <a:r>
              <a:rPr lang="en-GB" sz="2000" baseline="-25000" dirty="0" err="1"/>
              <a:t>i</a:t>
            </a:r>
            <a:r>
              <a:rPr lang="en-GB" sz="2000" baseline="-25000" dirty="0"/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i="1" dirty="0" err="1"/>
              <a:t>x</a:t>
            </a:r>
            <a:r>
              <a:rPr lang="en-GB" sz="2000" baseline="-25000" dirty="0" err="1"/>
              <a:t>i</a:t>
            </a:r>
            <a:r>
              <a:rPr lang="en-GB" sz="2000" dirty="0"/>
              <a:t>’ is required to be finite and invertible </a:t>
            </a:r>
          </a:p>
          <a:p>
            <a:pPr marL="360000" indent="-360000">
              <a:defRPr/>
            </a:pPr>
            <a:r>
              <a:rPr lang="en-GB" sz="2000" dirty="0"/>
              <a:t>From </a:t>
            </a:r>
          </a:p>
          <a:p>
            <a:pPr marL="360000" indent="-360000">
              <a:defRPr/>
            </a:pPr>
            <a:endParaRPr lang="en-GB" sz="2000" dirty="0"/>
          </a:p>
          <a:p>
            <a:pPr marL="360000" indent="-360000">
              <a:buFont typeface="Wingdings" pitchFamily="2" charset="2"/>
              <a:buNone/>
              <a:defRPr/>
            </a:pPr>
            <a:endParaRPr lang="en-GB" sz="2400" dirty="0"/>
          </a:p>
          <a:p>
            <a:pPr marL="360000" indent="-360000">
              <a:buFont typeface="Wingdings" pitchFamily="2" charset="2"/>
              <a:buNone/>
              <a:defRPr/>
            </a:pPr>
            <a:r>
              <a:rPr lang="en-GB" sz="2000" dirty="0"/>
              <a:t>	it is obvious that the estimator obtained in the second step is the IV estimator</a:t>
            </a:r>
          </a:p>
          <a:p>
            <a:pPr marL="360000" indent="-360000">
              <a:defRPr/>
            </a:pPr>
            <a:r>
              <a:rPr lang="en-GB" sz="2000" dirty="0"/>
              <a:t>However, the estimator obtained in the second step is more general; see below</a:t>
            </a:r>
          </a:p>
          <a:p>
            <a:pPr marL="360000" indent="-360000">
              <a:defRPr/>
            </a:pPr>
            <a:r>
              <a:rPr lang="en-GB" sz="2000" dirty="0"/>
              <a:t>In </a:t>
            </a:r>
            <a:r>
              <a:rPr lang="en-GB" sz="2000" b="1" dirty="0">
                <a:solidFill>
                  <a:srgbClr val="C00000"/>
                </a:solidFill>
              </a:rPr>
              <a:t>GRETL</a:t>
            </a:r>
            <a:r>
              <a:rPr lang="en-GB" sz="2000" dirty="0"/>
              <a:t>:  The sequence „Model &gt; Instrumental variables &gt; Two-Stage Least Squares“ leads to the specification window with boxes (</a:t>
            </a:r>
            <a:r>
              <a:rPr lang="en-GB" sz="2000" dirty="0" err="1"/>
              <a:t>i</a:t>
            </a:r>
            <a:r>
              <a:rPr lang="en-GB" sz="2000" dirty="0"/>
              <a:t>) for the regressors and (ii) for the instruments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1331640" y="2232025"/>
          <a:ext cx="666591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8" name="Equation" r:id="rId6" imgW="3479760" imgH="507960" progId="Equation.DSMT4">
                  <p:embed/>
                </p:oleObj>
              </mc:Choice>
              <mc:Fallback>
                <p:oleObj name="Equation" r:id="rId6" imgW="347976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232025"/>
                        <a:ext cx="6665912" cy="97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5E4952-8DC2-8B42-B4EB-41694E819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2400">
                <a:latin typeface="Verdana" pitchFamily="34" charset="0"/>
              </a:rPr>
              <a:t> 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dirty="0"/>
              <a:t>Time series plot of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C</a:t>
            </a:r>
            <a:r>
              <a:rPr lang="en-US" sz="1800" i="1" dirty="0">
                <a:cs typeface="Arial" charset="0"/>
              </a:rPr>
              <a:t>ons</a:t>
            </a:r>
            <a:r>
              <a:rPr lang="en-US" sz="1800" dirty="0">
                <a:cs typeface="Arial" charset="0"/>
              </a:rPr>
              <a:t>: consumption of ice cream per head (in pints); mean: 0.36 </a:t>
            </a:r>
          </a:p>
          <a:p>
            <a:pPr marL="784225" lvl="1" indent="-45720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1800" i="1" dirty="0">
                <a:cs typeface="Arial" charset="0"/>
              </a:rPr>
              <a:t>Temp/100</a:t>
            </a:r>
            <a:r>
              <a:rPr lang="en-US" sz="1800" dirty="0">
                <a:cs typeface="Arial" charset="0"/>
              </a:rPr>
              <a:t>: average temperature (in Fahrenheit)</a:t>
            </a:r>
          </a:p>
          <a:p>
            <a:pPr marL="784225" lvl="1" indent="-45720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de-AT" sz="1800" i="1" dirty="0">
                <a:cs typeface="Arial" charset="0"/>
              </a:rPr>
              <a:t>Price</a:t>
            </a:r>
            <a:r>
              <a:rPr lang="de-AT" sz="1800" dirty="0">
                <a:cs typeface="Arial" charset="0"/>
              </a:rPr>
              <a:t> (</a:t>
            </a:r>
            <a:r>
              <a:rPr lang="en-US" sz="1800" dirty="0">
                <a:cs typeface="Arial" charset="0"/>
              </a:rPr>
              <a:t>in USD per pint); mean: 0.275 USD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5CF9A-703D-4F62-AA78-2D412202855A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pic>
        <p:nvPicPr>
          <p:cNvPr id="76807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92275" y="3068638"/>
            <a:ext cx="6769100" cy="3275012"/>
          </a:xfrm>
          <a:noFill/>
          <a:ln>
            <a:solidFill>
              <a:srgbClr val="584300"/>
            </a:solidFill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6F91C7-278A-1B48-8A34-50D29B5A3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7063733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45656-11D8-46F7-9F7A-8DDBC228FA16}" type="slidenum">
              <a:rPr lang="de-AT" altLang="en-US"/>
              <a:pPr>
                <a:defRPr/>
              </a:pPr>
              <a:t>70</a:t>
            </a:fld>
            <a:endParaRPr lang="de-AT" alt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Choice of Instrumental Variables 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31224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Instrumental variable are required to be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exogenous, i.e., uncorrelated with the error terms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relevant, i.e., correlated with the endogenous regressors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Instruments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must be based on subject matter arguments, e.g., arguments from economic theory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should be explained and motivated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must show a significant effect in explaining an endogenous regressor 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choice of instruments often not easy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Regression of endogenous variables on instruments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>
                <a:cs typeface="Arial"/>
              </a:rPr>
              <a:t>Best linear approximation of </a:t>
            </a:r>
            <a:r>
              <a:rPr lang="en-GB" sz="2000" dirty="0"/>
              <a:t>endogenous variables </a:t>
            </a:r>
            <a:endParaRPr lang="en-GB" sz="2000" baseline="-25000" dirty="0"/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Economic interpretation not of importance and interest</a:t>
            </a:r>
          </a:p>
          <a:p>
            <a:pPr marL="571500" indent="-571500">
              <a:buFont typeface="Wingdings" pitchFamily="2" charset="2"/>
              <a:buNone/>
              <a:defRPr/>
            </a:pPr>
            <a:endParaRPr lang="en-US" sz="2000" dirty="0"/>
          </a:p>
          <a:p>
            <a:pPr marL="571500" indent="-571500">
              <a:defRPr/>
            </a:pPr>
            <a:endParaRPr lang="en-US" sz="2000" dirty="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2C0D017-C8B6-8F46-8A5C-9654939B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71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7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245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5668396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B9658-3979-4298-9EB4-E3FB311643A0}" type="slidenum">
              <a:rPr lang="de-AT" altLang="en-US"/>
              <a:pPr>
                <a:defRPr/>
              </a:pPr>
              <a:t>72</a:t>
            </a:fld>
            <a:endParaRPr lang="de-AT" alt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Returns to Schooling: Causality?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noFill/>
          <a:ln w="28575"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Human capital earnings (wage) function: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i="1" dirty="0"/>
              <a:t>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3</a:t>
            </a:r>
            <a:r>
              <a:rPr lang="en-GB" sz="2000" i="1" dirty="0"/>
              <a:t>E</a:t>
            </a:r>
            <a:r>
              <a:rPr lang="en-GB" sz="2000" baseline="-25000" dirty="0"/>
              <a:t>i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4</a:t>
            </a:r>
            <a:r>
              <a:rPr lang="en-GB" sz="2000" i="1" dirty="0"/>
              <a:t>E</a:t>
            </a:r>
            <a:r>
              <a:rPr lang="en-GB" sz="2000" baseline="-25000" dirty="0"/>
              <a:t>i</a:t>
            </a:r>
            <a:r>
              <a:rPr lang="en-GB" sz="2000" baseline="30000" dirty="0"/>
              <a:t>2</a:t>
            </a:r>
            <a:r>
              <a:rPr lang="en-GB" sz="2000" dirty="0">
                <a:cs typeface="Arial"/>
              </a:rPr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with 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: log of individual earnings,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: years of schooling, </a:t>
            </a:r>
            <a:r>
              <a:rPr lang="en-GB" sz="2000" i="1" dirty="0" err="1"/>
              <a:t>E</a:t>
            </a:r>
            <a:r>
              <a:rPr lang="en-GB" sz="2000" baseline="-25000" dirty="0" err="1"/>
              <a:t>i</a:t>
            </a:r>
            <a:r>
              <a:rPr lang="en-GB" sz="2000" dirty="0"/>
              <a:t>: years of experience (</a:t>
            </a:r>
            <a:r>
              <a:rPr lang="en-GB" sz="2000" i="1" dirty="0" err="1"/>
              <a:t>E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i="1" dirty="0" err="1"/>
              <a:t>age</a:t>
            </a:r>
            <a:r>
              <a:rPr lang="en-GB" sz="2000" baseline="-25000" dirty="0" err="1"/>
              <a:t>i</a:t>
            </a:r>
            <a:r>
              <a:rPr lang="en-GB" sz="2000" dirty="0"/>
              <a:t> –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– 6)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Empirically, more education implies higher income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Question: Is this effect causal?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If yes, one year more at school increases wage by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dirty="0"/>
              <a:t> (Theory A)</a:t>
            </a:r>
            <a:endParaRPr lang="en-GB" sz="2000" baseline="-25000" dirty="0">
              <a:cs typeface="Arial"/>
            </a:endParaRP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Alternatively, personal abilities of an individual causes higher income and also more years at school; more years at school do not necessarily increase wage (Theory B)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Issue of substantial attention in literature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534E64-FDFC-9F44-85FE-6A8CEC0EB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48F94C-DCE0-444F-BF74-5D32087D14E0}" type="slidenum">
              <a:rPr lang="de-AT" altLang="en-US"/>
              <a:pPr>
                <a:defRPr/>
              </a:pPr>
              <a:t>73</a:t>
            </a:fld>
            <a:endParaRPr lang="de-AT" alt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>
                <a:latin typeface="Verdana" pitchFamily="34" charset="0"/>
              </a:rPr>
              <a:t>Returns to Schooling: Endogenous Regressors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Wage equation: besides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and </a:t>
            </a:r>
            <a:r>
              <a:rPr lang="en-GB" sz="2000" i="1" dirty="0" err="1"/>
              <a:t>E</a:t>
            </a:r>
            <a:r>
              <a:rPr lang="en-GB" sz="2000" baseline="-25000" dirty="0" err="1"/>
              <a:t>i</a:t>
            </a:r>
            <a:r>
              <a:rPr lang="en-GB" sz="2000" dirty="0"/>
              <a:t>, additional explanatory variables like gender, regional, racial dummies, family background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Model for analysis: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w</a:t>
            </a:r>
            <a:r>
              <a:rPr lang="en-GB" sz="2000" baseline="-25000" dirty="0" err="1"/>
              <a:t>i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 err="1"/>
              <a:t>‘</a:t>
            </a:r>
            <a:r>
              <a:rPr lang="en-GB" sz="2000" i="1" dirty="0" err="1">
                <a:cs typeface="Arial"/>
              </a:rPr>
              <a:t>γ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3</a:t>
            </a:r>
            <a:r>
              <a:rPr lang="en-GB" sz="2000" i="1" dirty="0"/>
              <a:t>E</a:t>
            </a:r>
            <a:r>
              <a:rPr lang="en-GB" sz="2000" baseline="-25000" dirty="0"/>
              <a:t>i</a:t>
            </a:r>
            <a:r>
              <a:rPr lang="en-GB" sz="2000" dirty="0">
                <a:cs typeface="Arial"/>
              </a:rPr>
              <a:t> + β</a:t>
            </a:r>
            <a:r>
              <a:rPr lang="en-GB" sz="2000" baseline="-25000" dirty="0">
                <a:cs typeface="Arial"/>
              </a:rPr>
              <a:t>4</a:t>
            </a:r>
            <a:r>
              <a:rPr lang="en-GB" sz="2000" i="1" dirty="0"/>
              <a:t>E</a:t>
            </a:r>
            <a:r>
              <a:rPr lang="en-GB" sz="2000" baseline="-25000" dirty="0"/>
              <a:t>i</a:t>
            </a:r>
            <a:r>
              <a:rPr lang="en-GB" sz="2000" baseline="30000" dirty="0"/>
              <a:t>2</a:t>
            </a:r>
            <a:r>
              <a:rPr lang="en-GB" sz="2000" dirty="0">
                <a:cs typeface="Arial"/>
              </a:rPr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endParaRPr lang="en-GB" sz="20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	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: observable variables besides </a:t>
            </a:r>
            <a:r>
              <a:rPr lang="en-GB" sz="2000" i="1" dirty="0" err="1"/>
              <a:t>E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/>
              </a:rPr>
              <a:t>,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 is assumed to be exogenous, i.e., E{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baseline="-25000" dirty="0"/>
              <a:t> </a:t>
            </a:r>
            <a:r>
              <a:rPr lang="en-GB" sz="2000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/>
              </a:rPr>
              <a:t>= 0</a:t>
            </a:r>
          </a:p>
          <a:p>
            <a:pPr>
              <a:lnSpc>
                <a:spcPct val="90000"/>
              </a:lnSpc>
              <a:defRPr/>
            </a:pP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may be endogenous, i.e., E{</a:t>
            </a:r>
            <a:r>
              <a:rPr lang="en-GB" sz="2000" i="1" dirty="0"/>
              <a:t>S</a:t>
            </a:r>
            <a:r>
              <a:rPr lang="en-GB" sz="2000" baseline="-25000" dirty="0"/>
              <a:t>i </a:t>
            </a:r>
            <a:r>
              <a:rPr lang="en-GB" sz="2000" dirty="0" err="1"/>
              <a:t>ε</a:t>
            </a:r>
            <a:r>
              <a:rPr lang="en-GB" sz="2000" baseline="-25000" dirty="0" err="1"/>
              <a:t>i</a:t>
            </a:r>
            <a:r>
              <a:rPr lang="en-GB" sz="2000" dirty="0"/>
              <a:t>} </a:t>
            </a:r>
            <a:r>
              <a:rPr lang="en-GB" sz="2000" dirty="0">
                <a:cs typeface="Arial"/>
              </a:rPr>
              <a:t>≠ 0</a:t>
            </a:r>
            <a:endParaRPr lang="en-GB" sz="2000" dirty="0"/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Unobservable factors like intelligence, family background, etc. enable to more schooling and higher earnings</a:t>
            </a:r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Measurement error in measuring schooling</a:t>
            </a:r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Etc.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With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, also </a:t>
            </a:r>
            <a:r>
              <a:rPr lang="en-GB" sz="2000" i="1" dirty="0" err="1"/>
              <a:t>E</a:t>
            </a:r>
            <a:r>
              <a:rPr lang="en-GB" sz="2000" baseline="-25000" dirty="0" err="1"/>
              <a:t>i</a:t>
            </a:r>
            <a:r>
              <a:rPr lang="en-GB" sz="2000" dirty="0">
                <a:cs typeface="Arial"/>
              </a:rPr>
              <a:t> </a:t>
            </a:r>
            <a:r>
              <a:rPr lang="en-GB" sz="2000" dirty="0"/>
              <a:t>= </a:t>
            </a:r>
            <a:r>
              <a:rPr lang="en-GB" sz="2000" i="1" dirty="0" err="1"/>
              <a:t>age</a:t>
            </a:r>
            <a:r>
              <a:rPr lang="en-GB" sz="2000" baseline="-25000" dirty="0" err="1"/>
              <a:t>i</a:t>
            </a:r>
            <a:r>
              <a:rPr lang="en-GB" sz="2000" dirty="0"/>
              <a:t> – </a:t>
            </a:r>
            <a:r>
              <a:rPr lang="en-GB" sz="2000" i="1" dirty="0"/>
              <a:t>S</a:t>
            </a:r>
            <a:r>
              <a:rPr lang="en-GB" sz="2000" baseline="-25000" dirty="0"/>
              <a:t>i</a:t>
            </a:r>
            <a:r>
              <a:rPr lang="en-GB" sz="2000" dirty="0"/>
              <a:t> – 6 and </a:t>
            </a:r>
            <a:r>
              <a:rPr lang="en-GB" sz="2000" i="1" dirty="0"/>
              <a:t>E</a:t>
            </a:r>
            <a:r>
              <a:rPr lang="en-GB" sz="2000" baseline="-25000" dirty="0"/>
              <a:t>i</a:t>
            </a:r>
            <a:r>
              <a:rPr lang="en-GB" sz="2000" baseline="30000" dirty="0"/>
              <a:t>2</a:t>
            </a:r>
            <a:r>
              <a:rPr lang="en-GB" sz="2000" dirty="0"/>
              <a:t> </a:t>
            </a:r>
            <a:r>
              <a:rPr lang="en-GB" sz="2000" dirty="0">
                <a:cs typeface="Arial"/>
              </a:rPr>
              <a:t>are</a:t>
            </a:r>
            <a:r>
              <a:rPr lang="en-GB" sz="2000" dirty="0"/>
              <a:t> endogenous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OLS estimators may be inconsistent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FD22FA-9E81-504E-9A36-A3F3458F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01074-66B8-416F-9245-55837B444279}" type="slidenum">
              <a:rPr lang="de-AT" altLang="en-US"/>
              <a:pPr>
                <a:defRPr/>
              </a:pPr>
              <a:t>74</a:t>
            </a:fld>
            <a:endParaRPr lang="de-AT" alt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Returns to Schooling: Data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sz="2000" err="1"/>
              <a:t>Verbeek‘s</a:t>
            </a:r>
            <a:r>
              <a:rPr lang="en-GB" sz="2000"/>
              <a:t> data set “schooling”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National Longitudinal Survey of Young Men (Card, 1995) 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Data from 3010 males, survey 1976</a:t>
            </a:r>
            <a:endParaRPr lang="en-GB" sz="2000">
              <a:cs typeface="Arial"/>
            </a:endParaRPr>
          </a:p>
          <a:p>
            <a:pPr>
              <a:lnSpc>
                <a:spcPct val="90000"/>
              </a:lnSpc>
              <a:defRPr/>
            </a:pPr>
            <a:r>
              <a:rPr lang="en-GB" sz="2000"/>
              <a:t>Individual characteristics, incl. experience, race, region, family background, etc. 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Human capital earnings or wage function</a:t>
            </a:r>
          </a:p>
          <a:p>
            <a:pPr marL="571500" lvl="1" indent="-571500"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en-GB" sz="2000"/>
              <a:t>		log(</a:t>
            </a:r>
            <a:r>
              <a:rPr lang="en-GB" sz="2000" i="1" err="1"/>
              <a:t>wage</a:t>
            </a:r>
            <a:r>
              <a:rPr lang="en-GB" sz="2000" baseline="-25000" err="1"/>
              <a:t>i</a:t>
            </a:r>
            <a:r>
              <a:rPr lang="en-GB" sz="2000"/>
              <a:t>) = </a:t>
            </a:r>
            <a:r>
              <a:rPr lang="en-GB" sz="2000">
                <a:cs typeface="Arial"/>
              </a:rPr>
              <a:t>β</a:t>
            </a:r>
            <a:r>
              <a:rPr lang="en-GB" sz="2000" baseline="-25000">
                <a:cs typeface="Arial"/>
              </a:rPr>
              <a:t>1 </a:t>
            </a:r>
            <a:r>
              <a:rPr lang="en-GB" sz="2000">
                <a:cs typeface="Arial"/>
              </a:rPr>
              <a:t>+ β</a:t>
            </a:r>
            <a:r>
              <a:rPr lang="en-GB" sz="2000" baseline="-25000">
                <a:cs typeface="Arial"/>
              </a:rPr>
              <a:t>2</a:t>
            </a:r>
            <a:r>
              <a:rPr lang="en-GB" sz="2000">
                <a:cs typeface="Arial"/>
              </a:rPr>
              <a:t> </a:t>
            </a:r>
            <a:r>
              <a:rPr lang="en-GB" sz="2000" i="1" err="1">
                <a:cs typeface="Arial"/>
              </a:rPr>
              <a:t>ed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>
                <a:cs typeface="Arial"/>
              </a:rPr>
              <a:t> + β</a:t>
            </a:r>
            <a:r>
              <a:rPr lang="en-GB" sz="2000" baseline="-25000">
                <a:cs typeface="Arial"/>
              </a:rPr>
              <a:t>3</a:t>
            </a:r>
            <a:r>
              <a:rPr lang="en-GB" sz="2000">
                <a:cs typeface="Arial"/>
              </a:rPr>
              <a:t> </a:t>
            </a:r>
            <a:r>
              <a:rPr lang="en-GB" sz="2000" i="1" err="1">
                <a:cs typeface="Arial"/>
              </a:rPr>
              <a:t>exp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>
                <a:cs typeface="Arial"/>
              </a:rPr>
              <a:t> + β</a:t>
            </a:r>
            <a:r>
              <a:rPr lang="en-GB" sz="2000" baseline="-25000">
                <a:cs typeface="Arial"/>
              </a:rPr>
              <a:t>3</a:t>
            </a:r>
            <a:r>
              <a:rPr lang="en-GB" sz="2000">
                <a:cs typeface="Arial"/>
              </a:rPr>
              <a:t> </a:t>
            </a:r>
            <a:r>
              <a:rPr lang="en-GB" sz="2000" i="1">
                <a:cs typeface="Arial"/>
              </a:rPr>
              <a:t>exp</a:t>
            </a:r>
            <a:r>
              <a:rPr lang="en-GB" sz="2000" baseline="-25000">
                <a:cs typeface="Arial"/>
              </a:rPr>
              <a:t>i</a:t>
            </a:r>
            <a:r>
              <a:rPr lang="en-GB" sz="2000">
                <a:cs typeface="Arial"/>
              </a:rPr>
              <a:t>² + </a:t>
            </a:r>
            <a:r>
              <a:rPr lang="en-GB" sz="2000" err="1"/>
              <a:t>ε</a:t>
            </a:r>
            <a:r>
              <a:rPr lang="en-GB" sz="2000" baseline="-25000" err="1"/>
              <a:t>i</a:t>
            </a:r>
            <a:r>
              <a:rPr lang="en-GB" sz="2000"/>
              <a:t>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/>
              <a:t>	with </a:t>
            </a:r>
            <a:r>
              <a:rPr lang="en-GB" sz="2000" i="1" err="1"/>
              <a:t>ed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/>
              <a:t>: years of schooling (</a:t>
            </a:r>
            <a:r>
              <a:rPr lang="en-GB" sz="2000" i="1"/>
              <a:t>S</a:t>
            </a:r>
            <a:r>
              <a:rPr lang="en-GB" sz="2000" baseline="-25000">
                <a:cs typeface="Arial"/>
              </a:rPr>
              <a:t>i</a:t>
            </a:r>
            <a:r>
              <a:rPr lang="en-GB" sz="2000"/>
              <a:t>), </a:t>
            </a:r>
            <a:r>
              <a:rPr lang="en-GB" sz="2000" i="1" err="1"/>
              <a:t>exp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/>
              <a:t>: years of experience (</a:t>
            </a:r>
            <a:r>
              <a:rPr lang="en-GB" sz="2000" i="1" err="1"/>
              <a:t>E</a:t>
            </a:r>
            <a:r>
              <a:rPr lang="en-GB" sz="2000" baseline="-25000" err="1">
                <a:cs typeface="Arial"/>
              </a:rPr>
              <a:t>i</a:t>
            </a:r>
            <a:r>
              <a:rPr lang="en-GB" sz="200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Variables: </a:t>
            </a:r>
            <a:r>
              <a:rPr lang="en-GB" sz="2000" i="1"/>
              <a:t>wage76</a:t>
            </a:r>
            <a:r>
              <a:rPr lang="en-GB" sz="2000"/>
              <a:t> (wage in 1976, raw, cents </a:t>
            </a:r>
            <a:r>
              <a:rPr lang="en-GB" sz="2000" err="1"/>
              <a:t>p.h</a:t>
            </a:r>
            <a:r>
              <a:rPr lang="en-GB" sz="2000"/>
              <a:t>.), </a:t>
            </a:r>
            <a:r>
              <a:rPr lang="en-GB" sz="2000" i="1"/>
              <a:t>ed76 </a:t>
            </a:r>
            <a:r>
              <a:rPr lang="en-GB" sz="2000"/>
              <a:t>(years at school in 1976), </a:t>
            </a:r>
            <a:r>
              <a:rPr lang="en-GB" sz="2000" i="1"/>
              <a:t>exp76 </a:t>
            </a:r>
            <a:r>
              <a:rPr lang="en-GB" sz="2000"/>
              <a:t>(experience in 1976), </a:t>
            </a:r>
            <a:r>
              <a:rPr lang="en-GB" sz="2000" i="1"/>
              <a:t>exp762 </a:t>
            </a:r>
            <a:r>
              <a:rPr lang="en-GB" sz="2000"/>
              <a:t>(</a:t>
            </a:r>
            <a:r>
              <a:rPr lang="en-GB" sz="2000" i="1"/>
              <a:t>exp76</a:t>
            </a:r>
            <a:r>
              <a:rPr lang="en-GB" sz="2000"/>
              <a:t> squared)</a:t>
            </a:r>
          </a:p>
          <a:p>
            <a:pPr>
              <a:lnSpc>
                <a:spcPct val="90000"/>
              </a:lnSpc>
              <a:defRPr/>
            </a:pPr>
            <a:r>
              <a:rPr lang="en-GB" sz="2000"/>
              <a:t>Further explanatory variables: </a:t>
            </a:r>
            <a:r>
              <a:rPr lang="en-GB" sz="2000" i="1"/>
              <a:t>black</a:t>
            </a:r>
            <a:r>
              <a:rPr lang="en-GB" sz="2000"/>
              <a:t>: dummy for afro-</a:t>
            </a:r>
            <a:r>
              <a:rPr lang="en-GB" sz="2000" err="1"/>
              <a:t>american</a:t>
            </a:r>
            <a:r>
              <a:rPr lang="en-GB" sz="2000"/>
              <a:t>, </a:t>
            </a:r>
            <a:r>
              <a:rPr lang="en-GB" sz="2000" i="1" err="1"/>
              <a:t>smsa</a:t>
            </a:r>
            <a:r>
              <a:rPr lang="en-GB" sz="2000"/>
              <a:t>: dummy for living in metropolitan area, </a:t>
            </a:r>
            <a:r>
              <a:rPr lang="en-GB" sz="2000" i="1"/>
              <a:t>south</a:t>
            </a:r>
            <a:r>
              <a:rPr lang="en-GB" sz="2000"/>
              <a:t>: dummy for living in the south</a:t>
            </a:r>
            <a:endParaRPr lang="en-GB" sz="2000" i="1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08BA-DCE6-3148-92A3-922EE4FCF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OLS Estimation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A611C-3BBD-42BA-9FB9-8AF0FB6A8702}" type="slidenum">
              <a:rPr lang="de-AT" altLang="en-US" smtClean="0"/>
              <a:pPr>
                <a:defRPr/>
              </a:pPr>
              <a:t>75</a:t>
            </a:fld>
            <a:endParaRPr lang="de-AT" altLang="en-US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10418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>
                <a:cs typeface="+mn-cs"/>
              </a:rPr>
              <a:t>OLS estimated wage function</a:t>
            </a:r>
          </a:p>
          <a:p>
            <a:pPr>
              <a:defRPr/>
            </a:pPr>
            <a:endParaRPr lang="en-GB" sz="16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Model 2: OLS, using observations 1-3010</a:t>
            </a:r>
          </a:p>
          <a:p>
            <a:pPr>
              <a:defRPr/>
            </a:pPr>
            <a:r>
              <a:rPr lang="en-GB" sz="1400">
                <a:cs typeface="+mn-cs"/>
              </a:rPr>
              <a:t>Dependent variable: l_WAGE76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/>
              <a:t> 	coefficient   	std. error   		</a:t>
            </a:r>
            <a:r>
              <a:rPr lang="en-GB" sz="1400" i="1"/>
              <a:t>t</a:t>
            </a:r>
            <a:r>
              <a:rPr lang="en-GB" sz="1400"/>
              <a:t>-ratio    		</a:t>
            </a:r>
            <a:r>
              <a:rPr lang="en-GB" sz="1400" i="1"/>
              <a:t>p</a:t>
            </a:r>
            <a:r>
              <a:rPr lang="en-GB" sz="1400"/>
              <a:t>-value </a:t>
            </a:r>
          </a:p>
          <a:p>
            <a:pPr>
              <a:defRPr/>
            </a:pPr>
            <a:r>
              <a:rPr lang="en-GB" sz="1400"/>
              <a:t> </a:t>
            </a:r>
            <a:r>
              <a:rPr lang="en-GB" sz="1400">
                <a:cs typeface="+mn-cs"/>
              </a:rPr>
              <a:t>  ----------------------------------------------------------</a:t>
            </a:r>
          </a:p>
          <a:p>
            <a:pPr>
              <a:defRPr/>
            </a:pPr>
            <a:r>
              <a:rPr lang="en-GB" sz="1400">
                <a:cs typeface="+mn-cs"/>
              </a:rPr>
              <a:t>  const       	   4.73366      	0.0676026      	70.02    		0.0000    ***</a:t>
            </a:r>
          </a:p>
          <a:p>
            <a:pPr>
              <a:defRPr/>
            </a:pPr>
            <a:r>
              <a:rPr lang="en-GB" sz="1400">
                <a:cs typeface="+mn-cs"/>
              </a:rPr>
              <a:t>  ED76           0.0740090    	0.00350544     	21.11    		2.28e-092 ***</a:t>
            </a:r>
          </a:p>
          <a:p>
            <a:pPr>
              <a:defRPr/>
            </a:pPr>
            <a:r>
              <a:rPr lang="en-GB" sz="1400">
                <a:cs typeface="+mn-cs"/>
              </a:rPr>
              <a:t>  EXP76         0.0835958    	0.00664779     	12.57    		2.22e-035 ***</a:t>
            </a:r>
          </a:p>
          <a:p>
            <a:pPr>
              <a:defRPr/>
            </a:pPr>
            <a:r>
              <a:rPr lang="en-GB" sz="1400">
                <a:cs typeface="+mn-cs"/>
              </a:rPr>
              <a:t>  EXP762      -0.00224088   	0.000317840    	-7.050   		2.21e-012 ***</a:t>
            </a:r>
          </a:p>
          <a:p>
            <a:pPr>
              <a:defRPr/>
            </a:pPr>
            <a:r>
              <a:rPr lang="en-GB" sz="1400">
                <a:cs typeface="+mn-cs"/>
              </a:rPr>
              <a:t>  BLACK        -0.189632     	0.0176266     	-10.76    		1.64e-026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SMSA76       0.161423     	0.0155733      	10.37    		9.27e-025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SOUTH76    -0.124862     	0.0151182      	-8.259   		2.18e-016 ***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Mean dependent </a:t>
            </a:r>
            <a:r>
              <a:rPr lang="en-GB" sz="1400" err="1">
                <a:cs typeface="+mn-cs"/>
              </a:rPr>
              <a:t>var</a:t>
            </a:r>
            <a:r>
              <a:rPr lang="en-GB" sz="1400">
                <a:cs typeface="+mn-cs"/>
              </a:rPr>
              <a:t>   		6.261832   	S.D. dependent </a:t>
            </a:r>
            <a:r>
              <a:rPr lang="en-GB" sz="1400" err="1">
                <a:cs typeface="+mn-cs"/>
              </a:rPr>
              <a:t>var</a:t>
            </a:r>
            <a:r>
              <a:rPr lang="en-GB" sz="1400">
                <a:cs typeface="+mn-cs"/>
              </a:rPr>
              <a:t>   		0.443798</a:t>
            </a:r>
          </a:p>
          <a:p>
            <a:pPr>
              <a:defRPr/>
            </a:pPr>
            <a:r>
              <a:rPr lang="en-GB" sz="1400">
                <a:cs typeface="+mn-cs"/>
              </a:rPr>
              <a:t>Sum squared </a:t>
            </a:r>
            <a:r>
              <a:rPr lang="en-GB" sz="1400" err="1">
                <a:cs typeface="+mn-cs"/>
              </a:rPr>
              <a:t>resid</a:t>
            </a:r>
            <a:r>
              <a:rPr lang="en-GB" sz="1400">
                <a:cs typeface="+mn-cs"/>
              </a:rPr>
              <a:t>    		420.4760   	S.E. of regression   		0.374191</a:t>
            </a:r>
          </a:p>
          <a:p>
            <a:pPr>
              <a:defRPr/>
            </a:pPr>
            <a:r>
              <a:rPr lang="en-GB" sz="1400">
                <a:cs typeface="+mn-cs"/>
              </a:rPr>
              <a:t>R-squared            		0.290505   	Adjusted R-squared   		0.289088</a:t>
            </a:r>
          </a:p>
          <a:p>
            <a:pPr>
              <a:defRPr/>
            </a:pPr>
            <a:r>
              <a:rPr lang="en-GB" sz="1400">
                <a:cs typeface="+mn-cs"/>
              </a:rPr>
              <a:t>F(6, 3003)           		204.9318   	P-value(F)           		1.5e-219</a:t>
            </a:r>
          </a:p>
          <a:p>
            <a:pPr>
              <a:defRPr/>
            </a:pPr>
            <a:r>
              <a:rPr lang="en-GB" sz="1400">
                <a:cs typeface="+mn-cs"/>
              </a:rPr>
              <a:t>Log-likelihood      		-1308.702   </a:t>
            </a:r>
            <a:r>
              <a:rPr lang="en-GB" sz="1400" err="1">
                <a:cs typeface="+mn-cs"/>
              </a:rPr>
              <a:t>Akaike</a:t>
            </a:r>
            <a:r>
              <a:rPr lang="en-GB" sz="1400">
                <a:cs typeface="+mn-cs"/>
              </a:rPr>
              <a:t> criterion     		2631.403</a:t>
            </a:r>
          </a:p>
          <a:p>
            <a:pPr>
              <a:defRPr/>
            </a:pPr>
            <a:r>
              <a:rPr lang="en-GB" sz="1400">
                <a:cs typeface="+mn-cs"/>
              </a:rPr>
              <a:t>Schwarz criterion    		2673.471   	</a:t>
            </a:r>
            <a:r>
              <a:rPr lang="en-GB" sz="1400" err="1">
                <a:cs typeface="+mn-cs"/>
              </a:rPr>
              <a:t>Hannan</a:t>
            </a:r>
            <a:r>
              <a:rPr lang="en-GB" sz="1400">
                <a:cs typeface="+mn-cs"/>
              </a:rPr>
              <a:t>-Quinn         		2646.532 </a:t>
            </a:r>
          </a:p>
          <a:p>
            <a:pPr>
              <a:defRPr/>
            </a:pPr>
            <a:endParaRPr lang="en-US" sz="1050">
              <a:cs typeface="+mn-cs"/>
            </a:endParaRPr>
          </a:p>
          <a:p>
            <a:pPr>
              <a:defRPr/>
            </a:pPr>
            <a:endParaRPr lang="en-US" sz="160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104188" cy="4143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E79D3C-B51D-6E41-B9E0-7CCB7D5B0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1B227-1D58-4820-B4B2-9DDF6653CC9B}" type="slidenum">
              <a:rPr lang="de-AT" altLang="en-US"/>
              <a:pPr>
                <a:defRPr/>
              </a:pPr>
              <a:t>76</a:t>
            </a:fld>
            <a:endParaRPr lang="de-AT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Instruments for </a:t>
            </a:r>
            <a:r>
              <a:rPr lang="en-GB" sz="4000" i="1">
                <a:latin typeface="Verdana" pitchFamily="34" charset="0"/>
              </a:rPr>
              <a:t>S</a:t>
            </a:r>
            <a:r>
              <a:rPr lang="en-GB" sz="4000" baseline="-25000">
                <a:latin typeface="Verdana" pitchFamily="34" charset="0"/>
              </a:rPr>
              <a:t>i</a:t>
            </a:r>
            <a:r>
              <a:rPr lang="en-GB" sz="4000">
                <a:latin typeface="Verdana" pitchFamily="34" charset="0"/>
              </a:rPr>
              <a:t>, </a:t>
            </a:r>
            <a:r>
              <a:rPr lang="en-GB" sz="4000" i="1">
                <a:latin typeface="Verdana" pitchFamily="34" charset="0"/>
              </a:rPr>
              <a:t>E</a:t>
            </a:r>
            <a:r>
              <a:rPr lang="en-GB" sz="4000" baseline="-25000">
                <a:latin typeface="Verdana" pitchFamily="34" charset="0"/>
              </a:rPr>
              <a:t>i</a:t>
            </a:r>
            <a:r>
              <a:rPr lang="en-GB" sz="4000">
                <a:latin typeface="Verdana" pitchFamily="34" charset="0"/>
              </a:rPr>
              <a:t>, </a:t>
            </a:r>
            <a:r>
              <a:rPr lang="en-GB" sz="4000" i="1">
                <a:latin typeface="Verdana" pitchFamily="34" charset="0"/>
              </a:rPr>
              <a:t>E</a:t>
            </a:r>
            <a:r>
              <a:rPr lang="en-GB" sz="4000" baseline="-25000">
                <a:latin typeface="Verdana" pitchFamily="34" charset="0"/>
              </a:rPr>
              <a:t>i</a:t>
            </a:r>
            <a:r>
              <a:rPr lang="en-GB" sz="4000" baseline="30000">
                <a:latin typeface="Verdana" pitchFamily="34" charset="0"/>
              </a:rPr>
              <a:t>2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Potential instrumental variables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Factors which affect schooling but are uncorrelated with error terms, in particular with unobserved abilities that are determining wage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For years of schooling (</a:t>
            </a:r>
            <a:r>
              <a:rPr lang="en-GB" sz="2000" i="1" dirty="0"/>
              <a:t>ED76</a:t>
            </a:r>
            <a:r>
              <a:rPr lang="en-GB" sz="2000" dirty="0"/>
              <a:t>)</a:t>
            </a:r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Costs of schooling, e.g., distance to school (</a:t>
            </a:r>
            <a:r>
              <a:rPr lang="en-GB" sz="1800" i="1" dirty="0"/>
              <a:t>NEARC4A</a:t>
            </a:r>
            <a:r>
              <a:rPr lang="en-GB" sz="1800" dirty="0"/>
              <a:t>, </a:t>
            </a:r>
            <a:r>
              <a:rPr lang="en-GB" sz="1800" i="1" dirty="0"/>
              <a:t>lived near college</a:t>
            </a:r>
            <a:r>
              <a:rPr lang="en-GB" sz="1800" dirty="0"/>
              <a:t>), number of siblings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1800" dirty="0"/>
              <a:t>Parents’ education</a:t>
            </a:r>
          </a:p>
          <a:p>
            <a:pPr marL="342000" indent="-342000">
              <a:defRPr/>
            </a:pPr>
            <a:r>
              <a:rPr lang="en-GB" sz="2000" dirty="0"/>
              <a:t>For years of experience (</a:t>
            </a:r>
            <a:r>
              <a:rPr lang="en-GB" sz="2000" i="1" dirty="0">
                <a:latin typeface="Verdana" pitchFamily="34" charset="0"/>
              </a:rPr>
              <a:t>EXP76</a:t>
            </a:r>
            <a:r>
              <a:rPr lang="en-GB" sz="2000" dirty="0">
                <a:latin typeface="Verdana" pitchFamily="34" charset="0"/>
              </a:rPr>
              <a:t>, </a:t>
            </a:r>
            <a:r>
              <a:rPr lang="en-GB" sz="2000" i="1" dirty="0">
                <a:latin typeface="Verdana" pitchFamily="34" charset="0"/>
              </a:rPr>
              <a:t>EXP762</a:t>
            </a:r>
            <a:r>
              <a:rPr lang="en-GB" sz="2000" dirty="0">
                <a:latin typeface="Verdana" pitchFamily="34" charset="0"/>
                <a:sym typeface="Wingdings" pitchFamily="2" charset="2"/>
              </a:rPr>
              <a:t>):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i="1" dirty="0">
                <a:latin typeface="Verdana" pitchFamily="34" charset="0"/>
              </a:rPr>
              <a:t>AGE</a:t>
            </a:r>
            <a:r>
              <a:rPr lang="en-GB" sz="2000" dirty="0">
                <a:latin typeface="Verdana" pitchFamily="34" charset="0"/>
              </a:rPr>
              <a:t> is natural candidate</a:t>
            </a:r>
            <a:endParaRPr lang="en-GB" sz="2000" dirty="0"/>
          </a:p>
          <a:p>
            <a:pPr marL="571500" indent="-571500">
              <a:defRPr/>
            </a:pPr>
            <a:endParaRPr lang="en-GB" sz="2000" baseline="-25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CE60E8-B1B0-FD4E-B2EA-CF016FB2C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Step 1 of IV Estimation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1C90E-D901-4BEF-87CC-FD9B78A7498E}" type="slidenum">
              <a:rPr lang="de-AT" altLang="en-US" smtClean="0"/>
              <a:pPr>
                <a:defRPr/>
              </a:pPr>
              <a:t>77</a:t>
            </a:fld>
            <a:endParaRPr lang="de-AT" altLang="en-US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10418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>
                <a:cs typeface="+mn-cs"/>
              </a:rPr>
              <a:t>Reduced form for </a:t>
            </a:r>
            <a:r>
              <a:rPr lang="en-GB" i="1">
                <a:cs typeface="+mn-cs"/>
              </a:rPr>
              <a:t>schooling</a:t>
            </a:r>
            <a:r>
              <a:rPr lang="en-GB">
                <a:cs typeface="+mn-cs"/>
              </a:rPr>
              <a:t> (</a:t>
            </a:r>
            <a:r>
              <a:rPr lang="en-GB" i="1">
                <a:cs typeface="+mn-cs"/>
              </a:rPr>
              <a:t>ed76</a:t>
            </a:r>
            <a:r>
              <a:rPr lang="en-GB">
                <a:cs typeface="+mn-cs"/>
              </a:rPr>
              <a:t>), gives predicted values </a:t>
            </a:r>
            <a:r>
              <a:rPr lang="en-GB" i="1"/>
              <a:t>ed76_h</a:t>
            </a:r>
            <a:r>
              <a:rPr lang="en-GB"/>
              <a:t>, </a:t>
            </a:r>
            <a:endParaRPr lang="en-GB">
              <a:cs typeface="+mn-cs"/>
            </a:endParaRPr>
          </a:p>
          <a:p>
            <a:pPr>
              <a:defRPr/>
            </a:pPr>
            <a:endParaRPr lang="en-GB" sz="16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Model 3: OLS, using observations 1-3010</a:t>
            </a:r>
          </a:p>
          <a:p>
            <a:pPr>
              <a:defRPr/>
            </a:pPr>
            <a:r>
              <a:rPr lang="en-GB" sz="1400">
                <a:cs typeface="+mn-cs"/>
              </a:rPr>
              <a:t>Dependent variable: ED76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             	coefficient   	std. error   		t-ratio     		p-value </a:t>
            </a:r>
          </a:p>
          <a:p>
            <a:pPr>
              <a:defRPr/>
            </a:pPr>
            <a:r>
              <a:rPr lang="en-GB" sz="1400">
                <a:cs typeface="+mn-cs"/>
              </a:rPr>
              <a:t>  ----------------------------------------------------------</a:t>
            </a:r>
          </a:p>
          <a:p>
            <a:pPr>
              <a:defRPr/>
            </a:pPr>
            <a:r>
              <a:rPr lang="en-GB" sz="1400">
                <a:cs typeface="+mn-cs"/>
              </a:rPr>
              <a:t>  const      	-1.81870      	4.28974       	-0.4240   		0.6716   </a:t>
            </a:r>
          </a:p>
          <a:p>
            <a:pPr>
              <a:defRPr/>
            </a:pPr>
            <a:r>
              <a:rPr lang="en-GB" sz="1400">
                <a:cs typeface="+mn-cs"/>
              </a:rPr>
              <a:t>  AGE76       1.05881      	0.300843       	3.519    		0.0004   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sq_AGE76 -0.0187266    	0.00522162    	-3.586    		0.0003    ***</a:t>
            </a:r>
          </a:p>
          <a:p>
            <a:pPr>
              <a:defRPr/>
            </a:pPr>
            <a:r>
              <a:rPr lang="en-GB" sz="1400">
                <a:cs typeface="+mn-cs"/>
              </a:rPr>
              <a:t>  BLACK      -1.46842      	0.115245     	-12.74     		2.96e-036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SMSA76     0.841142     	0.105841       	7.947    		2.67e-015 ***</a:t>
            </a:r>
          </a:p>
          <a:p>
            <a:pPr>
              <a:defRPr/>
            </a:pPr>
            <a:r>
              <a:rPr lang="en-GB" sz="1400">
                <a:cs typeface="+mn-cs"/>
              </a:rPr>
              <a:t>  SOUTH76  -0.429925     	0.102575      	-4.191    		2.85e-05  ***</a:t>
            </a:r>
          </a:p>
          <a:p>
            <a:pPr>
              <a:defRPr/>
            </a:pPr>
            <a:r>
              <a:rPr lang="en-GB" sz="1400">
                <a:cs typeface="+mn-cs"/>
              </a:rPr>
              <a:t>  NEARC4A   0.441082     	0.0966588      	4.563    		5.24e-06  ***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Mean dependent </a:t>
            </a:r>
            <a:r>
              <a:rPr lang="en-GB" sz="1400" err="1">
                <a:cs typeface="+mn-cs"/>
              </a:rPr>
              <a:t>var</a:t>
            </a:r>
            <a:r>
              <a:rPr lang="en-GB" sz="1400">
                <a:cs typeface="+mn-cs"/>
              </a:rPr>
              <a:t>   		13.26346   	S.D. dependent </a:t>
            </a:r>
            <a:r>
              <a:rPr lang="en-GB" sz="1400" err="1">
                <a:cs typeface="+mn-cs"/>
              </a:rPr>
              <a:t>var</a:t>
            </a:r>
            <a:r>
              <a:rPr lang="en-GB" sz="1400">
                <a:cs typeface="+mn-cs"/>
              </a:rPr>
              <a:t>   		2.676913</a:t>
            </a:r>
          </a:p>
          <a:p>
            <a:pPr>
              <a:defRPr/>
            </a:pPr>
            <a:r>
              <a:rPr lang="en-GB" sz="1400">
                <a:cs typeface="+mn-cs"/>
              </a:rPr>
              <a:t>Sum squared </a:t>
            </a:r>
            <a:r>
              <a:rPr lang="en-GB" sz="1400" err="1">
                <a:cs typeface="+mn-cs"/>
              </a:rPr>
              <a:t>resid</a:t>
            </a:r>
            <a:r>
              <a:rPr lang="en-GB" sz="1400">
                <a:cs typeface="+mn-cs"/>
              </a:rPr>
              <a:t>    		18941.85   	S.E. of regression   		2.511502</a:t>
            </a:r>
          </a:p>
          <a:p>
            <a:pPr>
              <a:defRPr/>
            </a:pPr>
            <a:r>
              <a:rPr lang="en-GB" sz="1400">
                <a:cs typeface="+mn-cs"/>
              </a:rPr>
              <a:t>R-squared            		0.121520   	Adjusted R-squared   		0.119765</a:t>
            </a:r>
          </a:p>
          <a:p>
            <a:pPr>
              <a:defRPr/>
            </a:pPr>
            <a:r>
              <a:rPr lang="en-GB" sz="1400">
                <a:cs typeface="+mn-cs"/>
              </a:rPr>
              <a:t>F(6, 3003)           		69.23419   	P-value(F)           		5.49e-81</a:t>
            </a:r>
          </a:p>
          <a:p>
            <a:pPr>
              <a:defRPr/>
            </a:pPr>
            <a:r>
              <a:rPr lang="en-GB" sz="1400">
                <a:cs typeface="+mn-cs"/>
              </a:rPr>
              <a:t>Log-likelihood      		-7039.353   </a:t>
            </a:r>
            <a:r>
              <a:rPr lang="en-GB" sz="1400" err="1">
                <a:cs typeface="+mn-cs"/>
              </a:rPr>
              <a:t>Akaike</a:t>
            </a:r>
            <a:r>
              <a:rPr lang="en-GB" sz="1400">
                <a:cs typeface="+mn-cs"/>
              </a:rPr>
              <a:t> criterion     		14092.71</a:t>
            </a:r>
          </a:p>
          <a:p>
            <a:pPr>
              <a:defRPr/>
            </a:pPr>
            <a:r>
              <a:rPr lang="en-GB" sz="1400">
                <a:cs typeface="+mn-cs"/>
              </a:rPr>
              <a:t>Schwarz criterion    		14134.77   	</a:t>
            </a:r>
            <a:r>
              <a:rPr lang="en-GB" sz="1400" err="1">
                <a:cs typeface="+mn-cs"/>
              </a:rPr>
              <a:t>Hannan</a:t>
            </a:r>
            <a:r>
              <a:rPr lang="en-GB" sz="1400">
                <a:cs typeface="+mn-cs"/>
              </a:rPr>
              <a:t>-Quinn         		14107.83</a:t>
            </a:r>
            <a:endParaRPr lang="en-GB" sz="160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104188" cy="40719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09A3D9-BB4A-9646-8EF3-1CDD6A0A5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Step 2 of IV Estimation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96D90C-4E05-44CB-9E18-3564687E44CC}" type="slidenum">
              <a:rPr lang="de-AT" altLang="en-US" smtClean="0"/>
              <a:pPr>
                <a:defRPr/>
              </a:pPr>
              <a:t>78</a:t>
            </a:fld>
            <a:endParaRPr lang="de-AT" altLang="en-US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10418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>
                <a:cs typeface="+mn-cs"/>
              </a:rPr>
              <a:t>Wage equation, estimated by IV with instruments </a:t>
            </a:r>
            <a:r>
              <a:rPr lang="en-GB" i="1"/>
              <a:t>age</a:t>
            </a:r>
            <a:r>
              <a:rPr lang="en-GB"/>
              <a:t>, </a:t>
            </a:r>
            <a:r>
              <a:rPr lang="en-GB" i="1"/>
              <a:t>age</a:t>
            </a:r>
            <a:r>
              <a:rPr lang="en-GB" baseline="30000"/>
              <a:t>2</a:t>
            </a:r>
            <a:r>
              <a:rPr lang="en-GB"/>
              <a:t>, and </a:t>
            </a:r>
            <a:r>
              <a:rPr lang="en-GB" i="1"/>
              <a:t>nearc4a</a:t>
            </a:r>
            <a:endParaRPr lang="en-GB" i="1">
              <a:cs typeface="+mn-cs"/>
            </a:endParaRPr>
          </a:p>
          <a:p>
            <a:pPr>
              <a:defRPr/>
            </a:pPr>
            <a:endParaRPr lang="en-GB" sz="16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Model 4: OLS, using observations 1-3010</a:t>
            </a:r>
          </a:p>
          <a:p>
            <a:pPr>
              <a:defRPr/>
            </a:pPr>
            <a:r>
              <a:rPr lang="en-GB" sz="1400">
                <a:cs typeface="+mn-cs"/>
              </a:rPr>
              <a:t>Dependent variable: l_WAGE76</a:t>
            </a: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             	coefficient   	std. error    		t-ratio    		p-value </a:t>
            </a:r>
          </a:p>
          <a:p>
            <a:pPr>
              <a:defRPr/>
            </a:pPr>
            <a:r>
              <a:rPr lang="en-GB" sz="1400">
                <a:cs typeface="+mn-cs"/>
              </a:rPr>
              <a:t>  ----------------------------------------------------------</a:t>
            </a:r>
          </a:p>
          <a:p>
            <a:pPr>
              <a:defRPr/>
            </a:pPr>
            <a:r>
              <a:rPr lang="en-GB" sz="1400">
                <a:cs typeface="+mn-cs"/>
              </a:rPr>
              <a:t>  const       	   3.69771      	0.435332      	 8.494     		3.09e-017 ***</a:t>
            </a:r>
          </a:p>
          <a:p>
            <a:pPr>
              <a:defRPr/>
            </a:pPr>
            <a:r>
              <a:rPr lang="en-GB" sz="1400">
                <a:cs typeface="+mn-cs"/>
              </a:rPr>
              <a:t>  ED76_h      0.164248    	0.036887      	 4.453    		8.79e-06 </a:t>
            </a:r>
            <a:r>
              <a:rPr lang="en-GB" sz="1400"/>
              <a:t> ***</a:t>
            </a:r>
            <a:r>
              <a:rPr lang="en-GB" sz="1400">
                <a:cs typeface="+mn-cs"/>
              </a:rPr>
              <a:t>  </a:t>
            </a:r>
          </a:p>
          <a:p>
            <a:pPr>
              <a:defRPr/>
            </a:pPr>
            <a:r>
              <a:rPr lang="en-GB" sz="1400">
                <a:cs typeface="+mn-cs"/>
              </a:rPr>
              <a:t>  EXP76_h    0.044588    	0.022502     	 1.981    		0.0476  **</a:t>
            </a:r>
          </a:p>
          <a:p>
            <a:pPr>
              <a:defRPr/>
            </a:pPr>
            <a:r>
              <a:rPr lang="en-GB" sz="1400">
                <a:cs typeface="+mn-cs"/>
              </a:rPr>
              <a:t>  EXP762_h -0.000195   	0.001152	   	-0.169    		0.8655</a:t>
            </a:r>
          </a:p>
          <a:p>
            <a:pPr>
              <a:defRPr/>
            </a:pPr>
            <a:r>
              <a:rPr lang="en-GB" sz="1400">
                <a:cs typeface="+mn-cs"/>
              </a:rPr>
              <a:t>  BLACK       -0.057333     	</a:t>
            </a:r>
            <a:r>
              <a:rPr lang="en-GB" sz="1400"/>
              <a:t> 0.056772</a:t>
            </a:r>
            <a:r>
              <a:rPr lang="en-GB" sz="1400">
                <a:cs typeface="+mn-cs"/>
              </a:rPr>
              <a:t>     	-</a:t>
            </a:r>
            <a:r>
              <a:rPr lang="en-GB" sz="1400"/>
              <a:t>1.010</a:t>
            </a:r>
            <a:r>
              <a:rPr lang="en-GB" sz="1400">
                <a:cs typeface="+mn-cs"/>
              </a:rPr>
              <a:t>    		</a:t>
            </a:r>
            <a:r>
              <a:rPr lang="en-GB" sz="1400"/>
              <a:t>0.3126</a:t>
            </a: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  SMSA76     0.079372     	0. 037116      	 2.138    		0.0326  </a:t>
            </a:r>
            <a:r>
              <a:rPr lang="en-GB" sz="1400"/>
              <a:t>**</a:t>
            </a: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  SOUTH76  -0.083698    	0.022985     	-3.641    		0.0003</a:t>
            </a:r>
            <a:r>
              <a:rPr lang="en-GB" sz="1400"/>
              <a:t>  *** </a:t>
            </a:r>
            <a:endParaRPr lang="en-GB" sz="1400">
              <a:cs typeface="+mn-cs"/>
            </a:endParaRPr>
          </a:p>
          <a:p>
            <a:pPr>
              <a:defRPr/>
            </a:pP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/>
              <a:t>Mean dependent </a:t>
            </a:r>
            <a:r>
              <a:rPr lang="en-GB" sz="1400" err="1"/>
              <a:t>var</a:t>
            </a:r>
            <a:r>
              <a:rPr lang="en-GB" sz="1400"/>
              <a:t>   		6.261832   	S.D. dependent </a:t>
            </a:r>
            <a:r>
              <a:rPr lang="en-GB" sz="1400" err="1"/>
              <a:t>var</a:t>
            </a:r>
            <a:r>
              <a:rPr lang="en-GB" sz="1400"/>
              <a:t>   		0.443798</a:t>
            </a:r>
          </a:p>
          <a:p>
            <a:pPr>
              <a:defRPr/>
            </a:pPr>
            <a:r>
              <a:rPr lang="en-GB" sz="1400"/>
              <a:t>Sum squared </a:t>
            </a:r>
            <a:r>
              <a:rPr lang="en-GB" sz="1400" err="1"/>
              <a:t>resid</a:t>
            </a:r>
            <a:r>
              <a:rPr lang="en-GB" sz="1400"/>
              <a:t>    		446.8056   	S.E. of regression   		0.385728</a:t>
            </a:r>
          </a:p>
          <a:p>
            <a:pPr>
              <a:defRPr/>
            </a:pPr>
            <a:r>
              <a:rPr lang="en-GB" sz="1400"/>
              <a:t>R-squared            		0.246078   	Adjusted R-squared   		0.244572</a:t>
            </a:r>
          </a:p>
          <a:p>
            <a:pPr>
              <a:defRPr/>
            </a:pPr>
            <a:r>
              <a:rPr lang="en-GB" sz="1400"/>
              <a:t>F(6, 3003)           		163.3618   	P-value(F)           		4.4e-180</a:t>
            </a:r>
            <a:endParaRPr lang="en-GB" sz="1400">
              <a:cs typeface="+mn-cs"/>
            </a:endParaRPr>
          </a:p>
          <a:p>
            <a:pPr>
              <a:defRPr/>
            </a:pPr>
            <a:r>
              <a:rPr lang="en-GB" sz="1400">
                <a:cs typeface="+mn-cs"/>
              </a:rPr>
              <a:t>Log-likelihood      		-1516.471   </a:t>
            </a:r>
            <a:r>
              <a:rPr lang="en-GB" sz="1400" err="1">
                <a:cs typeface="+mn-cs"/>
              </a:rPr>
              <a:t>Akaike</a:t>
            </a:r>
            <a:r>
              <a:rPr lang="en-GB" sz="1400">
                <a:cs typeface="+mn-cs"/>
              </a:rPr>
              <a:t> criterion     		3046.943</a:t>
            </a:r>
          </a:p>
          <a:p>
            <a:pPr>
              <a:defRPr/>
            </a:pPr>
            <a:r>
              <a:rPr lang="en-GB" sz="1400">
                <a:cs typeface="+mn-cs"/>
              </a:rPr>
              <a:t>Schwarz criterion    		3089.011   	</a:t>
            </a:r>
            <a:r>
              <a:rPr lang="en-GB" sz="1400" err="1">
                <a:cs typeface="+mn-cs"/>
              </a:rPr>
              <a:t>Hannan</a:t>
            </a:r>
            <a:r>
              <a:rPr lang="en-GB" sz="1400">
                <a:cs typeface="+mn-cs"/>
              </a:rPr>
              <a:t>-Quinn         		3062.072</a:t>
            </a:r>
          </a:p>
          <a:p>
            <a:pPr>
              <a:defRPr/>
            </a:pPr>
            <a:r>
              <a:rPr lang="en-GB" sz="1400">
                <a:cs typeface="+mn-cs"/>
              </a:rPr>
              <a:t>             	</a:t>
            </a:r>
            <a:endParaRPr lang="en-GB" sz="160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104188" cy="40719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7F437C4-F895-CB42-AC6F-EC1250FF5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2560A-F826-42B0-AA61-D7C55913077A}" type="slidenum">
              <a:rPr lang="de-AT" altLang="en-US"/>
              <a:pPr>
                <a:defRPr/>
              </a:pPr>
              <a:t>79</a:t>
            </a:fld>
            <a:endParaRPr lang="de-AT" alt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Returns to Schooling: Summary of Estimates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/>
              <a:t>Estimated regression coefficients and  </a:t>
            </a:r>
            <a:r>
              <a:rPr lang="en-GB" sz="2000" i="1"/>
              <a:t>t</a:t>
            </a:r>
            <a:r>
              <a:rPr lang="en-GB" sz="2000"/>
              <a:t>-statistics</a:t>
            </a:r>
          </a:p>
          <a:p>
            <a:pPr marL="571500" indent="-571500">
              <a:buFont typeface="Wingdings" pitchFamily="2" charset="2"/>
              <a:buNone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4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4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baseline="30000"/>
              <a:t>		 		</a:t>
            </a:r>
            <a:r>
              <a:rPr lang="en-GB" sz="1800" baseline="30000"/>
              <a:t>1) </a:t>
            </a:r>
            <a:r>
              <a:rPr lang="en-GB" sz="1800"/>
              <a:t>The model differs from that used by </a:t>
            </a:r>
            <a:r>
              <a:rPr lang="en-GB" sz="1800" err="1"/>
              <a:t>Verbeek</a:t>
            </a: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>
          <a:xfrm>
            <a:off x="457200" y="6284168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68"/>
              </p:ext>
            </p:extLst>
          </p:nvPr>
        </p:nvGraphicFramePr>
        <p:xfrm>
          <a:off x="2987824" y="2033552"/>
          <a:ext cx="5106715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OLS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IV</a:t>
                      </a:r>
                      <a:r>
                        <a:rPr lang="en-GB" sz="1600" baseline="30000" noProof="0"/>
                        <a:t>1)</a:t>
                      </a:r>
                      <a:r>
                        <a:rPr lang="en-GB" sz="1600" noProof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bg1"/>
                          </a:solidFill>
                        </a:rPr>
                        <a:t>TSLS</a:t>
                      </a:r>
                      <a:r>
                        <a:rPr lang="en-GB" sz="1600" baseline="30000" noProof="0">
                          <a:solidFill>
                            <a:schemeClr val="bg1"/>
                          </a:solidFill>
                        </a:rPr>
                        <a:t>1)</a:t>
                      </a:r>
                      <a:endParaRPr lang="en-GB" sz="1600" noProof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bg1"/>
                          </a:solidFill>
                        </a:rPr>
                        <a:t>IV (M.V.)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ed76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0.0740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0.1642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0.1642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0.1329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21.11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4.45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3.92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2.59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exp76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0.0836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0.0445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0.0446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0.0560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12.75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1.98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1.74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2.15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exp762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-0.0022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-0.0002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-0.0008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-7.05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-0.15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-0.59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-0.1896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-0. 0573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-0.0573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-0.1031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-10.76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-1.01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-0.89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tx1"/>
                          </a:solidFill>
                        </a:rPr>
                        <a:t>-1.33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AT" sz="1600" noProof="0"/>
                        <a:t>R</a:t>
                      </a:r>
                      <a:r>
                        <a:rPr lang="de-AT" sz="1600" baseline="30000" noProof="0"/>
                        <a:t>2</a:t>
                      </a:r>
                      <a:endParaRPr lang="en-GB" sz="1600" baseline="30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0.291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0.246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AT" sz="1600" i="1" noProof="0"/>
                        <a:t>F</a:t>
                      </a:r>
                      <a:r>
                        <a:rPr lang="de-AT" sz="1600" noProof="0"/>
                        <a:t>-</a:t>
                      </a:r>
                      <a:r>
                        <a:rPr lang="de-AT" sz="1600" noProof="0" err="1"/>
                        <a:t>test</a:t>
                      </a:r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204.9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163.4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ECDE61-F890-E646-A977-94A6F320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/>
              <a:t>Demand for  ice cream, measured by </a:t>
            </a:r>
            <a:r>
              <a:rPr lang="en-US" sz="2000" i="1"/>
              <a:t>cons</a:t>
            </a:r>
            <a:r>
              <a:rPr lang="en-US" sz="2000"/>
              <a:t>, explained by </a:t>
            </a:r>
            <a:r>
              <a:rPr lang="en-US" sz="2000" i="1">
                <a:cs typeface="Arial" charset="0"/>
              </a:rPr>
              <a:t>price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income</a:t>
            </a:r>
            <a:r>
              <a:rPr lang="en-US" sz="2000">
                <a:cs typeface="Arial" charset="0"/>
              </a:rPr>
              <a:t>, and </a:t>
            </a:r>
            <a:r>
              <a:rPr lang="en-US" sz="2000" i="1">
                <a:cs typeface="Arial" charset="0"/>
              </a:rPr>
              <a:t>temp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  <a:defRPr/>
            </a:pPr>
            <a:endParaRPr lang="de-AT" sz="2000" i="1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23C631-79E5-4B75-8E8B-A1C325E9E8C6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pic>
        <p:nvPicPr>
          <p:cNvPr id="7783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7363" y="2405063"/>
            <a:ext cx="6249987" cy="3327400"/>
          </a:xfrm>
          <a:noFill/>
          <a:ln>
            <a:solidFill>
              <a:srgbClr val="584300"/>
            </a:solidFill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D193A1-43C5-C245-AC5D-D2CAB32A9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620730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61463-F6C2-4A23-B620-88CE7998E65B}" type="slidenum">
              <a:rPr lang="de-AT" altLang="en-US"/>
              <a:pPr>
                <a:defRPr/>
              </a:pPr>
              <a:t>80</a:t>
            </a:fld>
            <a:endParaRPr lang="de-AT" alt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Some Comments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Instrumental variables (</a:t>
            </a:r>
            <a:r>
              <a:rPr lang="en-GB" sz="2000" i="1" dirty="0"/>
              <a:t>age</a:t>
            </a:r>
            <a:r>
              <a:rPr lang="en-GB" sz="2000" dirty="0"/>
              <a:t>, </a:t>
            </a:r>
            <a:r>
              <a:rPr lang="en-GB" sz="2000" i="1" dirty="0"/>
              <a:t>age</a:t>
            </a:r>
            <a:r>
              <a:rPr lang="en-GB" sz="2000" baseline="30000" dirty="0"/>
              <a:t>2</a:t>
            </a:r>
            <a:r>
              <a:rPr lang="en-GB" sz="2000" dirty="0"/>
              <a:t>, </a:t>
            </a:r>
            <a:r>
              <a:rPr lang="en-GB" sz="2000" i="1" dirty="0"/>
              <a:t>nearc4a</a:t>
            </a:r>
            <a:r>
              <a:rPr lang="en-GB" sz="2000" dirty="0"/>
              <a:t>)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are relevant, i.e., have explanatory power for </a:t>
            </a:r>
            <a:r>
              <a:rPr lang="en-GB" sz="2000" i="1" dirty="0">
                <a:latin typeface="Verdana" pitchFamily="34" charset="0"/>
              </a:rPr>
              <a:t>ed76</a:t>
            </a:r>
            <a:r>
              <a:rPr lang="en-GB" sz="2000" dirty="0">
                <a:latin typeface="Verdana" pitchFamily="34" charset="0"/>
              </a:rPr>
              <a:t>, </a:t>
            </a:r>
            <a:r>
              <a:rPr lang="en-GB" sz="2000" i="1" dirty="0">
                <a:latin typeface="Verdana" pitchFamily="34" charset="0"/>
              </a:rPr>
              <a:t>exp76</a:t>
            </a:r>
            <a:r>
              <a:rPr lang="en-GB" sz="2000" dirty="0">
                <a:latin typeface="Verdana" pitchFamily="34" charset="0"/>
              </a:rPr>
              <a:t>, </a:t>
            </a:r>
            <a:r>
              <a:rPr lang="en-GB" sz="2000" i="1" dirty="0">
                <a:latin typeface="Verdana" pitchFamily="34" charset="0"/>
              </a:rPr>
              <a:t>exp76</a:t>
            </a:r>
            <a:r>
              <a:rPr lang="en-GB" sz="2000" baseline="30000" dirty="0">
                <a:latin typeface="Verdana" pitchFamily="34" charset="0"/>
              </a:rPr>
              <a:t>2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Whether they are exogenous, i.e., uncorrelated with the error terms, is not answered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Test for exogeneity of regressors: Wu-Hausman test (see below)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Estimates of </a:t>
            </a:r>
            <a:r>
              <a:rPr lang="en-GB" sz="2000" i="1" dirty="0">
                <a:latin typeface="Verdana" pitchFamily="34" charset="0"/>
              </a:rPr>
              <a:t>ed76-</a:t>
            </a:r>
            <a:r>
              <a:rPr lang="en-GB" sz="2000" dirty="0"/>
              <a:t>coefficient: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IV estimate: 0.16 (0.13), i.e., 16% higher wage for one additional year of schooling; more than the double of the OLS estimate (0.07); not in line with “ability bias” argument!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 err="1"/>
              <a:t>s.e.</a:t>
            </a:r>
            <a:r>
              <a:rPr lang="en-GB" sz="2000" dirty="0"/>
              <a:t> of IV estimate (0.04) much higher than </a:t>
            </a:r>
            <a:r>
              <a:rPr lang="en-GB" sz="2000" dirty="0" err="1"/>
              <a:t>s.e.</a:t>
            </a:r>
            <a:r>
              <a:rPr lang="en-GB" sz="2000" dirty="0"/>
              <a:t> of OLS estimate (0.004)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Loss of efficiency especially in case of weak instruments: R</a:t>
            </a:r>
            <a:r>
              <a:rPr lang="en-GB" sz="2000" baseline="30000" dirty="0"/>
              <a:t>2</a:t>
            </a:r>
            <a:r>
              <a:rPr lang="en-GB" sz="2000" dirty="0"/>
              <a:t> of model for </a:t>
            </a:r>
            <a:r>
              <a:rPr lang="en-GB" sz="2000" i="1" dirty="0">
                <a:latin typeface="Verdana" pitchFamily="34" charset="0"/>
              </a:rPr>
              <a:t>ed76</a:t>
            </a:r>
            <a:r>
              <a:rPr lang="en-GB" sz="2000" dirty="0"/>
              <a:t>: 0.12; </a:t>
            </a:r>
            <a:r>
              <a:rPr lang="en-GB" sz="2000" dirty="0" err="1"/>
              <a:t>Corr</a:t>
            </a:r>
            <a:r>
              <a:rPr lang="en-GB" sz="2000" dirty="0"/>
              <a:t>{</a:t>
            </a:r>
            <a:r>
              <a:rPr lang="en-GB" sz="2000" i="1" dirty="0"/>
              <a:t>ed76</a:t>
            </a:r>
            <a:r>
              <a:rPr lang="en-GB" sz="2000" dirty="0"/>
              <a:t>, </a:t>
            </a:r>
            <a:r>
              <a:rPr lang="en-GB" sz="2000" i="1" dirty="0"/>
              <a:t>ed76</a:t>
            </a:r>
            <a:r>
              <a:rPr lang="en-GB" sz="2000" dirty="0"/>
              <a:t>_</a:t>
            </a:r>
            <a:r>
              <a:rPr lang="en-GB" sz="2000" i="1" dirty="0"/>
              <a:t>h</a:t>
            </a:r>
            <a:r>
              <a:rPr lang="en-GB" sz="2000" dirty="0"/>
              <a:t>} = 0.35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29049E-6461-6941-8B63-4B032456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Verdana" pitchFamily="34" charset="0"/>
              </a:rPr>
              <a:t>GRETL’s TSLS Estimation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24BDB-C01F-476C-A84A-A2762E602EBA}" type="slidenum">
              <a:rPr lang="de-AT" altLang="en-US" smtClean="0"/>
              <a:pPr>
                <a:defRPr/>
              </a:pPr>
              <a:t>81</a:t>
            </a:fld>
            <a:endParaRPr lang="de-AT" altLang="en-US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10418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dirty="0"/>
              <a:t>Wage equation, estimated by </a:t>
            </a:r>
            <a:r>
              <a:rPr lang="en-US" b="1" dirty="0">
                <a:solidFill>
                  <a:srgbClr val="C00000"/>
                </a:solidFill>
              </a:rPr>
              <a:t>GRETL</a:t>
            </a:r>
            <a:r>
              <a:rPr lang="en-GB" dirty="0"/>
              <a:t>’s TSLS </a:t>
            </a:r>
            <a:endParaRPr lang="en-GB" dirty="0">
              <a:cs typeface="+mn-cs"/>
            </a:endParaRPr>
          </a:p>
          <a:p>
            <a:pPr>
              <a:defRPr/>
            </a:pPr>
            <a:endParaRPr lang="en-GB" sz="1600" dirty="0">
              <a:cs typeface="+mn-cs"/>
            </a:endParaRPr>
          </a:p>
          <a:p>
            <a:pPr>
              <a:defRPr/>
            </a:pPr>
            <a:r>
              <a:rPr lang="en-GB" sz="1400" dirty="0">
                <a:cs typeface="+mn-cs"/>
              </a:rPr>
              <a:t>Model 8: TSLS, using observations 1-3010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Dependent variable: l_WAGE76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Instrumented: ED76 EXP76 EXP762 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Instruments: </a:t>
            </a:r>
            <a:r>
              <a:rPr lang="en-GB" sz="1400" dirty="0" err="1">
                <a:cs typeface="+mn-cs"/>
              </a:rPr>
              <a:t>const</a:t>
            </a:r>
            <a:r>
              <a:rPr lang="en-GB" sz="1400" dirty="0">
                <a:cs typeface="+mn-cs"/>
              </a:rPr>
              <a:t> AGE76 sq_AGE76 BLACK SMSA76 SOUTH76 NEARC4A </a:t>
            </a:r>
          </a:p>
          <a:p>
            <a:pPr>
              <a:defRPr/>
            </a:pPr>
            <a:endParaRPr lang="en-GB" sz="1400" dirty="0">
              <a:cs typeface="+mn-cs"/>
            </a:endParaRPr>
          </a:p>
          <a:p>
            <a:pPr>
              <a:defRPr/>
            </a:pPr>
            <a:r>
              <a:rPr lang="en-GB" sz="1400" dirty="0">
                <a:cs typeface="+mn-cs"/>
              </a:rPr>
              <a:t>             	coefficient    	std. error   		t-ratio    		p-value 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----------------------------------------------------------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</a:t>
            </a:r>
            <a:r>
              <a:rPr lang="en-GB" sz="1400" dirty="0" err="1">
                <a:cs typeface="+mn-cs"/>
              </a:rPr>
              <a:t>const</a:t>
            </a:r>
            <a:r>
              <a:rPr lang="en-GB" sz="1400" dirty="0">
                <a:cs typeface="+mn-cs"/>
              </a:rPr>
              <a:t>       	   3.69771       	0.495136      	 7.468    		8.14e-014 ***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ED76          0.164248      	0.0419547     	 3.915    		9.04e-05  ***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EXP76        0.0445878    	0.0255932     	 1.742    		0.0815    *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EXP762    -0.00019526  	0.0013110  	-0.1489   		0.8816   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BLACK      -0.0573333     	0.0645713    	-0.8879   		0.3746   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SMSA76     0.0793715     	0.0422150      	 1.880    		0.0601    *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  SOUTH76  -0.0836975     	0.0261426    	-3.202    		0.0014    ***</a:t>
            </a:r>
          </a:p>
          <a:p>
            <a:pPr>
              <a:defRPr/>
            </a:pPr>
            <a:endParaRPr lang="en-GB" sz="1400" dirty="0">
              <a:cs typeface="+mn-cs"/>
            </a:endParaRPr>
          </a:p>
          <a:p>
            <a:pPr>
              <a:defRPr/>
            </a:pPr>
            <a:r>
              <a:rPr lang="en-GB" sz="1400" dirty="0"/>
              <a:t>Mean dependent </a:t>
            </a:r>
            <a:r>
              <a:rPr lang="en-GB" sz="1400" dirty="0" err="1"/>
              <a:t>var</a:t>
            </a:r>
            <a:r>
              <a:rPr lang="en-GB" sz="1400" dirty="0"/>
              <a:t>   		6.261832   	S.D. dependent </a:t>
            </a:r>
            <a:r>
              <a:rPr lang="en-GB" sz="1400" dirty="0" err="1"/>
              <a:t>var</a:t>
            </a:r>
            <a:r>
              <a:rPr lang="en-GB" sz="1400" dirty="0"/>
              <a:t>   		0.443798</a:t>
            </a:r>
          </a:p>
          <a:p>
            <a:pPr>
              <a:defRPr/>
            </a:pPr>
            <a:r>
              <a:rPr lang="en-GB" sz="1400" dirty="0"/>
              <a:t>Sum squared </a:t>
            </a:r>
            <a:r>
              <a:rPr lang="en-GB" sz="1400" dirty="0" err="1"/>
              <a:t>resid</a:t>
            </a:r>
            <a:r>
              <a:rPr lang="en-GB" sz="1400" dirty="0"/>
              <a:t>    		577.9991   	S.E. of regression   		0.438718</a:t>
            </a:r>
          </a:p>
          <a:p>
            <a:pPr>
              <a:defRPr/>
            </a:pPr>
            <a:r>
              <a:rPr lang="en-GB" sz="1400" dirty="0"/>
              <a:t>R-squared            		0.195884   	Adjusted R-squared   		0.194277</a:t>
            </a:r>
          </a:p>
          <a:p>
            <a:pPr>
              <a:defRPr/>
            </a:pPr>
            <a:r>
              <a:rPr lang="en-GB" sz="1400" dirty="0"/>
              <a:t>F(6, 3003)           		126.2821   	P-value(F)           		8.9e-143</a:t>
            </a:r>
          </a:p>
          <a:p>
            <a:pPr>
              <a:defRPr/>
            </a:pPr>
            <a:r>
              <a:rPr lang="en-GB" sz="1400" dirty="0">
                <a:cs typeface="+mn-cs"/>
              </a:rPr>
              <a:t>	</a:t>
            </a:r>
            <a:endParaRPr lang="en-GB" sz="1600" dirty="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104188" cy="40719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F42016-D12B-294E-87CF-D53218C4D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2560A-F826-42B0-AA61-D7C55913077A}" type="slidenum">
              <a:rPr lang="de-AT" altLang="en-US"/>
              <a:pPr>
                <a:defRPr/>
              </a:pPr>
              <a:t>82</a:t>
            </a:fld>
            <a:endParaRPr lang="de-AT" alt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Returns to Schooling: Summary of Estimates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GB" sz="2000"/>
              <a:t>Estimated regression coefficients and  </a:t>
            </a:r>
            <a:r>
              <a:rPr lang="en-GB" sz="2000" i="1"/>
              <a:t>t</a:t>
            </a:r>
            <a:r>
              <a:rPr lang="en-GB" sz="2000"/>
              <a:t>-statistics</a:t>
            </a:r>
          </a:p>
          <a:p>
            <a:pPr marL="571500" indent="-571500">
              <a:buFont typeface="Wingdings" pitchFamily="2" charset="2"/>
              <a:buNone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4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4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GB" sz="2000" baseline="30000"/>
              <a:t>				</a:t>
            </a:r>
            <a:r>
              <a:rPr lang="en-GB" sz="1800" baseline="30000"/>
              <a:t>1) </a:t>
            </a:r>
            <a:r>
              <a:rPr lang="en-GB" sz="1800"/>
              <a:t>The model differs from that used by </a:t>
            </a:r>
            <a:r>
              <a:rPr lang="en-GB" sz="1800" err="1"/>
              <a:t>Verbeek</a:t>
            </a:r>
            <a:endParaRPr lang="en-GB" sz="2000"/>
          </a:p>
          <a:p>
            <a:pPr marL="571500" indent="-571500">
              <a:buFont typeface="Wingdings" pitchFamily="2" charset="2"/>
              <a:buAutoNum type="arabicParenR"/>
              <a:defRPr/>
            </a:pP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2987824" y="2033552"/>
          <a:ext cx="5106715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OLS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IV</a:t>
                      </a:r>
                      <a:r>
                        <a:rPr lang="en-GB" sz="1600" baseline="30000" noProof="0"/>
                        <a:t>1)</a:t>
                      </a:r>
                      <a:r>
                        <a:rPr lang="en-GB" sz="1600" noProof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bg1"/>
                          </a:solidFill>
                        </a:rPr>
                        <a:t>TSLS</a:t>
                      </a:r>
                      <a:r>
                        <a:rPr lang="en-GB" sz="1600" baseline="30000" noProof="0">
                          <a:solidFill>
                            <a:schemeClr val="bg1"/>
                          </a:solidFill>
                        </a:rPr>
                        <a:t>1)</a:t>
                      </a:r>
                      <a:endParaRPr lang="en-GB" sz="1600" noProof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bg1"/>
                          </a:solidFill>
                        </a:rPr>
                        <a:t>IV (M.V.)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ed76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0.0740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0.1642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0.1642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0.1329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21.11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4.45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3.92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2.59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exp76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0.0836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0.0445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0.0446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0.0560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12.75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1.98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1.74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2.15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exp762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-0.0022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-0.0008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-7.05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GB" sz="1600" noProof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-0.1896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-0. 0573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-0.0573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-0.1031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-10.76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/>
                        <a:t>-1.01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-0.89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>
                          <a:solidFill>
                            <a:schemeClr val="tx1"/>
                          </a:solidFill>
                        </a:rPr>
                        <a:t>-1.33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AT" sz="1600" noProof="0"/>
                        <a:t>R</a:t>
                      </a:r>
                      <a:r>
                        <a:rPr lang="de-AT" sz="1600" baseline="30000" noProof="0"/>
                        <a:t>2</a:t>
                      </a:r>
                      <a:endParaRPr lang="en-GB" sz="1600" baseline="30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0.291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0.246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>
                          <a:solidFill>
                            <a:schemeClr val="tx1"/>
                          </a:solidFill>
                        </a:rPr>
                        <a:t>0.196</a:t>
                      </a:r>
                      <a:endParaRPr lang="en-GB" sz="1600" noProof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AT" sz="1600" i="1" noProof="0"/>
                        <a:t>F</a:t>
                      </a:r>
                      <a:r>
                        <a:rPr lang="de-AT" sz="1600" noProof="0"/>
                        <a:t>-</a:t>
                      </a:r>
                      <a:r>
                        <a:rPr lang="de-AT" sz="1600" noProof="0" err="1"/>
                        <a:t>test</a:t>
                      </a:r>
                      <a:endParaRPr lang="en-GB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204.9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/>
                        <a:t>163.4</a:t>
                      </a:r>
                      <a:endParaRPr lang="en-GB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noProof="0">
                          <a:solidFill>
                            <a:schemeClr val="tx1"/>
                          </a:solidFill>
                        </a:rPr>
                        <a:t>126.3</a:t>
                      </a:r>
                      <a:endParaRPr lang="en-GB" sz="1600" noProof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>
                        <a:solidFill>
                          <a:schemeClr val="accent3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9394B7-7D72-2C41-A67C-4C9F93C7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61463-F6C2-4A23-B620-88CE7998E65B}" type="slidenum">
              <a:rPr lang="de-AT" altLang="en-US"/>
              <a:pPr>
                <a:defRPr/>
              </a:pPr>
              <a:t>83</a:t>
            </a:fld>
            <a:endParaRPr lang="de-AT" alt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Some Comments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Verbeek‘s IV estimates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Deviate from GRETL results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Do not report R</a:t>
            </a:r>
            <a:r>
              <a:rPr lang="en-GB" sz="2000" baseline="30000" dirty="0"/>
              <a:t>2</a:t>
            </a:r>
            <a:r>
              <a:rPr lang="en-GB" sz="2000" dirty="0"/>
              <a:t>; definition of R</a:t>
            </a:r>
            <a:r>
              <a:rPr lang="en-GB" sz="2000" baseline="30000" dirty="0"/>
              <a:t>2</a:t>
            </a:r>
            <a:r>
              <a:rPr lang="en-GB" sz="2000" dirty="0"/>
              <a:t> does not apply to IV estimated models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dirty="0"/>
              <a:t>IV estimates of coefficients 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are smaller than the OLS estimates; exception is </a:t>
            </a:r>
            <a:r>
              <a:rPr lang="en-GB" sz="2000" i="1" dirty="0">
                <a:latin typeface="Verdana" pitchFamily="34" charset="0"/>
              </a:rPr>
              <a:t>ed76</a:t>
            </a:r>
            <a:endParaRPr lang="en-GB" sz="2000" baseline="30000" dirty="0">
              <a:latin typeface="Verdana" pitchFamily="34" charset="0"/>
            </a:endParaRP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have higher </a:t>
            </a:r>
            <a:r>
              <a:rPr lang="en-GB" sz="2000" dirty="0" err="1"/>
              <a:t>s.e.</a:t>
            </a:r>
            <a:r>
              <a:rPr lang="en-GB" sz="2000" dirty="0"/>
              <a:t> than OLS estimates, smaller </a:t>
            </a:r>
            <a:r>
              <a:rPr lang="en-GB" sz="2000" i="1" dirty="0"/>
              <a:t>t</a:t>
            </a:r>
            <a:r>
              <a:rPr lang="en-GB" sz="2000" dirty="0"/>
              <a:t>-statistics</a:t>
            </a:r>
          </a:p>
          <a:p>
            <a:pPr marL="360000" indent="-360000">
              <a:lnSpc>
                <a:spcPct val="90000"/>
              </a:lnSpc>
              <a:buNone/>
              <a:defRPr/>
            </a:pPr>
            <a:r>
              <a:rPr lang="en-GB" sz="2000" dirty="0"/>
              <a:t>Questions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Robustness of IV estimates to changes in the specification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Exogeneity of instruments</a:t>
            </a:r>
          </a:p>
          <a:p>
            <a:pPr marL="360000" indent="-360000">
              <a:lnSpc>
                <a:spcPct val="90000"/>
              </a:lnSpc>
              <a:defRPr/>
            </a:pPr>
            <a:r>
              <a:rPr lang="en-GB" sz="2000" dirty="0"/>
              <a:t>Weak instruments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EE396C-3FDD-2041-8564-152E465C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207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Autocorrelation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Inference under Autocorrelation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OLS Estimation: Assumptions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Cases of Endogenous Regressors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Instrumental Variables (IV) Estimator: The Concept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IV Estimator: The Method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>
                <a:solidFill>
                  <a:schemeClr val="accent3">
                    <a:lumMod val="65000"/>
                  </a:schemeClr>
                </a:solidFill>
              </a:rPr>
              <a:t>An Example</a:t>
            </a:r>
          </a:p>
          <a:p>
            <a:pPr>
              <a:spcBef>
                <a:spcPts val="500"/>
              </a:spcBef>
              <a:defRPr/>
            </a:pPr>
            <a:r>
              <a:rPr lang="en-GB" sz="2000" dirty="0"/>
              <a:t>Some Tests</a:t>
            </a:r>
            <a:endParaRPr lang="en-US" sz="2000" dirty="0">
              <a:solidFill>
                <a:schemeClr val="accent3">
                  <a:lumMod val="65000"/>
                </a:schemeClr>
              </a:solidFill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784E-7958-466D-B08D-D525E5172451}" type="slidenum">
              <a:rPr lang="de-AT" altLang="en-US"/>
              <a:pPr>
                <a:defRPr/>
              </a:pPr>
              <a:t>84</a:t>
            </a:fld>
            <a:endParaRPr lang="de-AT" altLang="en-US"/>
          </a:p>
        </p:txBody>
      </p:sp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1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2457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24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0D885-F400-0C49-B535-914A6760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59592263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C657A-F499-4C3C-93AA-73367129F47D}" type="slidenum">
              <a:rPr lang="de-AT" altLang="en-US"/>
              <a:pPr>
                <a:defRPr/>
              </a:pPr>
              <a:t>85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>
                <a:latin typeface="Verdana" pitchFamily="34" charset="0"/>
              </a:rPr>
              <a:t>Some Tests</a:t>
            </a:r>
            <a:endParaRPr lang="en-GB" sz="4000" i="1" dirty="0"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216" cy="4530725"/>
          </a:xfrm>
        </p:spPr>
        <p:txBody>
          <a:bodyPr/>
          <a:lstStyle/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Questions of interest</a:t>
            </a:r>
          </a:p>
          <a:p>
            <a:pPr marL="360000" indent="-360000" eaLnBrk="1" hangingPunct="1">
              <a:buSzPct val="100000"/>
              <a:buFont typeface="+mj-lt"/>
              <a:buAutoNum type="arabicPeriod"/>
              <a:defRPr/>
            </a:pPr>
            <a:r>
              <a:rPr lang="en-GB" sz="2000" dirty="0"/>
              <a:t>Is it necessary to use IV estimation, must violation of exogeneity be expected? To be tested: the null hypothesis of exogeneity of suspected variables </a:t>
            </a:r>
          </a:p>
          <a:p>
            <a:pPr marL="360000" indent="-360000" eaLnBrk="1" hangingPunct="1">
              <a:buSzPct val="100000"/>
              <a:buFont typeface="+mj-lt"/>
              <a:buAutoNum type="arabicPeriod"/>
              <a:defRPr/>
            </a:pPr>
            <a:r>
              <a:rPr lang="en-GB" sz="2000" dirty="0"/>
              <a:t>If IV estimation is used: Are the chosen instruments valid (relevant)? 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/>
              <a:t>For testing </a:t>
            </a:r>
          </a:p>
          <a:p>
            <a:pPr marL="360000" indent="-360000" eaLnBrk="1" hangingPunct="1">
              <a:defRPr/>
            </a:pPr>
            <a:r>
              <a:rPr lang="en-GB" sz="2000" dirty="0"/>
              <a:t>exogeneity of regressors: Wu-Hausman test, also called Durbin-Wu-Hausman test, in </a:t>
            </a:r>
            <a:r>
              <a:rPr lang="en-US" sz="2000" b="1" dirty="0">
                <a:solidFill>
                  <a:srgbClr val="C00000"/>
                </a:solidFill>
                <a:cs typeface="Arial" charset="0"/>
              </a:rPr>
              <a:t>GRETL</a:t>
            </a:r>
            <a:r>
              <a:rPr lang="en-GB" sz="2000" dirty="0"/>
              <a:t>: Hausman test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relevance of potential instrumental variables: </a:t>
            </a:r>
            <a:r>
              <a:rPr lang="en-GB" sz="2000" dirty="0" err="1"/>
              <a:t>Sargan</a:t>
            </a:r>
            <a:r>
              <a:rPr lang="en-GB" sz="2000" dirty="0"/>
              <a:t> test  or over-identifying restrictions test</a:t>
            </a:r>
          </a:p>
          <a:p>
            <a:pPr marL="360000" indent="-360000" eaLnBrk="1" hangingPunct="1">
              <a:defRPr/>
            </a:pPr>
            <a:r>
              <a:rPr lang="en-GB" sz="2000" dirty="0"/>
              <a:t>weak instruments, i.e., only weak correlation between endogenous regressor and instrument: Cragg-Donald test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00EFE9-44DD-0E46-ABF9-017ED0DD3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89127599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C2F2C-AB79-4EDB-AED6-6887E3B9C592}" type="slidenum">
              <a:rPr lang="de-AT" altLang="en-US"/>
              <a:pPr>
                <a:defRPr/>
              </a:pPr>
              <a:t>86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latin typeface="Verdana" pitchFamily="34" charset="0"/>
              </a:rPr>
              <a:t>Wu-</a:t>
            </a:r>
            <a:r>
              <a:rPr lang="en-GB" sz="4000" err="1">
                <a:latin typeface="Verdana" pitchFamily="34" charset="0"/>
              </a:rPr>
              <a:t>Hausman</a:t>
            </a:r>
            <a:r>
              <a:rPr lang="en-GB" sz="4000">
                <a:latin typeface="Verdana" pitchFamily="34" charset="0"/>
              </a:rPr>
              <a:t> Test</a:t>
            </a:r>
            <a:endParaRPr lang="en-GB" sz="2400">
              <a:latin typeface="+mn-lt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87208" cy="4530725"/>
          </a:xfrm>
        </p:spPr>
        <p:txBody>
          <a:bodyPr/>
          <a:lstStyle/>
          <a:p>
            <a:pPr marL="360000" indent="-360000" eaLnBrk="1" hangingPunct="1">
              <a:buNone/>
              <a:defRPr/>
            </a:pPr>
            <a:r>
              <a:rPr lang="en-GB" sz="2000" dirty="0"/>
              <a:t>For testing whether one or more regressors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 are endogenous (correlated with the error term); H</a:t>
            </a:r>
            <a:r>
              <a:rPr lang="en-GB" sz="2000" baseline="-25000" dirty="0"/>
              <a:t>0</a:t>
            </a:r>
            <a:r>
              <a:rPr lang="en-GB" sz="2000" dirty="0"/>
              <a:t>: E{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} = 0 </a:t>
            </a:r>
          </a:p>
          <a:p>
            <a:pPr marL="360000" indent="-360000" eaLnBrk="1" hangingPunct="1">
              <a:defRPr/>
            </a:pPr>
            <a:r>
              <a:rPr lang="de-AT" sz="2000" dirty="0" err="1"/>
              <a:t>If</a:t>
            </a:r>
            <a:r>
              <a:rPr lang="de-AT" sz="2000" dirty="0"/>
              <a:t> </a:t>
            </a:r>
            <a:r>
              <a:rPr lang="en-GB" sz="2000" dirty="0"/>
              <a:t>the null hypothesis </a:t>
            </a:r>
          </a:p>
          <a:p>
            <a:pPr marL="687025" lvl="1" indent="-360000" eaLnBrk="1" hangingPunct="1">
              <a:defRPr/>
            </a:pPr>
            <a:r>
              <a:rPr lang="en-GB" sz="1800" dirty="0"/>
              <a:t>is true, OLS estimates are more efficient than IV estimates</a:t>
            </a:r>
          </a:p>
          <a:p>
            <a:pPr marL="687025" lvl="1" indent="-360000" eaLnBrk="1" hangingPunct="1">
              <a:defRPr/>
            </a:pPr>
            <a:r>
              <a:rPr lang="en-GB" sz="1800" dirty="0"/>
              <a:t>is not true, OLS estimates are inefficient, the less efficient but consistent IV estimates to be used </a:t>
            </a:r>
          </a:p>
          <a:p>
            <a:pPr marL="360000" indent="-360000" eaLnBrk="1" hangingPunct="1">
              <a:buNone/>
              <a:defRPr/>
            </a:pPr>
            <a:r>
              <a:rPr lang="en-GB" sz="2000" dirty="0"/>
              <a:t>Based on the assumption that the instrumental variables are valid, i.e., given that E{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i="1" dirty="0" err="1"/>
              <a:t>z</a:t>
            </a:r>
            <a:r>
              <a:rPr lang="en-GB" sz="2000" baseline="-25000" dirty="0" err="1"/>
              <a:t>i</a:t>
            </a:r>
            <a:r>
              <a:rPr lang="en-GB" sz="2000" dirty="0"/>
              <a:t>} = 0, the null hypothesis E{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} = 0 can be tested against the alternative E{</a:t>
            </a:r>
            <a:r>
              <a:rPr lang="en-GB" sz="2000" i="1" dirty="0" err="1">
                <a:cs typeface="Arial" charset="0"/>
              </a:rPr>
              <a:t>ε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baseline="-25000" dirty="0">
                <a:cs typeface="Arial" charset="0"/>
              </a:rPr>
              <a:t> </a:t>
            </a:r>
            <a:r>
              <a:rPr lang="en-GB" sz="2000" i="1" dirty="0"/>
              <a:t>x</a:t>
            </a:r>
            <a:r>
              <a:rPr lang="en-GB" sz="2000" baseline="-25000" dirty="0"/>
              <a:t>i</a:t>
            </a:r>
            <a:r>
              <a:rPr lang="en-GB" sz="2000" dirty="0"/>
              <a:t>} ≠ 0 </a:t>
            </a:r>
          </a:p>
          <a:p>
            <a:pPr eaLnBrk="1" hangingPunct="1">
              <a:buFontTx/>
              <a:buNone/>
              <a:defRPr/>
            </a:pPr>
            <a:r>
              <a:rPr lang="en-GB" sz="2000" dirty="0"/>
              <a:t>The idea of the test:</a:t>
            </a:r>
          </a:p>
          <a:p>
            <a:pPr eaLnBrk="1" hangingPunct="1">
              <a:defRPr/>
            </a:pPr>
            <a:r>
              <a:rPr lang="en-GB" sz="2000" dirty="0"/>
              <a:t>Under the null hypothesis, both the OLS and IV estimator are consistent; they should differ by sampling errors only</a:t>
            </a:r>
          </a:p>
          <a:p>
            <a:pPr eaLnBrk="1" hangingPunct="1">
              <a:defRPr/>
            </a:pPr>
            <a:r>
              <a:rPr lang="en-GB" sz="2000" dirty="0"/>
              <a:t>Rejection of the null hypothesis indicates inconsistency of the OLS estimator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81CCD0-0560-1943-9E78-A3930C75C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14579172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9CFBB-D4FD-4ED2-B627-E4AF55E290AF}" type="slidenum">
              <a:rPr lang="de-AT" altLang="en-US"/>
              <a:pPr>
                <a:defRPr/>
              </a:pPr>
              <a:t>87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latin typeface="Verdana" pitchFamily="34" charset="0"/>
              </a:rPr>
              <a:t>Wu-</a:t>
            </a:r>
            <a:r>
              <a:rPr lang="en-GB" sz="4000" err="1">
                <a:latin typeface="Verdana" pitchFamily="34" charset="0"/>
              </a:rPr>
              <a:t>Hausman</a:t>
            </a:r>
            <a:r>
              <a:rPr lang="en-GB" sz="4000">
                <a:latin typeface="Verdana" pitchFamily="34" charset="0"/>
              </a:rPr>
              <a:t> Test, </a:t>
            </a:r>
            <a:r>
              <a:rPr lang="en-GB" sz="2400">
                <a:latin typeface="Verdana" pitchFamily="34" charset="0"/>
              </a:rPr>
              <a:t>cont’d</a:t>
            </a:r>
            <a:endParaRPr lang="en-GB" sz="2400">
              <a:latin typeface="+mn-lt"/>
            </a:endParaRP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00" cy="4530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000" dirty="0"/>
              <a:t>Based on the differences between OLS- and IV-estimators; various versions of the Wu-</a:t>
            </a:r>
            <a:r>
              <a:rPr lang="en-GB" sz="2000" dirty="0" err="1"/>
              <a:t>Hausman</a:t>
            </a:r>
            <a:r>
              <a:rPr lang="en-GB" sz="2000" dirty="0"/>
              <a:t> test</a:t>
            </a:r>
          </a:p>
          <a:p>
            <a:pPr eaLnBrk="1" hangingPunct="1">
              <a:buFontTx/>
              <a:buNone/>
              <a:defRPr/>
            </a:pPr>
            <a:r>
              <a:rPr lang="en-GB" sz="2000" dirty="0"/>
              <a:t>Added variable interpretation of the Wu-</a:t>
            </a:r>
            <a:r>
              <a:rPr lang="en-GB" sz="2000" dirty="0" err="1"/>
              <a:t>Hausman</a:t>
            </a:r>
            <a:r>
              <a:rPr lang="en-GB" sz="2000" dirty="0"/>
              <a:t> test: checks whether the residuals </a:t>
            </a: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 from the reduced form equation of potentially endogenous regressors contribute to explaining </a:t>
            </a:r>
          </a:p>
          <a:p>
            <a:pPr eaLnBrk="1" hangingPunct="1">
              <a:buFontTx/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i</a:t>
            </a:r>
            <a:r>
              <a:rPr lang="en-GB" sz="2000" i="1" dirty="0"/>
              <a:t> </a:t>
            </a:r>
            <a:r>
              <a:rPr lang="en-GB" sz="2000" dirty="0"/>
              <a:t>= </a:t>
            </a:r>
            <a:r>
              <a:rPr lang="en-GB" sz="2000" i="1" dirty="0"/>
              <a:t>x</a:t>
            </a:r>
            <a:r>
              <a:rPr lang="en-GB" sz="2000" baseline="-25000" dirty="0"/>
              <a:t>1i</a:t>
            </a:r>
            <a:r>
              <a:rPr lang="en-GB" sz="2000" dirty="0"/>
              <a:t>’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1</a:t>
            </a:r>
            <a:r>
              <a:rPr lang="en-GB" sz="2000" dirty="0"/>
              <a:t> + </a:t>
            </a:r>
            <a:r>
              <a:rPr lang="en-GB" sz="2000" i="1" dirty="0"/>
              <a:t>x</a:t>
            </a:r>
            <a:r>
              <a:rPr lang="en-GB" sz="2000" baseline="-25000" dirty="0"/>
              <a:t>2i</a:t>
            </a:r>
            <a:r>
              <a:rPr lang="en-GB" sz="2000" dirty="0"/>
              <a:t>’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2</a:t>
            </a:r>
            <a:r>
              <a:rPr lang="en-GB" sz="2000" dirty="0"/>
              <a:t> + </a:t>
            </a:r>
            <a:r>
              <a:rPr lang="en-GB" sz="2000" i="1" dirty="0" err="1"/>
              <a:t>v</a:t>
            </a:r>
            <a:r>
              <a:rPr lang="en-GB" sz="2000" baseline="-25000" dirty="0" err="1"/>
              <a:t>i</a:t>
            </a:r>
            <a:r>
              <a:rPr lang="en-GB" sz="2000" dirty="0" err="1"/>
              <a:t>’</a:t>
            </a:r>
            <a:r>
              <a:rPr lang="en-GB" sz="2000" dirty="0" err="1">
                <a:cs typeface="Arial"/>
              </a:rPr>
              <a:t>γ</a:t>
            </a:r>
            <a:r>
              <a:rPr lang="en-GB" sz="2000" dirty="0"/>
              <a:t> 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i</a:t>
            </a:r>
            <a:endParaRPr lang="en-GB" sz="2000" baseline="-25000" dirty="0"/>
          </a:p>
          <a:p>
            <a:pPr eaLnBrk="1" hangingPunct="1">
              <a:defRPr/>
            </a:pP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: potentially endogenous regressors, </a:t>
            </a:r>
            <a:r>
              <a:rPr lang="en-GB" sz="2000" i="1" dirty="0"/>
              <a:t>J</a:t>
            </a:r>
            <a:r>
              <a:rPr lang="en-GB" sz="2000" dirty="0"/>
              <a:t> components</a:t>
            </a:r>
            <a:endParaRPr lang="en-GB" sz="2000" i="1" dirty="0"/>
          </a:p>
          <a:p>
            <a:pPr eaLnBrk="1" hangingPunct="1">
              <a:defRPr/>
            </a:pPr>
            <a:r>
              <a:rPr lang="en-GB" sz="2000" i="1" dirty="0"/>
              <a:t>v</a:t>
            </a:r>
            <a:r>
              <a:rPr lang="en-GB" sz="2000" baseline="-25000" dirty="0"/>
              <a:t>i</a:t>
            </a:r>
            <a:r>
              <a:rPr lang="en-GB" sz="2000" dirty="0"/>
              <a:t>: residuals from reduced form equation for </a:t>
            </a: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 (predicted values for </a:t>
            </a: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: </a:t>
            </a:r>
            <a:r>
              <a:rPr lang="en-GB" sz="2000" i="1" dirty="0"/>
              <a:t>x</a:t>
            </a:r>
            <a:r>
              <a:rPr lang="en-GB" sz="2000" baseline="-25000" dirty="0"/>
              <a:t>2 </a:t>
            </a:r>
            <a:r>
              <a:rPr lang="en-GB" sz="2000" dirty="0"/>
              <a:t>+ </a:t>
            </a:r>
            <a:r>
              <a:rPr lang="en-GB" sz="2000" i="1" dirty="0"/>
              <a:t>v</a:t>
            </a:r>
            <a:r>
              <a:rPr lang="en-GB" sz="2000" dirty="0"/>
              <a:t>)</a:t>
            </a:r>
          </a:p>
          <a:p>
            <a:pPr eaLnBrk="1" hangingPunct="1">
              <a:defRPr/>
            </a:pPr>
            <a:r>
              <a:rPr lang="en-GB" sz="2000" dirty="0"/>
              <a:t>H</a:t>
            </a:r>
            <a:r>
              <a:rPr lang="en-GB" sz="2000" baseline="-25000" dirty="0"/>
              <a:t>0</a:t>
            </a:r>
            <a:r>
              <a:rPr lang="en-GB" sz="2000" dirty="0"/>
              <a:t>: </a:t>
            </a:r>
            <a:r>
              <a:rPr lang="en-GB" sz="2000" dirty="0" err="1">
                <a:cs typeface="Arial"/>
              </a:rPr>
              <a:t>γ</a:t>
            </a:r>
            <a:r>
              <a:rPr lang="en-GB" sz="2000" dirty="0">
                <a:cs typeface="Arial"/>
              </a:rPr>
              <a:t> = 0; corresponds to: </a:t>
            </a: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 </a:t>
            </a:r>
            <a:r>
              <a:rPr lang="en-GB" sz="2000" dirty="0">
                <a:cs typeface="Arial"/>
              </a:rPr>
              <a:t>is exogenous</a:t>
            </a:r>
            <a:endParaRPr lang="en-GB" sz="2000" dirty="0"/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For testing H</a:t>
            </a:r>
            <a:r>
              <a:rPr lang="en-GB" sz="2000" baseline="-25000" dirty="0"/>
              <a:t>0</a:t>
            </a:r>
            <a:r>
              <a:rPr lang="en-GB" sz="2000" dirty="0"/>
              <a:t>: use of</a:t>
            </a:r>
          </a:p>
          <a:p>
            <a:pPr marL="360000" indent="-360000" eaLnBrk="1" hangingPunct="1">
              <a:defRPr/>
            </a:pPr>
            <a:r>
              <a:rPr lang="en-GB" sz="2000" i="1" dirty="0"/>
              <a:t>t</a:t>
            </a:r>
            <a:r>
              <a:rPr lang="en-GB" sz="2000" dirty="0"/>
              <a:t>-test, if </a:t>
            </a:r>
            <a:r>
              <a:rPr lang="en-GB" sz="2000" dirty="0" err="1">
                <a:cs typeface="Arial"/>
              </a:rPr>
              <a:t>γ</a:t>
            </a:r>
            <a:r>
              <a:rPr lang="en-GB" sz="2000" dirty="0">
                <a:cs typeface="Arial"/>
              </a:rPr>
              <a:t> has one component, </a:t>
            </a:r>
            <a:r>
              <a:rPr lang="en-GB" sz="2000" i="1" dirty="0"/>
              <a:t>x</a:t>
            </a:r>
            <a:r>
              <a:rPr lang="en-GB" sz="2000" baseline="-25000" dirty="0"/>
              <a:t>2</a:t>
            </a:r>
            <a:r>
              <a:rPr lang="en-GB" sz="2000" dirty="0"/>
              <a:t> </a:t>
            </a:r>
            <a:r>
              <a:rPr lang="en-GB" sz="2000" dirty="0">
                <a:cs typeface="Arial"/>
              </a:rPr>
              <a:t>is just one regressor</a:t>
            </a:r>
          </a:p>
          <a:p>
            <a:pPr marL="360000" indent="-360000" eaLnBrk="1" hangingPunct="1">
              <a:defRPr/>
            </a:pPr>
            <a:r>
              <a:rPr lang="en-GB" sz="2000" i="1" dirty="0"/>
              <a:t>F</a:t>
            </a:r>
            <a:r>
              <a:rPr lang="en-GB" sz="2000" dirty="0"/>
              <a:t>-test, if more than one regressor are tested for exogeneity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28C0A0-3B56-F941-80DC-1F91A3C79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1200288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9CFBB-D4FD-4ED2-B627-E4AF55E290AF}" type="slidenum">
              <a:rPr lang="de-AT" altLang="en-US"/>
              <a:pPr>
                <a:defRPr/>
              </a:pPr>
              <a:t>88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err="1">
                <a:latin typeface="Verdana" pitchFamily="34" charset="0"/>
              </a:rPr>
              <a:t>Hausman</a:t>
            </a:r>
            <a:r>
              <a:rPr lang="en-GB" sz="4000">
                <a:latin typeface="Verdana" pitchFamily="34" charset="0"/>
              </a:rPr>
              <a:t> Test Statistic</a:t>
            </a:r>
            <a:endParaRPr lang="en-GB" sz="2400">
              <a:latin typeface="+mn-lt"/>
            </a:endParaRP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00" cy="4530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000" dirty="0"/>
              <a:t>Based on the quadratic form of differences between OLS- estimators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and IV-estimators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</a:t>
            </a:r>
          </a:p>
          <a:p>
            <a:pPr eaLnBrk="1" hangingPunct="1">
              <a:defRPr/>
            </a:pPr>
            <a:r>
              <a:rPr lang="en-GB" sz="2000" dirty="0"/>
              <a:t>H</a:t>
            </a:r>
            <a:r>
              <a:rPr lang="en-GB" sz="2000" baseline="-25000" dirty="0"/>
              <a:t>0</a:t>
            </a:r>
            <a:r>
              <a:rPr lang="en-GB" sz="2000" dirty="0"/>
              <a:t>: both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and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are consistent,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is efficient relative to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endParaRPr lang="en-GB" sz="2000" dirty="0"/>
          </a:p>
          <a:p>
            <a:pPr marL="360000" indent="-360000" eaLnBrk="1" hangingPunct="1">
              <a:defRPr/>
            </a:pPr>
            <a:r>
              <a:rPr lang="en-GB" sz="2000" dirty="0"/>
              <a:t>H</a:t>
            </a:r>
            <a:r>
              <a:rPr lang="en-GB" sz="2000" baseline="-25000" dirty="0"/>
              <a:t>1</a:t>
            </a:r>
            <a:r>
              <a:rPr lang="en-GB" sz="2000" dirty="0"/>
              <a:t>: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is consistent,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is inconsistent</a:t>
            </a: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 err="1"/>
              <a:t>Hausman</a:t>
            </a:r>
            <a:r>
              <a:rPr lang="en-GB" sz="2000" dirty="0"/>
              <a:t> test statistic</a:t>
            </a:r>
          </a:p>
          <a:p>
            <a:pPr marL="360000" indent="-360000" eaLnBrk="1" hangingPunct="1">
              <a:buNone/>
              <a:defRPr/>
            </a:pPr>
            <a:r>
              <a:rPr lang="de-AT" sz="2000" dirty="0"/>
              <a:t>		</a:t>
            </a:r>
            <a:r>
              <a:rPr lang="de-AT" sz="2000" i="1" dirty="0"/>
              <a:t>H</a:t>
            </a:r>
            <a:r>
              <a:rPr lang="de-AT" sz="2000" dirty="0"/>
              <a:t> = (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–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)’ V </a:t>
            </a:r>
            <a:r>
              <a:rPr lang="de-AT" sz="2000" dirty="0"/>
              <a:t>(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–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)</a:t>
            </a:r>
          </a:p>
          <a:p>
            <a:pPr marL="360000" indent="-360000" eaLnBrk="1" hangingPunct="1">
              <a:buNone/>
              <a:defRPr/>
            </a:pPr>
            <a:r>
              <a:rPr lang="en-GB" sz="2000" dirty="0"/>
              <a:t>	with estimated covariance matrix V of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IV</a:t>
            </a:r>
            <a:r>
              <a:rPr lang="en-GB" sz="2000" dirty="0"/>
              <a:t> –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LS</a:t>
            </a:r>
            <a:r>
              <a:rPr lang="en-GB" sz="2000" dirty="0"/>
              <a:t> follows the </a:t>
            </a:r>
            <a:r>
              <a:rPr lang="en-US" sz="2000" dirty="0">
                <a:sym typeface="Symbol" pitchFamily="18" charset="2"/>
              </a:rPr>
              <a:t>approximate Chi-square distribution with </a:t>
            </a:r>
            <a:r>
              <a:rPr lang="en-US" sz="2000" i="1" dirty="0">
                <a:sym typeface="Symbol" pitchFamily="18" charset="2"/>
              </a:rPr>
              <a:t>J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d.f.</a:t>
            </a:r>
            <a:r>
              <a:rPr lang="en-US" sz="2000" dirty="0">
                <a:sym typeface="Symbol" pitchFamily="18" charset="2"/>
              </a:rPr>
              <a:t> </a:t>
            </a: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AFBC19-A392-2D44-8DC3-FBB4BD00C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14846537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CC09F9-3455-460C-B994-A54EB370AE60}" type="slidenum">
              <a:rPr lang="de-AT" altLang="en-US"/>
              <a:pPr>
                <a:defRPr/>
              </a:pPr>
              <a:t>89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latin typeface="Verdana" pitchFamily="34" charset="0"/>
              </a:rPr>
              <a:t>Wu-</a:t>
            </a:r>
            <a:r>
              <a:rPr lang="en-GB" sz="4000" err="1">
                <a:latin typeface="Verdana" pitchFamily="34" charset="0"/>
              </a:rPr>
              <a:t>Hausman</a:t>
            </a:r>
            <a:r>
              <a:rPr lang="en-GB" sz="4000">
                <a:latin typeface="Verdana" pitchFamily="34" charset="0"/>
              </a:rPr>
              <a:t> Test: Remarks</a:t>
            </a:r>
            <a:endParaRPr lang="en-GB" sz="2000">
              <a:latin typeface="+mn-lt"/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000" dirty="0">
                <a:latin typeface="Verdana" pitchFamily="34" charset="0"/>
              </a:rPr>
              <a:t>Remarks</a:t>
            </a:r>
            <a:endParaRPr lang="en-GB" sz="2000" dirty="0"/>
          </a:p>
          <a:p>
            <a:pPr eaLnBrk="1" hangingPunct="1"/>
            <a:r>
              <a:rPr lang="en-GB" sz="2000" dirty="0"/>
              <a:t>Test requires valid instruments </a:t>
            </a:r>
          </a:p>
          <a:p>
            <a:pPr eaLnBrk="1" hangingPunct="1"/>
            <a:r>
              <a:rPr lang="en-GB" sz="2000" dirty="0"/>
              <a:t>Test has little power if instruments are weak or invalid</a:t>
            </a:r>
          </a:p>
          <a:p>
            <a:pPr eaLnBrk="1" hangingPunct="1"/>
            <a:r>
              <a:rPr lang="en-GB" sz="2000" dirty="0"/>
              <a:t>Various versions of the test, all based on differences between OLS- and IV-estimators</a:t>
            </a:r>
          </a:p>
          <a:p>
            <a:pPr eaLnBrk="1" hangingPunct="1">
              <a:buNone/>
            </a:pPr>
            <a:r>
              <a:rPr lang="en-GB" sz="2000" dirty="0"/>
              <a:t>In </a:t>
            </a:r>
            <a:r>
              <a:rPr lang="en-US" sz="2000" b="1" dirty="0">
                <a:solidFill>
                  <a:srgbClr val="C00000"/>
                </a:solidFill>
                <a:cs typeface="Arial" charset="0"/>
              </a:rPr>
              <a:t>GRETL</a:t>
            </a:r>
            <a:r>
              <a:rPr lang="en-GB" sz="2000" dirty="0"/>
              <a:t>: Whenever the TSLS estimation is used, GRETL produces automatically the Hausman test statistic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993E3D-87DA-4B47-82F2-4909ACF62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530432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Demand for Ice Cream,</a:t>
            </a:r>
            <a:r>
              <a:rPr lang="en-US" sz="3200">
                <a:latin typeface="Verdana" pitchFamily="34" charset="0"/>
              </a:rPr>
              <a:t>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Time series diagramme of demand for ice cream, actual values (o) and predictions (polygon), based on the model with income and price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E5834-FD63-40D5-BE60-98521853E704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  <p:pic>
        <p:nvPicPr>
          <p:cNvPr id="7885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55875" y="2420938"/>
            <a:ext cx="5472113" cy="3455987"/>
          </a:xfrm>
          <a:noFill/>
          <a:ln w="12700">
            <a:solidFill>
              <a:srgbClr val="584300"/>
            </a:solidFill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79825D-730E-4844-87C9-AF0E7D09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43122107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BAFDA-6A26-4B03-BF46-F7BEB12FFB94}" type="slidenum">
              <a:rPr lang="de-AT" altLang="en-US"/>
              <a:pPr>
                <a:defRPr/>
              </a:pPr>
              <a:t>90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err="1">
                <a:latin typeface="Verdana" pitchFamily="34" charset="0"/>
              </a:rPr>
              <a:t>Sargan</a:t>
            </a:r>
            <a:r>
              <a:rPr lang="en-GB" sz="4000">
                <a:latin typeface="Verdana" pitchFamily="34" charset="0"/>
              </a:rPr>
              <a:t> Test</a:t>
            </a:r>
            <a:endParaRPr lang="en-GB" sz="2400">
              <a:latin typeface="+mn-lt"/>
            </a:endParaRPr>
          </a:p>
        </p:txBody>
      </p:sp>
      <p:sp>
        <p:nvSpPr>
          <p:cNvPr id="256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31150" cy="4530725"/>
          </a:xfrm>
        </p:spPr>
        <p:txBody>
          <a:bodyPr/>
          <a:lstStyle/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/>
              <a:t>For testing whether the instruments are valid </a:t>
            </a: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/>
              <a:t>The validity of the instruments </a:t>
            </a:r>
            <a:r>
              <a:rPr lang="en-GB" sz="2000" i="1" err="1"/>
              <a:t>z</a:t>
            </a:r>
            <a:r>
              <a:rPr lang="en-GB" sz="2000" baseline="-25000" err="1"/>
              <a:t>i</a:t>
            </a:r>
            <a:r>
              <a:rPr lang="en-GB" sz="2000"/>
              <a:t> requires that all moment conditions are fulfilled; for the </a:t>
            </a:r>
            <a:r>
              <a:rPr lang="en-GB" sz="2000" i="1"/>
              <a:t>R</a:t>
            </a:r>
            <a:r>
              <a:rPr lang="en-GB" sz="2000"/>
              <a:t>-vector </a:t>
            </a:r>
            <a:r>
              <a:rPr lang="en-GB" sz="2000" i="1" err="1"/>
              <a:t>z</a:t>
            </a:r>
            <a:r>
              <a:rPr lang="en-GB" sz="2000" baseline="-25000" err="1"/>
              <a:t>i</a:t>
            </a:r>
            <a:r>
              <a:rPr lang="en-GB" sz="2000"/>
              <a:t>,</a:t>
            </a:r>
            <a:r>
              <a:rPr lang="en-GB" sz="2000" baseline="-25000"/>
              <a:t> </a:t>
            </a:r>
            <a:r>
              <a:rPr lang="en-GB" sz="2000"/>
              <a:t>the </a:t>
            </a:r>
            <a:r>
              <a:rPr lang="en-GB" sz="2000" i="1"/>
              <a:t>R</a:t>
            </a:r>
            <a:r>
              <a:rPr lang="en-GB" sz="2000"/>
              <a:t> sums 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/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/>
          </a:p>
          <a:p>
            <a:pPr marL="360000" indent="-469900" eaLnBrk="1" hangingPunct="1">
              <a:buFont typeface="Wingdings" pitchFamily="2" charset="2"/>
              <a:buNone/>
              <a:defRPr/>
            </a:pPr>
            <a:r>
              <a:rPr lang="en-GB" sz="2000"/>
              <a:t>	must be close to zero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/>
              <a:t>Test statistic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3200"/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/>
              <a:t>	has, under the null hypothesis, </a:t>
            </a:r>
            <a:r>
              <a:rPr lang="en-GB" sz="2000">
                <a:cs typeface="Arial" charset="0"/>
              </a:rPr>
              <a:t>an asymptotic Chi-squared distribution with </a:t>
            </a:r>
            <a:r>
              <a:rPr lang="en-GB" sz="2000" i="1">
                <a:cs typeface="Arial" charset="0"/>
              </a:rPr>
              <a:t>R-K</a:t>
            </a:r>
            <a:r>
              <a:rPr lang="en-GB" sz="2000">
                <a:cs typeface="Arial" charset="0"/>
              </a:rPr>
              <a:t> </a:t>
            </a:r>
            <a:r>
              <a:rPr lang="en-GB" sz="2000" err="1">
                <a:cs typeface="Arial" charset="0"/>
              </a:rPr>
              <a:t>df</a:t>
            </a:r>
            <a:endParaRPr lang="en-GB" sz="2000">
              <a:cs typeface="Arial" charset="0"/>
            </a:endParaRP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/>
              <a:t>Calculation of ξ: ξ = </a:t>
            </a:r>
            <a:r>
              <a:rPr lang="en-GB" sz="2000" i="1"/>
              <a:t>N</a:t>
            </a:r>
            <a:r>
              <a:rPr lang="en-GB" sz="2000"/>
              <a:t>R</a:t>
            </a:r>
            <a:r>
              <a:rPr lang="en-GB" sz="2000" baseline="-25000"/>
              <a:t>e</a:t>
            </a:r>
            <a:r>
              <a:rPr lang="en-GB" sz="2000" baseline="30000"/>
              <a:t>2</a:t>
            </a:r>
            <a:r>
              <a:rPr lang="en-GB" sz="2000"/>
              <a:t> using R</a:t>
            </a:r>
            <a:r>
              <a:rPr lang="en-GB" sz="2000" baseline="-25000"/>
              <a:t>e</a:t>
            </a:r>
            <a:r>
              <a:rPr lang="en-GB" sz="2000" baseline="30000"/>
              <a:t>2 </a:t>
            </a:r>
            <a:r>
              <a:rPr lang="en-GB" sz="2000"/>
              <a:t>from the auxiliary regression of IV residuals </a:t>
            </a:r>
            <a:r>
              <a:rPr lang="en-GB" sz="2000" i="1" err="1"/>
              <a:t>e</a:t>
            </a:r>
            <a:r>
              <a:rPr lang="en-GB" sz="2000" baseline="-25000" err="1"/>
              <a:t>i</a:t>
            </a:r>
            <a:r>
              <a:rPr lang="en-GB" sz="2000"/>
              <a:t> =                   on the instruments </a:t>
            </a:r>
            <a:r>
              <a:rPr lang="en-GB" sz="2000" i="1" err="1"/>
              <a:t>z</a:t>
            </a:r>
            <a:r>
              <a:rPr lang="en-GB" sz="2000" baseline="-25000" err="1"/>
              <a:t>i</a:t>
            </a:r>
            <a:endParaRPr lang="en-GB" sz="200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309688" y="2657475"/>
          <a:ext cx="153352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9" name="Formel" r:id="rId4" imgW="863280" imgH="393480" progId="Equation.3">
                  <p:embed/>
                </p:oleObj>
              </mc:Choice>
              <mc:Fallback>
                <p:oleObj name="Formel" r:id="rId4" imgW="863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2657475"/>
                        <a:ext cx="1533525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357313" y="4071938"/>
          <a:ext cx="5735637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0" name="Formel" r:id="rId6" imgW="2895480" imgH="330120" progId="Equation.3">
                  <p:embed/>
                </p:oleObj>
              </mc:Choice>
              <mc:Fallback>
                <p:oleObj name="Formel" r:id="rId6" imgW="28954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071938"/>
                        <a:ext cx="5735637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2641600" y="5589588"/>
          <a:ext cx="13684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1" name="Formel" r:id="rId8" imgW="660240" imgH="253800" progId="Equation.3">
                  <p:embed/>
                </p:oleObj>
              </mc:Choice>
              <mc:Fallback>
                <p:oleObj name="Formel" r:id="rId8" imgW="6602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5589588"/>
                        <a:ext cx="136842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D4D69B-9AAD-AF43-989A-D7A6F4312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26242872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ADB9B-3DD7-428E-A3FD-17B5D2C512E4}" type="slidenum">
              <a:rPr lang="de-AT" altLang="en-US"/>
              <a:pPr>
                <a:defRPr/>
              </a:pPr>
              <a:t>91</a:t>
            </a:fld>
            <a:endParaRPr lang="de-AT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err="1">
                <a:latin typeface="Verdana" pitchFamily="34" charset="0"/>
              </a:rPr>
              <a:t>Sargan</a:t>
            </a:r>
            <a:r>
              <a:rPr lang="en-GB" sz="4000">
                <a:latin typeface="Verdana" pitchFamily="34" charset="0"/>
              </a:rPr>
              <a:t> Test: Remarks</a:t>
            </a:r>
            <a:endParaRPr lang="en-GB" sz="2400">
              <a:latin typeface="+mn-lt"/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31224" cy="4530725"/>
          </a:xfrm>
        </p:spPr>
        <p:txBody>
          <a:bodyPr/>
          <a:lstStyle/>
          <a:p>
            <a:pPr marL="469900" indent="-469900" eaLnBrk="1" hangingPunct="1">
              <a:buFont typeface="Wingdings" pitchFamily="2" charset="2"/>
              <a:buNone/>
              <a:defRPr/>
            </a:pPr>
            <a:r>
              <a:rPr lang="en-GB" sz="2000" dirty="0">
                <a:cs typeface="Arial" charset="0"/>
              </a:rPr>
              <a:t>Remarks</a:t>
            </a:r>
          </a:p>
          <a:p>
            <a:pPr marL="360000" indent="-360000" eaLnBrk="1" hangingPunct="1">
              <a:defRPr/>
            </a:pPr>
            <a:r>
              <a:rPr lang="en-GB" sz="2000" dirty="0">
                <a:cs typeface="Arial" charset="0"/>
              </a:rPr>
              <a:t>In case of an identified model (</a:t>
            </a:r>
            <a:r>
              <a:rPr lang="en-GB" sz="2000" i="1" dirty="0">
                <a:cs typeface="Arial" charset="0"/>
              </a:rPr>
              <a:t>R = K</a:t>
            </a:r>
            <a:r>
              <a:rPr lang="en-GB" sz="2000" dirty="0">
                <a:cs typeface="Arial" charset="0"/>
              </a:rPr>
              <a:t>), all </a:t>
            </a:r>
            <a:r>
              <a:rPr lang="en-GB" sz="2000" i="1" dirty="0">
                <a:cs typeface="Arial" charset="0"/>
              </a:rPr>
              <a:t>R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dirty="0"/>
              <a:t>moment </a:t>
            </a:r>
            <a:r>
              <a:rPr lang="en-GB" sz="2000" dirty="0">
                <a:cs typeface="Arial" charset="0"/>
              </a:rPr>
              <a:t>conditions are fulfilled, </a:t>
            </a:r>
            <a:r>
              <a:rPr lang="en-GB" sz="2000" dirty="0" err="1"/>
              <a:t>ξ</a:t>
            </a:r>
            <a:r>
              <a:rPr lang="en-GB" sz="2000" dirty="0"/>
              <a:t> = 0</a:t>
            </a:r>
            <a:endParaRPr lang="en-GB" sz="2000" dirty="0">
              <a:cs typeface="Arial" charset="0"/>
            </a:endParaRPr>
          </a:p>
          <a:p>
            <a:pPr marL="360000" indent="-360000" eaLnBrk="1" hangingPunct="1">
              <a:defRPr/>
            </a:pPr>
            <a:r>
              <a:rPr lang="en-GB" sz="2000" dirty="0"/>
              <a:t>Over-identified model: </a:t>
            </a:r>
            <a:r>
              <a:rPr lang="en-GB" sz="2000" i="1" dirty="0">
                <a:cs typeface="Arial" charset="0"/>
              </a:rPr>
              <a:t>R &gt; K</a:t>
            </a:r>
            <a:r>
              <a:rPr lang="en-GB" sz="2000" dirty="0">
                <a:cs typeface="Arial" charset="0"/>
              </a:rPr>
              <a:t>; </a:t>
            </a:r>
            <a:r>
              <a:rPr lang="en-GB" sz="2000" dirty="0"/>
              <a:t>the </a:t>
            </a:r>
            <a:r>
              <a:rPr lang="en-GB" sz="2000" dirty="0" err="1"/>
              <a:t>Sargan</a:t>
            </a:r>
            <a:r>
              <a:rPr lang="en-GB" sz="2000" dirty="0"/>
              <a:t> test is also called </a:t>
            </a:r>
            <a:r>
              <a:rPr lang="en-GB" sz="2000" i="1" dirty="0"/>
              <a:t>over-identifying restrictions test 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Rejection implies: the joint validity of all moment conditions and hence of all instruments is not acceptable</a:t>
            </a:r>
          </a:p>
          <a:p>
            <a:pPr marL="360000" indent="-360000" eaLnBrk="1" hangingPunct="1">
              <a:defRPr/>
            </a:pPr>
            <a:r>
              <a:rPr lang="en-GB" sz="2000" dirty="0"/>
              <a:t>The </a:t>
            </a:r>
            <a:r>
              <a:rPr lang="en-GB" sz="2000" dirty="0" err="1"/>
              <a:t>Sargan</a:t>
            </a:r>
            <a:r>
              <a:rPr lang="en-GB" sz="2000" dirty="0"/>
              <a:t> test gives no indication of invalid instruments</a:t>
            </a:r>
          </a:p>
          <a:p>
            <a:pPr marL="360000" indent="-360000" eaLnBrk="1" hangingPunct="1">
              <a:buNone/>
              <a:defRPr/>
            </a:pPr>
            <a:r>
              <a:rPr lang="de-AT" sz="2000" dirty="0"/>
              <a:t>In </a:t>
            </a:r>
            <a:r>
              <a:rPr lang="en-US" sz="2000" b="1" dirty="0">
                <a:solidFill>
                  <a:srgbClr val="C00000"/>
                </a:solidFill>
                <a:cs typeface="Arial" charset="0"/>
              </a:rPr>
              <a:t>GRETL</a:t>
            </a:r>
            <a:r>
              <a:rPr lang="de-AT" sz="2000" dirty="0"/>
              <a:t>: </a:t>
            </a:r>
            <a:r>
              <a:rPr lang="en-GB" sz="2000" dirty="0"/>
              <a:t>Whenever the TSLS estimation is used and </a:t>
            </a:r>
            <a:r>
              <a:rPr lang="en-GB" sz="2000" i="1" dirty="0">
                <a:cs typeface="Arial" charset="0"/>
              </a:rPr>
              <a:t>R &gt; K</a:t>
            </a:r>
            <a:r>
              <a:rPr lang="en-GB" sz="2000" dirty="0"/>
              <a:t>, GRETL produces automatically the </a:t>
            </a:r>
            <a:r>
              <a:rPr lang="en-GB" sz="2000" dirty="0" err="1"/>
              <a:t>Sargan</a:t>
            </a:r>
            <a:r>
              <a:rPr lang="en-GB" sz="2000" dirty="0"/>
              <a:t> test statistic </a:t>
            </a:r>
          </a:p>
          <a:p>
            <a:pPr marL="360000" indent="-360000" eaLnBrk="1" hangingPunct="1"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5A63AE-96EA-FE4E-A1C8-8A524A23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95812262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23C74-44A6-4150-B855-1B1B79E7C5D7}" type="slidenum">
              <a:rPr lang="de-AT" altLang="en-US"/>
              <a:pPr>
                <a:defRPr/>
              </a:pPr>
              <a:t>92</a:t>
            </a:fld>
            <a:endParaRPr lang="de-AT" alt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Verdana" pitchFamily="34" charset="0"/>
              </a:rPr>
              <a:t>Cragg-Donald Test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00950" cy="4530725"/>
          </a:xfrm>
        </p:spPr>
        <p:txBody>
          <a:bodyPr/>
          <a:lstStyle/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Weak (only marginally valid) instruments, i.e., only weak correlation between endogenous regressor and instrument:</a:t>
            </a:r>
          </a:p>
          <a:p>
            <a:pPr marL="360000" indent="-360000" eaLnBrk="1" hangingPunct="1">
              <a:defRPr/>
            </a:pPr>
            <a:r>
              <a:rPr lang="en-GB" sz="2000" dirty="0"/>
              <a:t>Biased IV estimates</a:t>
            </a:r>
          </a:p>
          <a:p>
            <a:pPr marL="360000" indent="-360000" eaLnBrk="1" hangingPunct="1">
              <a:defRPr/>
            </a:pPr>
            <a:r>
              <a:rPr lang="en-GB" sz="2000" dirty="0"/>
              <a:t>Inconsistent IV estimates</a:t>
            </a:r>
          </a:p>
          <a:p>
            <a:pPr marL="360000" indent="-360000" eaLnBrk="1" hangingPunct="1">
              <a:defRPr/>
            </a:pPr>
            <a:r>
              <a:rPr lang="en-GB" sz="2000" dirty="0"/>
              <a:t>Inappropriate large-sample approximations to the ﬁnite-sample distributions even for large </a:t>
            </a:r>
            <a:r>
              <a:rPr lang="en-GB" sz="2000" i="1" dirty="0"/>
              <a:t>N</a:t>
            </a: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Definition of weak instruments: estimates are biased to an extent that is unacceptably large </a:t>
            </a:r>
          </a:p>
          <a:p>
            <a:pPr marL="360000" indent="-360000" eaLnBrk="1" hangingPunct="1">
              <a:buFont typeface="Wingdings" pitchFamily="2" charset="2"/>
              <a:buNone/>
              <a:defRPr/>
            </a:pPr>
            <a:r>
              <a:rPr lang="en-GB" sz="2000" dirty="0"/>
              <a:t>Null hypothesis: instruments are weak, i.e., can lead to an asymptotic relative bias greater than some value </a:t>
            </a:r>
            <a:r>
              <a:rPr lang="en-GB" sz="2000" i="1" dirty="0"/>
              <a:t>b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094D98-07A7-AC4F-8AC0-9ADF31FB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74711303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23C74-44A6-4150-B855-1B1B79E7C5D7}" type="slidenum">
              <a:rPr lang="de-AT" altLang="en-US"/>
              <a:pPr>
                <a:defRPr/>
              </a:pPr>
              <a:t>93</a:t>
            </a:fld>
            <a:endParaRPr lang="de-AT" alt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err="1">
                <a:latin typeface="Verdana" pitchFamily="34" charset="0"/>
              </a:rPr>
              <a:t>Cragg</a:t>
            </a:r>
            <a:r>
              <a:rPr lang="en-GB" sz="4000">
                <a:latin typeface="Verdana" pitchFamily="34" charset="0"/>
              </a:rPr>
              <a:t>-Donald Test, </a:t>
            </a:r>
            <a:r>
              <a:rPr lang="en-GB" sz="2400">
                <a:latin typeface="Verdana" pitchFamily="34" charset="0"/>
              </a:rPr>
              <a:t>cont’d</a:t>
            </a:r>
            <a:r>
              <a:rPr lang="en-GB" sz="4000">
                <a:latin typeface="Verdana" pitchFamily="34" charset="0"/>
              </a:rPr>
              <a:t> 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216" cy="4530725"/>
          </a:xfrm>
        </p:spPr>
        <p:txBody>
          <a:bodyPr/>
          <a:lstStyle/>
          <a:p>
            <a:pPr marL="360000" indent="-360000" eaLnBrk="1" hangingPunct="1">
              <a:buNone/>
              <a:defRPr/>
            </a:pPr>
            <a:r>
              <a:rPr lang="en-GB" sz="2000" dirty="0"/>
              <a:t>Test procedure</a:t>
            </a:r>
          </a:p>
          <a:p>
            <a:pPr marL="360000" indent="-360000" eaLnBrk="1" hangingPunct="1">
              <a:defRPr/>
            </a:pPr>
            <a:r>
              <a:rPr lang="en-GB" sz="2000" dirty="0"/>
              <a:t>Regression of the endogenous regressor on all instruments, both external, i.e., ones not included among the regressors, and internal</a:t>
            </a:r>
          </a:p>
          <a:p>
            <a:pPr marL="360000" indent="-360000" eaLnBrk="1" hangingPunct="1">
              <a:defRPr/>
            </a:pPr>
            <a:r>
              <a:rPr lang="en-GB" sz="2000" i="1" dirty="0"/>
              <a:t>F</a:t>
            </a:r>
            <a:r>
              <a:rPr lang="en-GB" sz="2000" dirty="0"/>
              <a:t>-test of the null hypothesis that the coefficients of all external instruments are zero</a:t>
            </a:r>
          </a:p>
          <a:p>
            <a:pPr marL="360000" indent="-360000" eaLnBrk="1" hangingPunct="1">
              <a:defRPr/>
            </a:pPr>
            <a:r>
              <a:rPr lang="en-GB" sz="2000" dirty="0"/>
              <a:t>If </a:t>
            </a:r>
            <a:r>
              <a:rPr lang="en-GB" sz="2000" i="1" dirty="0"/>
              <a:t>F</a:t>
            </a:r>
            <a:r>
              <a:rPr lang="en-GB" sz="2000" dirty="0"/>
              <a:t>-statistic is less a not too large value, e.g., 10: consider the instruments as weak</a:t>
            </a:r>
          </a:p>
          <a:p>
            <a:pPr marL="469900" indent="-469900" eaLnBrk="1" hangingPunct="1">
              <a:buFont typeface="Wingdings" pitchFamily="2" charset="2"/>
              <a:buNone/>
              <a:defRPr/>
            </a:pPr>
            <a:endParaRPr lang="en-GB" sz="20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50989D-6861-B44C-8CA3-94B6559F4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211589450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</a:t>
            </a:r>
          </a:p>
        </p:txBody>
      </p:sp>
      <p:sp>
        <p:nvSpPr>
          <p:cNvPr id="10445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/>
              <a:t>Use the data set “</a:t>
            </a:r>
            <a:r>
              <a:rPr lang="en-US" sz="2000" dirty="0" err="1"/>
              <a:t>icecream</a:t>
            </a:r>
            <a:r>
              <a:rPr lang="en-US" sz="2000" dirty="0"/>
              <a:t>” of Verbeek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Estimate the model where </a:t>
            </a:r>
            <a:r>
              <a:rPr lang="en-US" sz="1800" i="1" dirty="0"/>
              <a:t>cons</a:t>
            </a:r>
            <a:r>
              <a:rPr lang="en-US" sz="1800" dirty="0"/>
              <a:t> is explained by </a:t>
            </a:r>
            <a:r>
              <a:rPr lang="en-US" sz="1800" i="1" dirty="0"/>
              <a:t>price </a:t>
            </a:r>
            <a:r>
              <a:rPr lang="en-US" sz="1800" dirty="0"/>
              <a:t>and </a:t>
            </a:r>
            <a:r>
              <a:rPr lang="en-US" sz="1800" i="1" dirty="0"/>
              <a:t>temp</a:t>
            </a:r>
            <a:r>
              <a:rPr lang="en-US" sz="1800" dirty="0"/>
              <a:t>; show a diagramme of the residuals which may indicate autocorrelation of the error terms.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Use the Durbin-Watson and the </a:t>
            </a:r>
            <a:r>
              <a:rPr lang="en-US" sz="1800" dirty="0" err="1"/>
              <a:t>Breusch</a:t>
            </a:r>
            <a:r>
              <a:rPr lang="en-US" sz="1800" dirty="0"/>
              <a:t>-Godfrey test against autocorrelation; state suitably H</a:t>
            </a:r>
            <a:r>
              <a:rPr lang="en-US" sz="1800" baseline="-25000" dirty="0"/>
              <a:t>0</a:t>
            </a:r>
            <a:r>
              <a:rPr lang="en-US" sz="1800" dirty="0"/>
              <a:t> and H</a:t>
            </a:r>
            <a:r>
              <a:rPr lang="en-US" sz="1800" baseline="-25000" dirty="0"/>
              <a:t>1</a:t>
            </a:r>
            <a:r>
              <a:rPr lang="en-US" sz="1800" dirty="0"/>
              <a:t>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Compare (</a:t>
            </a:r>
            <a:r>
              <a:rPr lang="en-US" sz="1800" dirty="0" err="1"/>
              <a:t>i</a:t>
            </a:r>
            <a:r>
              <a:rPr lang="en-US" sz="1800" dirty="0"/>
              <a:t>) the OLS and (ii) the HAC standard errors of the estimated coefficients.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Repeat a), using (</a:t>
            </a:r>
            <a:r>
              <a:rPr lang="en-US" sz="1800" dirty="0" err="1"/>
              <a:t>i</a:t>
            </a:r>
            <a:r>
              <a:rPr lang="en-US" sz="1800" dirty="0"/>
              <a:t>) the iterative Cochrane-</a:t>
            </a:r>
            <a:r>
              <a:rPr lang="en-US" sz="1800" dirty="0" err="1"/>
              <a:t>Orcutt</a:t>
            </a:r>
            <a:r>
              <a:rPr lang="en-US" sz="1800" dirty="0"/>
              <a:t> estimation and (ii) OLS estimation of the model in differences; compare and interpret the results. </a:t>
            </a:r>
          </a:p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For the Durbin-Watson test: (a) s</a:t>
            </a:r>
            <a:r>
              <a:rPr lang="de-AT" sz="2000" dirty="0" err="1"/>
              <a:t>how</a:t>
            </a:r>
            <a:r>
              <a:rPr lang="de-AT" sz="2000" dirty="0"/>
              <a:t> </a:t>
            </a:r>
            <a:r>
              <a:rPr lang="de-AT" sz="2000" dirty="0" err="1"/>
              <a:t>that</a:t>
            </a:r>
            <a:r>
              <a:rPr lang="de-AT" sz="2000" dirty="0"/>
              <a:t> </a:t>
            </a:r>
            <a:r>
              <a:rPr lang="de-AT" sz="2000" i="1" dirty="0" err="1"/>
              <a:t>dw</a:t>
            </a:r>
            <a:r>
              <a:rPr lang="de-AT" sz="2000" dirty="0"/>
              <a:t> ≈ 2 – 2</a:t>
            </a:r>
            <a:r>
              <a:rPr lang="de-AT" sz="2000" i="1" dirty="0"/>
              <a:t>r</a:t>
            </a:r>
            <a:r>
              <a:rPr lang="de-AT" sz="2000" dirty="0"/>
              <a:t>; (b)</a:t>
            </a:r>
            <a:r>
              <a:rPr lang="en-US" sz="2000" dirty="0"/>
              <a:t> can you agree with the statement “The Durbin-Watson test is a misspecification test”. </a:t>
            </a:r>
            <a:endParaRPr lang="de-AT" sz="2000" i="1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BEA6D-6710-4651-ADFE-DC80C1832977}" type="slidenum">
              <a:rPr lang="de-AT" altLang="en-US"/>
              <a:pPr>
                <a:defRPr/>
              </a:pPr>
              <a:t>94</a:t>
            </a:fld>
            <a:endParaRPr lang="de-AT" altLang="en-US"/>
          </a:p>
        </p:txBody>
      </p:sp>
      <p:sp>
        <p:nvSpPr>
          <p:cNvPr id="1044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8E8379-1E3D-F84F-AB11-B80D0871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  <p:extLst>
      <p:ext uri="{BB962C8B-B14F-4D97-AF65-F5344CB8AC3E}">
        <p14:creationId xmlns:p14="http://schemas.microsoft.com/office/powerpoint/2010/main" val="131934608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Homework, </a:t>
            </a:r>
            <a:r>
              <a:rPr lang="en-US" sz="2400" dirty="0">
                <a:latin typeface="Verdana" pitchFamily="34" charset="0"/>
              </a:rPr>
              <a:t>cont’d</a:t>
            </a:r>
            <a:r>
              <a:rPr lang="en-US" sz="4000" dirty="0">
                <a:latin typeface="Verdana" pitchFamily="34" charset="0"/>
              </a:rPr>
              <a:t> </a:t>
            </a: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75625" cy="4400550"/>
          </a:xfrm>
        </p:spPr>
        <p:txBody>
          <a:bodyPr/>
          <a:lstStyle/>
          <a:p>
            <a:pPr marL="493200" indent="-457200">
              <a:buSzPct val="100000"/>
              <a:buFont typeface="+mj-lt"/>
              <a:buAutoNum type="arabicPeriod" startAt="3"/>
              <a:defRPr/>
            </a:pPr>
            <a:r>
              <a:rPr lang="en-GB" sz="2000" dirty="0"/>
              <a:t>Use the data set “schooling” of Verbeek for the following analyses based on the wage equation</a:t>
            </a:r>
          </a:p>
          <a:p>
            <a:pPr marL="457200" indent="-457200">
              <a:buSzPct val="100000"/>
              <a:buFont typeface="Wingdings" pitchFamily="2" charset="2"/>
              <a:buNone/>
              <a:defRPr/>
            </a:pPr>
            <a:r>
              <a:rPr lang="en-GB" sz="2000" dirty="0"/>
              <a:t>		log(</a:t>
            </a:r>
            <a:r>
              <a:rPr lang="en-GB" sz="2000" i="1" dirty="0"/>
              <a:t>wage76</a:t>
            </a:r>
            <a:r>
              <a:rPr lang="en-GB" sz="2000" dirty="0"/>
              <a:t>) =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1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2</a:t>
            </a:r>
            <a:r>
              <a:rPr lang="en-GB" sz="2000" dirty="0"/>
              <a:t> </a:t>
            </a:r>
            <a:r>
              <a:rPr lang="en-GB" sz="2000" i="1" dirty="0"/>
              <a:t>ed76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3</a:t>
            </a:r>
            <a:r>
              <a:rPr lang="en-GB" sz="2000" dirty="0"/>
              <a:t> </a:t>
            </a:r>
            <a:r>
              <a:rPr lang="en-GB" sz="2000" i="1" dirty="0"/>
              <a:t>exp76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4</a:t>
            </a:r>
            <a:r>
              <a:rPr lang="en-GB" sz="2000" dirty="0"/>
              <a:t> </a:t>
            </a:r>
            <a:r>
              <a:rPr lang="en-GB" sz="2000" i="1" dirty="0"/>
              <a:t>exp762</a:t>
            </a:r>
            <a:r>
              <a:rPr lang="en-GB" sz="2000" dirty="0"/>
              <a:t> </a:t>
            </a:r>
          </a:p>
          <a:p>
            <a:pPr marL="457200" indent="-457200">
              <a:buSzPct val="100000"/>
              <a:buNone/>
              <a:defRPr/>
            </a:pPr>
            <a:r>
              <a:rPr lang="en-GB" sz="2000" dirty="0"/>
              <a:t>			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5</a:t>
            </a:r>
            <a:r>
              <a:rPr lang="en-GB" sz="2000" dirty="0"/>
              <a:t> </a:t>
            </a:r>
            <a:r>
              <a:rPr lang="en-GB" sz="2000" i="1" dirty="0"/>
              <a:t>black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6</a:t>
            </a:r>
            <a:r>
              <a:rPr lang="en-GB" sz="2000" dirty="0"/>
              <a:t> </a:t>
            </a:r>
            <a:r>
              <a:rPr lang="en-GB" sz="2000" i="1" dirty="0" err="1"/>
              <a:t>momed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b</a:t>
            </a:r>
            <a:r>
              <a:rPr lang="en-GB" sz="2000" baseline="-25000" dirty="0"/>
              <a:t>7</a:t>
            </a:r>
            <a:r>
              <a:rPr lang="en-GB" sz="2000" dirty="0"/>
              <a:t> </a:t>
            </a:r>
            <a:r>
              <a:rPr lang="en-GB" sz="2000" i="1" dirty="0"/>
              <a:t>smsa76</a:t>
            </a:r>
            <a:r>
              <a:rPr lang="en-GB" sz="2000" dirty="0"/>
              <a:t> + </a:t>
            </a:r>
            <a:r>
              <a:rPr lang="en-GB" sz="2000" dirty="0">
                <a:latin typeface="Symbol" pitchFamily="18" charset="2"/>
              </a:rPr>
              <a:t>e</a:t>
            </a:r>
            <a:endParaRPr lang="en-GB" sz="2000" dirty="0"/>
          </a:p>
          <a:p>
            <a:pPr marL="720000" lvl="1" indent="-360000">
              <a:buSzPct val="100000"/>
              <a:buFont typeface="Garamond" pitchFamily="18" charset="0"/>
              <a:buAutoNum type="alphaLcParenR"/>
              <a:defRPr/>
            </a:pPr>
            <a:r>
              <a:rPr lang="en-GB" sz="1800" dirty="0"/>
              <a:t>Assuming that </a:t>
            </a:r>
            <a:r>
              <a:rPr lang="en-GB" sz="1800" i="1" dirty="0"/>
              <a:t>ed76 </a:t>
            </a:r>
            <a:r>
              <a:rPr lang="en-GB" sz="1800" dirty="0"/>
              <a:t>is endogenous, (</a:t>
            </a:r>
            <a:r>
              <a:rPr lang="en-GB" sz="1800" dirty="0" err="1"/>
              <a:t>i</a:t>
            </a:r>
            <a:r>
              <a:rPr lang="en-GB" sz="1800" dirty="0"/>
              <a:t>) estimate the reduced form for </a:t>
            </a:r>
            <a:r>
              <a:rPr lang="en-GB" sz="1800" i="1" dirty="0"/>
              <a:t>ed76</a:t>
            </a:r>
            <a:r>
              <a:rPr lang="en-GB" sz="1800" dirty="0"/>
              <a:t>, including external instruments </a:t>
            </a:r>
            <a:r>
              <a:rPr lang="en-GB" sz="1800" i="1" dirty="0"/>
              <a:t>south66</a:t>
            </a:r>
            <a:r>
              <a:rPr lang="en-GB" sz="1800" dirty="0"/>
              <a:t>, and </a:t>
            </a:r>
            <a:r>
              <a:rPr lang="en-GB" sz="1800" i="1" dirty="0"/>
              <a:t>mar76</a:t>
            </a:r>
            <a:r>
              <a:rPr lang="en-GB" sz="1800" dirty="0"/>
              <a:t>; (ii) assess the validity of the potential instruments; what indicate the correlation coefficients?</a:t>
            </a:r>
          </a:p>
          <a:p>
            <a:pPr marL="720000" lvl="1" indent="-360000">
              <a:buSzPct val="100000"/>
              <a:buFont typeface="Garamond" pitchFamily="18" charset="0"/>
              <a:buAutoNum type="alphaLcParenR"/>
              <a:defRPr/>
            </a:pPr>
            <a:r>
              <a:rPr lang="en-GB" sz="1800" dirty="0"/>
              <a:t>Estimate, by means of the GRETL Instrumental variables (Two-Stage Least Squares …) procedure, the wage equation, using the external instruments </a:t>
            </a:r>
            <a:r>
              <a:rPr lang="en-GB" sz="1800" i="1" dirty="0"/>
              <a:t>black</a:t>
            </a:r>
            <a:r>
              <a:rPr lang="en-GB" sz="1800" dirty="0"/>
              <a:t>, </a:t>
            </a:r>
            <a:r>
              <a:rPr lang="en-GB" sz="1800" i="1" dirty="0" err="1"/>
              <a:t>momed</a:t>
            </a:r>
            <a:r>
              <a:rPr lang="en-GB" sz="1800" dirty="0"/>
              <a:t>, </a:t>
            </a:r>
            <a:r>
              <a:rPr lang="en-GB" sz="1800" i="1" dirty="0"/>
              <a:t>sinmom14</a:t>
            </a:r>
            <a:r>
              <a:rPr lang="en-GB" sz="1800" dirty="0"/>
              <a:t>, </a:t>
            </a:r>
            <a:r>
              <a:rPr lang="en-GB" sz="1800" i="1" dirty="0"/>
              <a:t>smsa66</a:t>
            </a:r>
            <a:r>
              <a:rPr lang="en-GB" sz="1800" dirty="0"/>
              <a:t>, </a:t>
            </a:r>
            <a:r>
              <a:rPr lang="en-GB" sz="1800" i="1" dirty="0"/>
              <a:t>south76</a:t>
            </a:r>
            <a:r>
              <a:rPr lang="en-GB" sz="1800" dirty="0"/>
              <a:t>, </a:t>
            </a:r>
            <a:r>
              <a:rPr lang="en-GB" sz="1800" i="1" dirty="0"/>
              <a:t>mar76, </a:t>
            </a:r>
            <a:r>
              <a:rPr lang="en-GB" sz="1800" dirty="0"/>
              <a:t>and </a:t>
            </a:r>
            <a:r>
              <a:rPr lang="en-GB" sz="1800" i="1" dirty="0"/>
              <a:t>age76</a:t>
            </a:r>
            <a:r>
              <a:rPr lang="en-GB" sz="1800" dirty="0"/>
              <a:t>. Interpret the results including the </a:t>
            </a:r>
            <a:r>
              <a:rPr lang="en-GB" sz="1800" dirty="0" err="1"/>
              <a:t>Hausman</a:t>
            </a:r>
            <a:r>
              <a:rPr lang="en-GB" sz="1800" dirty="0"/>
              <a:t> and the </a:t>
            </a:r>
            <a:r>
              <a:rPr lang="en-GB" sz="1800" dirty="0" err="1"/>
              <a:t>Sargan</a:t>
            </a:r>
            <a:r>
              <a:rPr lang="en-GB" sz="1800" dirty="0"/>
              <a:t> test.</a:t>
            </a:r>
          </a:p>
          <a:p>
            <a:pPr marL="720000" lvl="1" indent="-360000">
              <a:buSzPct val="100000"/>
              <a:buFont typeface="Garamond" pitchFamily="18" charset="0"/>
              <a:buAutoNum type="alphaLcParenR"/>
              <a:defRPr/>
            </a:pPr>
            <a:r>
              <a:rPr lang="en-GB" sz="1800" dirty="0"/>
              <a:t>Compare the estimates for </a:t>
            </a:r>
            <a:r>
              <a:rPr lang="en-GB" sz="1800" dirty="0">
                <a:latin typeface="Symbol" pitchFamily="18" charset="2"/>
              </a:rPr>
              <a:t>b</a:t>
            </a:r>
            <a:r>
              <a:rPr lang="en-GB" sz="1800" baseline="-25000" dirty="0"/>
              <a:t>2</a:t>
            </a:r>
            <a:r>
              <a:rPr lang="en-GB" sz="1800" dirty="0"/>
              <a:t> (</a:t>
            </a:r>
            <a:r>
              <a:rPr lang="en-GB" sz="1800" dirty="0" err="1"/>
              <a:t>i</a:t>
            </a:r>
            <a:r>
              <a:rPr lang="en-GB" sz="1800" dirty="0"/>
              <a:t>) from the model in b), (ii) from the model with instruments </a:t>
            </a:r>
            <a:r>
              <a:rPr lang="en-GB" sz="1800" i="1" dirty="0"/>
              <a:t>black</a:t>
            </a:r>
            <a:r>
              <a:rPr lang="en-GB" sz="1800" dirty="0"/>
              <a:t>, </a:t>
            </a:r>
            <a:r>
              <a:rPr lang="en-GB" sz="1800" i="1" dirty="0" err="1"/>
              <a:t>momed</a:t>
            </a:r>
            <a:r>
              <a:rPr lang="en-GB" sz="1800" dirty="0"/>
              <a:t>, </a:t>
            </a:r>
            <a:r>
              <a:rPr lang="en-GB" sz="1800" i="1" dirty="0"/>
              <a:t>smsa66</a:t>
            </a:r>
            <a:r>
              <a:rPr lang="en-GB" sz="1800" dirty="0"/>
              <a:t>, </a:t>
            </a:r>
            <a:r>
              <a:rPr lang="en-GB" sz="1800" i="1" dirty="0"/>
              <a:t>south76</a:t>
            </a:r>
            <a:r>
              <a:rPr lang="en-GB" sz="1800" dirty="0"/>
              <a:t>, </a:t>
            </a:r>
            <a:r>
              <a:rPr lang="en-GB" sz="1800" i="1" dirty="0"/>
              <a:t>mar76, </a:t>
            </a:r>
            <a:r>
              <a:rPr lang="en-GB" sz="1800" dirty="0"/>
              <a:t>and </a:t>
            </a:r>
            <a:r>
              <a:rPr lang="en-GB" sz="1800" i="1" dirty="0"/>
              <a:t>age76</a:t>
            </a:r>
            <a:r>
              <a:rPr lang="en-GB" sz="1800" dirty="0"/>
              <a:t>, and (iii) with the OLS estimates.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1F90E-8C35-41E6-B233-B0D58A4BB9AF}" type="slidenum">
              <a:rPr lang="de-AT" altLang="en-US"/>
              <a:pPr>
                <a:defRPr/>
              </a:pPr>
              <a:t>95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2242EE-464E-7543-AF32-0616E253A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Homework, </a:t>
            </a:r>
            <a:r>
              <a:rPr lang="en-US" sz="24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6144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031163" cy="4400550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GB" sz="2000" dirty="0"/>
              <a:t>The model for consumption and income consists of two equations: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C</a:t>
            </a:r>
            <a:r>
              <a:rPr lang="en-GB" sz="2000" baseline="-25000" dirty="0"/>
              <a:t>t</a:t>
            </a:r>
            <a:r>
              <a:rPr lang="en-GB" sz="2000" dirty="0"/>
              <a:t> =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1</a:t>
            </a:r>
            <a:r>
              <a:rPr lang="en-GB" sz="2000" dirty="0"/>
              <a:t> + </a:t>
            </a:r>
            <a:r>
              <a:rPr lang="en-GB" sz="2000" dirty="0">
                <a:cs typeface="Arial"/>
              </a:rPr>
              <a:t>β</a:t>
            </a:r>
            <a:r>
              <a:rPr lang="en-GB" sz="2000" baseline="-25000" dirty="0">
                <a:cs typeface="Arial"/>
              </a:rPr>
              <a:t>2</a:t>
            </a:r>
            <a:r>
              <a:rPr lang="en-GB" sz="2000" i="1" dirty="0"/>
              <a:t>Y</a:t>
            </a:r>
            <a:r>
              <a:rPr lang="en-GB" sz="2000" baseline="-25000" dirty="0"/>
              <a:t>t</a:t>
            </a:r>
            <a:r>
              <a:rPr lang="en-GB" sz="2000" dirty="0">
                <a:cs typeface="Arial"/>
              </a:rPr>
              <a:t> </a:t>
            </a:r>
            <a:r>
              <a:rPr lang="en-GB" sz="2000" dirty="0"/>
              <a:t>+ </a:t>
            </a:r>
            <a:r>
              <a:rPr lang="en-GB" sz="2000" i="1" dirty="0" err="1"/>
              <a:t>ε</a:t>
            </a:r>
            <a:r>
              <a:rPr lang="en-GB" sz="2000" baseline="-25000" dirty="0" err="1"/>
              <a:t>t</a:t>
            </a:r>
            <a:endParaRPr lang="en-GB" sz="20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000" i="1" dirty="0"/>
              <a:t>		</a:t>
            </a:r>
            <a:r>
              <a:rPr lang="en-GB" sz="2000" i="1" dirty="0" err="1"/>
              <a:t>Y</a:t>
            </a:r>
            <a:r>
              <a:rPr lang="en-GB" sz="2000" baseline="-25000" dirty="0" err="1"/>
              <a:t>t</a:t>
            </a:r>
            <a:r>
              <a:rPr lang="en-GB" sz="2000" dirty="0"/>
              <a:t> = </a:t>
            </a:r>
            <a:r>
              <a:rPr lang="en-GB" sz="2000" i="1" dirty="0"/>
              <a:t>C</a:t>
            </a:r>
            <a:r>
              <a:rPr lang="en-GB" sz="2000" baseline="-25000" dirty="0"/>
              <a:t>t</a:t>
            </a:r>
            <a:r>
              <a:rPr lang="en-GB" sz="2000" dirty="0"/>
              <a:t> + </a:t>
            </a:r>
            <a:r>
              <a:rPr lang="en-GB" sz="2000" i="1" dirty="0"/>
              <a:t>I</a:t>
            </a:r>
            <a:r>
              <a:rPr lang="en-GB" sz="2000" baseline="-25000" dirty="0"/>
              <a:t>t</a:t>
            </a:r>
            <a:endParaRPr lang="en-GB" sz="2000" dirty="0"/>
          </a:p>
          <a:p>
            <a:pPr marL="719138" lvl="1" indent="-358775">
              <a:buSzPct val="100000"/>
              <a:buFont typeface="Garamond" pitchFamily="18" charset="0"/>
              <a:buAutoNum type="alphaLcPeriod"/>
            </a:pPr>
            <a:r>
              <a:rPr lang="en-GB" sz="1800" dirty="0"/>
              <a:t>Show that </a:t>
            </a:r>
            <a:r>
              <a:rPr lang="en-GB" sz="1800" dirty="0">
                <a:cs typeface="Arial" charset="0"/>
              </a:rPr>
              <a:t>both </a:t>
            </a:r>
            <a:r>
              <a:rPr lang="en-GB" sz="1800" i="1" dirty="0"/>
              <a:t>C</a:t>
            </a:r>
            <a:r>
              <a:rPr lang="en-GB" sz="1800" baseline="-25000" dirty="0"/>
              <a:t>t</a:t>
            </a:r>
            <a:r>
              <a:rPr lang="en-GB" sz="1800" dirty="0"/>
              <a:t> and </a:t>
            </a:r>
            <a:r>
              <a:rPr lang="en-GB" sz="1800" i="1" dirty="0" err="1"/>
              <a:t>Y</a:t>
            </a:r>
            <a:r>
              <a:rPr lang="en-GB" sz="1800" baseline="-25000" dirty="0" err="1"/>
              <a:t>t</a:t>
            </a:r>
            <a:r>
              <a:rPr lang="en-GB" sz="1800" dirty="0">
                <a:cs typeface="Arial" charset="0"/>
              </a:rPr>
              <a:t> are endogenous: </a:t>
            </a:r>
          </a:p>
          <a:p>
            <a:pPr marL="719138" lvl="1" indent="-358775">
              <a:buSzPct val="100000"/>
              <a:buFont typeface="Wingdings" pitchFamily="2" charset="2"/>
              <a:buNone/>
            </a:pPr>
            <a:r>
              <a:rPr lang="en-GB" sz="1800" dirty="0">
                <a:cs typeface="Arial" charset="0"/>
              </a:rPr>
              <a:t>			E{</a:t>
            </a:r>
            <a:r>
              <a:rPr lang="en-GB" sz="1800" i="1" dirty="0"/>
              <a:t>C</a:t>
            </a:r>
            <a:r>
              <a:rPr lang="en-GB" sz="1800" baseline="-25000" dirty="0"/>
              <a:t>i</a:t>
            </a:r>
            <a:r>
              <a:rPr lang="en-GB" sz="1800" i="1" dirty="0"/>
              <a:t> </a:t>
            </a:r>
            <a:r>
              <a:rPr lang="en-GB" sz="1800" i="1" dirty="0" err="1"/>
              <a:t>ε</a:t>
            </a:r>
            <a:r>
              <a:rPr lang="en-GB" sz="1800" baseline="-25000" dirty="0" err="1"/>
              <a:t>i</a:t>
            </a:r>
            <a:r>
              <a:rPr lang="en-GB" sz="1800" dirty="0">
                <a:cs typeface="Arial" charset="0"/>
              </a:rPr>
              <a:t>} = E{</a:t>
            </a:r>
            <a:r>
              <a:rPr lang="en-GB" sz="1800" i="1" dirty="0"/>
              <a:t>Y</a:t>
            </a:r>
            <a:r>
              <a:rPr lang="en-GB" sz="1800" baseline="-25000" dirty="0"/>
              <a:t>i</a:t>
            </a:r>
            <a:r>
              <a:rPr lang="en-GB" sz="1800" i="1" dirty="0"/>
              <a:t> </a:t>
            </a:r>
            <a:r>
              <a:rPr lang="en-GB" sz="1800" i="1" dirty="0" err="1"/>
              <a:t>ε</a:t>
            </a:r>
            <a:r>
              <a:rPr lang="en-GB" sz="1800" baseline="-25000" dirty="0" err="1"/>
              <a:t>i</a:t>
            </a:r>
            <a:r>
              <a:rPr lang="en-GB" sz="1800" dirty="0">
                <a:cs typeface="Arial" charset="0"/>
              </a:rPr>
              <a:t>} = σ</a:t>
            </a:r>
            <a:r>
              <a:rPr lang="en-GB" sz="1800" baseline="-25000" dirty="0"/>
              <a:t>ε</a:t>
            </a:r>
            <a:r>
              <a:rPr lang="en-GB" sz="1800" dirty="0">
                <a:cs typeface="Arial" charset="0"/>
              </a:rPr>
              <a:t>²(1 – β</a:t>
            </a:r>
            <a:r>
              <a:rPr lang="en-GB" sz="1800" baseline="-25000" dirty="0">
                <a:cs typeface="Arial" charset="0"/>
              </a:rPr>
              <a:t>2</a:t>
            </a:r>
            <a:r>
              <a:rPr lang="en-GB" sz="1800" dirty="0">
                <a:cs typeface="Arial" charset="0"/>
              </a:rPr>
              <a:t>)</a:t>
            </a:r>
            <a:r>
              <a:rPr lang="en-GB" sz="1800" baseline="30000" dirty="0">
                <a:cs typeface="Arial" charset="0"/>
              </a:rPr>
              <a:t>-1</a:t>
            </a:r>
            <a:r>
              <a:rPr lang="en-GB" sz="1800" dirty="0">
                <a:cs typeface="Arial" charset="0"/>
              </a:rPr>
              <a:t> </a:t>
            </a:r>
          </a:p>
          <a:p>
            <a:pPr marL="719138" lvl="1" indent="-358775">
              <a:buSzPct val="100000"/>
              <a:buFont typeface="Garamond" pitchFamily="18" charset="0"/>
              <a:buAutoNum type="alphaLcPeriod" startAt="2"/>
            </a:pPr>
            <a:r>
              <a:rPr lang="en-GB" sz="1800" dirty="0"/>
              <a:t>Derive the reduced form of the model</a:t>
            </a:r>
            <a:endParaRPr lang="en-GB" sz="2400" i="1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8, 2019</a:t>
            </a:r>
            <a:endParaRPr lang="de-AT" altLang="en-US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2A0311-EF4D-41A9-8D78-DC5204AAFDDE}" type="slidenum">
              <a:rPr lang="de-AT" altLang="en-US"/>
              <a:pPr>
                <a:defRPr/>
              </a:pPr>
              <a:t>96</a:t>
            </a:fld>
            <a:endParaRPr lang="de-AT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6CF190-E905-034B-8A02-DFFE82216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6012</TotalTime>
  <Words>10361</Words>
  <Application>Microsoft Macintosh PowerPoint</Application>
  <PresentationFormat>On-screen Show (4:3)</PresentationFormat>
  <Paragraphs>1536</Paragraphs>
  <Slides>96</Slides>
  <Notes>96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96</vt:i4>
      </vt:variant>
    </vt:vector>
  </HeadingPairs>
  <TitlesOfParts>
    <vt:vector size="104" baseType="lpstr">
      <vt:lpstr>Arial</vt:lpstr>
      <vt:lpstr>Garamond</vt:lpstr>
      <vt:lpstr>Symbol</vt:lpstr>
      <vt:lpstr>Verdana</vt:lpstr>
      <vt:lpstr>Wingdings</vt:lpstr>
      <vt:lpstr>Kante</vt:lpstr>
      <vt:lpstr>Formel</vt:lpstr>
      <vt:lpstr>Equation</vt:lpstr>
      <vt:lpstr>Econometrics - Lecture 5  Autocorrelation, IV Estimator  </vt:lpstr>
      <vt:lpstr>Contents</vt:lpstr>
      <vt:lpstr>Example: Demand for Ice Cream</vt:lpstr>
      <vt:lpstr>Demand for Ice Cream, cont’d</vt:lpstr>
      <vt:lpstr>Demand for Ice Cream, cont’d</vt:lpstr>
      <vt:lpstr>Autocorrelation</vt:lpstr>
      <vt:lpstr>Demand for Ice Cream, cont’d</vt:lpstr>
      <vt:lpstr>Demand for Ice Cream, cont’d</vt:lpstr>
      <vt:lpstr>Demand for Ice Cream, cont’d</vt:lpstr>
      <vt:lpstr>Demand for Ice Cream, cont’d</vt:lpstr>
      <vt:lpstr>A Model with AR(1) Errors</vt:lpstr>
      <vt:lpstr>Properties of AR(1) Processes </vt:lpstr>
      <vt:lpstr>AR(1) Process, cont’d</vt:lpstr>
      <vt:lpstr>Consequences of V{e}  s2IT</vt:lpstr>
      <vt:lpstr>Inference in Case of Autocorrelation</vt:lpstr>
      <vt:lpstr>Estimation of r</vt:lpstr>
      <vt:lpstr>Autocorrelation Function</vt:lpstr>
      <vt:lpstr>Example: Ice Cream Demand</vt:lpstr>
      <vt:lpstr>Example: Ice Cream Demand</vt:lpstr>
      <vt:lpstr>Contents</vt:lpstr>
      <vt:lpstr>Tests for Autocorrelation of Error Terms</vt:lpstr>
      <vt:lpstr>Durbin-Watson Test</vt:lpstr>
      <vt:lpstr>Durbin-Watson Test: Bounds for Critical Limits</vt:lpstr>
      <vt:lpstr>Durbin-Watson Test: Remarks</vt:lpstr>
      <vt:lpstr>Asymptotic Tests</vt:lpstr>
      <vt:lpstr>Asymptotic Tests, cont’d</vt:lpstr>
      <vt:lpstr>Asymptotic Tests, cont’d </vt:lpstr>
      <vt:lpstr>Demand for Ice Cream, cont’d</vt:lpstr>
      <vt:lpstr>Demand for Ice Cream, cont’d</vt:lpstr>
      <vt:lpstr>Demand for Ice Cream, cont’d</vt:lpstr>
      <vt:lpstr>Contents</vt:lpstr>
      <vt:lpstr>Inference under Autocorrelation</vt:lpstr>
      <vt:lpstr>HAC-estimator for V{b}</vt:lpstr>
      <vt:lpstr>Demand for Ice Cream, cont’d</vt:lpstr>
      <vt:lpstr>Cochrane-Orcutt Estimator</vt:lpstr>
      <vt:lpstr>Cochrane-Orcutt Estimation</vt:lpstr>
      <vt:lpstr>Demand for Ice Cream, cont’d</vt:lpstr>
      <vt:lpstr>Demand for Ice Cream, cont’d</vt:lpstr>
      <vt:lpstr>Demand for Ice Cream, cont’d</vt:lpstr>
      <vt:lpstr>Demand for Ice Cream, cont’d</vt:lpstr>
      <vt:lpstr>General Autocorrelation Structures</vt:lpstr>
      <vt:lpstr>Higher Order Autocorrelation</vt:lpstr>
      <vt:lpstr>Moving Average Processes</vt:lpstr>
      <vt:lpstr>Remedies against Autocorrelation</vt:lpstr>
      <vt:lpstr>Contents</vt:lpstr>
      <vt:lpstr>OLS Estimator</vt:lpstr>
      <vt:lpstr>OLS Estimator: Properties</vt:lpstr>
      <vt:lpstr>OLS Estimator: Properties, cont’d</vt:lpstr>
      <vt:lpstr>Assumption (A7): E{xi εi} = 0 for all i</vt:lpstr>
      <vt:lpstr>Contents</vt:lpstr>
      <vt:lpstr>Omission of Relevant Regressors</vt:lpstr>
      <vt:lpstr>Unobserved Heterogeneity</vt:lpstr>
      <vt:lpstr>Dynamic Regression</vt:lpstr>
      <vt:lpstr>Regressor with Measurement Error</vt:lpstr>
      <vt:lpstr>Consequences of Measurement Errors</vt:lpstr>
      <vt:lpstr>Endogenous Regressors</vt:lpstr>
      <vt:lpstr>Income and Consumption</vt:lpstr>
      <vt:lpstr>Simultaneous Equation Models</vt:lpstr>
      <vt:lpstr>Income and Consumption, cont’d</vt:lpstr>
      <vt:lpstr>Contents</vt:lpstr>
      <vt:lpstr>A New Estimator</vt:lpstr>
      <vt:lpstr>IV Estimator for β2 </vt:lpstr>
      <vt:lpstr>Income and Consumption, cont’d</vt:lpstr>
      <vt:lpstr>IV Estimator: The Concept </vt:lpstr>
      <vt:lpstr>Contents</vt:lpstr>
      <vt:lpstr>IV Estimator: General Case</vt:lpstr>
      <vt:lpstr>IV Estimator: Distribution</vt:lpstr>
      <vt:lpstr>Calculation of IV Estimators</vt:lpstr>
      <vt:lpstr>Calculation of IV Estimators: Remarks</vt:lpstr>
      <vt:lpstr>Choice of Instrumental Variables </vt:lpstr>
      <vt:lpstr>Contents</vt:lpstr>
      <vt:lpstr>Returns to Schooling: Causality?</vt:lpstr>
      <vt:lpstr>Returns to Schooling: Endogenous Regressors</vt:lpstr>
      <vt:lpstr>Returns to Schooling: Data</vt:lpstr>
      <vt:lpstr>OLS Estimation</vt:lpstr>
      <vt:lpstr>Instruments for Si, Ei, Ei2</vt:lpstr>
      <vt:lpstr>Step 1 of IV Estimation</vt:lpstr>
      <vt:lpstr>Step 2 of IV Estimation</vt:lpstr>
      <vt:lpstr>Returns to Schooling: Summary of Estimates</vt:lpstr>
      <vt:lpstr>Some Comments</vt:lpstr>
      <vt:lpstr>GRETL’s TSLS Estimation</vt:lpstr>
      <vt:lpstr>Returns to Schooling: Summary of Estimates</vt:lpstr>
      <vt:lpstr>Some Comments</vt:lpstr>
      <vt:lpstr>Contents</vt:lpstr>
      <vt:lpstr>Some Tests</vt:lpstr>
      <vt:lpstr>Wu-Hausman Test</vt:lpstr>
      <vt:lpstr>Wu-Hausman Test, cont’d</vt:lpstr>
      <vt:lpstr>Hausman Test Statistic</vt:lpstr>
      <vt:lpstr>Wu-Hausman Test: Remarks</vt:lpstr>
      <vt:lpstr>Sargan Test</vt:lpstr>
      <vt:lpstr>Sargan Test: Remarks</vt:lpstr>
      <vt:lpstr>Cragg-Donald Test</vt:lpstr>
      <vt:lpstr>Cragg-Donald Test, cont’d </vt:lpstr>
      <vt:lpstr>Your Homework</vt:lpstr>
      <vt:lpstr>Your Homework, cont’d </vt:lpstr>
      <vt:lpstr>Your Homework, cont’d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692</cp:revision>
  <cp:lastPrinted>1601-01-01T00:00:00Z</cp:lastPrinted>
  <dcterms:created xsi:type="dcterms:W3CDTF">2003-12-05T13:14:44Z</dcterms:created>
  <dcterms:modified xsi:type="dcterms:W3CDTF">2019-11-06T15:57:25Z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