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79"/>
  </p:notesMasterIdLst>
  <p:handoutMasterIdLst>
    <p:handoutMasterId r:id="rId80"/>
  </p:handoutMasterIdLst>
  <p:sldIdLst>
    <p:sldId id="364" r:id="rId2"/>
    <p:sldId id="852" r:id="rId3"/>
    <p:sldId id="853" r:id="rId4"/>
    <p:sldId id="851" r:id="rId5"/>
    <p:sldId id="783" r:id="rId6"/>
    <p:sldId id="784" r:id="rId7"/>
    <p:sldId id="785" r:id="rId8"/>
    <p:sldId id="786" r:id="rId9"/>
    <p:sldId id="831" r:id="rId10"/>
    <p:sldId id="787" r:id="rId11"/>
    <p:sldId id="789" r:id="rId12"/>
    <p:sldId id="790" r:id="rId13"/>
    <p:sldId id="791" r:id="rId14"/>
    <p:sldId id="748" r:id="rId15"/>
    <p:sldId id="749" r:id="rId16"/>
    <p:sldId id="776" r:id="rId17"/>
    <p:sldId id="750" r:id="rId18"/>
    <p:sldId id="751" r:id="rId19"/>
    <p:sldId id="752" r:id="rId20"/>
    <p:sldId id="753" r:id="rId21"/>
    <p:sldId id="840" r:id="rId22"/>
    <p:sldId id="762" r:id="rId23"/>
    <p:sldId id="763" r:id="rId24"/>
    <p:sldId id="757" r:id="rId25"/>
    <p:sldId id="832" r:id="rId26"/>
    <p:sldId id="722" r:id="rId27"/>
    <p:sldId id="724" r:id="rId28"/>
    <p:sldId id="725" r:id="rId29"/>
    <p:sldId id="833" r:id="rId30"/>
    <p:sldId id="726" r:id="rId31"/>
    <p:sldId id="727" r:id="rId32"/>
    <p:sldId id="728" r:id="rId33"/>
    <p:sldId id="729" r:id="rId34"/>
    <p:sldId id="834" r:id="rId35"/>
    <p:sldId id="841" r:id="rId36"/>
    <p:sldId id="730" r:id="rId37"/>
    <p:sldId id="797" r:id="rId38"/>
    <p:sldId id="731" r:id="rId39"/>
    <p:sldId id="732" r:id="rId40"/>
    <p:sldId id="843" r:id="rId41"/>
    <p:sldId id="854" r:id="rId42"/>
    <p:sldId id="855" r:id="rId43"/>
    <p:sldId id="856" r:id="rId44"/>
    <p:sldId id="842" r:id="rId45"/>
    <p:sldId id="847" r:id="rId46"/>
    <p:sldId id="848" r:id="rId47"/>
    <p:sldId id="800" r:id="rId48"/>
    <p:sldId id="835" r:id="rId49"/>
    <p:sldId id="805" r:id="rId50"/>
    <p:sldId id="806" r:id="rId51"/>
    <p:sldId id="807" r:id="rId52"/>
    <p:sldId id="808" r:id="rId53"/>
    <p:sldId id="812" r:id="rId54"/>
    <p:sldId id="813" r:id="rId55"/>
    <p:sldId id="814" r:id="rId56"/>
    <p:sldId id="811" r:id="rId57"/>
    <p:sldId id="815" r:id="rId58"/>
    <p:sldId id="816" r:id="rId59"/>
    <p:sldId id="817" r:id="rId60"/>
    <p:sldId id="836" r:id="rId61"/>
    <p:sldId id="828" r:id="rId62"/>
    <p:sldId id="829" r:id="rId63"/>
    <p:sldId id="838" r:id="rId64"/>
    <p:sldId id="819" r:id="rId65"/>
    <p:sldId id="822" r:id="rId66"/>
    <p:sldId id="820" r:id="rId67"/>
    <p:sldId id="849" r:id="rId68"/>
    <p:sldId id="821" r:id="rId69"/>
    <p:sldId id="850" r:id="rId70"/>
    <p:sldId id="823" r:id="rId71"/>
    <p:sldId id="824" r:id="rId72"/>
    <p:sldId id="827" r:id="rId73"/>
    <p:sldId id="826" r:id="rId74"/>
    <p:sldId id="839" r:id="rId75"/>
    <p:sldId id="623" r:id="rId76"/>
    <p:sldId id="780" r:id="rId77"/>
    <p:sldId id="782" r:id="rId7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774" autoAdjust="0"/>
    <p:restoredTop sz="94030" autoAdjust="0"/>
  </p:normalViewPr>
  <p:slideViewPr>
    <p:cSldViewPr>
      <p:cViewPr varScale="1">
        <p:scale>
          <a:sx n="97" d="100"/>
          <a:sy n="97" d="100"/>
        </p:scale>
        <p:origin x="34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20.wmf"/><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7.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2.wmf"/><Relationship Id="rId5" Type="http://schemas.openxmlformats.org/officeDocument/2006/relationships/image" Target="../media/image10.wmf"/><Relationship Id="rId4"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9.wmf"/><Relationship Id="rId1" Type="http://schemas.openxmlformats.org/officeDocument/2006/relationships/image" Target="../media/image2.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310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14978D8A-3BBF-4091-9AD6-EA0E491793EC}"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686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8E3C3A95-1075-4EEB-BDB4-3F69B99E2FE3}"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68E830CC-9472-4949-A816-B0ECFF7ED8E4}" type="slidenum">
              <a:rPr lang="de-DE" smtClean="0"/>
              <a:pPr>
                <a:defRPr/>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D71CE8E-EF73-422B-940A-333EA2B79CEE}" type="slidenum">
              <a:rPr lang="de-DE" smtClean="0"/>
              <a:pPr>
                <a:defRPr/>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endParaRPr lang="de-AT"/>
          </a:p>
        </p:txBody>
      </p:sp>
      <p:sp>
        <p:nvSpPr>
          <p:cNvPr id="69636" name="Foliennummernplatzhalter 3"/>
          <p:cNvSpPr>
            <a:spLocks noGrp="1"/>
          </p:cNvSpPr>
          <p:nvPr>
            <p:ph type="sldNum" sz="quarter" idx="5"/>
          </p:nvPr>
        </p:nvSpPr>
        <p:spPr/>
        <p:txBody>
          <a:bodyPr/>
          <a:lstStyle/>
          <a:p>
            <a:pPr>
              <a:defRPr/>
            </a:pPr>
            <a:fld id="{F2774225-00E4-4D95-8C80-DF521A34B289}" type="slidenum">
              <a:rPr lang="de-DE" smtClean="0"/>
              <a:pPr>
                <a:defRPr/>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pPr eaLnBrk="1" hangingPunct="1"/>
            <a:endParaRPr lang="de-AT"/>
          </a:p>
        </p:txBody>
      </p:sp>
      <p:sp>
        <p:nvSpPr>
          <p:cNvPr id="68612" name="Foliennummernplatzhalter 3"/>
          <p:cNvSpPr>
            <a:spLocks noGrp="1"/>
          </p:cNvSpPr>
          <p:nvPr>
            <p:ph type="sldNum" sz="quarter" idx="5"/>
          </p:nvPr>
        </p:nvSpPr>
        <p:spPr/>
        <p:txBody>
          <a:bodyPr/>
          <a:lstStyle/>
          <a:p>
            <a:pPr>
              <a:defRPr/>
            </a:pPr>
            <a:fld id="{824DD57D-51BB-4B9B-8837-500F304C47C8}" type="slidenum">
              <a:rPr lang="de-DE" smtClean="0"/>
              <a:pPr>
                <a:defRPr/>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pPr eaLnBrk="1" hangingPunct="1"/>
            <a:endParaRPr lang="de-AT"/>
          </a:p>
        </p:txBody>
      </p:sp>
      <p:sp>
        <p:nvSpPr>
          <p:cNvPr id="68612" name="Foliennummernplatzhalter 3"/>
          <p:cNvSpPr>
            <a:spLocks noGrp="1"/>
          </p:cNvSpPr>
          <p:nvPr>
            <p:ph type="sldNum" sz="quarter" idx="5"/>
          </p:nvPr>
        </p:nvSpPr>
        <p:spPr/>
        <p:txBody>
          <a:bodyPr/>
          <a:lstStyle/>
          <a:p>
            <a:pPr>
              <a:defRPr/>
            </a:pPr>
            <a:fld id="{11463E4D-318D-4AD4-A0F5-DFF78A05E027}" type="slidenum">
              <a:rPr lang="de-DE" smtClean="0"/>
              <a:pPr>
                <a:defRPr/>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E92B5378-7CAA-45E7-8B87-F8AF2B8CCBEE}" type="slidenum">
              <a:rPr lang="de-DE" smtClean="0"/>
              <a:pPr>
                <a:defRPr/>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9FFB0D5C-F67B-4A55-9BC7-D88B30C2457B}" type="slidenum">
              <a:rPr lang="de-DE" smtClean="0"/>
              <a:pPr>
                <a:defRPr/>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58514015-37CF-4474-AC0A-20E86C4B39D5}" type="slidenum">
              <a:rPr lang="de-DE" smtClean="0"/>
              <a:pPr>
                <a:defRPr/>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a:p>
        </p:txBody>
      </p:sp>
      <p:sp>
        <p:nvSpPr>
          <p:cNvPr id="72708" name="Foliennummernplatzhalter 3"/>
          <p:cNvSpPr>
            <a:spLocks noGrp="1"/>
          </p:cNvSpPr>
          <p:nvPr>
            <p:ph type="sldNum" sz="quarter" idx="5"/>
          </p:nvPr>
        </p:nvSpPr>
        <p:spPr/>
        <p:txBody>
          <a:bodyPr/>
          <a:lstStyle/>
          <a:p>
            <a:pPr>
              <a:defRPr/>
            </a:pPr>
            <a:fld id="{BCFD1139-F741-431F-AA4C-062AFD50A3BE}" type="slidenum">
              <a:rPr lang="de-DE" smtClean="0"/>
              <a:pPr>
                <a:defRPr/>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19C63E-C1F3-4513-BD0B-92F564AB32A6}" type="slidenum">
              <a:rPr lang="de-DE"/>
              <a:pPr>
                <a:defRPr/>
              </a:pPr>
              <a:t>18</a:t>
            </a:fld>
            <a:endParaRPr lang="de-DE"/>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de-A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274CB1-3C5A-41FA-8885-7A8A814F0026}" type="slidenum">
              <a:rPr lang="de-DE"/>
              <a:pPr>
                <a:defRPr/>
              </a:pPr>
              <a:t>19</a:t>
            </a:fld>
            <a:endParaRPr lang="de-DE"/>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C732D211-280B-41C3-8E03-655AD294230C}" type="slidenum">
              <a:rPr lang="de-DE" smtClean="0"/>
              <a:pPr>
                <a:defRPr/>
              </a:pPr>
              <a:t>2</a:t>
            </a:fld>
            <a:endParaRPr lang="de-DE"/>
          </a:p>
        </p:txBody>
      </p:sp>
    </p:spTree>
    <p:extLst>
      <p:ext uri="{BB962C8B-B14F-4D97-AF65-F5344CB8AC3E}">
        <p14:creationId xmlns:p14="http://schemas.microsoft.com/office/powerpoint/2010/main" val="8244856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6DFDA70-16DA-4B1D-BDDF-14A35313082C}" type="slidenum">
              <a:rPr lang="de-DE"/>
              <a:pPr>
                <a:defRPr/>
              </a:pPr>
              <a:t>20</a:t>
            </a:fld>
            <a:endParaRPr lang="de-DE"/>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de-A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a:p>
        </p:txBody>
      </p:sp>
      <p:sp>
        <p:nvSpPr>
          <p:cNvPr id="72708" name="Foliennummernplatzhalter 3"/>
          <p:cNvSpPr>
            <a:spLocks noGrp="1"/>
          </p:cNvSpPr>
          <p:nvPr>
            <p:ph type="sldNum" sz="quarter" idx="5"/>
          </p:nvPr>
        </p:nvSpPr>
        <p:spPr/>
        <p:txBody>
          <a:bodyPr/>
          <a:lstStyle/>
          <a:p>
            <a:pPr>
              <a:defRPr/>
            </a:pPr>
            <a:fld id="{BCFD1139-F741-431F-AA4C-062AFD50A3BE}" type="slidenum">
              <a:rPr lang="de-DE" smtClean="0"/>
              <a:pPr>
                <a:defRPr/>
              </a:pPr>
              <a:t>21</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lienbildplatzhalter 1"/>
          <p:cNvSpPr>
            <a:spLocks noGrp="1" noRot="1" noChangeAspect="1" noTextEdit="1"/>
          </p:cNvSpPr>
          <p:nvPr>
            <p:ph type="sldImg"/>
          </p:nvPr>
        </p:nvSpPr>
        <p:spPr>
          <a:ln/>
        </p:spPr>
      </p:sp>
      <p:sp>
        <p:nvSpPr>
          <p:cNvPr id="83971" name="Notizenplatzhalter 2"/>
          <p:cNvSpPr>
            <a:spLocks noGrp="1"/>
          </p:cNvSpPr>
          <p:nvPr>
            <p:ph type="body" idx="1"/>
          </p:nvPr>
        </p:nvSpPr>
        <p:spPr>
          <a:noFill/>
          <a:ln/>
        </p:spPr>
        <p:txBody>
          <a:bodyPr/>
          <a:lstStyle/>
          <a:p>
            <a:pPr eaLnBrk="1" hangingPunct="1"/>
            <a:endParaRPr lang="de-AT"/>
          </a:p>
        </p:txBody>
      </p:sp>
      <p:sp>
        <p:nvSpPr>
          <p:cNvPr id="68612" name="Foliennummernplatzhalter 3"/>
          <p:cNvSpPr>
            <a:spLocks noGrp="1"/>
          </p:cNvSpPr>
          <p:nvPr>
            <p:ph type="sldNum" sz="quarter" idx="5"/>
          </p:nvPr>
        </p:nvSpPr>
        <p:spPr/>
        <p:txBody>
          <a:bodyPr/>
          <a:lstStyle/>
          <a:p>
            <a:pPr>
              <a:defRPr/>
            </a:pPr>
            <a:fld id="{12ABC311-D0C0-4462-849B-7461214E4DF6}" type="slidenum">
              <a:rPr lang="de-DE" smtClean="0"/>
              <a:pPr>
                <a:defRPr/>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lienbildplatzhalter 1"/>
          <p:cNvSpPr>
            <a:spLocks noGrp="1" noRot="1" noChangeAspect="1" noTextEdit="1"/>
          </p:cNvSpPr>
          <p:nvPr>
            <p:ph type="sldImg"/>
          </p:nvPr>
        </p:nvSpPr>
        <p:spPr>
          <a:ln/>
        </p:spPr>
      </p:sp>
      <p:sp>
        <p:nvSpPr>
          <p:cNvPr id="84995"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7766ABED-5B41-4DCB-8608-C772B78D2E33}" type="slidenum">
              <a:rPr lang="de-DE" smtClean="0"/>
              <a:pPr>
                <a:defRPr/>
              </a:pPr>
              <a:t>23</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lienbildplatzhalter 1"/>
          <p:cNvSpPr>
            <a:spLocks noGrp="1" noRot="1" noChangeAspect="1" noTextEdit="1"/>
          </p:cNvSpPr>
          <p:nvPr>
            <p:ph type="sldImg"/>
          </p:nvPr>
        </p:nvSpPr>
        <p:spPr>
          <a:ln/>
        </p:spPr>
      </p:sp>
      <p:sp>
        <p:nvSpPr>
          <p:cNvPr id="86019"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BCFBE19-ADFA-4B7D-AE32-006BCC79A1CB}" type="slidenum">
              <a:rPr lang="de-DE" smtClean="0"/>
              <a:pPr>
                <a:defRPr/>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lienbildplatzhalter 1"/>
          <p:cNvSpPr>
            <a:spLocks noGrp="1" noRot="1" noChangeAspect="1" noTextEdit="1"/>
          </p:cNvSpPr>
          <p:nvPr>
            <p:ph type="sldImg"/>
          </p:nvPr>
        </p:nvSpPr>
        <p:spPr>
          <a:ln/>
        </p:spPr>
      </p:sp>
      <p:sp>
        <p:nvSpPr>
          <p:cNvPr id="87043"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87B0DC67-BBCB-457A-9A11-E585D2985484}" type="slidenum">
              <a:rPr lang="de-DE" smtClean="0"/>
              <a:pPr>
                <a:defRPr/>
              </a:pPr>
              <a:t>25</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073FF4-1DF8-46B8-8747-3303CA7692FB}" type="slidenum">
              <a:rPr lang="de-DE"/>
              <a:pPr>
                <a:defRPr/>
              </a:pPr>
              <a:t>26</a:t>
            </a:fld>
            <a:endParaRPr lang="de-DE"/>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r>
              <a:rPr lang="de-AT"/>
              <a:t>EViews: n=100; series y1 = nrnd; y2 = y2(-1)+y1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lienbildplatzhalter 1"/>
          <p:cNvSpPr>
            <a:spLocks noGrp="1" noRot="1" noChangeAspect="1" noTextEdit="1"/>
          </p:cNvSpPr>
          <p:nvPr>
            <p:ph type="sldImg"/>
          </p:nvPr>
        </p:nvSpPr>
        <p:spPr>
          <a:ln/>
        </p:spPr>
      </p:sp>
      <p:sp>
        <p:nvSpPr>
          <p:cNvPr id="89091"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4FBF5F50-2F0C-45E3-9786-A3AD3A9F1FC0}" type="slidenum">
              <a:rPr lang="de-DE" smtClean="0"/>
              <a:pPr>
                <a:defRPr/>
              </a:pPr>
              <a:t>27</a:t>
            </a:fld>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lienbildplatzhalter 1"/>
          <p:cNvSpPr>
            <a:spLocks noGrp="1" noRot="1" noChangeAspect="1" noTextEdit="1"/>
          </p:cNvSpPr>
          <p:nvPr>
            <p:ph type="sldImg"/>
          </p:nvPr>
        </p:nvSpPr>
        <p:spPr>
          <a:ln/>
        </p:spPr>
      </p:sp>
      <p:sp>
        <p:nvSpPr>
          <p:cNvPr id="90115"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03AED37A-A803-4E47-98F8-B2CF8A328222}" type="slidenum">
              <a:rPr lang="de-DE" smtClean="0"/>
              <a:pPr>
                <a:defRPr/>
              </a:pPr>
              <a:t>28</a:t>
            </a:fld>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lienbildplatzhalter 1"/>
          <p:cNvSpPr>
            <a:spLocks noGrp="1" noRot="1" noChangeAspect="1" noTextEdit="1"/>
          </p:cNvSpPr>
          <p:nvPr>
            <p:ph type="sldImg"/>
          </p:nvPr>
        </p:nvSpPr>
        <p:spPr>
          <a:ln/>
        </p:spPr>
      </p:sp>
      <p:sp>
        <p:nvSpPr>
          <p:cNvPr id="9113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C4EB089F-BE49-4D9F-91F5-9931B4EB9EC8}" type="slidenum">
              <a:rPr lang="de-DE" smtClean="0"/>
              <a:pPr>
                <a:defRPr/>
              </a:pPr>
              <a:t>29</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D71CE8E-EF73-422B-940A-333EA2B79CEE}" type="slidenum">
              <a:rPr lang="de-DE" smtClean="0"/>
              <a:pPr>
                <a:defRPr/>
              </a:pPr>
              <a:t>3</a:t>
            </a:fld>
            <a:endParaRPr lang="de-DE"/>
          </a:p>
        </p:txBody>
      </p:sp>
    </p:spTree>
    <p:extLst>
      <p:ext uri="{BB962C8B-B14F-4D97-AF65-F5344CB8AC3E}">
        <p14:creationId xmlns:p14="http://schemas.microsoft.com/office/powerpoint/2010/main" val="33809012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lienbildplatzhalter 1"/>
          <p:cNvSpPr>
            <a:spLocks noGrp="1" noRot="1" noChangeAspect="1" noTextEdit="1"/>
          </p:cNvSpPr>
          <p:nvPr>
            <p:ph type="sldImg"/>
          </p:nvPr>
        </p:nvSpPr>
        <p:spPr>
          <a:ln/>
        </p:spPr>
      </p:sp>
      <p:sp>
        <p:nvSpPr>
          <p:cNvPr id="92163"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8822ACEE-760D-4807-A67C-C08E3AB69744}" type="slidenum">
              <a:rPr lang="de-DE" smtClean="0"/>
              <a:pPr>
                <a:defRPr/>
              </a:pPr>
              <a:t>30</a:t>
            </a:fld>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lienbildplatzhalter 1"/>
          <p:cNvSpPr>
            <a:spLocks noGrp="1" noRot="1" noChangeAspect="1" noTextEdit="1"/>
          </p:cNvSpPr>
          <p:nvPr>
            <p:ph type="sldImg"/>
          </p:nvPr>
        </p:nvSpPr>
        <p:spPr>
          <a:ln/>
        </p:spPr>
      </p:sp>
      <p:sp>
        <p:nvSpPr>
          <p:cNvPr id="93187"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71343DB0-46B5-4010-8E40-FA5CF3B33468}" type="slidenum">
              <a:rPr lang="de-DE" smtClean="0"/>
              <a:pPr>
                <a:defRPr/>
              </a:pPr>
              <a:t>31</a:t>
            </a:fld>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lienbildplatzhalter 1"/>
          <p:cNvSpPr>
            <a:spLocks noGrp="1" noRot="1" noChangeAspect="1" noTextEdit="1"/>
          </p:cNvSpPr>
          <p:nvPr>
            <p:ph type="sldImg"/>
          </p:nvPr>
        </p:nvSpPr>
        <p:spPr>
          <a:ln/>
        </p:spPr>
      </p:sp>
      <p:sp>
        <p:nvSpPr>
          <p:cNvPr id="94211"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1B83CF51-2D0F-45EB-A9E0-9BD12504DFA5}" type="slidenum">
              <a:rPr lang="de-DE" smtClean="0"/>
              <a:pPr>
                <a:defRPr/>
              </a:pPr>
              <a:t>32</a:t>
            </a:fld>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ln/>
        </p:spPr>
      </p:sp>
      <p:sp>
        <p:nvSpPr>
          <p:cNvPr id="95235"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8C1298E4-C892-40F7-848B-17086F946730}" type="slidenum">
              <a:rPr lang="de-DE" smtClean="0"/>
              <a:pPr>
                <a:defRPr/>
              </a:pPr>
              <a:t>33</a:t>
            </a:fld>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lienbildplatzhalter 1"/>
          <p:cNvSpPr>
            <a:spLocks noGrp="1" noRot="1" noChangeAspect="1" noTextEdit="1"/>
          </p:cNvSpPr>
          <p:nvPr>
            <p:ph type="sldImg"/>
          </p:nvPr>
        </p:nvSpPr>
        <p:spPr>
          <a:ln/>
        </p:spPr>
      </p:sp>
      <p:sp>
        <p:nvSpPr>
          <p:cNvPr id="962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DB360F81-11FD-4202-AB1E-0BADD528355A}" type="slidenum">
              <a:rPr lang="de-DE" smtClean="0"/>
              <a:pPr>
                <a:defRPr/>
              </a:pPr>
              <a:t>34</a:t>
            </a:fld>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pPr eaLnBrk="1" hangingPunct="1"/>
            <a:endParaRPr lang="de-AT"/>
          </a:p>
        </p:txBody>
      </p:sp>
      <p:sp>
        <p:nvSpPr>
          <p:cNvPr id="61444" name="Foliennummernplatzhalter 3"/>
          <p:cNvSpPr>
            <a:spLocks noGrp="1"/>
          </p:cNvSpPr>
          <p:nvPr>
            <p:ph type="sldNum" sz="quarter" idx="5"/>
          </p:nvPr>
        </p:nvSpPr>
        <p:spPr/>
        <p:txBody>
          <a:bodyPr/>
          <a:lstStyle/>
          <a:p>
            <a:pPr>
              <a:defRPr/>
            </a:pPr>
            <a:fld id="{D52592C4-E8E1-4BF8-A70A-B4FA7AFF34CB}" type="slidenum">
              <a:rPr lang="de-DE" smtClean="0"/>
              <a:pPr>
                <a:defRPr/>
              </a:pPr>
              <a:t>35</a:t>
            </a:fld>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a:ln/>
        </p:spPr>
      </p:sp>
      <p:sp>
        <p:nvSpPr>
          <p:cNvPr id="97283"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50DCB000-AB0D-4E58-9E85-33FA1AE17784}" type="slidenum">
              <a:rPr lang="de-DE" smtClean="0"/>
              <a:pPr>
                <a:defRPr/>
              </a:pPr>
              <a:t>36</a:t>
            </a:fld>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CB1CB30-087D-497F-98EF-6C6C373851B6}" type="slidenum">
              <a:rPr lang="de-DE"/>
              <a:pPr>
                <a:defRPr/>
              </a:pPr>
              <a:t>37</a:t>
            </a:fld>
            <a:endParaRPr lang="de-DE"/>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r>
              <a:rPr lang="de-AT"/>
              <a:t>EViews: n=100; series y1 = nrnd; y2 = y2(-1)+y1</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AC2194-F775-432A-A30B-CCCE9581B905}" type="slidenum">
              <a:rPr lang="de-DE"/>
              <a:pPr>
                <a:defRPr/>
              </a:pPr>
              <a:t>38</a:t>
            </a:fld>
            <a:endParaRPr lang="de-DE"/>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r>
              <a:rPr lang="de-AT"/>
              <a:t>EViews: n=100; series u = nrnd; y1 = y1(-1)+u; y2 = 0.1+y2(-1)+u; y3 = 0.2+0.7*y3(-1)+u; </a:t>
            </a:r>
          </a:p>
          <a:p>
            <a:endParaRPr lang="de-A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9147012-779F-4EE9-9DA5-C50D45FCEAC1}" type="slidenum">
              <a:rPr lang="de-DE"/>
              <a:pPr>
                <a:defRPr/>
              </a:pPr>
              <a:t>39</a:t>
            </a:fld>
            <a:endParaRPr lang="de-DE"/>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r>
              <a:rPr lang="de-AT"/>
              <a:t>EViews: n=100; series u = nrnd; y1 = y1(-1)+u; y2 = 0.1+y2(-1)+u; y3 = 0.2+0.7*y3(-1)+u; </a:t>
            </a:r>
          </a:p>
          <a:p>
            <a:endParaRPr lang="de-A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CD5AEBED-C679-4191-B3AD-3545876F07F6}" type="slidenum">
              <a:rPr lang="de-DE" smtClean="0"/>
              <a:pPr>
                <a:defRPr/>
              </a:pPr>
              <a:t>4</a:t>
            </a:fld>
            <a:endParaRPr lang="de-DE"/>
          </a:p>
        </p:txBody>
      </p:sp>
    </p:spTree>
    <p:extLst>
      <p:ext uri="{BB962C8B-B14F-4D97-AF65-F5344CB8AC3E}">
        <p14:creationId xmlns:p14="http://schemas.microsoft.com/office/powerpoint/2010/main" val="34780722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DD406323-DD6E-4E81-BCB4-E489EF6EFA57}" type="slidenum">
              <a:rPr lang="de-DE" smtClean="0"/>
              <a:pPr>
                <a:defRPr/>
              </a:pPr>
              <a:t>40</a:t>
            </a:fld>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6A972031-96F6-4911-AEA0-47B2956674C4}" type="slidenum">
              <a:rPr lang="de-DE" smtClean="0"/>
              <a:pPr>
                <a:defRPr/>
              </a:pPr>
              <a:t>41</a:t>
            </a:fld>
            <a:endParaRPr lang="de-DE"/>
          </a:p>
        </p:txBody>
      </p:sp>
    </p:spTree>
    <p:extLst>
      <p:ext uri="{BB962C8B-B14F-4D97-AF65-F5344CB8AC3E}">
        <p14:creationId xmlns:p14="http://schemas.microsoft.com/office/powerpoint/2010/main" val="23669426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EE37C292-E80E-4234-BAFC-E8BD7C567B98}" type="slidenum">
              <a:rPr lang="de-DE" smtClean="0"/>
              <a:pPr>
                <a:defRPr/>
              </a:pPr>
              <a:t>42</a:t>
            </a:fld>
            <a:endParaRPr lang="de-DE"/>
          </a:p>
        </p:txBody>
      </p:sp>
    </p:spTree>
    <p:extLst>
      <p:ext uri="{BB962C8B-B14F-4D97-AF65-F5344CB8AC3E}">
        <p14:creationId xmlns:p14="http://schemas.microsoft.com/office/powerpoint/2010/main" val="20882190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BDABA9BD-A059-4825-9102-8E510FC9112D}" type="slidenum">
              <a:rPr lang="de-DE" smtClean="0"/>
              <a:pPr>
                <a:defRPr/>
              </a:pPr>
              <a:t>43</a:t>
            </a:fld>
            <a:endParaRPr lang="de-DE"/>
          </a:p>
        </p:txBody>
      </p:sp>
    </p:spTree>
    <p:extLst>
      <p:ext uri="{BB962C8B-B14F-4D97-AF65-F5344CB8AC3E}">
        <p14:creationId xmlns:p14="http://schemas.microsoft.com/office/powerpoint/2010/main" val="26487104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B9556834-5A9C-4B5C-ACDB-C6B703B4EC52}" type="slidenum">
              <a:rPr lang="de-DE" smtClean="0"/>
              <a:pPr>
                <a:defRPr/>
              </a:pPr>
              <a:t>44</a:t>
            </a:fld>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8C501B2E-266D-430C-AF79-A18CA0D0A0B7}" type="slidenum">
              <a:rPr lang="de-DE" smtClean="0"/>
              <a:pPr>
                <a:defRPr/>
              </a:pPr>
              <a:t>45</a:t>
            </a:fld>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ACFB45C4-4D52-4D9E-9CE7-A6AB85310B73}" type="slidenum">
              <a:rPr lang="de-DE" smtClean="0"/>
              <a:pPr>
                <a:defRPr/>
              </a:pPr>
              <a:t>46</a:t>
            </a:fld>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bildplatzhalter 1"/>
          <p:cNvSpPr>
            <a:spLocks noGrp="1" noRot="1" noChangeAspect="1" noTextEdit="1"/>
          </p:cNvSpPr>
          <p:nvPr>
            <p:ph type="sldImg"/>
          </p:nvPr>
        </p:nvSpPr>
        <p:spPr>
          <a:ln/>
        </p:spPr>
      </p:sp>
      <p:sp>
        <p:nvSpPr>
          <p:cNvPr id="104451"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65A61A79-145C-47D8-98B7-CEF548631DE0}" type="slidenum">
              <a:rPr lang="de-DE" smtClean="0"/>
              <a:pPr>
                <a:defRPr/>
              </a:pPr>
              <a:t>47</a:t>
            </a:fld>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04C7A817-BF17-4929-A4D6-981C3B7CB66F}" type="slidenum">
              <a:rPr lang="de-DE" smtClean="0"/>
              <a:pPr>
                <a:defRPr/>
              </a:pPr>
              <a:t>48</a:t>
            </a:fld>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a:ln/>
        </p:spPr>
      </p:sp>
      <p:sp>
        <p:nvSpPr>
          <p:cNvPr id="106499"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4C0EC54-9292-4E51-A37F-082C76386631}" type="slidenum">
              <a:rPr lang="de-DE" smtClean="0"/>
              <a:pPr>
                <a:defRPr/>
              </a:pPr>
              <a:t>49</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D8A40E8-C298-441C-A937-9DF70EE45B52}" type="slidenum">
              <a:rPr lang="de-DE" smtClean="0"/>
              <a:pPr>
                <a:defRPr/>
              </a:pPr>
              <a:t>5</a:t>
            </a:fld>
            <a:endParaRPr lang="de-DE"/>
          </a:p>
        </p:txBody>
      </p:sp>
    </p:spTree>
    <p:extLst>
      <p:ext uri="{BB962C8B-B14F-4D97-AF65-F5344CB8AC3E}">
        <p14:creationId xmlns:p14="http://schemas.microsoft.com/office/powerpoint/2010/main" val="35001385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D32046CB-69A3-4389-A2C7-26A0EA252CB5}" type="slidenum">
              <a:rPr lang="de-DE" smtClean="0"/>
              <a:pPr>
                <a:defRPr/>
              </a:pPr>
              <a:t>50</a:t>
            </a:fld>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279D2689-D4BB-4C54-8700-FBB57ED28FC4}" type="slidenum">
              <a:rPr lang="de-DE" smtClean="0"/>
              <a:pPr>
                <a:defRPr/>
              </a:pPr>
              <a:t>51</a:t>
            </a:fld>
            <a:endParaRPr lang="de-DE"/>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911250F4-E911-4438-9EDD-103E83FBA967}" type="slidenum">
              <a:rPr lang="de-DE" smtClean="0"/>
              <a:pPr>
                <a:defRPr/>
              </a:pPr>
              <a:t>52</a:t>
            </a:fld>
            <a:endParaRPr lang="de-D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AB99D8F-BE48-41C2-87EA-75C9244C5496}" type="slidenum">
              <a:rPr lang="de-DE" smtClean="0"/>
              <a:pPr>
                <a:defRPr/>
              </a:pPr>
              <a:t>53</a:t>
            </a:fld>
            <a:endParaRPr lang="de-DE"/>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C74A01FA-D0A3-4B54-8699-3651C960A221}" type="slidenum">
              <a:rPr lang="de-DE" smtClean="0"/>
              <a:pPr>
                <a:defRPr/>
              </a:pPr>
              <a:t>54</a:t>
            </a:fld>
            <a:endParaRPr lang="de-DE"/>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lienbildplatzhalter 1"/>
          <p:cNvSpPr>
            <a:spLocks noGrp="1" noRot="1" noChangeAspect="1" noTextEdit="1"/>
          </p:cNvSpPr>
          <p:nvPr>
            <p:ph type="sldImg"/>
          </p:nvPr>
        </p:nvSpPr>
        <p:spPr>
          <a:ln/>
        </p:spPr>
      </p:sp>
      <p:sp>
        <p:nvSpPr>
          <p:cNvPr id="112643"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D12AA4F-27E1-4D08-B36D-087BE324E5C0}" type="slidenum">
              <a:rPr lang="de-DE" smtClean="0"/>
              <a:pPr>
                <a:defRPr/>
              </a:pPr>
              <a:t>55</a:t>
            </a:fld>
            <a:endParaRPr lang="de-DE"/>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lienbildplatzhalter 1"/>
          <p:cNvSpPr>
            <a:spLocks noGrp="1" noRot="1" noChangeAspect="1" noTextEdit="1"/>
          </p:cNvSpPr>
          <p:nvPr>
            <p:ph type="sldImg"/>
          </p:nvPr>
        </p:nvSpPr>
        <p:spPr>
          <a:ln/>
        </p:spPr>
      </p:sp>
      <p:sp>
        <p:nvSpPr>
          <p:cNvPr id="113667"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283BFF86-318E-4211-8B14-095B11A07EF0}" type="slidenum">
              <a:rPr lang="de-DE" smtClean="0"/>
              <a:pPr>
                <a:defRPr/>
              </a:pPr>
              <a:t>56</a:t>
            </a:fld>
            <a:endParaRPr lang="de-D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DDA2104-564C-4974-8F76-BCD16A642FD3}" type="slidenum">
              <a:rPr lang="de-DE" smtClean="0"/>
              <a:pPr>
                <a:defRPr/>
              </a:pPr>
              <a:t>57</a:t>
            </a:fld>
            <a:endParaRPr lang="de-DE"/>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bildplatzhalter 1"/>
          <p:cNvSpPr>
            <a:spLocks noGrp="1" noRot="1" noChangeAspect="1" noTextEdit="1"/>
          </p:cNvSpPr>
          <p:nvPr>
            <p:ph type="sldImg"/>
          </p:nvPr>
        </p:nvSpPr>
        <p:spPr>
          <a:ln/>
        </p:spPr>
      </p:sp>
      <p:sp>
        <p:nvSpPr>
          <p:cNvPr id="11571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8617D1C4-D713-41CD-A9B7-0F67E7E96CAC}" type="slidenum">
              <a:rPr lang="de-DE" smtClean="0"/>
              <a:pPr>
                <a:defRPr/>
              </a:pPr>
              <a:t>58</a:t>
            </a:fld>
            <a:endParaRPr lang="de-D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bildplatzhalter 1"/>
          <p:cNvSpPr>
            <a:spLocks noGrp="1" noRot="1" noChangeAspect="1" noTextEdit="1"/>
          </p:cNvSpPr>
          <p:nvPr>
            <p:ph type="sldImg"/>
          </p:nvPr>
        </p:nvSpPr>
        <p:spPr>
          <a:ln/>
        </p:spPr>
      </p:sp>
      <p:sp>
        <p:nvSpPr>
          <p:cNvPr id="116739"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29605A3E-8F7A-49E7-81CD-397CC674BF86}" type="slidenum">
              <a:rPr lang="de-DE" smtClean="0"/>
              <a:pPr>
                <a:defRPr/>
              </a:pPr>
              <a:t>59</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3CC96940-827E-4550-BDA0-4DAA03B148F5}" type="slidenum">
              <a:rPr lang="de-DE" smtClean="0"/>
              <a:pPr>
                <a:defRPr/>
              </a:pPr>
              <a:t>6</a:t>
            </a:fld>
            <a:endParaRPr lang="de-DE"/>
          </a:p>
        </p:txBody>
      </p:sp>
    </p:spTree>
    <p:extLst>
      <p:ext uri="{BB962C8B-B14F-4D97-AF65-F5344CB8AC3E}">
        <p14:creationId xmlns:p14="http://schemas.microsoft.com/office/powerpoint/2010/main" val="34536891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lienbildplatzhalter 1"/>
          <p:cNvSpPr>
            <a:spLocks noGrp="1" noRot="1" noChangeAspect="1" noTextEdit="1"/>
          </p:cNvSpPr>
          <p:nvPr>
            <p:ph type="sldImg"/>
          </p:nvPr>
        </p:nvSpPr>
        <p:spPr>
          <a:ln/>
        </p:spPr>
      </p:sp>
      <p:sp>
        <p:nvSpPr>
          <p:cNvPr id="117763"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D0ED8FBD-6CDC-4E2E-AE76-4C32DCDBF3B9}" type="slidenum">
              <a:rPr lang="de-DE" smtClean="0"/>
              <a:pPr>
                <a:defRPr/>
              </a:pPr>
              <a:t>60</a:t>
            </a:fld>
            <a:endParaRPr lang="de-DE"/>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lienbildplatzhalter 1"/>
          <p:cNvSpPr>
            <a:spLocks noGrp="1" noRot="1" noChangeAspect="1" noTextEdit="1"/>
          </p:cNvSpPr>
          <p:nvPr>
            <p:ph type="sldImg"/>
          </p:nvPr>
        </p:nvSpPr>
        <p:spPr>
          <a:ln/>
        </p:spPr>
      </p:sp>
      <p:sp>
        <p:nvSpPr>
          <p:cNvPr id="119811" name="Notizenplatzhalter 2"/>
          <p:cNvSpPr>
            <a:spLocks noGrp="1"/>
          </p:cNvSpPr>
          <p:nvPr>
            <p:ph type="body" idx="1"/>
          </p:nvPr>
        </p:nvSpPr>
        <p:spPr>
          <a:noFill/>
          <a:ln/>
        </p:spPr>
        <p:txBody>
          <a:bodyPr/>
          <a:lstStyle/>
          <a:p>
            <a:endParaRPr lang="de-AT"/>
          </a:p>
        </p:txBody>
      </p:sp>
      <p:sp>
        <p:nvSpPr>
          <p:cNvPr id="63492" name="Foliennummernplatzhalter 3"/>
          <p:cNvSpPr>
            <a:spLocks noGrp="1"/>
          </p:cNvSpPr>
          <p:nvPr>
            <p:ph type="sldNum" sz="quarter" idx="5"/>
          </p:nvPr>
        </p:nvSpPr>
        <p:spPr/>
        <p:txBody>
          <a:bodyPr/>
          <a:lstStyle/>
          <a:p>
            <a:pPr>
              <a:defRPr/>
            </a:pPr>
            <a:fld id="{EC102F5D-6DD5-43F2-A097-67730AD7B0C3}" type="slidenum">
              <a:rPr lang="de-DE" smtClean="0"/>
              <a:pPr>
                <a:defRPr/>
              </a:pPr>
              <a:t>61</a:t>
            </a:fld>
            <a:endParaRPr lang="de-DE"/>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lienbildplatzhalter 1"/>
          <p:cNvSpPr>
            <a:spLocks noGrp="1" noRot="1" noChangeAspect="1" noTextEdit="1"/>
          </p:cNvSpPr>
          <p:nvPr>
            <p:ph type="sldImg"/>
          </p:nvPr>
        </p:nvSpPr>
        <p:spPr>
          <a:ln/>
        </p:spPr>
      </p:sp>
      <p:sp>
        <p:nvSpPr>
          <p:cNvPr id="120835"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FA954BA4-1530-4B0E-B1F5-AED7EACF051B}" type="slidenum">
              <a:rPr lang="de-DE" smtClean="0"/>
              <a:pPr>
                <a:defRPr/>
              </a:pPr>
              <a:t>62</a:t>
            </a:fld>
            <a:endParaRPr lang="de-DE"/>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lienbildplatzhalter 1"/>
          <p:cNvSpPr>
            <a:spLocks noGrp="1" noRot="1" noChangeAspect="1" noTextEdit="1"/>
          </p:cNvSpPr>
          <p:nvPr>
            <p:ph type="sldImg"/>
          </p:nvPr>
        </p:nvSpPr>
        <p:spPr>
          <a:ln/>
        </p:spPr>
      </p:sp>
      <p:sp>
        <p:nvSpPr>
          <p:cNvPr id="1218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EF6666F7-93D7-46F5-A5C4-B4975508E325}" type="slidenum">
              <a:rPr lang="de-DE" smtClean="0"/>
              <a:pPr>
                <a:defRPr/>
              </a:pPr>
              <a:t>63</a:t>
            </a:fld>
            <a:endParaRPr lang="de-DE"/>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lienbildplatzhalter 1"/>
          <p:cNvSpPr>
            <a:spLocks noGrp="1" noRot="1" noChangeAspect="1" noTextEdit="1"/>
          </p:cNvSpPr>
          <p:nvPr>
            <p:ph type="sldImg"/>
          </p:nvPr>
        </p:nvSpPr>
        <p:spPr>
          <a:ln/>
        </p:spPr>
      </p:sp>
      <p:sp>
        <p:nvSpPr>
          <p:cNvPr id="12288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3DB501C7-3B66-4E98-BD44-487691A26E37}" type="slidenum">
              <a:rPr lang="de-DE" smtClean="0"/>
              <a:pPr>
                <a:defRPr/>
              </a:pPr>
              <a:t>64</a:t>
            </a:fld>
            <a:endParaRPr lang="de-DE"/>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lienbildplatzhalter 1"/>
          <p:cNvSpPr>
            <a:spLocks noGrp="1" noRot="1" noChangeAspect="1" noTextEdit="1"/>
          </p:cNvSpPr>
          <p:nvPr>
            <p:ph type="sldImg"/>
          </p:nvPr>
        </p:nvSpPr>
        <p:spPr>
          <a:ln/>
        </p:spPr>
      </p:sp>
      <p:sp>
        <p:nvSpPr>
          <p:cNvPr id="123907"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87E636AE-6120-48F5-AD47-DA2DF8C97CD7}" type="slidenum">
              <a:rPr lang="de-DE" smtClean="0"/>
              <a:pPr>
                <a:defRPr/>
              </a:pPr>
              <a:t>65</a:t>
            </a:fld>
            <a:endParaRPr lang="de-DE"/>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lienbildplatzhalter 1"/>
          <p:cNvSpPr>
            <a:spLocks noGrp="1" noRot="1" noChangeAspect="1" noTextEdit="1"/>
          </p:cNvSpPr>
          <p:nvPr>
            <p:ph type="sldImg"/>
          </p:nvPr>
        </p:nvSpPr>
        <p:spPr>
          <a:ln/>
        </p:spPr>
      </p:sp>
      <p:sp>
        <p:nvSpPr>
          <p:cNvPr id="124931"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14977D3C-7C73-4F25-9E83-1F9B2490B4A2}" type="slidenum">
              <a:rPr lang="de-DE" smtClean="0"/>
              <a:pPr>
                <a:defRPr/>
              </a:pPr>
              <a:t>66</a:t>
            </a:fld>
            <a:endParaRPr lang="de-DE"/>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a:p>
        </p:txBody>
      </p:sp>
      <p:sp>
        <p:nvSpPr>
          <p:cNvPr id="72708" name="Foliennummernplatzhalter 3"/>
          <p:cNvSpPr>
            <a:spLocks noGrp="1"/>
          </p:cNvSpPr>
          <p:nvPr>
            <p:ph type="sldNum" sz="quarter" idx="5"/>
          </p:nvPr>
        </p:nvSpPr>
        <p:spPr/>
        <p:txBody>
          <a:bodyPr/>
          <a:lstStyle/>
          <a:p>
            <a:pPr>
              <a:defRPr/>
            </a:pPr>
            <a:fld id="{0ED2A94A-B070-4089-ADDB-FD739B120710}" type="slidenum">
              <a:rPr lang="de-DE" smtClean="0"/>
              <a:pPr>
                <a:defRPr/>
              </a:pPr>
              <a:t>67</a:t>
            </a:fld>
            <a:endParaRPr lang="de-DE"/>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lienbildplatzhalter 1"/>
          <p:cNvSpPr>
            <a:spLocks noGrp="1" noRot="1" noChangeAspect="1" noTextEdit="1"/>
          </p:cNvSpPr>
          <p:nvPr>
            <p:ph type="sldImg"/>
          </p:nvPr>
        </p:nvSpPr>
        <p:spPr>
          <a:ln/>
        </p:spPr>
      </p:sp>
      <p:sp>
        <p:nvSpPr>
          <p:cNvPr id="125955"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19FE8487-8F08-4D34-BF78-F8B8DE3E3DA4}" type="slidenum">
              <a:rPr lang="de-DE" smtClean="0"/>
              <a:pPr>
                <a:defRPr/>
              </a:pPr>
              <a:t>68</a:t>
            </a:fld>
            <a:endParaRPr lang="de-DE"/>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a:ln/>
        </p:spPr>
      </p:sp>
      <p:sp>
        <p:nvSpPr>
          <p:cNvPr id="10240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0F3DDA27-0CC4-4D5D-9E7B-BE680EB9E9F7}" type="slidenum">
              <a:rPr lang="de-DE" smtClean="0"/>
              <a:pPr>
                <a:defRPr/>
              </a:pPr>
              <a:t>69</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86C2A373-1839-4E3A-BFD7-39CE0BB62678}" type="slidenum">
              <a:rPr lang="de-DE" smtClean="0"/>
              <a:pPr>
                <a:defRPr/>
              </a:pPr>
              <a:t>7</a:t>
            </a:fld>
            <a:endParaRPr lang="de-DE"/>
          </a:p>
        </p:txBody>
      </p:sp>
    </p:spTree>
    <p:extLst>
      <p:ext uri="{BB962C8B-B14F-4D97-AF65-F5344CB8AC3E}">
        <p14:creationId xmlns:p14="http://schemas.microsoft.com/office/powerpoint/2010/main" val="280490570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lienbildplatzhalter 1"/>
          <p:cNvSpPr>
            <a:spLocks noGrp="1" noRot="1" noChangeAspect="1" noTextEdit="1"/>
          </p:cNvSpPr>
          <p:nvPr>
            <p:ph type="sldImg"/>
          </p:nvPr>
        </p:nvSpPr>
        <p:spPr>
          <a:ln/>
        </p:spPr>
      </p:sp>
      <p:sp>
        <p:nvSpPr>
          <p:cNvPr id="126979"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773F96A0-16D0-489F-9983-0D4C1F3DA2EA}" type="slidenum">
              <a:rPr lang="de-DE" smtClean="0"/>
              <a:pPr>
                <a:defRPr/>
              </a:pPr>
              <a:t>70</a:t>
            </a:fld>
            <a:endParaRPr lang="de-DE"/>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lienbildplatzhalter 1"/>
          <p:cNvSpPr>
            <a:spLocks noGrp="1" noRot="1" noChangeAspect="1" noTextEdit="1"/>
          </p:cNvSpPr>
          <p:nvPr>
            <p:ph type="sldImg"/>
          </p:nvPr>
        </p:nvSpPr>
        <p:spPr>
          <a:ln/>
        </p:spPr>
      </p:sp>
      <p:sp>
        <p:nvSpPr>
          <p:cNvPr id="12800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FB7BD27-9288-4213-BF25-95B5FF63B71D}" type="slidenum">
              <a:rPr lang="de-DE" smtClean="0"/>
              <a:pPr>
                <a:defRPr/>
              </a:pPr>
              <a:t>71</a:t>
            </a:fld>
            <a:endParaRPr lang="de-DE"/>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noTextEdit="1"/>
          </p:cNvSpPr>
          <p:nvPr>
            <p:ph type="sldImg"/>
          </p:nvPr>
        </p:nvSpPr>
        <p:spPr>
          <a:ln/>
        </p:spPr>
      </p:sp>
      <p:sp>
        <p:nvSpPr>
          <p:cNvPr id="129027"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214D7951-EE9F-4FDE-8767-28A65361FB1E}" type="slidenum">
              <a:rPr lang="de-DE" smtClean="0"/>
              <a:pPr>
                <a:defRPr/>
              </a:pPr>
              <a:t>72</a:t>
            </a:fld>
            <a:endParaRPr lang="de-DE"/>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lienbildplatzhalter 1"/>
          <p:cNvSpPr>
            <a:spLocks noGrp="1" noRot="1" noChangeAspect="1" noTextEdit="1"/>
          </p:cNvSpPr>
          <p:nvPr>
            <p:ph type="sldImg"/>
          </p:nvPr>
        </p:nvSpPr>
        <p:spPr>
          <a:ln/>
        </p:spPr>
      </p:sp>
      <p:sp>
        <p:nvSpPr>
          <p:cNvPr id="130051"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84842B08-5646-49CA-A33F-F7C9F08DD253}" type="slidenum">
              <a:rPr lang="de-DE" smtClean="0"/>
              <a:pPr>
                <a:defRPr/>
              </a:pPr>
              <a:t>73</a:t>
            </a:fld>
            <a:endParaRPr lang="de-DE"/>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lienbildplatzhalter 1"/>
          <p:cNvSpPr>
            <a:spLocks noGrp="1" noRot="1" noChangeAspect="1" noTextEdit="1"/>
          </p:cNvSpPr>
          <p:nvPr>
            <p:ph type="sldImg"/>
          </p:nvPr>
        </p:nvSpPr>
        <p:spPr>
          <a:ln/>
        </p:spPr>
      </p:sp>
      <p:sp>
        <p:nvSpPr>
          <p:cNvPr id="131075"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5B9B4083-790B-41E4-BADB-F5F96653D765}" type="slidenum">
              <a:rPr lang="de-DE" smtClean="0"/>
              <a:pPr>
                <a:defRPr/>
              </a:pPr>
              <a:t>74</a:t>
            </a:fld>
            <a:endParaRPr lang="de-DE"/>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lienbildplatzhalter 1"/>
          <p:cNvSpPr>
            <a:spLocks noGrp="1" noRot="1" noChangeAspect="1" noTextEdit="1"/>
          </p:cNvSpPr>
          <p:nvPr>
            <p:ph type="sldImg"/>
          </p:nvPr>
        </p:nvSpPr>
        <p:spPr>
          <a:ln/>
        </p:spPr>
      </p:sp>
      <p:sp>
        <p:nvSpPr>
          <p:cNvPr id="132099" name="Notizenplatzhalter 2"/>
          <p:cNvSpPr>
            <a:spLocks noGrp="1"/>
          </p:cNvSpPr>
          <p:nvPr>
            <p:ph type="body" idx="1"/>
          </p:nvPr>
        </p:nvSpPr>
        <p:spPr>
          <a:noFill/>
          <a:ln/>
        </p:spPr>
        <p:txBody>
          <a:bodyPr/>
          <a:lstStyle/>
          <a:p>
            <a:endParaRPr lang="de-AT"/>
          </a:p>
        </p:txBody>
      </p:sp>
      <p:sp>
        <p:nvSpPr>
          <p:cNvPr id="113668" name="Foliennummernplatzhalter 3"/>
          <p:cNvSpPr>
            <a:spLocks noGrp="1"/>
          </p:cNvSpPr>
          <p:nvPr>
            <p:ph type="sldNum" sz="quarter" idx="5"/>
          </p:nvPr>
        </p:nvSpPr>
        <p:spPr/>
        <p:txBody>
          <a:bodyPr/>
          <a:lstStyle/>
          <a:p>
            <a:pPr>
              <a:defRPr/>
            </a:pPr>
            <a:fld id="{05CB9205-B555-4910-906B-EDA05F38F3B2}" type="slidenum">
              <a:rPr lang="de-DE" smtClean="0"/>
              <a:pPr>
                <a:defRPr/>
              </a:pPr>
              <a:t>75</a:t>
            </a:fld>
            <a:endParaRPr lang="de-DE"/>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a:ln/>
        </p:spPr>
      </p:sp>
      <p:sp>
        <p:nvSpPr>
          <p:cNvPr id="13312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5245F2A7-04C8-49E4-BF65-DA677E58FC9E}" type="slidenum">
              <a:rPr lang="de-DE" smtClean="0"/>
              <a:pPr>
                <a:defRPr/>
              </a:pPr>
              <a:t>76</a:t>
            </a:fld>
            <a:endParaRPr lang="de-DE"/>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lienbildplatzhalter 1"/>
          <p:cNvSpPr>
            <a:spLocks noGrp="1" noRot="1" noChangeAspect="1" noTextEdit="1"/>
          </p:cNvSpPr>
          <p:nvPr>
            <p:ph type="sldImg"/>
          </p:nvPr>
        </p:nvSpPr>
        <p:spPr>
          <a:ln/>
        </p:spPr>
      </p:sp>
      <p:sp>
        <p:nvSpPr>
          <p:cNvPr id="134147"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AE8D3113-E0F3-4AE9-B81E-B16EF1C213BD}" type="slidenum">
              <a:rPr lang="de-DE" smtClean="0"/>
              <a:pPr>
                <a:defRPr/>
              </a:pPr>
              <a:t>77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C29DE6D0-3786-4582-B2B1-14476A610674}" type="slidenum">
              <a:rPr lang="de-DE" smtClean="0"/>
              <a:pPr>
                <a:defRPr/>
              </a:pPr>
              <a:t>8</a:t>
            </a:fld>
            <a:endParaRPr lang="de-DE"/>
          </a:p>
        </p:txBody>
      </p:sp>
    </p:spTree>
    <p:extLst>
      <p:ext uri="{BB962C8B-B14F-4D97-AF65-F5344CB8AC3E}">
        <p14:creationId xmlns:p14="http://schemas.microsoft.com/office/powerpoint/2010/main" val="337206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C732D211-280B-41C3-8E03-655AD294230C}" type="slidenum">
              <a:rPr lang="de-DE" smtClean="0"/>
              <a:pPr>
                <a:defRPr/>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de-AT" altLang="en-US"/>
              <a:t>Titelmasterformat durch Klicken bearbeiten</a:t>
            </a:r>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e-AT" altLang="en-US"/>
              <a:t>Formatvorlage des Untertitelmasters durch Klicken bearbeiten</a:t>
            </a:r>
          </a:p>
        </p:txBody>
      </p:sp>
      <p:sp>
        <p:nvSpPr>
          <p:cNvPr id="6" name="Rectangle 4"/>
          <p:cNvSpPr>
            <a:spLocks noGrp="1" noChangeArrowheads="1"/>
          </p:cNvSpPr>
          <p:nvPr>
            <p:ph type="dt" sz="half" idx="10"/>
          </p:nvPr>
        </p:nvSpPr>
        <p:spPr/>
        <p:txBody>
          <a:bodyPr/>
          <a:lstStyle>
            <a:lvl1pPr>
              <a:defRPr smtClean="0"/>
            </a:lvl1pPr>
          </a:lstStyle>
          <a:p>
            <a:pPr>
              <a:defRPr/>
            </a:pPr>
            <a:r>
              <a:rPr lang="en-US" altLang="en-US"/>
              <a:t>Nov 22, 2019</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Lecture 6</a:t>
            </a:r>
          </a:p>
        </p:txBody>
      </p:sp>
      <p:sp>
        <p:nvSpPr>
          <p:cNvPr id="8" name="Rectangle 6"/>
          <p:cNvSpPr>
            <a:spLocks noGrp="1" noChangeArrowheads="1"/>
          </p:cNvSpPr>
          <p:nvPr>
            <p:ph type="sldNum" sz="quarter" idx="12"/>
          </p:nvPr>
        </p:nvSpPr>
        <p:spPr/>
        <p:txBody>
          <a:bodyPr/>
          <a:lstStyle>
            <a:lvl1pPr>
              <a:defRPr/>
            </a:lvl1pPr>
          </a:lstStyle>
          <a:p>
            <a:pPr>
              <a:defRPr/>
            </a:pPr>
            <a:fld id="{D6291DFC-7F98-48A0-9277-30BC771425A2}"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E5E33A65-766A-4678-9479-7B18C12BC4F0}"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8C35CCB1-4802-4605-971F-FC3FC9058F99}"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abellenplatzhalter 2"/>
          <p:cNvSpPr>
            <a:spLocks noGrp="1"/>
          </p:cNvSpPr>
          <p:nvPr>
            <p:ph type="tbl" idx="1"/>
          </p:nvPr>
        </p:nvSpPr>
        <p:spPr>
          <a:xfrm>
            <a:off x="457200" y="1600200"/>
            <a:ext cx="8229600" cy="4530725"/>
          </a:xfrm>
        </p:spPr>
        <p:txBody>
          <a:bodyPr/>
          <a:lstStyle/>
          <a:p>
            <a:pPr lvl="0"/>
            <a:endParaRPr lang="de-AT" noProof="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20875E1D-8CE9-4EEC-B734-22D35A4CA503}"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C661AB1D-B2EC-451E-B198-F56910A8D065}"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8" name="Rectangle 6"/>
          <p:cNvSpPr>
            <a:spLocks noGrp="1" noChangeArrowheads="1"/>
          </p:cNvSpPr>
          <p:nvPr>
            <p:ph type="sldNum" sz="quarter" idx="12"/>
          </p:nvPr>
        </p:nvSpPr>
        <p:spPr>
          <a:ln/>
        </p:spPr>
        <p:txBody>
          <a:bodyPr/>
          <a:lstStyle>
            <a:lvl1pPr>
              <a:defRPr/>
            </a:lvl1pPr>
          </a:lstStyle>
          <a:p>
            <a:pPr>
              <a:defRPr/>
            </a:pPr>
            <a:fld id="{5BB90153-EAFE-4853-A4F6-01A877B112A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FDAA1824-1F15-4BA0-90C7-50C3DAFC4445}"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79C1022A-595E-44A6-B28A-8FCE8176CD48}"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5A1F0986-F197-4EFD-815E-CD1E281EEFD2}"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9" name="Rectangle 6"/>
          <p:cNvSpPr>
            <a:spLocks noGrp="1" noChangeArrowheads="1"/>
          </p:cNvSpPr>
          <p:nvPr>
            <p:ph type="sldNum" sz="quarter" idx="12"/>
          </p:nvPr>
        </p:nvSpPr>
        <p:spPr>
          <a:ln/>
        </p:spPr>
        <p:txBody>
          <a:bodyPr/>
          <a:lstStyle>
            <a:lvl1pPr>
              <a:defRPr/>
            </a:lvl1pPr>
          </a:lstStyle>
          <a:p>
            <a:pPr>
              <a:defRPr/>
            </a:pPr>
            <a:fld id="{98CE0C55-C945-4765-915A-73304F9AAD7F}"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5" name="Rectangle 6"/>
          <p:cNvSpPr>
            <a:spLocks noGrp="1" noChangeArrowheads="1"/>
          </p:cNvSpPr>
          <p:nvPr>
            <p:ph type="sldNum" sz="quarter" idx="12"/>
          </p:nvPr>
        </p:nvSpPr>
        <p:spPr>
          <a:ln/>
        </p:spPr>
        <p:txBody>
          <a:bodyPr/>
          <a:lstStyle>
            <a:lvl1pPr>
              <a:defRPr/>
            </a:lvl1pPr>
          </a:lstStyle>
          <a:p>
            <a:pPr>
              <a:defRPr/>
            </a:pPr>
            <a:fld id="{56F41474-92B3-4D13-80E4-E99EA189EC4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4" name="Rectangle 6"/>
          <p:cNvSpPr>
            <a:spLocks noGrp="1" noChangeArrowheads="1"/>
          </p:cNvSpPr>
          <p:nvPr>
            <p:ph type="sldNum" sz="quarter" idx="12"/>
          </p:nvPr>
        </p:nvSpPr>
        <p:spPr>
          <a:ln/>
        </p:spPr>
        <p:txBody>
          <a:bodyPr/>
          <a:lstStyle>
            <a:lvl1pPr>
              <a:defRPr/>
            </a:lvl1pPr>
          </a:lstStyle>
          <a:p>
            <a:pPr>
              <a:defRPr/>
            </a:pPr>
            <a:fld id="{5936C580-148A-4AB5-AE4D-A82BC45485FB}"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E8C073EB-09C6-49D7-8371-5253B42BFA9D}"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Nov 22, 2019</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6F98DD52-EEA9-477A-A36C-21756ADA6668}"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Titelmasterformat durch Klicken bearbeiten</a:t>
            </a:r>
          </a:p>
        </p:txBody>
      </p:sp>
      <p:sp>
        <p:nvSpPr>
          <p:cNvPr id="4403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Textmasterformate durch Klicken bearbeiten</a:t>
            </a:r>
          </a:p>
          <a:p>
            <a:pPr lvl="1"/>
            <a:r>
              <a:rPr lang="de-AT" altLang="en-US"/>
              <a:t>Zweite Ebene</a:t>
            </a:r>
          </a:p>
          <a:p>
            <a:pPr lvl="2"/>
            <a:r>
              <a:rPr lang="de-AT" altLang="en-US"/>
              <a:t>Dritte Ebene</a:t>
            </a:r>
          </a:p>
          <a:p>
            <a:pPr lvl="3"/>
            <a:r>
              <a:rPr lang="de-AT" altLang="en-US"/>
              <a:t>Vierte Ebene</a:t>
            </a:r>
          </a:p>
          <a:p>
            <a:pPr lvl="4"/>
            <a:r>
              <a:rPr lang="de-AT" altLang="en-US"/>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j-lt"/>
                <a:cs typeface="+mn-cs"/>
              </a:defRPr>
            </a:lvl1pPr>
          </a:lstStyle>
          <a:p>
            <a:pPr>
              <a:defRPr/>
            </a:pPr>
            <a:r>
              <a:rPr lang="en-US" altLang="en-US"/>
              <a:t>Nov 22, 2019</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Lecture 6</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6E764A6E-A848-437E-A907-E6DBF42F6DFD}"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721"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 id="2147484720" r:id="rId14"/>
  </p:sldLayoutIdLst>
  <p:hf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3.wmf"/><Relationship Id="rId2" Type="http://schemas.openxmlformats.org/officeDocument/2006/relationships/slideLayout" Target="../slideLayouts/slideLayout14.xml"/><Relationship Id="rId1" Type="http://schemas.openxmlformats.org/officeDocument/2006/relationships/vmlDrawing" Target="../drawings/vmlDrawing9.vml"/><Relationship Id="rId6" Type="http://schemas.openxmlformats.org/officeDocument/2006/relationships/oleObject" Target="../embeddings/oleObject4.bin"/><Relationship Id="rId5" Type="http://schemas.openxmlformats.org/officeDocument/2006/relationships/image" Target="../media/image2.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1.xml"/><Relationship Id="rId7" Type="http://schemas.openxmlformats.org/officeDocument/2006/relationships/image" Target="../media/image15.wmf"/><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oleObject" Target="../embeddings/oleObject24.bin"/><Relationship Id="rId5" Type="http://schemas.openxmlformats.org/officeDocument/2006/relationships/image" Target="../media/image9.wmf"/><Relationship Id="rId4" Type="http://schemas.openxmlformats.org/officeDocument/2006/relationships/oleObject" Target="../embeddings/oleObject23.bin"/><Relationship Id="rId9" Type="http://schemas.openxmlformats.org/officeDocument/2006/relationships/image" Target="../media/image16.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12.xml"/><Relationship Id="rId7"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oleObject" Target="../embeddings/oleObject27.bin"/><Relationship Id="rId11" Type="http://schemas.openxmlformats.org/officeDocument/2006/relationships/oleObject" Target="../embeddings/oleObject32.bin"/><Relationship Id="rId5" Type="http://schemas.openxmlformats.org/officeDocument/2006/relationships/image" Target="../media/image16.wmf"/><Relationship Id="rId10" Type="http://schemas.openxmlformats.org/officeDocument/2006/relationships/oleObject" Target="../embeddings/oleObject31.bin"/><Relationship Id="rId4" Type="http://schemas.openxmlformats.org/officeDocument/2006/relationships/oleObject" Target="../embeddings/oleObject26.bin"/><Relationship Id="rId9" Type="http://schemas.openxmlformats.org/officeDocument/2006/relationships/oleObject" Target="../embeddings/oleObject30.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8.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34.bin"/><Relationship Id="rId5" Type="http://schemas.openxmlformats.org/officeDocument/2006/relationships/image" Target="../media/image17.wmf"/><Relationship Id="rId4"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2.xml"/><Relationship Id="rId7" Type="http://schemas.openxmlformats.org/officeDocument/2006/relationships/image" Target="../media/image20.wmf"/><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oleObject" Target="../embeddings/oleObject36.bin"/><Relationship Id="rId5" Type="http://schemas.openxmlformats.org/officeDocument/2006/relationships/image" Target="../media/image19.wmf"/><Relationship Id="rId4" Type="http://schemas.openxmlformats.org/officeDocument/2006/relationships/oleObject" Target="../embeddings/oleObject35.bin"/><Relationship Id="rId9" Type="http://schemas.openxmlformats.org/officeDocument/2006/relationships/image" Target="../media/image16.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23.xml"/><Relationship Id="rId7" Type="http://schemas.openxmlformats.org/officeDocument/2006/relationships/image" Target="../media/image22.wmf"/><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oleObject" Target="../embeddings/oleObject39.bin"/><Relationship Id="rId5" Type="http://schemas.openxmlformats.org/officeDocument/2006/relationships/image" Target="../media/image21.wmf"/><Relationship Id="rId4" Type="http://schemas.openxmlformats.org/officeDocument/2006/relationships/oleObject" Target="../embeddings/oleObject38.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oleObject" Target="../embeddings/oleObject42.bin"/><Relationship Id="rId5" Type="http://schemas.openxmlformats.org/officeDocument/2006/relationships/image" Target="../media/image1.wmf"/><Relationship Id="rId4" Type="http://schemas.openxmlformats.org/officeDocument/2006/relationships/oleObject" Target="../embeddings/oleObject41.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23.wmf"/><Relationship Id="rId4" Type="http://schemas.openxmlformats.org/officeDocument/2006/relationships/oleObject" Target="../embeddings/oleObject4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4.xml"/><Relationship Id="rId1" Type="http://schemas.openxmlformats.org/officeDocument/2006/relationships/vmlDrawing" Target="../drawings/vmlDrawing17.vml"/><Relationship Id="rId5" Type="http://schemas.openxmlformats.org/officeDocument/2006/relationships/image" Target="../media/image2.wmf"/><Relationship Id="rId4" Type="http://schemas.openxmlformats.org/officeDocument/2006/relationships/oleObject" Target="../embeddings/oleObject44.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8.vml"/><Relationship Id="rId6" Type="http://schemas.openxmlformats.org/officeDocument/2006/relationships/oleObject" Target="../embeddings/oleObject46.bin"/><Relationship Id="rId5" Type="http://schemas.openxmlformats.org/officeDocument/2006/relationships/image" Target="../media/image1.wmf"/><Relationship Id="rId4" Type="http://schemas.openxmlformats.org/officeDocument/2006/relationships/oleObject" Target="../embeddings/oleObject45.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2.wmf"/><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4.xml"/><Relationship Id="rId1" Type="http://schemas.openxmlformats.org/officeDocument/2006/relationships/vmlDrawing" Target="../drawings/vmlDrawing19.vml"/><Relationship Id="rId5" Type="http://schemas.openxmlformats.org/officeDocument/2006/relationships/image" Target="../media/image2.wmf"/><Relationship Id="rId4" Type="http://schemas.openxmlformats.org/officeDocument/2006/relationships/oleObject" Target="../embeddings/oleObject47.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4.xml"/><Relationship Id="rId1" Type="http://schemas.openxmlformats.org/officeDocument/2006/relationships/vmlDrawing" Target="../drawings/vmlDrawing20.vml"/><Relationship Id="rId5" Type="http://schemas.openxmlformats.org/officeDocument/2006/relationships/image" Target="../media/image2.wmf"/><Relationship Id="rId4" Type="http://schemas.openxmlformats.org/officeDocument/2006/relationships/oleObject" Target="../embeddings/oleObject48.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4.xml"/><Relationship Id="rId1" Type="http://schemas.openxmlformats.org/officeDocument/2006/relationships/vmlDrawing" Target="../drawings/vmlDrawing21.vml"/><Relationship Id="rId5" Type="http://schemas.openxmlformats.org/officeDocument/2006/relationships/image" Target="../media/image2.wmf"/><Relationship Id="rId4" Type="http://schemas.openxmlformats.org/officeDocument/2006/relationships/oleObject" Target="../embeddings/oleObject4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4.xml"/><Relationship Id="rId1" Type="http://schemas.openxmlformats.org/officeDocument/2006/relationships/vmlDrawing" Target="../drawings/vmlDrawing22.vml"/><Relationship Id="rId5" Type="http://schemas.openxmlformats.org/officeDocument/2006/relationships/image" Target="../media/image2.wmf"/><Relationship Id="rId4" Type="http://schemas.openxmlformats.org/officeDocument/2006/relationships/oleObject" Target="../embeddings/oleObject50.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3.vml"/><Relationship Id="rId6" Type="http://schemas.openxmlformats.org/officeDocument/2006/relationships/oleObject" Target="../embeddings/oleObject52.bin"/><Relationship Id="rId5" Type="http://schemas.openxmlformats.org/officeDocument/2006/relationships/image" Target="../media/image1.wmf"/><Relationship Id="rId4" Type="http://schemas.openxmlformats.org/officeDocument/2006/relationships/oleObject" Target="../embeddings/oleObject51.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4.xml"/><Relationship Id="rId1" Type="http://schemas.openxmlformats.org/officeDocument/2006/relationships/vmlDrawing" Target="../drawings/vmlDrawing24.vml"/><Relationship Id="rId5" Type="http://schemas.openxmlformats.org/officeDocument/2006/relationships/image" Target="../media/image2.wmf"/><Relationship Id="rId4" Type="http://schemas.openxmlformats.org/officeDocument/2006/relationships/oleObject" Target="../embeddings/oleObject53.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3.xml"/><Relationship Id="rId1" Type="http://schemas.openxmlformats.org/officeDocument/2006/relationships/vmlDrawing" Target="../drawings/vmlDrawing25.vml"/><Relationship Id="rId5" Type="http://schemas.openxmlformats.org/officeDocument/2006/relationships/image" Target="../media/image23.wmf"/><Relationship Id="rId4" Type="http://schemas.openxmlformats.org/officeDocument/2006/relationships/oleObject" Target="../embeddings/oleObject54.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2.wmf"/><Relationship Id="rId4" Type="http://schemas.openxmlformats.org/officeDocument/2006/relationships/oleObject" Target="../embeddings/oleObject5.bin"/><Relationship Id="rId9" Type="http://schemas.openxmlformats.org/officeDocument/2006/relationships/image" Target="../media/image4.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12.xml"/><Relationship Id="rId1" Type="http://schemas.openxmlformats.org/officeDocument/2006/relationships/vmlDrawing" Target="../drawings/vmlDrawing26.vml"/><Relationship Id="rId5" Type="http://schemas.openxmlformats.org/officeDocument/2006/relationships/image" Target="../media/image24.wmf"/><Relationship Id="rId4" Type="http://schemas.openxmlformats.org/officeDocument/2006/relationships/oleObject" Target="../embeddings/oleObject55.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7.vml"/><Relationship Id="rId6" Type="http://schemas.openxmlformats.org/officeDocument/2006/relationships/oleObject" Target="../embeddings/oleObject57.bin"/><Relationship Id="rId5" Type="http://schemas.openxmlformats.org/officeDocument/2006/relationships/image" Target="../media/image1.wmf"/><Relationship Id="rId4" Type="http://schemas.openxmlformats.org/officeDocument/2006/relationships/oleObject" Target="../embeddings/oleObject56.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13.xml"/><Relationship Id="rId1" Type="http://schemas.openxmlformats.org/officeDocument/2006/relationships/vmlDrawing" Target="../drawings/vmlDrawing28.vml"/><Relationship Id="rId5" Type="http://schemas.openxmlformats.org/officeDocument/2006/relationships/image" Target="../media/image23.wmf"/><Relationship Id="rId4" Type="http://schemas.openxmlformats.org/officeDocument/2006/relationships/oleObject" Target="../embeddings/oleObject58.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2.wmf"/><Relationship Id="rId4" Type="http://schemas.openxmlformats.org/officeDocument/2006/relationships/oleObject" Target="../embeddings/oleObject8.bin"/><Relationship Id="rId9" Type="http://schemas.openxmlformats.org/officeDocument/2006/relationships/image" Target="../media/image6.wmf"/></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3.xml"/><Relationship Id="rId1" Type="http://schemas.openxmlformats.org/officeDocument/2006/relationships/vmlDrawing" Target="../drawings/vmlDrawing29.vml"/><Relationship Id="rId5" Type="http://schemas.openxmlformats.org/officeDocument/2006/relationships/image" Target="../media/image23.wmf"/><Relationship Id="rId4" Type="http://schemas.openxmlformats.org/officeDocument/2006/relationships/oleObject" Target="../embeddings/oleObject59.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7" Type="http://schemas.openxmlformats.org/officeDocument/2006/relationships/image" Target="../media/image26.wmf"/><Relationship Id="rId2" Type="http://schemas.openxmlformats.org/officeDocument/2006/relationships/slideLayout" Target="../slideLayouts/slideLayout13.xml"/><Relationship Id="rId1" Type="http://schemas.openxmlformats.org/officeDocument/2006/relationships/vmlDrawing" Target="../drawings/vmlDrawing30.vml"/><Relationship Id="rId6" Type="http://schemas.openxmlformats.org/officeDocument/2006/relationships/image" Target="../media/image25.wmf"/><Relationship Id="rId5" Type="http://schemas.openxmlformats.org/officeDocument/2006/relationships/image" Target="../media/image23.wmf"/><Relationship Id="rId4" Type="http://schemas.openxmlformats.org/officeDocument/2006/relationships/oleObject" Target="../embeddings/oleObject60.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3.xml"/><Relationship Id="rId1" Type="http://schemas.openxmlformats.org/officeDocument/2006/relationships/vmlDrawing" Target="../drawings/vmlDrawing31.vml"/><Relationship Id="rId5" Type="http://schemas.openxmlformats.org/officeDocument/2006/relationships/image" Target="../media/image23.wmf"/><Relationship Id="rId4" Type="http://schemas.openxmlformats.org/officeDocument/2006/relationships/oleObject" Target="../embeddings/oleObject61.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3.xml"/><Relationship Id="rId1" Type="http://schemas.openxmlformats.org/officeDocument/2006/relationships/vmlDrawing" Target="../drawings/vmlDrawing32.vml"/><Relationship Id="rId6" Type="http://schemas.openxmlformats.org/officeDocument/2006/relationships/image" Target="../media/image27.emf"/><Relationship Id="rId5" Type="http://schemas.openxmlformats.org/officeDocument/2006/relationships/image" Target="../media/image23.wmf"/><Relationship Id="rId4" Type="http://schemas.openxmlformats.org/officeDocument/2006/relationships/oleObject" Target="../embeddings/oleObject62.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13.xml"/><Relationship Id="rId1" Type="http://schemas.openxmlformats.org/officeDocument/2006/relationships/vmlDrawing" Target="../drawings/vmlDrawing33.vml"/><Relationship Id="rId5" Type="http://schemas.openxmlformats.org/officeDocument/2006/relationships/image" Target="../media/image23.wmf"/><Relationship Id="rId4" Type="http://schemas.openxmlformats.org/officeDocument/2006/relationships/oleObject" Target="../embeddings/oleObject63.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13.xml"/><Relationship Id="rId1" Type="http://schemas.openxmlformats.org/officeDocument/2006/relationships/vmlDrawing" Target="../drawings/vmlDrawing34.vml"/><Relationship Id="rId5" Type="http://schemas.openxmlformats.org/officeDocument/2006/relationships/image" Target="../media/image23.wmf"/><Relationship Id="rId4" Type="http://schemas.openxmlformats.org/officeDocument/2006/relationships/oleObject" Target="../embeddings/oleObject64.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3.xml"/><Relationship Id="rId1" Type="http://schemas.openxmlformats.org/officeDocument/2006/relationships/vmlDrawing" Target="../drawings/vmlDrawing35.vml"/><Relationship Id="rId5" Type="http://schemas.openxmlformats.org/officeDocument/2006/relationships/image" Target="../media/image23.wmf"/><Relationship Id="rId4" Type="http://schemas.openxmlformats.org/officeDocument/2006/relationships/oleObject" Target="../embeddings/oleObject65.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3.xml"/><Relationship Id="rId1" Type="http://schemas.openxmlformats.org/officeDocument/2006/relationships/vmlDrawing" Target="../drawings/vmlDrawing36.vml"/><Relationship Id="rId5" Type="http://schemas.openxmlformats.org/officeDocument/2006/relationships/image" Target="../media/image23.wmf"/><Relationship Id="rId4" Type="http://schemas.openxmlformats.org/officeDocument/2006/relationships/oleObject" Target="../embeddings/oleObject66.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13.xml"/><Relationship Id="rId1" Type="http://schemas.openxmlformats.org/officeDocument/2006/relationships/vmlDrawing" Target="../drawings/vmlDrawing37.vml"/><Relationship Id="rId5" Type="http://schemas.openxmlformats.org/officeDocument/2006/relationships/image" Target="../media/image23.wmf"/><Relationship Id="rId4" Type="http://schemas.openxmlformats.org/officeDocument/2006/relationships/oleObject" Target="../embeddings/oleObject67.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3.xml"/><Relationship Id="rId1" Type="http://schemas.openxmlformats.org/officeDocument/2006/relationships/vmlDrawing" Target="../drawings/vmlDrawing38.vml"/><Relationship Id="rId5" Type="http://schemas.openxmlformats.org/officeDocument/2006/relationships/image" Target="../media/image23.wmf"/><Relationship Id="rId4" Type="http://schemas.openxmlformats.org/officeDocument/2006/relationships/oleObject" Target="../embeddings/oleObject68.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11.bin"/></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9.vml"/><Relationship Id="rId6" Type="http://schemas.openxmlformats.org/officeDocument/2006/relationships/oleObject" Target="../embeddings/oleObject70.bin"/><Relationship Id="rId5" Type="http://schemas.openxmlformats.org/officeDocument/2006/relationships/image" Target="../media/image1.wmf"/><Relationship Id="rId4" Type="http://schemas.openxmlformats.org/officeDocument/2006/relationships/oleObject" Target="../embeddings/oleObject69.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0.vml"/><Relationship Id="rId6" Type="http://schemas.openxmlformats.org/officeDocument/2006/relationships/oleObject" Target="../embeddings/oleObject72.bin"/><Relationship Id="rId5" Type="http://schemas.openxmlformats.org/officeDocument/2006/relationships/image" Target="../media/image1.wmf"/><Relationship Id="rId4" Type="http://schemas.openxmlformats.org/officeDocument/2006/relationships/oleObject" Target="../embeddings/oleObject71.bin"/></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1.vml"/><Relationship Id="rId6" Type="http://schemas.openxmlformats.org/officeDocument/2006/relationships/oleObject" Target="../embeddings/oleObject74.bin"/><Relationship Id="rId5" Type="http://schemas.openxmlformats.org/officeDocument/2006/relationships/image" Target="../media/image1.wmf"/><Relationship Id="rId4" Type="http://schemas.openxmlformats.org/officeDocument/2006/relationships/oleObject" Target="../embeddings/oleObject73.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14.xml"/><Relationship Id="rId1" Type="http://schemas.openxmlformats.org/officeDocument/2006/relationships/vmlDrawing" Target="../drawings/vmlDrawing42.vml"/><Relationship Id="rId5" Type="http://schemas.openxmlformats.org/officeDocument/2006/relationships/image" Target="../media/image2.wmf"/><Relationship Id="rId4" Type="http://schemas.openxmlformats.org/officeDocument/2006/relationships/oleObject" Target="../embeddings/oleObject75.bin"/></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14.xml"/><Relationship Id="rId1" Type="http://schemas.openxmlformats.org/officeDocument/2006/relationships/vmlDrawing" Target="../drawings/vmlDrawing43.vml"/><Relationship Id="rId5" Type="http://schemas.openxmlformats.org/officeDocument/2006/relationships/image" Target="../media/image2.wmf"/><Relationship Id="rId4" Type="http://schemas.openxmlformats.org/officeDocument/2006/relationships/oleObject" Target="../embeddings/oleObject76.bin"/></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14.xml"/><Relationship Id="rId1" Type="http://schemas.openxmlformats.org/officeDocument/2006/relationships/vmlDrawing" Target="../drawings/vmlDrawing44.vml"/><Relationship Id="rId5" Type="http://schemas.openxmlformats.org/officeDocument/2006/relationships/image" Target="../media/image2.wmf"/><Relationship Id="rId4" Type="http://schemas.openxmlformats.org/officeDocument/2006/relationships/oleObject" Target="../embeddings/oleObject77.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14.xml"/><Relationship Id="rId1" Type="http://schemas.openxmlformats.org/officeDocument/2006/relationships/vmlDrawing" Target="../drawings/vmlDrawing45.vml"/><Relationship Id="rId5" Type="http://schemas.openxmlformats.org/officeDocument/2006/relationships/image" Target="../media/image2.wmf"/><Relationship Id="rId4" Type="http://schemas.openxmlformats.org/officeDocument/2006/relationships/oleObject" Target="../embeddings/oleObject78.bin"/></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14.xml"/><Relationship Id="rId1" Type="http://schemas.openxmlformats.org/officeDocument/2006/relationships/vmlDrawing" Target="../drawings/vmlDrawing46.vml"/><Relationship Id="rId5" Type="http://schemas.openxmlformats.org/officeDocument/2006/relationships/image" Target="../media/image2.wmf"/><Relationship Id="rId4" Type="http://schemas.openxmlformats.org/officeDocument/2006/relationships/oleObject" Target="../embeddings/oleObject79.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0.wmf"/><Relationship Id="rId3" Type="http://schemas.openxmlformats.org/officeDocument/2006/relationships/notesSlide" Target="../notesSlides/notesSlide7.xml"/><Relationship Id="rId7" Type="http://schemas.openxmlformats.org/officeDocument/2006/relationships/image" Target="../media/image7.wmf"/><Relationship Id="rId12" Type="http://schemas.openxmlformats.org/officeDocument/2006/relationships/oleObject" Target="../embeddings/oleObject16.bin"/><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oleObject" Target="../embeddings/oleObject13.bin"/><Relationship Id="rId11" Type="http://schemas.openxmlformats.org/officeDocument/2006/relationships/image" Target="../media/image9.wmf"/><Relationship Id="rId5" Type="http://schemas.openxmlformats.org/officeDocument/2006/relationships/image" Target="../media/image2.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8.wmf"/></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7.vml"/><Relationship Id="rId6" Type="http://schemas.openxmlformats.org/officeDocument/2006/relationships/oleObject" Target="../embeddings/oleObject81.bin"/><Relationship Id="rId5" Type="http://schemas.openxmlformats.org/officeDocument/2006/relationships/image" Target="../media/image1.wmf"/><Relationship Id="rId4" Type="http://schemas.openxmlformats.org/officeDocument/2006/relationships/oleObject" Target="../embeddings/oleObject80.bin"/></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14.xml"/><Relationship Id="rId1" Type="http://schemas.openxmlformats.org/officeDocument/2006/relationships/vmlDrawing" Target="../drawings/vmlDrawing48.vml"/><Relationship Id="rId5" Type="http://schemas.openxmlformats.org/officeDocument/2006/relationships/image" Target="../media/image2.wmf"/><Relationship Id="rId4" Type="http://schemas.openxmlformats.org/officeDocument/2006/relationships/oleObject" Target="../embeddings/oleObject82.bin"/></Relationships>
</file>

<file path=ppt/slides/_rels/slide76.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76.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14.xml"/><Relationship Id="rId1" Type="http://schemas.openxmlformats.org/officeDocument/2006/relationships/vmlDrawing" Target="../drawings/vmlDrawing49.vml"/><Relationship Id="rId5" Type="http://schemas.openxmlformats.org/officeDocument/2006/relationships/image" Target="../media/image2.wmf"/><Relationship Id="rId4" Type="http://schemas.openxmlformats.org/officeDocument/2006/relationships/oleObject" Target="../embeddings/oleObject8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13.wmf"/><Relationship Id="rId3" Type="http://schemas.openxmlformats.org/officeDocument/2006/relationships/notesSlide" Target="../notesSlides/notesSlide8.xml"/><Relationship Id="rId7" Type="http://schemas.openxmlformats.org/officeDocument/2006/relationships/image" Target="../media/image9.wmf"/><Relationship Id="rId12" Type="http://schemas.openxmlformats.org/officeDocument/2006/relationships/oleObject" Target="../embeddings/oleObject21.bin"/><Relationship Id="rId2" Type="http://schemas.openxmlformats.org/officeDocument/2006/relationships/slideLayout" Target="../slideLayouts/slideLayout14.xml"/><Relationship Id="rId1" Type="http://schemas.openxmlformats.org/officeDocument/2006/relationships/vmlDrawing" Target="../drawings/vmlDrawing7.vml"/><Relationship Id="rId6" Type="http://schemas.openxmlformats.org/officeDocument/2006/relationships/oleObject" Target="../embeddings/oleObject18.bin"/><Relationship Id="rId11" Type="http://schemas.openxmlformats.org/officeDocument/2006/relationships/image" Target="../media/image12.wmf"/><Relationship Id="rId5" Type="http://schemas.openxmlformats.org/officeDocument/2006/relationships/image" Target="../media/image2.wmf"/><Relationship Id="rId15" Type="http://schemas.openxmlformats.org/officeDocument/2006/relationships/image" Target="../media/image14.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11.wmf"/><Relationship Id="rId14" Type="http://schemas.openxmlformats.org/officeDocument/2006/relationships/oleObject" Target="../embeddings/oleObject2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846138" y="1341438"/>
            <a:ext cx="7902575" cy="3024187"/>
          </a:xfrm>
        </p:spPr>
        <p:txBody>
          <a:bodyPr/>
          <a:lstStyle/>
          <a:p>
            <a:pPr eaLnBrk="1" hangingPunct="1"/>
            <a:r>
              <a:rPr lang="en-US" sz="2600">
                <a:latin typeface="Verdana" pitchFamily="34" charset="0"/>
              </a:rPr>
              <a:t>Econometrics - Lecture 6</a:t>
            </a:r>
            <a:br>
              <a:rPr lang="en-US" sz="2600">
                <a:latin typeface="Verdana" pitchFamily="34" charset="0"/>
              </a:rPr>
            </a:br>
            <a:br>
              <a:rPr lang="en-US" sz="2600">
                <a:latin typeface="Verdana" pitchFamily="34" charset="0"/>
              </a:rPr>
            </a:br>
            <a:r>
              <a:rPr lang="en-US" sz="5400">
                <a:latin typeface="Verdana" pitchFamily="34" charset="0"/>
              </a:rPr>
              <a:t>GMM-Estimator and Econometric Models</a:t>
            </a:r>
            <a:endParaRPr lang="en-US" sz="4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GB" sz="4000" dirty="0">
                <a:latin typeface="Verdana" pitchFamily="34" charset="0"/>
              </a:rPr>
              <a:t>Moment Conditions of OLS and IV Estimation</a:t>
            </a:r>
          </a:p>
        </p:txBody>
      </p:sp>
      <p:sp>
        <p:nvSpPr>
          <p:cNvPr id="2053"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Linear 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cs typeface="Arial" charset="0"/>
              </a:rPr>
              <a:t> + </a:t>
            </a:r>
            <a:r>
              <a:rPr lang="en-GB" sz="2000" dirty="0" err="1"/>
              <a:t>ε</a:t>
            </a:r>
            <a:r>
              <a:rPr lang="en-GB" sz="2000" baseline="-25000" dirty="0" err="1"/>
              <a:t>i</a:t>
            </a:r>
            <a:r>
              <a:rPr lang="en-GB" sz="2000" dirty="0"/>
              <a:t> </a:t>
            </a:r>
          </a:p>
          <a:p>
            <a:pPr>
              <a:spcBef>
                <a:spcPts val="600"/>
              </a:spcBef>
            </a:pPr>
            <a:r>
              <a:rPr lang="en-GB" sz="2000" dirty="0"/>
              <a:t>OLS estimator: solution of the </a:t>
            </a:r>
            <a:r>
              <a:rPr lang="en-GB" sz="2000" i="1" dirty="0"/>
              <a:t>K</a:t>
            </a:r>
            <a:r>
              <a:rPr lang="en-GB" sz="2000" dirty="0"/>
              <a:t> normal equations </a:t>
            </a:r>
          </a:p>
          <a:p>
            <a:pPr>
              <a:spcBef>
                <a:spcPts val="600"/>
              </a:spcBef>
              <a:buFont typeface="Wingdings" pitchFamily="2" charset="2"/>
              <a:buNone/>
            </a:pPr>
            <a:r>
              <a:rPr lang="en-GB" sz="2000" dirty="0"/>
              <a:t>		 1/N </a:t>
            </a:r>
            <a:r>
              <a:rPr lang="en-GB" sz="2000" dirty="0" err="1"/>
              <a:t>Σ</a:t>
            </a:r>
            <a:r>
              <a:rPr lang="en-GB" sz="2000" baseline="-25000" dirty="0" err="1"/>
              <a:t>i</a:t>
            </a:r>
            <a:r>
              <a:rPr lang="en-GB" sz="2000" dirty="0"/>
              <a:t>(</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i="1" dirty="0" err="1">
                <a:cs typeface="Arial" charset="0"/>
              </a:rPr>
              <a:t>b</a:t>
            </a:r>
            <a:r>
              <a:rPr lang="en-GB" sz="2000" dirty="0"/>
              <a:t>) </a:t>
            </a:r>
            <a:r>
              <a:rPr lang="en-GB" sz="2000" i="1" dirty="0"/>
              <a:t>x</a:t>
            </a:r>
            <a:r>
              <a:rPr lang="en-GB" sz="2000" baseline="-25000" dirty="0"/>
              <a:t>i</a:t>
            </a:r>
            <a:r>
              <a:rPr lang="en-GB" sz="2000" dirty="0"/>
              <a:t> = </a:t>
            </a:r>
            <a:r>
              <a:rPr lang="en-GB" sz="2000" dirty="0">
                <a:cs typeface="Arial" charset="0"/>
              </a:rPr>
              <a:t>0 </a:t>
            </a:r>
            <a:endParaRPr lang="en-GB" sz="2000" dirty="0"/>
          </a:p>
          <a:p>
            <a:pPr>
              <a:spcBef>
                <a:spcPts val="600"/>
              </a:spcBef>
            </a:pPr>
            <a:r>
              <a:rPr lang="en-GB" sz="2000" dirty="0"/>
              <a:t>Corresponding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a:t>x</a:t>
            </a:r>
            <a:r>
              <a:rPr lang="en-GB" sz="2000" baseline="-25000" dirty="0"/>
              <a:t>i</a:t>
            </a:r>
            <a:r>
              <a:rPr lang="en-GB" sz="2000" dirty="0"/>
              <a:t>} = </a:t>
            </a:r>
            <a:r>
              <a:rPr lang="en-GB" sz="2000" dirty="0">
                <a:cs typeface="Arial" charset="0"/>
              </a:rPr>
              <a:t>0</a:t>
            </a:r>
            <a:r>
              <a:rPr lang="en-GB" sz="2000" dirty="0"/>
              <a:t> </a:t>
            </a:r>
          </a:p>
          <a:p>
            <a:pPr>
              <a:spcBef>
                <a:spcPts val="600"/>
              </a:spcBef>
            </a:pPr>
            <a:r>
              <a:rPr lang="en-GB" sz="2000" dirty="0"/>
              <a:t>IV estimator given </a:t>
            </a:r>
            <a:r>
              <a:rPr lang="en-GB" sz="2000" i="1" dirty="0"/>
              <a:t>R</a:t>
            </a:r>
            <a:r>
              <a:rPr lang="en-GB" sz="2000" dirty="0"/>
              <a:t> instrumental variables </a:t>
            </a:r>
            <a:r>
              <a:rPr lang="en-GB" sz="2000" i="1" dirty="0" err="1"/>
              <a:t>z</a:t>
            </a:r>
            <a:r>
              <a:rPr lang="en-GB" sz="2000" baseline="-25000" dirty="0" err="1"/>
              <a:t>i</a:t>
            </a:r>
            <a:r>
              <a:rPr lang="en-GB" sz="2000" dirty="0"/>
              <a:t> (which may overlap with </a:t>
            </a:r>
            <a:r>
              <a:rPr lang="en-GB" sz="2000" i="1" dirty="0"/>
              <a:t>x</a:t>
            </a:r>
            <a:r>
              <a:rPr lang="en-GB" sz="2000" baseline="-25000" dirty="0"/>
              <a:t>i</a:t>
            </a:r>
            <a:r>
              <a:rPr lang="en-GB" sz="2000" dirty="0"/>
              <a:t>) is based on the </a:t>
            </a:r>
            <a:r>
              <a:rPr lang="en-GB" sz="2000" i="1" dirty="0"/>
              <a:t>R</a:t>
            </a:r>
            <a:r>
              <a:rPr lang="en-GB" sz="2000" dirty="0"/>
              <a:t>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a:t>
            </a:r>
          </a:p>
          <a:p>
            <a:pPr>
              <a:spcBef>
                <a:spcPts val="600"/>
              </a:spcBef>
            </a:pPr>
            <a:r>
              <a:rPr lang="en-GB" sz="2000" dirty="0"/>
              <a:t>IV estimator: solution of corresponding sample moment conditions</a:t>
            </a:r>
          </a:p>
          <a:p>
            <a:pPr>
              <a:spcBef>
                <a:spcPts val="600"/>
              </a:spcBef>
              <a:buFont typeface="Wingdings" pitchFamily="2" charset="2"/>
              <a:buNone/>
            </a:pPr>
            <a:endParaRPr lang="en-GB"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268FB4A-BF03-46D6-A623-4D3C41E0E1AC}" type="slidenum">
              <a:rPr lang="de-AT" altLang="en-US"/>
              <a:pPr>
                <a:defRPr/>
              </a:pPr>
              <a:t>10</a:t>
            </a:fld>
            <a:endParaRPr lang="de-AT" altLang="en-US" dirty="0"/>
          </a:p>
        </p:txBody>
      </p:sp>
      <p:graphicFrame>
        <p:nvGraphicFramePr>
          <p:cNvPr id="205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10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7"/>
          <p:cNvGraphicFramePr>
            <a:graphicFrameLocks noChangeAspect="1"/>
          </p:cNvGraphicFramePr>
          <p:nvPr/>
        </p:nvGraphicFramePr>
        <p:xfrm>
          <a:off x="1476375" y="5229225"/>
          <a:ext cx="2782888" cy="546100"/>
        </p:xfrm>
        <a:graphic>
          <a:graphicData uri="http://schemas.openxmlformats.org/presentationml/2006/ole">
            <mc:AlternateContent xmlns:mc="http://schemas.openxmlformats.org/markup-compatibility/2006">
              <mc:Choice xmlns:v="urn:schemas-microsoft-com:vml" Requires="v">
                <p:oleObj spid="_x0000_s2101" name="Formel" r:id="rId6" imgW="1422360" imgH="279360" progId="Equation.3">
                  <p:embed/>
                </p:oleObj>
              </mc:Choice>
              <mc:Fallback>
                <p:oleObj name="Formel" r:id="rId6" imgW="1422360" imgH="27936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52292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7"/>
          <p:cNvSpPr>
            <a:spLocks noGrp="1"/>
          </p:cNvSpPr>
          <p:nvPr>
            <p:ph type="sldNum" sz="quarter" idx="12"/>
          </p:nvPr>
        </p:nvSpPr>
        <p:spPr/>
        <p:txBody>
          <a:bodyPr/>
          <a:lstStyle/>
          <a:p>
            <a:pPr>
              <a:defRPr/>
            </a:pPr>
            <a:fld id="{B466C810-FE75-4138-81CF-FAD7A899B244}" type="slidenum">
              <a:rPr lang="de-AT" altLang="en-US"/>
              <a:pPr>
                <a:defRPr/>
              </a:pPr>
              <a:t>11</a:t>
            </a:fld>
            <a:endParaRPr lang="de-AT" altLang="en-US" dirty="0"/>
          </a:p>
        </p:txBody>
      </p:sp>
      <p:sp>
        <p:nvSpPr>
          <p:cNvPr id="4103" name="Rectangle 2"/>
          <p:cNvSpPr>
            <a:spLocks noGrp="1" noChangeArrowheads="1"/>
          </p:cNvSpPr>
          <p:nvPr>
            <p:ph type="title"/>
          </p:nvPr>
        </p:nvSpPr>
        <p:spPr/>
        <p:txBody>
          <a:bodyPr/>
          <a:lstStyle/>
          <a:p>
            <a:r>
              <a:rPr lang="en-GB" sz="4000" dirty="0">
                <a:latin typeface="Verdana" pitchFamily="34" charset="0"/>
              </a:rPr>
              <a:t>Generalized Method of Moments (GMM) Estimation</a:t>
            </a:r>
            <a:endParaRPr lang="en-GB" sz="4000" dirty="0"/>
          </a:p>
        </p:txBody>
      </p:sp>
      <p:sp>
        <p:nvSpPr>
          <p:cNvPr id="2" name="Rectangle 3"/>
          <p:cNvSpPr>
            <a:spLocks noGrp="1" noChangeArrowheads="1"/>
          </p:cNvSpPr>
          <p:nvPr>
            <p:ph type="body" sz="half" idx="1"/>
          </p:nvPr>
        </p:nvSpPr>
        <p:spPr>
          <a:xfrm>
            <a:off x="468313" y="1600200"/>
            <a:ext cx="7600950" cy="4530725"/>
          </a:xfrm>
        </p:spPr>
        <p:txBody>
          <a:bodyPr/>
          <a:lstStyle/>
          <a:p>
            <a:pPr marL="360000" indent="-360000">
              <a:buFont typeface="Wingdings" pitchFamily="2" charset="2"/>
              <a:buNone/>
              <a:defRPr/>
            </a:pPr>
            <a:r>
              <a:rPr lang="en-GB" sz="2000" dirty="0"/>
              <a:t>The model is characterized by </a:t>
            </a:r>
            <a:r>
              <a:rPr lang="en-GB" sz="2000" i="1" dirty="0"/>
              <a:t>R</a:t>
            </a:r>
            <a:r>
              <a:rPr lang="en-GB" sz="2000" dirty="0"/>
              <a:t> moment conditions and the corresponding equations</a:t>
            </a:r>
          </a:p>
          <a:p>
            <a:pPr marL="469900" indent="-469900">
              <a:buFont typeface="Wingdings" pitchFamily="2" charset="2"/>
              <a:buNone/>
              <a:defRPr/>
            </a:pPr>
            <a:r>
              <a:rPr lang="en-GB" sz="2000" dirty="0"/>
              <a:t>		E{</a:t>
            </a:r>
            <a:r>
              <a:rPr lang="en-GB" sz="2000" i="1" dirty="0"/>
              <a:t>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dirty="0"/>
              <a:t>} = 0 </a:t>
            </a:r>
          </a:p>
          <a:p>
            <a:pPr marL="360000" indent="-360000">
              <a:buFont typeface="Wingdings" pitchFamily="2" charset="2"/>
              <a:buNone/>
              <a:defRPr/>
            </a:pPr>
            <a:r>
              <a:rPr lang="en-GB" sz="2000" dirty="0"/>
              <a:t>	[cf. 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a:t>
            </a:r>
            <a:endParaRPr lang="en-GB" sz="2000" dirty="0"/>
          </a:p>
          <a:p>
            <a:pPr marL="360000" indent="-360000">
              <a:defRPr/>
            </a:pPr>
            <a:r>
              <a:rPr lang="en-GB" sz="2000" i="1" dirty="0"/>
              <a:t>f</a:t>
            </a:r>
            <a:r>
              <a:rPr lang="en-GB" sz="2000" dirty="0">
                <a:sym typeface="Wingdings" pitchFamily="2" charset="2"/>
              </a:rPr>
              <a:t>(.):</a:t>
            </a:r>
            <a:r>
              <a:rPr lang="en-GB" sz="2000" dirty="0"/>
              <a:t> </a:t>
            </a:r>
            <a:r>
              <a:rPr lang="en-GB" sz="2000" i="1" dirty="0"/>
              <a:t>R</a:t>
            </a:r>
            <a:r>
              <a:rPr lang="en-GB" sz="2000" dirty="0"/>
              <a:t>-vector function</a:t>
            </a:r>
          </a:p>
          <a:p>
            <a:pPr marL="360000" indent="-360000">
              <a:defRPr/>
            </a:pPr>
            <a:r>
              <a:rPr lang="en-GB" sz="2000" i="1" dirty="0" err="1"/>
              <a:t>w</a:t>
            </a:r>
            <a:r>
              <a:rPr lang="en-GB" sz="2000" baseline="-25000" dirty="0" err="1"/>
              <a:t>i</a:t>
            </a:r>
            <a:r>
              <a:rPr lang="en-GB" sz="2000" dirty="0"/>
              <a:t>: vector of observable variables, exogenous or endogenous</a:t>
            </a:r>
          </a:p>
          <a:p>
            <a:pPr marL="360000" indent="-360000">
              <a:defRPr/>
            </a:pPr>
            <a:r>
              <a:rPr lang="en-GB" sz="2000" i="1" dirty="0" err="1"/>
              <a:t>z</a:t>
            </a:r>
            <a:r>
              <a:rPr lang="en-GB" sz="2000" baseline="-25000" dirty="0" err="1"/>
              <a:t>i</a:t>
            </a:r>
            <a:r>
              <a:rPr lang="en-GB" sz="2000" dirty="0"/>
              <a:t>: vector of instrumental variables</a:t>
            </a:r>
          </a:p>
          <a:p>
            <a:pPr marL="360000" indent="-360000">
              <a:defRPr/>
            </a:pPr>
            <a:r>
              <a:rPr lang="en-GB" sz="2000" dirty="0">
                <a:cs typeface="Arial" charset="0"/>
              </a:rPr>
              <a:t>θ: </a:t>
            </a:r>
            <a:r>
              <a:rPr lang="en-GB" sz="2000" i="1" dirty="0"/>
              <a:t>K</a:t>
            </a:r>
            <a:r>
              <a:rPr lang="en-GB" sz="2000" dirty="0"/>
              <a:t>-vector of unknown parameters</a:t>
            </a:r>
            <a:endParaRPr lang="en-GB" sz="2400" dirty="0"/>
          </a:p>
          <a:p>
            <a:pPr marL="469900" indent="-469900">
              <a:buFont typeface="Wingdings" pitchFamily="2" charset="2"/>
              <a:buNone/>
              <a:defRPr/>
            </a:pPr>
            <a:r>
              <a:rPr lang="en-GB" sz="2000" dirty="0">
                <a:cs typeface="Arial" charset="0"/>
              </a:rPr>
              <a:t>Sample equivalents </a:t>
            </a:r>
            <a:r>
              <a:rPr lang="en-GB" sz="2000" i="1" dirty="0" err="1"/>
              <a:t>g</a:t>
            </a:r>
            <a:r>
              <a:rPr lang="en-GB" sz="2000" baseline="-25000" dirty="0" err="1"/>
              <a:t>N</a:t>
            </a:r>
            <a:r>
              <a:rPr lang="en-GB" sz="2000" dirty="0"/>
              <a:t>(</a:t>
            </a:r>
            <a:r>
              <a:rPr lang="en-GB" sz="2000" dirty="0">
                <a:cs typeface="Arial" charset="0"/>
              </a:rPr>
              <a:t>θ</a:t>
            </a:r>
            <a:r>
              <a:rPr lang="en-GB" sz="2000" dirty="0"/>
              <a:t>) of </a:t>
            </a:r>
            <a:r>
              <a:rPr lang="en-GB" sz="2000" dirty="0">
                <a:cs typeface="Arial" charset="0"/>
              </a:rPr>
              <a:t>moment conditions should fulfil</a:t>
            </a:r>
          </a:p>
          <a:p>
            <a:pPr marL="469900" indent="-469900">
              <a:buFont typeface="Wingdings" pitchFamily="2" charset="2"/>
              <a:buNone/>
              <a:defRPr/>
            </a:pPr>
            <a:endParaRPr lang="en-GB" sz="1200" dirty="0">
              <a:cs typeface="Arial" charset="0"/>
            </a:endParaRPr>
          </a:p>
          <a:p>
            <a:pPr marL="469900" indent="-469900">
              <a:buFont typeface="Wingdings" pitchFamily="2" charset="2"/>
              <a:buNone/>
              <a:defRPr/>
            </a:pPr>
            <a:endParaRPr lang="en-GB" sz="1200" dirty="0">
              <a:cs typeface="Arial" charset="0"/>
            </a:endParaRPr>
          </a:p>
          <a:p>
            <a:pPr marL="360000" indent="-360000">
              <a:buSzPct val="100000"/>
              <a:buFont typeface="Wingdings" pitchFamily="2" charset="2"/>
              <a:buNone/>
              <a:defRPr/>
            </a:pPr>
            <a:r>
              <a:rPr lang="en-GB" sz="2000" dirty="0">
                <a:cs typeface="Arial" charset="0"/>
              </a:rPr>
              <a:t>Estimates </a:t>
            </a:r>
            <a:r>
              <a:rPr lang="en-GB" sz="2000" i="1" dirty="0">
                <a:cs typeface="Arial" charset="0"/>
              </a:rPr>
              <a:t>    </a:t>
            </a:r>
            <a:r>
              <a:rPr lang="en-GB" sz="2000" dirty="0">
                <a:cs typeface="Arial" charset="0"/>
              </a:rPr>
              <a:t>are chosen such that the sample moment conditions are fulfilled </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graphicFrame>
        <p:nvGraphicFramePr>
          <p:cNvPr id="4098" name="Object 2"/>
          <p:cNvGraphicFramePr>
            <a:graphicFrameLocks noChangeAspect="1"/>
          </p:cNvGraphicFramePr>
          <p:nvPr/>
        </p:nvGraphicFramePr>
        <p:xfrm>
          <a:off x="4114800" y="3328988"/>
          <a:ext cx="914400" cy="198437"/>
        </p:xfrm>
        <a:graphic>
          <a:graphicData uri="http://schemas.openxmlformats.org/presentationml/2006/ole">
            <mc:AlternateContent xmlns:mc="http://schemas.openxmlformats.org/markup-compatibility/2006">
              <mc:Choice xmlns:v="urn:schemas-microsoft-com:vml" Requires="v">
                <p:oleObj spid="_x0000_s4172" name="Equation" r:id="rId4" imgW="914400" imgH="198720" progId="Equation.DSMT4">
                  <p:embed/>
                </p:oleObj>
              </mc:Choice>
              <mc:Fallback>
                <p:oleObj name="Equation"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8988"/>
                        <a:ext cx="914400" cy="198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1493838" y="4824413"/>
          <a:ext cx="3341687" cy="501650"/>
        </p:xfrm>
        <a:graphic>
          <a:graphicData uri="http://schemas.openxmlformats.org/presentationml/2006/ole">
            <mc:AlternateContent xmlns:mc="http://schemas.openxmlformats.org/markup-compatibility/2006">
              <mc:Choice xmlns:v="urn:schemas-microsoft-com:vml" Requires="v">
                <p:oleObj spid="_x0000_s4173" name="Equation" r:id="rId6" imgW="1777680" imgH="266400" progId="Equation.DSMT4">
                  <p:embed/>
                </p:oleObj>
              </mc:Choice>
              <mc:Fallback>
                <p:oleObj name="Equation" r:id="rId6" imgW="1777680" imgH="2664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93838" y="4824413"/>
                        <a:ext cx="3341687"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0" name="Object 9"/>
          <p:cNvGraphicFramePr>
            <a:graphicFrameLocks noChangeAspect="1"/>
          </p:cNvGraphicFramePr>
          <p:nvPr/>
        </p:nvGraphicFramePr>
        <p:xfrm>
          <a:off x="1731963" y="5229225"/>
          <a:ext cx="220662" cy="417513"/>
        </p:xfrm>
        <a:graphic>
          <a:graphicData uri="http://schemas.openxmlformats.org/presentationml/2006/ole">
            <mc:AlternateContent xmlns:mc="http://schemas.openxmlformats.org/markup-compatibility/2006">
              <mc:Choice xmlns:v="urn:schemas-microsoft-com:vml" Requires="v">
                <p:oleObj spid="_x0000_s4174" name="Equation" r:id="rId8" imgW="114120" imgH="215640" progId="Equation.DSMT4">
                  <p:embed/>
                </p:oleObj>
              </mc:Choice>
              <mc:Fallback>
                <p:oleObj name="Equation" r:id="rId8" imgW="114120" imgH="215640"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31963" y="5229225"/>
                        <a:ext cx="220662"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93DE8EA1-1666-44CA-96DC-36CF82E37CD0}" type="slidenum">
              <a:rPr lang="de-AT" altLang="en-US"/>
              <a:pPr>
                <a:defRPr/>
              </a:pPr>
              <a:t>12</a:t>
            </a:fld>
            <a:endParaRPr lang="de-AT" altLang="en-US" dirty="0"/>
          </a:p>
        </p:txBody>
      </p:sp>
      <p:sp>
        <p:nvSpPr>
          <p:cNvPr id="5131" name="Rectangle 2"/>
          <p:cNvSpPr>
            <a:spLocks noGrp="1" noChangeArrowheads="1"/>
          </p:cNvSpPr>
          <p:nvPr>
            <p:ph type="title"/>
          </p:nvPr>
        </p:nvSpPr>
        <p:spPr/>
        <p:txBody>
          <a:bodyPr/>
          <a:lstStyle/>
          <a:p>
            <a:pPr eaLnBrk="1" hangingPunct="1"/>
            <a:r>
              <a:rPr lang="en-GB" sz="4000" dirty="0">
                <a:latin typeface="Verdana" pitchFamily="34" charset="0"/>
              </a:rPr>
              <a:t>GMM Estimation</a:t>
            </a:r>
          </a:p>
        </p:txBody>
      </p:sp>
      <p:sp>
        <p:nvSpPr>
          <p:cNvPr id="13318" name="Rectangle 3"/>
          <p:cNvSpPr>
            <a:spLocks noGrp="1" noChangeArrowheads="1"/>
          </p:cNvSpPr>
          <p:nvPr>
            <p:ph type="body" sz="half" idx="1"/>
          </p:nvPr>
        </p:nvSpPr>
        <p:spPr>
          <a:xfrm>
            <a:off x="457200" y="1601788"/>
            <a:ext cx="8075613" cy="4530725"/>
          </a:xfrm>
        </p:spPr>
        <p:txBody>
          <a:bodyPr/>
          <a:lstStyle/>
          <a:p>
            <a:pPr marL="360000" indent="-360000">
              <a:lnSpc>
                <a:spcPct val="80000"/>
              </a:lnSpc>
              <a:spcBef>
                <a:spcPts val="600"/>
              </a:spcBef>
              <a:buSzPct val="100000"/>
              <a:buFont typeface="Wingdings" pitchFamily="2" charset="2"/>
              <a:buNone/>
              <a:defRPr/>
            </a:pPr>
            <a:r>
              <a:rPr lang="en-GB" sz="2000" i="1" dirty="0"/>
              <a:t>R</a:t>
            </a:r>
            <a:r>
              <a:rPr lang="en-GB" sz="2000" dirty="0"/>
              <a:t> ≥ </a:t>
            </a:r>
            <a:r>
              <a:rPr lang="en-GB" sz="2000" i="1" dirty="0"/>
              <a:t>K </a:t>
            </a:r>
            <a:r>
              <a:rPr lang="en-GB" sz="2000" dirty="0">
                <a:cs typeface="Arial" charset="0"/>
              </a:rPr>
              <a:t>is a necessary condition for GMM estimation</a:t>
            </a:r>
            <a:endParaRPr lang="en-GB" sz="2000" dirty="0"/>
          </a:p>
          <a:p>
            <a:pPr marL="360000" indent="-360000">
              <a:spcBef>
                <a:spcPts val="600"/>
              </a:spcBef>
              <a:defRPr/>
            </a:pPr>
            <a:r>
              <a:rPr lang="en-GB" sz="2000" i="1" dirty="0">
                <a:cs typeface="Arial" charset="0"/>
              </a:rPr>
              <a:t>R </a:t>
            </a:r>
            <a:r>
              <a:rPr lang="en-GB" sz="2000" dirty="0">
                <a:cs typeface="Arial" charset="0"/>
              </a:rPr>
              <a:t>= </a:t>
            </a:r>
            <a:r>
              <a:rPr lang="en-GB" sz="2000" i="1" dirty="0">
                <a:cs typeface="Arial" charset="0"/>
              </a:rPr>
              <a:t>K</a:t>
            </a:r>
            <a:r>
              <a:rPr lang="en-GB" sz="2000" dirty="0">
                <a:cs typeface="Arial" charset="0"/>
              </a:rPr>
              <a:t>: unique solution, the </a:t>
            </a:r>
            <a:r>
              <a:rPr lang="en-GB" sz="2000" i="1" dirty="0">
                <a:cs typeface="Arial" charset="0"/>
              </a:rPr>
              <a:t>K</a:t>
            </a:r>
            <a:r>
              <a:rPr lang="en-GB" sz="2000" dirty="0">
                <a:cs typeface="Arial" charset="0"/>
              </a:rPr>
              <a:t>-vector    , of</a:t>
            </a:r>
          </a:p>
          <a:p>
            <a:pPr marL="360000" indent="-360000">
              <a:spcBef>
                <a:spcPts val="600"/>
              </a:spcBef>
              <a:buFont typeface="Wingdings" pitchFamily="2" charset="2"/>
              <a:buNone/>
              <a:defRPr/>
            </a:pPr>
            <a:r>
              <a:rPr lang="en-GB" sz="2000" i="1" dirty="0"/>
              <a:t>		</a:t>
            </a:r>
            <a:r>
              <a:rPr lang="en-GB" sz="2000" i="1" dirty="0" err="1"/>
              <a:t>g</a:t>
            </a:r>
            <a:r>
              <a:rPr lang="en-GB" sz="2000" baseline="-25000" dirty="0" err="1"/>
              <a:t>N</a:t>
            </a:r>
            <a:r>
              <a:rPr lang="en-GB" sz="2000" dirty="0"/>
              <a:t>(</a:t>
            </a:r>
            <a:r>
              <a:rPr lang="en-GB" sz="2000" dirty="0">
                <a:cs typeface="Arial" charset="0"/>
              </a:rPr>
              <a:t>θ) = 0</a:t>
            </a:r>
          </a:p>
          <a:p>
            <a:pPr marL="360000" indent="-360000">
              <a:spcBef>
                <a:spcPts val="600"/>
              </a:spcBef>
              <a:buFont typeface="Wingdings" pitchFamily="2" charset="2"/>
              <a:buNone/>
              <a:defRPr/>
            </a:pPr>
            <a:r>
              <a:rPr lang="en-GB" sz="2000" dirty="0">
                <a:cs typeface="Arial" charset="0"/>
              </a:rPr>
              <a:t>	if </a:t>
            </a:r>
            <a:r>
              <a:rPr lang="en-GB" sz="2000" i="1" dirty="0">
                <a:cs typeface="Arial" charset="0"/>
              </a:rPr>
              <a:t>f</a:t>
            </a:r>
            <a:r>
              <a:rPr lang="en-GB" sz="2000" dirty="0">
                <a:cs typeface="Arial" charset="0"/>
              </a:rPr>
              <a:t>(.) is nonlinear in θ, numerical solution might be derived</a:t>
            </a:r>
          </a:p>
          <a:p>
            <a:pPr marL="360000" indent="-360000">
              <a:spcBef>
                <a:spcPts val="600"/>
              </a:spcBef>
              <a:defRPr/>
            </a:pPr>
            <a:r>
              <a:rPr lang="en-GB" sz="2000" i="1" dirty="0"/>
              <a:t>R</a:t>
            </a:r>
            <a:r>
              <a:rPr lang="en-GB" sz="2000" dirty="0"/>
              <a:t> &gt; </a:t>
            </a:r>
            <a:r>
              <a:rPr lang="en-GB" sz="2000" i="1" dirty="0"/>
              <a:t>K</a:t>
            </a:r>
            <a:r>
              <a:rPr lang="en-GB" sz="2000" dirty="0"/>
              <a:t>: in general, no choice </a:t>
            </a:r>
            <a:r>
              <a:rPr lang="en-GB" sz="2000" i="1" dirty="0"/>
              <a:t>  </a:t>
            </a:r>
            <a:r>
              <a:rPr lang="en-GB" sz="2000" dirty="0"/>
              <a:t>  for </a:t>
            </a:r>
            <a:r>
              <a:rPr lang="en-GB" sz="2000" dirty="0">
                <a:cs typeface="Arial" charset="0"/>
              </a:rPr>
              <a:t>the </a:t>
            </a:r>
            <a:r>
              <a:rPr lang="en-GB" sz="2000" i="1" dirty="0">
                <a:cs typeface="Arial" charset="0"/>
              </a:rPr>
              <a:t>K</a:t>
            </a:r>
            <a:r>
              <a:rPr lang="en-GB" sz="2000" dirty="0">
                <a:cs typeface="Arial" charset="0"/>
              </a:rPr>
              <a:t>-vector θ will result in </a:t>
            </a:r>
            <a:r>
              <a:rPr lang="en-GB" sz="2000" i="1" dirty="0" err="1"/>
              <a:t>g</a:t>
            </a:r>
            <a:r>
              <a:rPr lang="en-GB" sz="2000" baseline="-25000" dirty="0" err="1"/>
              <a:t>N</a:t>
            </a:r>
            <a:r>
              <a:rPr lang="en-GB" sz="2000" dirty="0"/>
              <a:t>(</a:t>
            </a:r>
            <a:r>
              <a:rPr lang="en-GB" sz="2000" i="1" dirty="0"/>
              <a:t>  </a:t>
            </a:r>
            <a:r>
              <a:rPr lang="en-GB" sz="2000" dirty="0"/>
              <a:t>) = 0 for all </a:t>
            </a:r>
            <a:r>
              <a:rPr lang="en-GB" sz="2000" i="1" dirty="0"/>
              <a:t>R</a:t>
            </a:r>
            <a:r>
              <a:rPr lang="en-GB" sz="2000" dirty="0"/>
              <a:t> equations; for a good choice </a:t>
            </a:r>
            <a:r>
              <a:rPr lang="en-GB" sz="2000" i="1" dirty="0"/>
              <a:t>  </a:t>
            </a:r>
            <a:r>
              <a:rPr lang="en-GB" sz="2000" dirty="0"/>
              <a:t>, </a:t>
            </a:r>
            <a:r>
              <a:rPr lang="en-GB" sz="2000" i="1" dirty="0" err="1"/>
              <a:t>g</a:t>
            </a:r>
            <a:r>
              <a:rPr lang="en-GB" sz="2000" baseline="-25000" dirty="0" err="1"/>
              <a:t>N</a:t>
            </a:r>
            <a:r>
              <a:rPr lang="en-GB" sz="2000" dirty="0"/>
              <a:t>(</a:t>
            </a:r>
            <a:r>
              <a:rPr lang="en-GB" sz="2000" i="1" dirty="0"/>
              <a:t>  </a:t>
            </a:r>
            <a:r>
              <a:rPr lang="en-GB" sz="2000" dirty="0"/>
              <a:t>) ~ 0, i.e., all components of </a:t>
            </a:r>
            <a:r>
              <a:rPr lang="en-GB" sz="2000" i="1" dirty="0" err="1"/>
              <a:t>g</a:t>
            </a:r>
            <a:r>
              <a:rPr lang="en-GB" sz="2000" baseline="-25000" dirty="0" err="1"/>
              <a:t>N</a:t>
            </a:r>
            <a:r>
              <a:rPr lang="en-GB" sz="2000" dirty="0"/>
              <a:t>(</a:t>
            </a:r>
            <a:r>
              <a:rPr lang="en-GB" sz="2000" i="1" dirty="0"/>
              <a:t>  </a:t>
            </a:r>
            <a:r>
              <a:rPr lang="en-GB" sz="2000" dirty="0"/>
              <a:t>) are close to zero</a:t>
            </a:r>
            <a:endParaRPr lang="en-GB" sz="2000" i="1" dirty="0"/>
          </a:p>
          <a:p>
            <a:pPr marL="360000" indent="-360000">
              <a:spcBef>
                <a:spcPts val="600"/>
              </a:spcBef>
              <a:buSzPct val="100000"/>
              <a:buFont typeface="Wingdings" pitchFamily="2" charset="2"/>
              <a:buNone/>
              <a:defRPr/>
            </a:pPr>
            <a:r>
              <a:rPr lang="en-GB" sz="2000" dirty="0"/>
              <a:t>	estimate    is obtained through minimization with respect to </a:t>
            </a:r>
            <a:r>
              <a:rPr lang="en-GB" sz="2000" dirty="0">
                <a:cs typeface="Arial" charset="0"/>
              </a:rPr>
              <a:t>θ </a:t>
            </a:r>
            <a:r>
              <a:rPr lang="en-GB" sz="2000" dirty="0"/>
              <a:t>of the quadratic form</a:t>
            </a:r>
          </a:p>
          <a:p>
            <a:pPr marL="469900" indent="-469900">
              <a:lnSpc>
                <a:spcPct val="80000"/>
              </a:lnSpc>
              <a:spcBef>
                <a:spcPts val="600"/>
              </a:spcBef>
              <a:buSzPct val="100000"/>
              <a:buFont typeface="Wingdings" pitchFamily="2" charset="2"/>
              <a:buNone/>
              <a:defRPr/>
            </a:pPr>
            <a:r>
              <a:rPr lang="en-GB" sz="2000" dirty="0"/>
              <a:t>		Q</a:t>
            </a:r>
            <a:r>
              <a:rPr lang="en-GB" sz="2000" baseline="-25000" dirty="0"/>
              <a:t>N</a:t>
            </a:r>
            <a:r>
              <a:rPr lang="en-GB" sz="2000" dirty="0"/>
              <a:t>(</a:t>
            </a:r>
            <a:r>
              <a:rPr lang="en-GB" sz="2000" dirty="0">
                <a:cs typeface="Arial" charset="0"/>
              </a:rPr>
              <a:t>θ) = </a:t>
            </a:r>
            <a:r>
              <a:rPr lang="en-GB" sz="2000" i="1" dirty="0" err="1"/>
              <a:t>g</a:t>
            </a:r>
            <a:r>
              <a:rPr lang="en-GB" sz="2000" baseline="-25000" dirty="0" err="1"/>
              <a:t>N</a:t>
            </a:r>
            <a:r>
              <a:rPr lang="en-GB" sz="2000" dirty="0"/>
              <a:t>(</a:t>
            </a:r>
            <a:r>
              <a:rPr lang="en-GB" sz="2000" dirty="0">
                <a:cs typeface="Arial" charset="0"/>
              </a:rPr>
              <a:t>θ)‘ </a:t>
            </a:r>
            <a:r>
              <a:rPr lang="en-GB" sz="2000" i="1" dirty="0">
                <a:cs typeface="Arial" charset="0"/>
              </a:rPr>
              <a:t>W</a:t>
            </a:r>
            <a:r>
              <a:rPr lang="en-GB" sz="2000" baseline="-25000" dirty="0">
                <a:cs typeface="Arial" charset="0"/>
              </a:rPr>
              <a:t>N</a:t>
            </a:r>
            <a:r>
              <a:rPr lang="en-GB" sz="2000" dirty="0">
                <a:cs typeface="Arial" charset="0"/>
              </a:rPr>
              <a:t> </a:t>
            </a:r>
            <a:r>
              <a:rPr lang="en-GB" sz="2000" i="1" dirty="0" err="1"/>
              <a:t>g</a:t>
            </a:r>
            <a:r>
              <a:rPr lang="en-GB" sz="2000" baseline="-25000" dirty="0" err="1"/>
              <a:t>N</a:t>
            </a:r>
            <a:r>
              <a:rPr lang="en-GB" sz="2000" dirty="0"/>
              <a:t>(</a:t>
            </a:r>
            <a:r>
              <a:rPr lang="en-GB" sz="2000" dirty="0">
                <a:cs typeface="Arial" charset="0"/>
              </a:rPr>
              <a:t>θ)</a:t>
            </a:r>
          </a:p>
          <a:p>
            <a:pPr marL="469900" indent="-469900">
              <a:lnSpc>
                <a:spcPct val="80000"/>
              </a:lnSpc>
              <a:spcBef>
                <a:spcPts val="600"/>
              </a:spcBef>
              <a:buSzPct val="100000"/>
              <a:buFont typeface="Wingdings" pitchFamily="2" charset="2"/>
              <a:buNone/>
              <a:defRPr/>
            </a:pPr>
            <a:r>
              <a:rPr lang="en-GB" sz="2000" dirty="0">
                <a:cs typeface="Arial" charset="0"/>
              </a:rPr>
              <a:t>	   </a:t>
            </a:r>
            <a:r>
              <a:rPr lang="en-GB" sz="2000" i="1" dirty="0">
                <a:cs typeface="Arial" charset="0"/>
              </a:rPr>
              <a:t>W</a:t>
            </a:r>
            <a:r>
              <a:rPr lang="en-GB" sz="2000" baseline="-25000" dirty="0">
                <a:cs typeface="Arial" charset="0"/>
              </a:rPr>
              <a:t>N</a:t>
            </a:r>
            <a:r>
              <a:rPr lang="en-GB" sz="2000" dirty="0">
                <a:cs typeface="Arial" charset="0"/>
              </a:rPr>
              <a:t>: symmetric, positive definite weighting matrix</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graphicFrame>
        <p:nvGraphicFramePr>
          <p:cNvPr id="5122" name="Object 7"/>
          <p:cNvGraphicFramePr>
            <a:graphicFrameLocks noChangeAspect="1"/>
          </p:cNvGraphicFramePr>
          <p:nvPr/>
        </p:nvGraphicFramePr>
        <p:xfrm>
          <a:off x="4957763" y="1858963"/>
          <a:ext cx="236537" cy="446087"/>
        </p:xfrm>
        <a:graphic>
          <a:graphicData uri="http://schemas.openxmlformats.org/presentationml/2006/ole">
            <mc:AlternateContent xmlns:mc="http://schemas.openxmlformats.org/markup-compatibility/2006">
              <mc:Choice xmlns:v="urn:schemas-microsoft-com:vml" Requires="v">
                <p:oleObj spid="_x0000_s5292" name="Equation" r:id="rId4" imgW="114120" imgH="215640" progId="Equation.DSMT4">
                  <p:embed/>
                </p:oleObj>
              </mc:Choice>
              <mc:Fallback>
                <p:oleObj name="Equation" r:id="rId4" imgW="114120" imgH="21564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7763" y="1858963"/>
                        <a:ext cx="236537" cy="446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8"/>
          <p:cNvGraphicFramePr>
            <a:graphicFrameLocks noChangeAspect="1"/>
          </p:cNvGraphicFramePr>
          <p:nvPr/>
        </p:nvGraphicFramePr>
        <p:xfrm>
          <a:off x="4100513" y="2987675"/>
          <a:ext cx="241300" cy="455613"/>
        </p:xfrm>
        <a:graphic>
          <a:graphicData uri="http://schemas.openxmlformats.org/presentationml/2006/ole">
            <mc:AlternateContent xmlns:mc="http://schemas.openxmlformats.org/markup-compatibility/2006">
              <mc:Choice xmlns:v="urn:schemas-microsoft-com:vml" Requires="v">
                <p:oleObj spid="_x0000_s5293" name="Equation" r:id="rId6" imgW="114120" imgH="215640" progId="Equation.DSMT4">
                  <p:embed/>
                </p:oleObj>
              </mc:Choice>
              <mc:Fallback>
                <p:oleObj name="Equation" r:id="rId6" imgW="114120" imgH="21564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0513" y="2987675"/>
                        <a:ext cx="241300"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4" name="Object 9"/>
          <p:cNvGraphicFramePr>
            <a:graphicFrameLocks noChangeAspect="1"/>
          </p:cNvGraphicFramePr>
          <p:nvPr/>
        </p:nvGraphicFramePr>
        <p:xfrm>
          <a:off x="8067675" y="3013075"/>
          <a:ext cx="220663" cy="415925"/>
        </p:xfrm>
        <a:graphic>
          <a:graphicData uri="http://schemas.openxmlformats.org/presentationml/2006/ole">
            <mc:AlternateContent xmlns:mc="http://schemas.openxmlformats.org/markup-compatibility/2006">
              <mc:Choice xmlns:v="urn:schemas-microsoft-com:vml" Requires="v">
                <p:oleObj spid="_x0000_s5294" name="Equation" r:id="rId7" imgW="114120" imgH="215640" progId="Equation.DSMT4">
                  <p:embed/>
                </p:oleObj>
              </mc:Choice>
              <mc:Fallback>
                <p:oleObj name="Equation" r:id="rId7" imgW="114120" imgH="215640" progId="Equation.DSMT4">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7675" y="3013075"/>
                        <a:ext cx="220663"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5" name="Object 10"/>
          <p:cNvGraphicFramePr>
            <a:graphicFrameLocks noChangeAspect="1"/>
          </p:cNvGraphicFramePr>
          <p:nvPr/>
        </p:nvGraphicFramePr>
        <p:xfrm>
          <a:off x="5527675" y="3343275"/>
          <a:ext cx="211138" cy="400050"/>
        </p:xfrm>
        <a:graphic>
          <a:graphicData uri="http://schemas.openxmlformats.org/presentationml/2006/ole">
            <mc:AlternateContent xmlns:mc="http://schemas.openxmlformats.org/markup-compatibility/2006">
              <mc:Choice xmlns:v="urn:schemas-microsoft-com:vml" Requires="v">
                <p:oleObj spid="_x0000_s5295" name="Equation" r:id="rId8" imgW="114120" imgH="215640" progId="Equation.DSMT4">
                  <p:embed/>
                </p:oleObj>
              </mc:Choice>
              <mc:Fallback>
                <p:oleObj name="Equation" r:id="rId8" imgW="114120" imgH="215640"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7675" y="3343275"/>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6" name="Object 11"/>
          <p:cNvGraphicFramePr>
            <a:graphicFrameLocks noChangeAspect="1"/>
          </p:cNvGraphicFramePr>
          <p:nvPr/>
        </p:nvGraphicFramePr>
        <p:xfrm>
          <a:off x="6137275" y="3357563"/>
          <a:ext cx="211138" cy="400050"/>
        </p:xfrm>
        <a:graphic>
          <a:graphicData uri="http://schemas.openxmlformats.org/presentationml/2006/ole">
            <mc:AlternateContent xmlns:mc="http://schemas.openxmlformats.org/markup-compatibility/2006">
              <mc:Choice xmlns:v="urn:schemas-microsoft-com:vml" Requires="v">
                <p:oleObj spid="_x0000_s5296" name="Equation" r:id="rId9" imgW="114120" imgH="215640" progId="Equation.DSMT4">
                  <p:embed/>
                </p:oleObj>
              </mc:Choice>
              <mc:Fallback>
                <p:oleObj name="Equation" r:id="rId9" imgW="114120" imgH="215640"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7275" y="3357563"/>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7" name="Object 12"/>
          <p:cNvGraphicFramePr>
            <a:graphicFrameLocks noChangeAspect="1"/>
          </p:cNvGraphicFramePr>
          <p:nvPr/>
        </p:nvGraphicFramePr>
        <p:xfrm>
          <a:off x="2947988" y="3649663"/>
          <a:ext cx="215900" cy="409575"/>
        </p:xfrm>
        <a:graphic>
          <a:graphicData uri="http://schemas.openxmlformats.org/presentationml/2006/ole">
            <mc:AlternateContent xmlns:mc="http://schemas.openxmlformats.org/markup-compatibility/2006">
              <mc:Choice xmlns:v="urn:schemas-microsoft-com:vml" Requires="v">
                <p:oleObj spid="_x0000_s5297" name="Equation" r:id="rId10" imgW="114120" imgH="215640" progId="Equation.DSMT4">
                  <p:embed/>
                </p:oleObj>
              </mc:Choice>
              <mc:Fallback>
                <p:oleObj name="Equation" r:id="rId10" imgW="114120" imgH="215640" progId="Equation.DSMT4">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7988" y="3649663"/>
                        <a:ext cx="215900"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8" name="Object 13"/>
          <p:cNvGraphicFramePr>
            <a:graphicFrameLocks noChangeAspect="1"/>
          </p:cNvGraphicFramePr>
          <p:nvPr/>
        </p:nvGraphicFramePr>
        <p:xfrm>
          <a:off x="1908175" y="4005263"/>
          <a:ext cx="211138" cy="400050"/>
        </p:xfrm>
        <a:graphic>
          <a:graphicData uri="http://schemas.openxmlformats.org/presentationml/2006/ole">
            <mc:AlternateContent xmlns:mc="http://schemas.openxmlformats.org/markup-compatibility/2006">
              <mc:Choice xmlns:v="urn:schemas-microsoft-com:vml" Requires="v">
                <p:oleObj spid="_x0000_s5298" name="Equation" r:id="rId11" imgW="114120" imgH="215640" progId="Equation.DSMT4">
                  <p:embed/>
                </p:oleObj>
              </mc:Choice>
              <mc:Fallback>
                <p:oleObj name="Equation" r:id="rId11" imgW="114120" imgH="215640" progId="Equation.DSMT4">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4005263"/>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9FED88E1-EE7B-4C8A-8626-086B81E40023}" type="slidenum">
              <a:rPr lang="de-AT" altLang="en-US"/>
              <a:pPr>
                <a:defRPr/>
              </a:pPr>
              <a:t>13</a:t>
            </a:fld>
            <a:endParaRPr lang="de-AT" altLang="en-US" dirty="0"/>
          </a:p>
        </p:txBody>
      </p:sp>
      <p:sp>
        <p:nvSpPr>
          <p:cNvPr id="47108" name="Rectangle 2"/>
          <p:cNvSpPr>
            <a:spLocks noGrp="1" noChangeArrowheads="1"/>
          </p:cNvSpPr>
          <p:nvPr>
            <p:ph type="title"/>
          </p:nvPr>
        </p:nvSpPr>
        <p:spPr/>
        <p:txBody>
          <a:bodyPr/>
          <a:lstStyle/>
          <a:p>
            <a:pPr eaLnBrk="1" hangingPunct="1"/>
            <a:r>
              <a:rPr lang="en-GB" sz="4000" dirty="0">
                <a:latin typeface="Verdana" pitchFamily="34" charset="0"/>
              </a:rPr>
              <a:t>The GMM Estimator</a:t>
            </a:r>
          </a:p>
        </p:txBody>
      </p:sp>
      <p:sp>
        <p:nvSpPr>
          <p:cNvPr id="13318" name="Rectangle 3"/>
          <p:cNvSpPr>
            <a:spLocks noGrp="1" noChangeArrowheads="1"/>
          </p:cNvSpPr>
          <p:nvPr>
            <p:ph type="body" sz="half" idx="1"/>
          </p:nvPr>
        </p:nvSpPr>
        <p:spPr>
          <a:xfrm>
            <a:off x="457200" y="1601788"/>
            <a:ext cx="8002588" cy="4530725"/>
          </a:xfrm>
        </p:spPr>
        <p:txBody>
          <a:bodyPr/>
          <a:lstStyle/>
          <a:p>
            <a:pPr marL="571500" indent="-571500" eaLnBrk="1" hangingPunct="1">
              <a:buSzPct val="100000"/>
              <a:buFont typeface="Wingdings" pitchFamily="2" charset="2"/>
              <a:buNone/>
              <a:defRPr/>
            </a:pPr>
            <a:r>
              <a:rPr lang="en-GB" sz="2000" dirty="0"/>
              <a:t>Weighting matrix </a:t>
            </a:r>
            <a:r>
              <a:rPr lang="en-GB" sz="2000" i="1" dirty="0"/>
              <a:t>W</a:t>
            </a:r>
            <a:r>
              <a:rPr lang="en-GB" sz="2000" baseline="-25000" dirty="0"/>
              <a:t>N</a:t>
            </a:r>
            <a:endParaRPr lang="en-GB" sz="2000" dirty="0">
              <a:cs typeface="Arial" charset="0"/>
            </a:endParaRPr>
          </a:p>
          <a:p>
            <a:pPr>
              <a:spcBef>
                <a:spcPts val="600"/>
              </a:spcBef>
              <a:defRPr/>
            </a:pPr>
            <a:r>
              <a:rPr lang="en-GB" sz="2000" dirty="0"/>
              <a:t>Different weighting matrices result in different consistent estimators with different covariance matrices</a:t>
            </a:r>
          </a:p>
          <a:p>
            <a:pPr>
              <a:spcBef>
                <a:spcPts val="600"/>
              </a:spcBef>
              <a:defRPr/>
            </a:pPr>
            <a:r>
              <a:rPr lang="en-GB" sz="2000" dirty="0"/>
              <a:t>Optimal weighting matrix</a:t>
            </a:r>
          </a:p>
          <a:p>
            <a:pPr marL="360000" indent="-360000">
              <a:lnSpc>
                <a:spcPct val="80000"/>
              </a:lnSpc>
              <a:spcBef>
                <a:spcPts val="600"/>
              </a:spcBef>
              <a:buSzPct val="100000"/>
              <a:buFont typeface="Wingdings" pitchFamily="2" charset="2"/>
              <a:buNone/>
              <a:defRPr/>
            </a:pPr>
            <a:r>
              <a:rPr lang="en-GB" sz="2000" i="1" dirty="0"/>
              <a:t>		</a:t>
            </a:r>
            <a:r>
              <a:rPr lang="en-GB" sz="2000" i="1" dirty="0" err="1">
                <a:cs typeface="Arial" charset="0"/>
              </a:rPr>
              <a:t>W</a:t>
            </a:r>
            <a:r>
              <a:rPr lang="en-GB" sz="2000" baseline="-25000" dirty="0" err="1">
                <a:cs typeface="Arial" charset="0"/>
              </a:rPr>
              <a:t>N</a:t>
            </a:r>
            <a:r>
              <a:rPr lang="en-GB" sz="2000" baseline="30000" dirty="0" err="1">
                <a:cs typeface="Arial" charset="0"/>
              </a:rPr>
              <a:t>opt</a:t>
            </a:r>
            <a:r>
              <a:rPr lang="en-GB" sz="2000" dirty="0">
                <a:cs typeface="Arial" charset="0"/>
              </a:rPr>
              <a:t> = [E{</a:t>
            </a:r>
            <a:r>
              <a:rPr lang="en-GB" sz="2000" i="1" dirty="0"/>
              <a:t>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i="1" dirty="0"/>
              <a:t> 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baseline="30000" dirty="0">
                <a:cs typeface="Arial" charset="0"/>
              </a:rPr>
              <a:t>-1</a:t>
            </a:r>
            <a:endParaRPr lang="en-GB" sz="2000" baseline="30000" dirty="0"/>
          </a:p>
          <a:p>
            <a:pPr marL="360000" indent="-360000">
              <a:spcBef>
                <a:spcPts val="600"/>
              </a:spcBef>
              <a:buSzPct val="100000"/>
              <a:buFont typeface="Wingdings" pitchFamily="2" charset="2"/>
              <a:buNone/>
              <a:defRPr/>
            </a:pPr>
            <a:r>
              <a:rPr lang="en-GB" sz="2000" dirty="0"/>
              <a:t>	i.e., the inverse of the covariance matrix of the sample moments</a:t>
            </a:r>
            <a:endParaRPr lang="en-GB" sz="2000" baseline="30000" dirty="0"/>
          </a:p>
          <a:p>
            <a:pPr>
              <a:spcBef>
                <a:spcPts val="600"/>
              </a:spcBef>
              <a:defRPr/>
            </a:pPr>
            <a:r>
              <a:rPr lang="en-GB" sz="2000" dirty="0"/>
              <a:t>For </a:t>
            </a:r>
            <a:r>
              <a:rPr lang="en-GB" sz="2000" i="1" dirty="0"/>
              <a:t>R</a:t>
            </a:r>
            <a:r>
              <a:rPr lang="en-GB" sz="2000" dirty="0"/>
              <a:t> = </a:t>
            </a:r>
            <a:r>
              <a:rPr lang="en-GB" sz="2000" i="1" dirty="0"/>
              <a:t>K </a:t>
            </a:r>
            <a:r>
              <a:rPr lang="en-GB" sz="2000" dirty="0"/>
              <a:t>: </a:t>
            </a:r>
            <a:r>
              <a:rPr lang="en-GB" sz="2000" i="1" dirty="0"/>
              <a:t>W</a:t>
            </a:r>
            <a:r>
              <a:rPr lang="en-GB" sz="2000" baseline="-25000" dirty="0"/>
              <a:t>N</a:t>
            </a:r>
            <a:r>
              <a:rPr lang="en-GB" sz="2000" dirty="0"/>
              <a:t> = </a:t>
            </a:r>
            <a:r>
              <a:rPr lang="en-GB" sz="2000" i="1" dirty="0"/>
              <a:t>I</a:t>
            </a:r>
            <a:r>
              <a:rPr lang="en-GB" sz="2000" baseline="-25000" dirty="0"/>
              <a:t>N</a:t>
            </a:r>
            <a:r>
              <a:rPr lang="en-GB" sz="2000" dirty="0"/>
              <a:t> with unit matrix </a:t>
            </a:r>
            <a:r>
              <a:rPr lang="en-GB" sz="2000" i="1" dirty="0"/>
              <a:t>I</a:t>
            </a:r>
            <a:r>
              <a:rPr lang="en-GB" sz="2000" baseline="-25000" dirty="0"/>
              <a:t>N</a:t>
            </a:r>
          </a:p>
          <a:p>
            <a:pPr>
              <a:spcBef>
                <a:spcPts val="600"/>
              </a:spcBef>
              <a:buFont typeface="Wingdings" pitchFamily="2" charset="2"/>
              <a:buNone/>
              <a:defRPr/>
            </a:pPr>
            <a:r>
              <a:rPr lang="en-GB" sz="2000" dirty="0"/>
              <a:t>Minimization of Q</a:t>
            </a:r>
            <a:r>
              <a:rPr lang="en-GB" sz="2000" baseline="-25000" dirty="0"/>
              <a:t>N</a:t>
            </a:r>
            <a:r>
              <a:rPr lang="en-GB" sz="2000" dirty="0"/>
              <a:t>(</a:t>
            </a:r>
            <a:r>
              <a:rPr lang="en-GB" sz="2000" dirty="0">
                <a:cs typeface="Arial" charset="0"/>
              </a:rPr>
              <a:t>θ) = </a:t>
            </a:r>
            <a:r>
              <a:rPr lang="en-GB" sz="2000" i="1" dirty="0" err="1"/>
              <a:t>g</a:t>
            </a:r>
            <a:r>
              <a:rPr lang="en-GB" sz="2000" baseline="-25000" dirty="0" err="1"/>
              <a:t>N</a:t>
            </a:r>
            <a:r>
              <a:rPr lang="en-GB" sz="2000" dirty="0"/>
              <a:t>(</a:t>
            </a:r>
            <a:r>
              <a:rPr lang="en-GB" sz="2000" dirty="0">
                <a:cs typeface="Arial" charset="0"/>
              </a:rPr>
              <a:t>θ)‘ </a:t>
            </a:r>
            <a:r>
              <a:rPr lang="en-GB" sz="2000" i="1" dirty="0">
                <a:cs typeface="Arial" charset="0"/>
              </a:rPr>
              <a:t>W</a:t>
            </a:r>
            <a:r>
              <a:rPr lang="en-GB" sz="2000" baseline="-25000" dirty="0">
                <a:cs typeface="Arial" charset="0"/>
              </a:rPr>
              <a:t>N</a:t>
            </a:r>
            <a:r>
              <a:rPr lang="en-GB" sz="2000" dirty="0">
                <a:cs typeface="Arial" charset="0"/>
              </a:rPr>
              <a:t> </a:t>
            </a:r>
            <a:r>
              <a:rPr lang="en-GB" sz="2000" i="1" dirty="0" err="1"/>
              <a:t>g</a:t>
            </a:r>
            <a:r>
              <a:rPr lang="en-GB" sz="2000" baseline="-25000" dirty="0" err="1"/>
              <a:t>N</a:t>
            </a:r>
            <a:r>
              <a:rPr lang="en-GB" sz="2000" dirty="0"/>
              <a:t>(</a:t>
            </a:r>
            <a:r>
              <a:rPr lang="en-GB" sz="2000" dirty="0">
                <a:cs typeface="Arial" charset="0"/>
              </a:rPr>
              <a:t>θ): For nonlinear </a:t>
            </a:r>
            <a:r>
              <a:rPr lang="en-GB" sz="2000" i="1" dirty="0">
                <a:cs typeface="Arial" charset="0"/>
              </a:rPr>
              <a:t>f</a:t>
            </a:r>
            <a:r>
              <a:rPr lang="en-GB" sz="2000" dirty="0">
                <a:cs typeface="Arial" charset="0"/>
              </a:rPr>
              <a:t>(.)</a:t>
            </a:r>
            <a:r>
              <a:rPr lang="en-GB" sz="2000" i="1" dirty="0">
                <a:cs typeface="Arial" charset="0"/>
              </a:rPr>
              <a:t> </a:t>
            </a:r>
          </a:p>
          <a:p>
            <a:pPr marL="400550" indent="-360000">
              <a:lnSpc>
                <a:spcPct val="80000"/>
              </a:lnSpc>
              <a:spcBef>
                <a:spcPts val="600"/>
              </a:spcBef>
              <a:defRPr/>
            </a:pPr>
            <a:r>
              <a:rPr lang="en-GB" sz="2000" dirty="0">
                <a:cs typeface="Arial" charset="0"/>
              </a:rPr>
              <a:t>Numerical optimization algorithms </a:t>
            </a:r>
            <a:endParaRPr lang="en-GB" sz="2000" i="1" dirty="0">
              <a:cs typeface="Arial" charset="0"/>
            </a:endParaRPr>
          </a:p>
          <a:p>
            <a:pPr marL="400550" indent="-360000">
              <a:lnSpc>
                <a:spcPct val="80000"/>
              </a:lnSpc>
              <a:spcBef>
                <a:spcPts val="600"/>
              </a:spcBef>
              <a:defRPr/>
            </a:pPr>
            <a:r>
              <a:rPr lang="en-GB" sz="2000" i="1" dirty="0">
                <a:cs typeface="Arial" charset="0"/>
              </a:rPr>
              <a:t>W</a:t>
            </a:r>
            <a:r>
              <a:rPr lang="en-GB" sz="2000" baseline="-25000" dirty="0">
                <a:cs typeface="Arial" charset="0"/>
              </a:rPr>
              <a:t>N</a:t>
            </a:r>
            <a:r>
              <a:rPr lang="en-GB" sz="2000" dirty="0">
                <a:cs typeface="Arial" charset="0"/>
              </a:rPr>
              <a:t> depends on θ; iterative optimization</a:t>
            </a:r>
          </a:p>
          <a:p>
            <a:pPr>
              <a:spcBef>
                <a:spcPts val="600"/>
              </a:spcBef>
              <a:buFont typeface="Wingdings" pitchFamily="2" charset="2"/>
              <a:buNone/>
              <a:defRPr/>
            </a:pPr>
            <a:endParaRPr lang="en-GB" sz="1800" dirty="0">
              <a:cs typeface="Arial" charset="0"/>
            </a:endParaRP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73BEB4D7-2C1B-4447-BA8A-69B8E406779D}" type="slidenum">
              <a:rPr lang="de-AT" altLang="en-US"/>
              <a:pPr>
                <a:defRPr/>
              </a:pPr>
              <a:t>14</a:t>
            </a:fld>
            <a:endParaRPr lang="de-AT" altLang="en-US" dirty="0"/>
          </a:p>
        </p:txBody>
      </p:sp>
      <p:sp>
        <p:nvSpPr>
          <p:cNvPr id="48132" name="Rectangle 2"/>
          <p:cNvSpPr>
            <a:spLocks noGrp="1" noChangeArrowheads="1"/>
          </p:cNvSpPr>
          <p:nvPr>
            <p:ph type="title"/>
          </p:nvPr>
        </p:nvSpPr>
        <p:spPr/>
        <p:txBody>
          <a:bodyPr/>
          <a:lstStyle/>
          <a:p>
            <a:pPr eaLnBrk="1" hangingPunct="1"/>
            <a:r>
              <a:rPr lang="en-GB" sz="4000" dirty="0">
                <a:latin typeface="Verdana" pitchFamily="34" charset="0"/>
              </a:rPr>
              <a:t>Example: The Linear Model</a:t>
            </a:r>
          </a:p>
        </p:txBody>
      </p:sp>
      <p:sp>
        <p:nvSpPr>
          <p:cNvPr id="27656" name="Rectangle 3"/>
          <p:cNvSpPr>
            <a:spLocks noGrp="1" noChangeArrowheads="1"/>
          </p:cNvSpPr>
          <p:nvPr>
            <p:ph type="body" sz="half" idx="1"/>
          </p:nvPr>
        </p:nvSpPr>
        <p:spPr>
          <a:xfrm>
            <a:off x="457200" y="1601788"/>
            <a:ext cx="7896225" cy="4530725"/>
          </a:xfrm>
        </p:spPr>
        <p:txBody>
          <a:bodyPr/>
          <a:lstStyle/>
          <a:p>
            <a:pPr marL="571500" indent="-571500">
              <a:buFont typeface="Wingdings" pitchFamily="2" charset="2"/>
              <a:buNone/>
              <a:defRPr/>
            </a:pPr>
            <a:r>
              <a:rPr lang="en-GB" sz="2000" dirty="0"/>
              <a:t>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a:rPr>
              <a:t>β</a:t>
            </a:r>
            <a:r>
              <a:rPr lang="en-GB" sz="2000" dirty="0"/>
              <a:t> + </a:t>
            </a:r>
            <a:r>
              <a:rPr lang="en-GB" sz="2000" i="1" dirty="0" err="1"/>
              <a:t>ε</a:t>
            </a:r>
            <a:r>
              <a:rPr lang="en-GB" sz="2000" baseline="-25000" dirty="0" err="1"/>
              <a:t>i</a:t>
            </a:r>
            <a:r>
              <a:rPr lang="en-GB" sz="2000" dirty="0">
                <a:cs typeface="Arial"/>
              </a:rPr>
              <a:t> with </a:t>
            </a:r>
            <a:r>
              <a:rPr lang="en-GB" sz="2000" dirty="0"/>
              <a:t>E{</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a:rPr>
              <a:t>= 0 and </a:t>
            </a:r>
            <a:r>
              <a:rPr lang="en-GB" sz="2000" dirty="0"/>
              <a:t>V{</a:t>
            </a:r>
            <a:r>
              <a:rPr lang="en-GB" sz="2000" i="1" dirty="0" err="1"/>
              <a:t>ε</a:t>
            </a:r>
            <a:r>
              <a:rPr lang="en-GB" sz="2000" baseline="-25000" dirty="0" err="1"/>
              <a:t>i</a:t>
            </a:r>
            <a:r>
              <a:rPr lang="en-GB" sz="2000" dirty="0"/>
              <a:t>} = </a:t>
            </a:r>
            <a:r>
              <a:rPr lang="en-GB" sz="2000" dirty="0">
                <a:cs typeface="Arial"/>
              </a:rPr>
              <a:t>σ</a:t>
            </a:r>
            <a:r>
              <a:rPr lang="en-GB" sz="2000" baseline="-25000" dirty="0"/>
              <a:t>ε</a:t>
            </a:r>
            <a:r>
              <a:rPr lang="en-GB" sz="2000" dirty="0">
                <a:cs typeface="Arial"/>
              </a:rPr>
              <a:t>²</a:t>
            </a:r>
          </a:p>
          <a:p>
            <a:pPr>
              <a:spcBef>
                <a:spcPts val="600"/>
              </a:spcBef>
              <a:defRPr/>
            </a:pPr>
            <a:r>
              <a:rPr lang="en-GB" sz="2000" dirty="0"/>
              <a:t>Moment or orthogonality conditions:</a:t>
            </a:r>
          </a:p>
          <a:p>
            <a:pPr>
              <a:spcBef>
                <a:spcPts val="600"/>
              </a:spcBef>
              <a:buFont typeface="Wingdings" pitchFamily="2" charset="2"/>
              <a:buNone/>
              <a:defRPr/>
            </a:pPr>
            <a:r>
              <a:rPr lang="en-GB" sz="2000" dirty="0"/>
              <a:t>		E{</a:t>
            </a:r>
            <a:r>
              <a:rPr lang="en-GB" sz="2000" i="1" dirty="0" err="1"/>
              <a:t>ε</a:t>
            </a:r>
            <a:r>
              <a:rPr lang="en-GB" sz="2000" baseline="-25000" dirty="0" err="1"/>
              <a:t>t</a:t>
            </a:r>
            <a:r>
              <a:rPr lang="en-GB" sz="2000" dirty="0"/>
              <a:t> </a:t>
            </a:r>
            <a:r>
              <a:rPr lang="en-GB" sz="2000" i="1" dirty="0" err="1"/>
              <a:t>x</a:t>
            </a:r>
            <a:r>
              <a:rPr lang="en-GB" sz="2000" baseline="-25000" dirty="0" err="1"/>
              <a:t>t</a:t>
            </a:r>
            <a:r>
              <a:rPr lang="en-GB" sz="2000" dirty="0"/>
              <a:t>} </a:t>
            </a:r>
            <a:r>
              <a:rPr lang="en-GB" sz="2000" dirty="0">
                <a:cs typeface="Arial"/>
              </a:rPr>
              <a:t>= </a:t>
            </a:r>
            <a:r>
              <a:rPr lang="en-GB" sz="2000" dirty="0"/>
              <a:t>E{(</a:t>
            </a:r>
            <a:r>
              <a:rPr lang="en-GB" sz="2000" i="1" dirty="0" err="1"/>
              <a:t>y</a:t>
            </a:r>
            <a:r>
              <a:rPr lang="en-GB" sz="2000" baseline="-25000" dirty="0" err="1"/>
              <a:t>t</a:t>
            </a:r>
            <a:r>
              <a:rPr lang="en-GB" sz="2000" dirty="0"/>
              <a:t> - </a:t>
            </a:r>
            <a:r>
              <a:rPr lang="en-GB" sz="2000" i="1" dirty="0" err="1"/>
              <a:t>x</a:t>
            </a:r>
            <a:r>
              <a:rPr lang="en-GB" sz="2000" baseline="-25000" dirty="0" err="1"/>
              <a:t>t</a:t>
            </a:r>
            <a:r>
              <a:rPr lang="en-GB" sz="2000" dirty="0" err="1"/>
              <a:t>‘</a:t>
            </a:r>
            <a:r>
              <a:rPr lang="en-GB" sz="2000" dirty="0" err="1">
                <a:cs typeface="Arial"/>
              </a:rPr>
              <a:t>β</a:t>
            </a:r>
            <a:r>
              <a:rPr lang="en-GB" sz="2000" dirty="0"/>
              <a:t>)</a:t>
            </a:r>
            <a:r>
              <a:rPr lang="en-GB" sz="2000" i="1" dirty="0" err="1"/>
              <a:t>x</a:t>
            </a:r>
            <a:r>
              <a:rPr lang="en-GB" sz="2000" baseline="-25000" dirty="0" err="1"/>
              <a:t>t</a:t>
            </a:r>
            <a:r>
              <a:rPr lang="en-GB" sz="2000" dirty="0"/>
              <a:t>} = </a:t>
            </a:r>
            <a:r>
              <a:rPr lang="en-GB" sz="2000" dirty="0">
                <a:cs typeface="Arial"/>
              </a:rPr>
              <a:t>0</a:t>
            </a:r>
          </a:p>
          <a:p>
            <a:pPr>
              <a:spcBef>
                <a:spcPts val="600"/>
              </a:spcBef>
              <a:buFont typeface="Wingdings" pitchFamily="2" charset="2"/>
              <a:buNone/>
              <a:defRPr/>
            </a:pPr>
            <a:r>
              <a:rPr lang="en-GB" sz="2000" dirty="0">
                <a:cs typeface="Arial"/>
              </a:rPr>
              <a:t>	</a:t>
            </a:r>
            <a:r>
              <a:rPr lang="en-GB" sz="2000" dirty="0"/>
              <a:t> </a:t>
            </a:r>
            <a:r>
              <a:rPr lang="en-GB" sz="2000" i="1" dirty="0"/>
              <a:t>f</a:t>
            </a:r>
            <a:r>
              <a:rPr lang="en-GB" sz="2000" dirty="0"/>
              <a:t>(.</a:t>
            </a:r>
            <a:r>
              <a:rPr lang="en-GB" sz="2000" dirty="0">
                <a:cs typeface="Arial" charset="0"/>
              </a:rPr>
              <a:t>) = </a:t>
            </a:r>
            <a:r>
              <a:rPr lang="en-GB" sz="2000" dirty="0"/>
              <a:t>(</a:t>
            </a:r>
            <a:r>
              <a:rPr lang="en-GB" sz="2000" i="1" dirty="0" err="1"/>
              <a:t>y</a:t>
            </a:r>
            <a:r>
              <a:rPr lang="en-GB" sz="2000" baseline="-25000" dirty="0" err="1"/>
              <a:t>i</a:t>
            </a:r>
            <a:r>
              <a:rPr lang="en-GB" sz="2000" dirty="0"/>
              <a:t> - </a:t>
            </a:r>
            <a:r>
              <a:rPr lang="en-GB" sz="2000" i="1" dirty="0"/>
              <a:t>x</a:t>
            </a:r>
            <a:r>
              <a:rPr lang="en-GB" sz="2000" baseline="-25000" dirty="0"/>
              <a:t>i</a:t>
            </a:r>
            <a:r>
              <a:rPr lang="en-GB" sz="2000" dirty="0"/>
              <a:t>‘</a:t>
            </a:r>
            <a:r>
              <a:rPr lang="en-GB" sz="2000" dirty="0">
                <a:cs typeface="Arial"/>
              </a:rPr>
              <a:t>β</a:t>
            </a:r>
            <a:r>
              <a:rPr lang="en-GB" sz="2000" dirty="0"/>
              <a:t>)</a:t>
            </a:r>
            <a:r>
              <a:rPr lang="en-GB" sz="2000" i="1" dirty="0"/>
              <a:t>x</a:t>
            </a:r>
            <a:r>
              <a:rPr lang="en-GB" sz="2000" baseline="-25000" dirty="0"/>
              <a:t>i</a:t>
            </a:r>
            <a:r>
              <a:rPr lang="en-GB" sz="2000" dirty="0"/>
              <a:t>, </a:t>
            </a:r>
            <a:r>
              <a:rPr lang="en-GB" sz="2000" dirty="0">
                <a:cs typeface="Arial" charset="0"/>
              </a:rPr>
              <a:t>θ = </a:t>
            </a:r>
            <a:r>
              <a:rPr lang="en-GB" sz="2000" dirty="0">
                <a:cs typeface="Arial"/>
              </a:rPr>
              <a:t>β</a:t>
            </a:r>
            <a:r>
              <a:rPr lang="en-GB" sz="2000" dirty="0">
                <a:cs typeface="Arial" charset="0"/>
              </a:rPr>
              <a:t>, instrumental variables: </a:t>
            </a:r>
            <a:r>
              <a:rPr lang="en-GB" sz="2000" i="1" dirty="0"/>
              <a:t>x</a:t>
            </a:r>
            <a:r>
              <a:rPr lang="en-GB" sz="2000" baseline="-25000" dirty="0"/>
              <a:t>i</a:t>
            </a:r>
            <a:r>
              <a:rPr lang="en-GB" sz="2000" dirty="0"/>
              <a:t>; moment conditions are exogeneity conditions for </a:t>
            </a:r>
            <a:r>
              <a:rPr lang="en-GB" sz="2000" i="1" dirty="0"/>
              <a:t>x</a:t>
            </a:r>
            <a:r>
              <a:rPr lang="en-GB" sz="2000" baseline="-25000" dirty="0"/>
              <a:t>i</a:t>
            </a:r>
            <a:endParaRPr lang="en-GB" sz="2000" dirty="0"/>
          </a:p>
          <a:p>
            <a:pPr>
              <a:spcBef>
                <a:spcPts val="600"/>
              </a:spcBef>
              <a:defRPr/>
            </a:pPr>
            <a:r>
              <a:rPr lang="en-GB" sz="2000" dirty="0"/>
              <a:t>Sample moment conditions:</a:t>
            </a:r>
          </a:p>
          <a:p>
            <a:pPr>
              <a:spcBef>
                <a:spcPts val="600"/>
              </a:spcBef>
              <a:buFont typeface="Wingdings" pitchFamily="2" charset="2"/>
              <a:buNone/>
              <a:defRPr/>
            </a:pPr>
            <a:r>
              <a:rPr lang="en-GB" sz="2000" dirty="0">
                <a:cs typeface="Arial" charset="0"/>
              </a:rPr>
              <a:t>		</a:t>
            </a:r>
            <a:r>
              <a:rPr lang="en-GB" sz="2000" dirty="0"/>
              <a:t>1/</a:t>
            </a:r>
            <a:r>
              <a:rPr lang="en-GB" sz="2000" i="1" dirty="0"/>
              <a:t>N</a:t>
            </a:r>
            <a:r>
              <a:rPr lang="en-GB" sz="2000" dirty="0"/>
              <a:t> </a:t>
            </a:r>
            <a:r>
              <a:rPr lang="en-GB" sz="2000" dirty="0" err="1"/>
              <a:t>Σ</a:t>
            </a:r>
            <a:r>
              <a:rPr lang="en-GB" sz="2000" baseline="-25000" dirty="0" err="1"/>
              <a:t>i</a:t>
            </a:r>
            <a:r>
              <a:rPr lang="en-GB" sz="2000" dirty="0"/>
              <a:t> (</a:t>
            </a:r>
            <a:r>
              <a:rPr lang="en-GB" sz="2000" i="1" dirty="0" err="1"/>
              <a:t>y</a:t>
            </a:r>
            <a:r>
              <a:rPr lang="en-GB" sz="2000" baseline="-25000" dirty="0" err="1"/>
              <a:t>i</a:t>
            </a:r>
            <a:r>
              <a:rPr lang="en-GB" sz="2000" dirty="0"/>
              <a:t> - </a:t>
            </a:r>
            <a:r>
              <a:rPr lang="en-GB" sz="2000" i="1" dirty="0"/>
              <a:t>x</a:t>
            </a:r>
            <a:r>
              <a:rPr lang="en-GB" sz="2000" baseline="-25000" dirty="0"/>
              <a:t>i </a:t>
            </a:r>
            <a:r>
              <a:rPr lang="en-GB" sz="2000" dirty="0"/>
              <a:t>‘</a:t>
            </a:r>
            <a:r>
              <a:rPr lang="en-GB" sz="2000" i="1" dirty="0">
                <a:cs typeface="Arial"/>
              </a:rPr>
              <a:t>b</a:t>
            </a:r>
            <a:r>
              <a:rPr lang="en-GB" sz="2000" dirty="0"/>
              <a:t>) </a:t>
            </a:r>
            <a:r>
              <a:rPr lang="en-GB" sz="2000" i="1" dirty="0"/>
              <a:t>x</a:t>
            </a:r>
            <a:r>
              <a:rPr lang="en-GB" sz="2000" baseline="-25000" dirty="0"/>
              <a:t>i</a:t>
            </a:r>
            <a:r>
              <a:rPr lang="en-GB" sz="2000" dirty="0"/>
              <a:t> = 1/</a:t>
            </a:r>
            <a:r>
              <a:rPr lang="en-GB" sz="2000" i="1" dirty="0"/>
              <a:t>N</a:t>
            </a:r>
            <a:r>
              <a:rPr lang="en-GB" sz="2000" dirty="0"/>
              <a:t> </a:t>
            </a:r>
            <a:r>
              <a:rPr lang="en-GB" sz="2000" dirty="0" err="1"/>
              <a:t>Σ</a:t>
            </a:r>
            <a:r>
              <a:rPr lang="en-GB" sz="2000" baseline="-25000" dirty="0" err="1"/>
              <a:t>i</a:t>
            </a:r>
            <a:r>
              <a:rPr lang="en-GB" sz="2000" dirty="0"/>
              <a:t> </a:t>
            </a:r>
            <a:r>
              <a:rPr lang="en-GB" sz="2000" i="1" dirty="0" err="1"/>
              <a:t>e</a:t>
            </a:r>
            <a:r>
              <a:rPr lang="en-GB" sz="2000" baseline="-25000" dirty="0" err="1"/>
              <a:t>i</a:t>
            </a:r>
            <a:r>
              <a:rPr lang="en-GB" sz="2000" dirty="0"/>
              <a:t> </a:t>
            </a:r>
            <a:r>
              <a:rPr lang="en-GB" sz="2000" i="1" dirty="0"/>
              <a:t>x</a:t>
            </a:r>
            <a:r>
              <a:rPr lang="en-GB" sz="2000" baseline="-25000" dirty="0"/>
              <a:t>i</a:t>
            </a:r>
            <a:r>
              <a:rPr lang="en-GB" sz="2000" dirty="0"/>
              <a:t> = </a:t>
            </a:r>
            <a:r>
              <a:rPr lang="en-GB" sz="2000" i="1" dirty="0" err="1"/>
              <a:t>g</a:t>
            </a:r>
            <a:r>
              <a:rPr lang="en-GB" sz="2000" baseline="-25000" dirty="0" err="1"/>
              <a:t>N</a:t>
            </a:r>
            <a:r>
              <a:rPr lang="en-GB" sz="2000" dirty="0"/>
              <a:t>(</a:t>
            </a:r>
            <a:r>
              <a:rPr lang="en-GB" sz="2000" i="1" dirty="0">
                <a:cs typeface="Arial"/>
              </a:rPr>
              <a:t>b</a:t>
            </a:r>
            <a:r>
              <a:rPr lang="en-GB" sz="2000" dirty="0"/>
              <a:t>) = </a:t>
            </a:r>
            <a:r>
              <a:rPr lang="en-GB" sz="2000" dirty="0">
                <a:cs typeface="Arial"/>
              </a:rPr>
              <a:t>0</a:t>
            </a:r>
          </a:p>
          <a:p>
            <a:pPr>
              <a:spcBef>
                <a:spcPts val="600"/>
              </a:spcBef>
              <a:defRPr/>
            </a:pPr>
            <a:r>
              <a:rPr lang="en-GB" sz="2000" dirty="0"/>
              <a:t>With </a:t>
            </a:r>
            <a:r>
              <a:rPr lang="en-GB" sz="2000" i="1" dirty="0"/>
              <a:t>W</a:t>
            </a:r>
            <a:r>
              <a:rPr lang="en-GB" sz="2000" baseline="-25000" dirty="0"/>
              <a:t>N </a:t>
            </a:r>
            <a:r>
              <a:rPr lang="en-GB" sz="2000" dirty="0"/>
              <a:t>= </a:t>
            </a:r>
            <a:r>
              <a:rPr lang="en-GB" sz="2000" i="1" dirty="0"/>
              <a:t>I</a:t>
            </a:r>
            <a:r>
              <a:rPr lang="en-GB" sz="2000" baseline="-25000" dirty="0"/>
              <a:t>N</a:t>
            </a:r>
            <a:r>
              <a:rPr lang="en-GB" sz="2000" dirty="0"/>
              <a:t>, Q</a:t>
            </a:r>
            <a:r>
              <a:rPr lang="en-GB" sz="2000" baseline="-25000" dirty="0"/>
              <a:t>N</a:t>
            </a:r>
            <a:r>
              <a:rPr lang="en-GB" sz="2000" dirty="0"/>
              <a:t>(</a:t>
            </a:r>
            <a:r>
              <a:rPr lang="en-GB" sz="2000" dirty="0">
                <a:cs typeface="Arial"/>
              </a:rPr>
              <a:t>β</a:t>
            </a:r>
            <a:r>
              <a:rPr lang="en-GB" sz="2000" dirty="0">
                <a:cs typeface="Arial" charset="0"/>
              </a:rPr>
              <a:t>) = [</a:t>
            </a:r>
            <a:r>
              <a:rPr lang="en-GB" sz="2000" dirty="0"/>
              <a:t>1/</a:t>
            </a:r>
            <a:r>
              <a:rPr lang="en-GB" sz="2000" i="1" dirty="0"/>
              <a:t>N</a:t>
            </a:r>
            <a:r>
              <a:rPr lang="en-GB" sz="2000" dirty="0">
                <a:cs typeface="Arial" charset="0"/>
              </a:rPr>
              <a:t>]</a:t>
            </a:r>
            <a:r>
              <a:rPr lang="en-GB" sz="2000" baseline="30000" dirty="0">
                <a:cs typeface="Arial" charset="0"/>
              </a:rPr>
              <a:t>2</a:t>
            </a:r>
            <a:r>
              <a:rPr lang="en-GB" sz="2000" dirty="0">
                <a:cs typeface="Arial" charset="0"/>
              </a:rPr>
              <a:t> (</a:t>
            </a:r>
            <a:r>
              <a:rPr lang="en-GB" sz="2000" dirty="0" err="1"/>
              <a:t>Σ</a:t>
            </a:r>
            <a:r>
              <a:rPr lang="en-GB" sz="2000" baseline="-25000" dirty="0" err="1"/>
              <a:t>i</a:t>
            </a:r>
            <a:r>
              <a:rPr lang="en-GB" sz="2000" dirty="0"/>
              <a:t> </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a:t>
            </a:r>
            <a:r>
              <a:rPr lang="en-GB" sz="2000" dirty="0" err="1"/>
              <a:t>Σ</a:t>
            </a:r>
            <a:r>
              <a:rPr lang="en-GB" sz="2000" baseline="-25000" dirty="0" err="1"/>
              <a:t>i</a:t>
            </a:r>
            <a:r>
              <a:rPr lang="en-GB" sz="2000" dirty="0"/>
              <a:t> </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a:t>
            </a:r>
            <a:r>
              <a:rPr lang="en-GB" sz="2000" dirty="0">
                <a:cs typeface="Arial" charset="0"/>
              </a:rPr>
              <a:t> = [</a:t>
            </a:r>
            <a:r>
              <a:rPr lang="en-GB" sz="2000" dirty="0"/>
              <a:t>1/</a:t>
            </a:r>
            <a:r>
              <a:rPr lang="en-GB" sz="2000" i="1" dirty="0"/>
              <a:t>N</a:t>
            </a:r>
            <a:r>
              <a:rPr lang="en-GB" sz="2000" dirty="0">
                <a:cs typeface="Arial" charset="0"/>
              </a:rPr>
              <a:t>]</a:t>
            </a:r>
            <a:r>
              <a:rPr lang="en-GB" sz="2000" baseline="30000" dirty="0">
                <a:cs typeface="Arial" charset="0"/>
              </a:rPr>
              <a:t>2</a:t>
            </a:r>
            <a:r>
              <a:rPr lang="en-GB" sz="2000" dirty="0">
                <a:cs typeface="Arial" charset="0"/>
              </a:rPr>
              <a:t> </a:t>
            </a:r>
            <a:r>
              <a:rPr lang="en-GB" sz="2000" dirty="0" err="1">
                <a:cs typeface="Arial" charset="0"/>
              </a:rPr>
              <a:t>X’</a:t>
            </a:r>
            <a:r>
              <a:rPr lang="en-GB" sz="2000" i="1" dirty="0" err="1"/>
              <a:t>εε</a:t>
            </a:r>
            <a:r>
              <a:rPr lang="en-GB" sz="2000" dirty="0" err="1">
                <a:cs typeface="Arial" charset="0"/>
              </a:rPr>
              <a:t>’X</a:t>
            </a:r>
            <a:endParaRPr lang="en-GB" sz="2000" dirty="0">
              <a:cs typeface="Arial" charset="0"/>
            </a:endParaRPr>
          </a:p>
          <a:p>
            <a:pPr>
              <a:spcBef>
                <a:spcPts val="600"/>
              </a:spcBef>
              <a:defRPr/>
            </a:pPr>
            <a:r>
              <a:rPr lang="en-GB" sz="2000" dirty="0">
                <a:cs typeface="Arial" charset="0"/>
              </a:rPr>
              <a:t>OLS and GMM estimators coincide, give the estimator </a:t>
            </a:r>
            <a:r>
              <a:rPr lang="en-GB" sz="2000" i="1" dirty="0">
                <a:cs typeface="Arial" charset="0"/>
              </a:rPr>
              <a:t>b</a:t>
            </a:r>
            <a:r>
              <a:rPr lang="en-GB" sz="2000" dirty="0">
                <a:cs typeface="Arial" charset="0"/>
              </a:rPr>
              <a:t>,</a:t>
            </a:r>
            <a:r>
              <a:rPr lang="en-GB" sz="2000" i="1" dirty="0">
                <a:cs typeface="Arial" charset="0"/>
              </a:rPr>
              <a:t> </a:t>
            </a:r>
            <a:r>
              <a:rPr lang="en-GB" sz="2000" dirty="0">
                <a:cs typeface="Arial" charset="0"/>
              </a:rPr>
              <a:t>but</a:t>
            </a:r>
            <a:endParaRPr lang="en-GB" sz="2000" i="1" dirty="0">
              <a:cs typeface="Arial" charset="0"/>
            </a:endParaRPr>
          </a:p>
          <a:p>
            <a:pPr lvl="1">
              <a:spcBef>
                <a:spcPts val="600"/>
              </a:spcBef>
              <a:defRPr/>
            </a:pPr>
            <a:r>
              <a:rPr lang="en-GB" sz="1800" dirty="0"/>
              <a:t>OLS: residual sum of squares S</a:t>
            </a:r>
            <a:r>
              <a:rPr lang="en-GB" sz="1800" baseline="-25000" dirty="0"/>
              <a:t>N</a:t>
            </a:r>
            <a:r>
              <a:rPr lang="en-GB" sz="1800" dirty="0"/>
              <a:t>(</a:t>
            </a:r>
            <a:r>
              <a:rPr lang="en-GB" sz="1800" i="1" dirty="0">
                <a:cs typeface="Arial"/>
              </a:rPr>
              <a:t>b</a:t>
            </a:r>
            <a:r>
              <a:rPr lang="en-GB" sz="1800" dirty="0">
                <a:cs typeface="Arial" charset="0"/>
              </a:rPr>
              <a:t>) = </a:t>
            </a:r>
            <a:r>
              <a:rPr lang="en-GB" sz="1800" dirty="0"/>
              <a:t>1/</a:t>
            </a:r>
            <a:r>
              <a:rPr lang="en-GB" sz="1800" i="1" dirty="0"/>
              <a:t>N</a:t>
            </a:r>
            <a:r>
              <a:rPr lang="en-GB" sz="1800" dirty="0"/>
              <a:t> </a:t>
            </a:r>
            <a:r>
              <a:rPr lang="en-GB" sz="1800" dirty="0" err="1"/>
              <a:t>Σ</a:t>
            </a:r>
            <a:r>
              <a:rPr lang="en-GB" sz="1800" baseline="-25000" dirty="0" err="1"/>
              <a:t>i</a:t>
            </a:r>
            <a:r>
              <a:rPr lang="en-GB" sz="1800" dirty="0"/>
              <a:t> </a:t>
            </a:r>
            <a:r>
              <a:rPr lang="en-GB" sz="1800" i="1" dirty="0"/>
              <a:t>e</a:t>
            </a:r>
            <a:r>
              <a:rPr lang="en-GB" sz="1800" baseline="-25000" dirty="0"/>
              <a:t>i</a:t>
            </a:r>
            <a:r>
              <a:rPr lang="en-GB" sz="1800" baseline="30000" dirty="0">
                <a:cs typeface="Arial" charset="0"/>
              </a:rPr>
              <a:t>2</a:t>
            </a:r>
            <a:r>
              <a:rPr lang="en-GB" sz="1800" dirty="0">
                <a:cs typeface="Arial" charset="0"/>
              </a:rPr>
              <a:t> </a:t>
            </a:r>
            <a:r>
              <a:rPr lang="en-GB" sz="1800" dirty="0"/>
              <a:t>has its minimum </a:t>
            </a:r>
          </a:p>
          <a:p>
            <a:pPr lvl="1">
              <a:spcBef>
                <a:spcPts val="600"/>
              </a:spcBef>
              <a:defRPr/>
            </a:pPr>
            <a:r>
              <a:rPr lang="en-GB" sz="1800" dirty="0"/>
              <a:t>GMM: Q</a:t>
            </a:r>
            <a:r>
              <a:rPr lang="en-GB" sz="1800" baseline="-25000" dirty="0"/>
              <a:t>N</a:t>
            </a:r>
            <a:r>
              <a:rPr lang="en-GB" sz="1800" dirty="0"/>
              <a:t>(</a:t>
            </a:r>
            <a:r>
              <a:rPr lang="en-GB" sz="1800" i="1" dirty="0">
                <a:cs typeface="Arial"/>
              </a:rPr>
              <a:t>b</a:t>
            </a:r>
            <a:r>
              <a:rPr lang="en-GB" sz="1800" dirty="0">
                <a:cs typeface="Arial" charset="0"/>
              </a:rPr>
              <a:t>) = [</a:t>
            </a:r>
            <a:r>
              <a:rPr lang="en-GB" sz="1800" dirty="0"/>
              <a:t>1/</a:t>
            </a:r>
            <a:r>
              <a:rPr lang="en-GB" sz="1800" i="1" dirty="0"/>
              <a:t>N</a:t>
            </a:r>
            <a:r>
              <a:rPr lang="en-GB" sz="1800" dirty="0">
                <a:cs typeface="Arial" charset="0"/>
              </a:rPr>
              <a:t>]</a:t>
            </a:r>
            <a:r>
              <a:rPr lang="en-GB" sz="1800" baseline="30000" dirty="0">
                <a:cs typeface="Arial" charset="0"/>
              </a:rPr>
              <a:t>2</a:t>
            </a:r>
            <a:r>
              <a:rPr lang="en-GB" sz="1800" dirty="0">
                <a:cs typeface="Arial" charset="0"/>
              </a:rPr>
              <a:t> (</a:t>
            </a:r>
            <a:r>
              <a:rPr lang="en-GB" sz="1800" dirty="0" err="1"/>
              <a:t>Σ</a:t>
            </a:r>
            <a:r>
              <a:rPr lang="en-GB" sz="1800" baseline="-25000" dirty="0" err="1"/>
              <a:t>i</a:t>
            </a:r>
            <a:r>
              <a:rPr lang="en-GB" sz="1800" dirty="0"/>
              <a:t> </a:t>
            </a:r>
            <a:r>
              <a:rPr lang="en-GB" sz="1800" i="1" dirty="0" err="1"/>
              <a:t>e</a:t>
            </a:r>
            <a:r>
              <a:rPr lang="en-GB" sz="1800" baseline="-25000" dirty="0" err="1"/>
              <a:t>i</a:t>
            </a:r>
            <a:r>
              <a:rPr lang="en-GB" sz="1800" dirty="0"/>
              <a:t> </a:t>
            </a:r>
            <a:r>
              <a:rPr lang="en-GB" sz="1800" i="1" dirty="0"/>
              <a:t>x</a:t>
            </a:r>
            <a:r>
              <a:rPr lang="en-GB" sz="1800" baseline="-25000" dirty="0"/>
              <a:t>i</a:t>
            </a:r>
            <a:r>
              <a:rPr lang="en-GB" sz="1800" dirty="0"/>
              <a:t>)’(</a:t>
            </a:r>
            <a:r>
              <a:rPr lang="en-GB" sz="1800" dirty="0" err="1"/>
              <a:t>Σ</a:t>
            </a:r>
            <a:r>
              <a:rPr lang="en-GB" sz="1800" baseline="-25000" dirty="0" err="1"/>
              <a:t>i</a:t>
            </a:r>
            <a:r>
              <a:rPr lang="en-GB" sz="1800" dirty="0"/>
              <a:t> </a:t>
            </a:r>
            <a:r>
              <a:rPr lang="en-GB" sz="1800" i="1" dirty="0" err="1"/>
              <a:t>e</a:t>
            </a:r>
            <a:r>
              <a:rPr lang="en-GB" sz="1800" baseline="-25000" dirty="0" err="1"/>
              <a:t>i</a:t>
            </a:r>
            <a:r>
              <a:rPr lang="en-GB" sz="1800" dirty="0"/>
              <a:t> </a:t>
            </a:r>
            <a:r>
              <a:rPr lang="en-GB" sz="1800" i="1" dirty="0"/>
              <a:t>x</a:t>
            </a:r>
            <a:r>
              <a:rPr lang="en-GB" sz="1800" baseline="-25000" dirty="0"/>
              <a:t>i</a:t>
            </a:r>
            <a:r>
              <a:rPr lang="en-GB" sz="1800" dirty="0"/>
              <a:t>) </a:t>
            </a:r>
            <a:r>
              <a:rPr lang="en-GB" sz="1800" dirty="0">
                <a:cs typeface="Arial" charset="0"/>
              </a:rPr>
              <a:t>= 0</a:t>
            </a:r>
            <a:endParaRPr lang="en-GB" sz="1800" dirty="0"/>
          </a:p>
          <a:p>
            <a:pPr marL="571500" indent="-571500">
              <a:buFont typeface="Wingdings" pitchFamily="2" charset="2"/>
              <a:buNone/>
              <a:defRPr/>
            </a:pPr>
            <a:endParaRPr lang="en-GB" sz="2000" i="1" dirty="0">
              <a:cs typeface="Arial"/>
            </a:endParaRPr>
          </a:p>
          <a:p>
            <a:pPr marL="571500" indent="-571500">
              <a:buFont typeface="Wingdings" pitchFamily="2" charset="2"/>
              <a:buNone/>
              <a:defRPr/>
            </a:pPr>
            <a:endParaRPr lang="en-US" sz="2000" dirty="0">
              <a:cs typeface="Arial" charset="0"/>
            </a:endParaRPr>
          </a:p>
        </p:txBody>
      </p:sp>
      <p:sp>
        <p:nvSpPr>
          <p:cNvPr id="7" name="Datumsplatzhalter 6"/>
          <p:cNvSpPr>
            <a:spLocks noGrp="1"/>
          </p:cNvSpPr>
          <p:nvPr>
            <p:ph type="dt" sz="quarter" idx="10"/>
          </p:nvPr>
        </p:nvSpPr>
        <p:spPr/>
        <p:txBody>
          <a:bodyPr/>
          <a:lstStyle/>
          <a:p>
            <a:pPr>
              <a:defRPr/>
            </a:pPr>
            <a:r>
              <a:rPr lang="en-US" altLang="en-US"/>
              <a:t>Nov 22, 2019</a:t>
            </a:r>
            <a:endParaRPr lang="de-AT"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615245D9-7C4A-4A58-BB65-0C137C5681D3}" type="slidenum">
              <a:rPr lang="de-AT" altLang="en-US"/>
              <a:pPr>
                <a:defRPr/>
              </a:pPr>
              <a:t>15</a:t>
            </a:fld>
            <a:endParaRPr lang="de-AT" altLang="en-US" dirty="0"/>
          </a:p>
        </p:txBody>
      </p:sp>
      <p:sp>
        <p:nvSpPr>
          <p:cNvPr id="27652" name="Rectangle 2"/>
          <p:cNvSpPr>
            <a:spLocks noGrp="1" noChangeArrowheads="1"/>
          </p:cNvSpPr>
          <p:nvPr>
            <p:ph type="title"/>
          </p:nvPr>
        </p:nvSpPr>
        <p:spPr/>
        <p:txBody>
          <a:bodyPr/>
          <a:lstStyle/>
          <a:p>
            <a:pPr eaLnBrk="1" hangingPunct="1">
              <a:defRPr/>
            </a:pPr>
            <a:r>
              <a:rPr lang="en-GB" sz="4000" dirty="0">
                <a:latin typeface="Verdana" pitchFamily="34" charset="0"/>
              </a:rPr>
              <a:t>Linear Model, </a:t>
            </a:r>
            <a:r>
              <a:rPr lang="en-GB" sz="4000" dirty="0">
                <a:latin typeface="+mn-lt"/>
              </a:rPr>
              <a:t>E{</a:t>
            </a:r>
            <a:r>
              <a:rPr lang="en-GB" sz="4000" i="1" dirty="0" err="1">
                <a:latin typeface="+mn-lt"/>
              </a:rPr>
              <a:t>ε</a:t>
            </a:r>
            <a:r>
              <a:rPr lang="en-GB" sz="4000" baseline="-25000" dirty="0" err="1">
                <a:latin typeface="+mn-lt"/>
              </a:rPr>
              <a:t>t</a:t>
            </a:r>
            <a:r>
              <a:rPr lang="en-GB" sz="4000" dirty="0">
                <a:latin typeface="+mn-lt"/>
              </a:rPr>
              <a:t> </a:t>
            </a:r>
            <a:r>
              <a:rPr lang="en-GB" sz="4000" i="1" dirty="0" err="1">
                <a:latin typeface="+mn-lt"/>
              </a:rPr>
              <a:t>x</a:t>
            </a:r>
            <a:r>
              <a:rPr lang="en-GB" sz="4000" baseline="-25000" dirty="0" err="1">
                <a:latin typeface="+mn-lt"/>
              </a:rPr>
              <a:t>t</a:t>
            </a:r>
            <a:r>
              <a:rPr lang="en-GB" sz="4000" dirty="0">
                <a:latin typeface="+mn-lt"/>
              </a:rPr>
              <a:t>}  </a:t>
            </a:r>
            <a:r>
              <a:rPr lang="en-GB" sz="4000" dirty="0">
                <a:latin typeface="+mn-lt"/>
                <a:cs typeface="Arial"/>
              </a:rPr>
              <a:t>≠ 0 </a:t>
            </a:r>
            <a:endParaRPr lang="en-GB" sz="4000" dirty="0">
              <a:latin typeface="+mn-lt"/>
            </a:endParaRPr>
          </a:p>
        </p:txBody>
      </p:sp>
      <p:sp>
        <p:nvSpPr>
          <p:cNvPr id="27656" name="Rectangle 3"/>
          <p:cNvSpPr>
            <a:spLocks noGrp="1" noChangeArrowheads="1"/>
          </p:cNvSpPr>
          <p:nvPr>
            <p:ph type="body" sz="half" idx="1"/>
          </p:nvPr>
        </p:nvSpPr>
        <p:spPr>
          <a:xfrm>
            <a:off x="457200" y="1601788"/>
            <a:ext cx="8147050" cy="4530725"/>
          </a:xfrm>
        </p:spPr>
        <p:txBody>
          <a:bodyPr/>
          <a:lstStyle/>
          <a:p>
            <a:pPr marL="571500" indent="-571500">
              <a:buFont typeface="Wingdings" pitchFamily="2" charset="2"/>
              <a:buNone/>
              <a:defRPr/>
            </a:pPr>
            <a:r>
              <a:rPr lang="en-GB" sz="2000" dirty="0"/>
              <a:t>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a:rPr>
              <a:t>β</a:t>
            </a:r>
            <a:r>
              <a:rPr lang="en-GB" sz="2000" dirty="0"/>
              <a:t> + </a:t>
            </a:r>
            <a:r>
              <a:rPr lang="en-GB" sz="2000" i="1" dirty="0" err="1"/>
              <a:t>ε</a:t>
            </a:r>
            <a:r>
              <a:rPr lang="en-GB" sz="2000" baseline="-25000" dirty="0" err="1"/>
              <a:t>i</a:t>
            </a:r>
            <a:r>
              <a:rPr lang="en-GB" sz="2000" dirty="0">
                <a:cs typeface="Arial"/>
              </a:rPr>
              <a:t> with </a:t>
            </a:r>
            <a:r>
              <a:rPr lang="en-GB" sz="2000" dirty="0"/>
              <a:t>V{</a:t>
            </a:r>
            <a:r>
              <a:rPr lang="en-GB" sz="2000" i="1" dirty="0" err="1"/>
              <a:t>ε</a:t>
            </a:r>
            <a:r>
              <a:rPr lang="en-GB" sz="2000" baseline="-25000" dirty="0" err="1"/>
              <a:t>i</a:t>
            </a:r>
            <a:r>
              <a:rPr lang="en-GB" sz="2000" dirty="0"/>
              <a:t>} = </a:t>
            </a:r>
            <a:r>
              <a:rPr lang="en-GB" sz="2000" dirty="0">
                <a:cs typeface="Arial"/>
              </a:rPr>
              <a:t>σ</a:t>
            </a:r>
            <a:r>
              <a:rPr lang="en-GB" sz="2000" baseline="-25000" dirty="0"/>
              <a:t>ε</a:t>
            </a:r>
            <a:r>
              <a:rPr lang="en-GB" sz="2000" dirty="0">
                <a:cs typeface="Arial"/>
              </a:rPr>
              <a:t>², </a:t>
            </a:r>
            <a:r>
              <a:rPr lang="en-GB" sz="2000" dirty="0"/>
              <a:t>E{</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a:rPr>
              <a:t>≠ 0 and </a:t>
            </a:r>
            <a:r>
              <a:rPr lang="en-GB" sz="2000" i="1" dirty="0">
                <a:cs typeface="Arial"/>
              </a:rPr>
              <a:t>R</a:t>
            </a:r>
            <a:r>
              <a:rPr lang="en-GB" sz="2000" dirty="0">
                <a:cs typeface="Arial"/>
              </a:rPr>
              <a:t> </a:t>
            </a:r>
            <a:r>
              <a:rPr lang="en-GB" sz="2000" dirty="0"/>
              <a:t>instrumental variables </a:t>
            </a:r>
            <a:r>
              <a:rPr lang="en-GB" sz="2000" i="1" dirty="0" err="1"/>
              <a:t>z</a:t>
            </a:r>
            <a:r>
              <a:rPr lang="en-GB" sz="2000" baseline="-25000" dirty="0" err="1"/>
              <a:t>i</a:t>
            </a:r>
            <a:endParaRPr lang="en-GB" sz="2000" dirty="0">
              <a:cs typeface="Arial"/>
            </a:endParaRPr>
          </a:p>
          <a:p>
            <a:pPr>
              <a:spcBef>
                <a:spcPts val="600"/>
              </a:spcBef>
              <a:defRPr/>
            </a:pPr>
            <a:r>
              <a:rPr lang="en-GB" sz="2000" dirty="0"/>
              <a:t>Moment conditions:</a:t>
            </a:r>
          </a:p>
          <a:p>
            <a:pPr>
              <a:spcBef>
                <a:spcPts val="600"/>
              </a:spcBef>
              <a:buFont typeface="Wingdings" pitchFamily="2" charset="2"/>
              <a:buNone/>
              <a:defRPr/>
            </a:pPr>
            <a:r>
              <a:rPr lang="en-GB" sz="2000" dirty="0"/>
              <a:t>		E{</a:t>
            </a:r>
            <a:r>
              <a:rPr lang="en-GB" sz="2000" i="1"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a:rPr>
              <a:t>β</a:t>
            </a:r>
            <a:r>
              <a:rPr lang="en-GB" sz="2000" dirty="0"/>
              <a:t>)</a:t>
            </a:r>
            <a:r>
              <a:rPr lang="en-GB" sz="2000" i="1" dirty="0" err="1"/>
              <a:t>z</a:t>
            </a:r>
            <a:r>
              <a:rPr lang="en-GB" sz="2000" baseline="-25000" dirty="0" err="1"/>
              <a:t>i</a:t>
            </a:r>
            <a:r>
              <a:rPr lang="en-GB" sz="2000" dirty="0"/>
              <a:t>} = </a:t>
            </a:r>
            <a:r>
              <a:rPr lang="en-GB" sz="2000" dirty="0">
                <a:cs typeface="Arial"/>
              </a:rPr>
              <a:t>0</a:t>
            </a:r>
            <a:endParaRPr lang="en-GB" sz="2000" dirty="0"/>
          </a:p>
          <a:p>
            <a:pPr>
              <a:spcBef>
                <a:spcPts val="600"/>
              </a:spcBef>
              <a:defRPr/>
            </a:pPr>
            <a:r>
              <a:rPr lang="en-GB" sz="2000" dirty="0"/>
              <a:t>Sample moment conditions:</a:t>
            </a:r>
          </a:p>
          <a:p>
            <a:pPr>
              <a:spcBef>
                <a:spcPts val="600"/>
              </a:spcBef>
              <a:buFont typeface="Wingdings" pitchFamily="2" charset="2"/>
              <a:buNone/>
              <a:defRPr/>
            </a:pPr>
            <a:r>
              <a:rPr lang="en-GB" sz="2000" dirty="0">
                <a:cs typeface="Arial" charset="0"/>
              </a:rPr>
              <a:t>		</a:t>
            </a:r>
            <a:r>
              <a:rPr lang="en-GB" sz="2000" dirty="0"/>
              <a:t>1/</a:t>
            </a:r>
            <a:r>
              <a:rPr lang="en-GB" sz="2000" i="1" dirty="0"/>
              <a:t>N</a:t>
            </a:r>
            <a:r>
              <a:rPr lang="en-GB" sz="2000" dirty="0"/>
              <a:t> </a:t>
            </a:r>
            <a:r>
              <a:rPr lang="en-GB" sz="2000" dirty="0" err="1"/>
              <a:t>Σ</a:t>
            </a:r>
            <a:r>
              <a:rPr lang="en-GB" sz="2000" baseline="-25000" dirty="0" err="1"/>
              <a:t>i</a:t>
            </a:r>
            <a:r>
              <a:rPr lang="en-GB" sz="2000" dirty="0"/>
              <a:t>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i="1" dirty="0" err="1">
                <a:cs typeface="Arial"/>
              </a:rPr>
              <a:t>b</a:t>
            </a:r>
            <a:r>
              <a:rPr lang="en-GB" sz="2000" dirty="0"/>
              <a:t>) </a:t>
            </a:r>
            <a:r>
              <a:rPr lang="en-GB" sz="2000" i="1" dirty="0" err="1"/>
              <a:t>z</a:t>
            </a:r>
            <a:r>
              <a:rPr lang="en-GB" sz="2000" baseline="-25000" dirty="0" err="1"/>
              <a:t>i</a:t>
            </a:r>
            <a:r>
              <a:rPr lang="en-GB" sz="2000" dirty="0"/>
              <a:t> = </a:t>
            </a:r>
            <a:r>
              <a:rPr lang="en-GB" sz="2000" i="1" dirty="0" err="1"/>
              <a:t>g</a:t>
            </a:r>
            <a:r>
              <a:rPr lang="en-GB" sz="2000" baseline="-25000" dirty="0" err="1"/>
              <a:t>N</a:t>
            </a:r>
            <a:r>
              <a:rPr lang="en-GB" sz="2000" dirty="0"/>
              <a:t>(</a:t>
            </a:r>
            <a:r>
              <a:rPr lang="en-GB" sz="2000" i="1" dirty="0">
                <a:cs typeface="Arial"/>
              </a:rPr>
              <a:t>b</a:t>
            </a:r>
            <a:r>
              <a:rPr lang="en-GB" sz="2000" dirty="0"/>
              <a:t>) = </a:t>
            </a:r>
            <a:r>
              <a:rPr lang="en-GB" sz="2000" dirty="0">
                <a:cs typeface="Arial"/>
              </a:rPr>
              <a:t>0</a:t>
            </a:r>
          </a:p>
          <a:p>
            <a:pPr>
              <a:spcBef>
                <a:spcPts val="600"/>
              </a:spcBef>
              <a:defRPr/>
            </a:pPr>
            <a:r>
              <a:rPr lang="en-GB" sz="2000" dirty="0"/>
              <a:t>Identified case (</a:t>
            </a:r>
            <a:r>
              <a:rPr lang="en-GB" sz="2000" i="1" dirty="0"/>
              <a:t>R</a:t>
            </a:r>
            <a:r>
              <a:rPr lang="en-GB" sz="2000" dirty="0"/>
              <a:t> = </a:t>
            </a:r>
            <a:r>
              <a:rPr lang="en-GB" sz="2000" i="1" dirty="0"/>
              <a:t>K</a:t>
            </a:r>
            <a:r>
              <a:rPr lang="en-GB" sz="2000" dirty="0"/>
              <a:t>): the single solution is the IV estimator</a:t>
            </a:r>
          </a:p>
          <a:p>
            <a:pPr>
              <a:spcBef>
                <a:spcPts val="600"/>
              </a:spcBef>
              <a:buFont typeface="Wingdings" pitchFamily="2" charset="2"/>
              <a:buNone/>
              <a:defRPr/>
            </a:pPr>
            <a:r>
              <a:rPr lang="en-GB" sz="2000" dirty="0"/>
              <a:t>		</a:t>
            </a:r>
            <a:r>
              <a:rPr lang="en-GB" sz="2000" i="1" dirty="0">
                <a:cs typeface="Arial" charset="0"/>
              </a:rPr>
              <a:t> </a:t>
            </a:r>
            <a:r>
              <a:rPr lang="en-GB" sz="2000" i="1" dirty="0" err="1">
                <a:cs typeface="Arial" charset="0"/>
              </a:rPr>
              <a:t>b</a:t>
            </a:r>
            <a:r>
              <a:rPr lang="en-GB" sz="2000" i="1" baseline="-25000" dirty="0" err="1">
                <a:cs typeface="Arial" charset="0"/>
              </a:rPr>
              <a:t>IV</a:t>
            </a:r>
            <a:r>
              <a:rPr lang="en-GB" sz="2000" dirty="0">
                <a:cs typeface="Arial" charset="0"/>
              </a:rPr>
              <a:t> = </a:t>
            </a:r>
            <a:r>
              <a:rPr lang="en-GB" sz="2000" dirty="0"/>
              <a:t>(</a:t>
            </a:r>
            <a:r>
              <a:rPr lang="en-GB" sz="2000" i="1" dirty="0"/>
              <a:t>Z’X</a:t>
            </a:r>
            <a:r>
              <a:rPr lang="en-GB" sz="2000" dirty="0"/>
              <a:t>)</a:t>
            </a:r>
            <a:r>
              <a:rPr lang="en-GB" sz="2000" baseline="30000" dirty="0"/>
              <a:t>-1</a:t>
            </a:r>
            <a:r>
              <a:rPr lang="en-GB" sz="2000" dirty="0"/>
              <a:t> </a:t>
            </a:r>
            <a:r>
              <a:rPr lang="en-GB" sz="2000" i="1" dirty="0" err="1"/>
              <a:t>Z</a:t>
            </a:r>
            <a:r>
              <a:rPr lang="en-GB" sz="2000" dirty="0" err="1"/>
              <a:t>’</a:t>
            </a:r>
            <a:r>
              <a:rPr lang="en-GB" sz="2000" i="1" dirty="0" err="1"/>
              <a:t>y</a:t>
            </a:r>
            <a:endParaRPr lang="en-GB" sz="2000" i="1" dirty="0"/>
          </a:p>
          <a:p>
            <a:pPr>
              <a:spcBef>
                <a:spcPts val="600"/>
              </a:spcBef>
              <a:defRPr/>
            </a:pPr>
            <a:r>
              <a:rPr lang="en-GB" sz="2000" dirty="0"/>
              <a:t>Over-identified case (</a:t>
            </a:r>
            <a:r>
              <a:rPr lang="en-GB" sz="2000" i="1" dirty="0"/>
              <a:t>R</a:t>
            </a:r>
            <a:r>
              <a:rPr lang="en-GB" sz="2000" dirty="0"/>
              <a:t> &gt; </a:t>
            </a:r>
            <a:r>
              <a:rPr lang="en-GB" sz="2000" i="1" dirty="0"/>
              <a:t>K</a:t>
            </a:r>
            <a:r>
              <a:rPr lang="en-GB" sz="2000" dirty="0"/>
              <a:t>): GMM estimator from</a:t>
            </a:r>
          </a:p>
          <a:p>
            <a:pPr>
              <a:spcBef>
                <a:spcPts val="600"/>
              </a:spcBef>
              <a:buFont typeface="Wingdings" pitchFamily="2" charset="2"/>
              <a:buNone/>
              <a:defRPr/>
            </a:pPr>
            <a:r>
              <a:rPr lang="en-GB" sz="2000" dirty="0">
                <a:cs typeface="Arial" charset="0"/>
              </a:rPr>
              <a:t>		</a:t>
            </a:r>
            <a:r>
              <a:rPr lang="en-GB" sz="2000" dirty="0" err="1">
                <a:cs typeface="Arial" charset="0"/>
              </a:rPr>
              <a:t>min</a:t>
            </a:r>
            <a:r>
              <a:rPr lang="en-GB" sz="2000" baseline="-25000" dirty="0" err="1">
                <a:cs typeface="Arial"/>
              </a:rPr>
              <a:t>β</a:t>
            </a:r>
            <a:r>
              <a:rPr lang="en-GB" sz="2000" dirty="0">
                <a:cs typeface="Arial" charset="0"/>
              </a:rPr>
              <a:t> Q</a:t>
            </a:r>
            <a:r>
              <a:rPr lang="en-GB" sz="2000" baseline="-25000" dirty="0">
                <a:cs typeface="Arial" charset="0"/>
              </a:rPr>
              <a:t>N</a:t>
            </a:r>
            <a:r>
              <a:rPr lang="en-GB" sz="2000" dirty="0">
                <a:cs typeface="Arial" charset="0"/>
              </a:rPr>
              <a:t>(</a:t>
            </a:r>
            <a:r>
              <a:rPr lang="en-GB" sz="2000" dirty="0">
                <a:cs typeface="Arial"/>
              </a:rPr>
              <a:t>β</a:t>
            </a:r>
            <a:r>
              <a:rPr lang="en-GB" sz="2000" dirty="0">
                <a:cs typeface="Arial" charset="0"/>
              </a:rPr>
              <a:t>)= </a:t>
            </a:r>
            <a:r>
              <a:rPr lang="en-GB" sz="2000" dirty="0" err="1">
                <a:cs typeface="Arial" charset="0"/>
              </a:rPr>
              <a:t>min</a:t>
            </a:r>
            <a:r>
              <a:rPr lang="en-GB" sz="2000" baseline="-25000" dirty="0" err="1">
                <a:cs typeface="Arial"/>
              </a:rPr>
              <a:t>β</a:t>
            </a:r>
            <a:r>
              <a:rPr lang="en-GB" sz="2000" dirty="0">
                <a:cs typeface="Arial" charset="0"/>
              </a:rPr>
              <a:t> </a:t>
            </a:r>
            <a:r>
              <a:rPr lang="en-GB" sz="2000" i="1" dirty="0" err="1"/>
              <a:t>g</a:t>
            </a:r>
            <a:r>
              <a:rPr lang="en-GB" sz="2000" baseline="-25000" dirty="0" err="1"/>
              <a:t>N</a:t>
            </a:r>
            <a:r>
              <a:rPr lang="en-GB" sz="2000" dirty="0"/>
              <a:t>(</a:t>
            </a:r>
            <a:r>
              <a:rPr lang="en-GB" sz="2000" dirty="0">
                <a:cs typeface="Arial"/>
              </a:rPr>
              <a:t>β</a:t>
            </a:r>
            <a:r>
              <a:rPr lang="en-GB" sz="2000" dirty="0"/>
              <a:t>)’</a:t>
            </a:r>
            <a:r>
              <a:rPr lang="en-GB" sz="2000" i="1" dirty="0"/>
              <a:t>W</a:t>
            </a:r>
            <a:r>
              <a:rPr lang="en-GB" sz="2000" baseline="-25000" dirty="0"/>
              <a:t>N </a:t>
            </a:r>
            <a:r>
              <a:rPr lang="en-GB" sz="2000" i="1" dirty="0" err="1"/>
              <a:t>g</a:t>
            </a:r>
            <a:r>
              <a:rPr lang="en-GB" sz="2000" baseline="-25000" dirty="0" err="1"/>
              <a:t>N</a:t>
            </a:r>
            <a:r>
              <a:rPr lang="en-GB" sz="2000" dirty="0"/>
              <a:t>(</a:t>
            </a:r>
            <a:r>
              <a:rPr lang="en-GB" sz="2000" dirty="0">
                <a:cs typeface="Arial"/>
              </a:rPr>
              <a:t>β</a:t>
            </a:r>
            <a:r>
              <a:rPr lang="en-GB" sz="2000" dirty="0"/>
              <a:t>)</a:t>
            </a:r>
          </a:p>
          <a:p>
            <a:pPr>
              <a:spcBef>
                <a:spcPts val="600"/>
              </a:spcBef>
              <a:buFont typeface="Wingdings" pitchFamily="2" charset="2"/>
              <a:buNone/>
              <a:defRPr/>
            </a:pPr>
            <a:r>
              <a:rPr lang="en-GB" sz="2000" dirty="0"/>
              <a:t>	</a:t>
            </a:r>
            <a:endParaRPr lang="en-GB" sz="2000" i="1" dirty="0">
              <a:cs typeface="Arial"/>
            </a:endParaRPr>
          </a:p>
          <a:p>
            <a:pPr marL="571500" indent="-571500">
              <a:buFont typeface="Wingdings" pitchFamily="2" charset="2"/>
              <a:buNone/>
              <a:defRPr/>
            </a:pPr>
            <a:endParaRPr lang="en-GB" sz="2000" dirty="0">
              <a:cs typeface="Arial" charset="0"/>
            </a:endParaRPr>
          </a:p>
        </p:txBody>
      </p:sp>
      <p:sp>
        <p:nvSpPr>
          <p:cNvPr id="7" name="Datumsplatzhalter 6"/>
          <p:cNvSpPr>
            <a:spLocks noGrp="1"/>
          </p:cNvSpPr>
          <p:nvPr>
            <p:ph type="dt" sz="quarter" idx="10"/>
          </p:nvPr>
        </p:nvSpPr>
        <p:spPr/>
        <p:txBody>
          <a:bodyPr/>
          <a:lstStyle/>
          <a:p>
            <a:pPr>
              <a:defRPr/>
            </a:pPr>
            <a:r>
              <a:rPr lang="en-US" altLang="en-US"/>
              <a:t>Nov 22, 2019</a:t>
            </a:r>
            <a:endParaRPr lang="de-AT"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719CC94F-DA3C-4B0D-B32E-918B64F9EB77}" type="slidenum">
              <a:rPr lang="de-AT" altLang="en-US"/>
              <a:pPr>
                <a:defRPr/>
              </a:pPr>
              <a:t>16</a:t>
            </a:fld>
            <a:endParaRPr lang="de-AT" altLang="en-US" dirty="0"/>
          </a:p>
        </p:txBody>
      </p:sp>
      <p:sp>
        <p:nvSpPr>
          <p:cNvPr id="27652" name="Rectangle 2"/>
          <p:cNvSpPr>
            <a:spLocks noGrp="1" noChangeArrowheads="1"/>
          </p:cNvSpPr>
          <p:nvPr>
            <p:ph type="title"/>
          </p:nvPr>
        </p:nvSpPr>
        <p:spPr/>
        <p:txBody>
          <a:bodyPr/>
          <a:lstStyle/>
          <a:p>
            <a:pPr eaLnBrk="1" hangingPunct="1">
              <a:defRPr/>
            </a:pPr>
            <a:r>
              <a:rPr lang="en-GB" sz="4000" dirty="0">
                <a:latin typeface="Verdana" pitchFamily="34" charset="0"/>
              </a:rPr>
              <a:t>Linear Model: GMM Estimator </a:t>
            </a:r>
            <a:endParaRPr lang="en-GB" sz="4000" dirty="0">
              <a:latin typeface="+mn-lt"/>
            </a:endParaRPr>
          </a:p>
        </p:txBody>
      </p:sp>
      <p:sp>
        <p:nvSpPr>
          <p:cNvPr id="27656" name="Rectangle 3"/>
          <p:cNvSpPr>
            <a:spLocks noGrp="1" noChangeArrowheads="1"/>
          </p:cNvSpPr>
          <p:nvPr>
            <p:ph type="body" sz="half" idx="1"/>
          </p:nvPr>
        </p:nvSpPr>
        <p:spPr>
          <a:xfrm>
            <a:off x="457200" y="1601788"/>
            <a:ext cx="8147050" cy="4530725"/>
          </a:xfrm>
        </p:spPr>
        <p:txBody>
          <a:bodyPr/>
          <a:lstStyle/>
          <a:p>
            <a:pPr>
              <a:spcBef>
                <a:spcPts val="600"/>
              </a:spcBef>
              <a:buFont typeface="Wingdings" pitchFamily="2" charset="2"/>
              <a:buNone/>
              <a:defRPr/>
            </a:pPr>
            <a:r>
              <a:rPr lang="en-GB" sz="2000" dirty="0"/>
              <a:t>Minimization of </a:t>
            </a:r>
            <a:r>
              <a:rPr lang="en-GB" sz="2000" dirty="0">
                <a:cs typeface="Arial" charset="0"/>
              </a:rPr>
              <a:t>Q</a:t>
            </a:r>
            <a:r>
              <a:rPr lang="en-GB" sz="2000" baseline="-25000" dirty="0">
                <a:cs typeface="Arial" charset="0"/>
              </a:rPr>
              <a:t>N</a:t>
            </a:r>
            <a:r>
              <a:rPr lang="en-GB" sz="2000" dirty="0">
                <a:cs typeface="Arial" charset="0"/>
              </a:rPr>
              <a:t>(</a:t>
            </a:r>
            <a:r>
              <a:rPr lang="en-GB" sz="2000" dirty="0">
                <a:cs typeface="Arial"/>
              </a:rPr>
              <a:t>β</a:t>
            </a:r>
            <a:r>
              <a:rPr lang="en-GB" sz="2000" dirty="0">
                <a:cs typeface="Arial" charset="0"/>
              </a:rPr>
              <a:t>)= </a:t>
            </a:r>
            <a:r>
              <a:rPr lang="en-GB" sz="2000" dirty="0" err="1">
                <a:cs typeface="Arial" charset="0"/>
              </a:rPr>
              <a:t>min</a:t>
            </a:r>
            <a:r>
              <a:rPr lang="en-GB" sz="2000" baseline="-25000" dirty="0" err="1">
                <a:cs typeface="Arial"/>
              </a:rPr>
              <a:t>β</a:t>
            </a:r>
            <a:r>
              <a:rPr lang="en-GB" sz="2000" dirty="0">
                <a:cs typeface="Arial" charset="0"/>
              </a:rPr>
              <a:t> </a:t>
            </a:r>
            <a:r>
              <a:rPr lang="en-GB" sz="2000" i="1" dirty="0" err="1"/>
              <a:t>g</a:t>
            </a:r>
            <a:r>
              <a:rPr lang="en-GB" sz="2000" baseline="-25000" dirty="0" err="1"/>
              <a:t>N</a:t>
            </a:r>
            <a:r>
              <a:rPr lang="en-GB" sz="2000" dirty="0"/>
              <a:t>(</a:t>
            </a:r>
            <a:r>
              <a:rPr lang="en-GB" sz="2000" dirty="0">
                <a:cs typeface="Arial"/>
              </a:rPr>
              <a:t>β</a:t>
            </a:r>
            <a:r>
              <a:rPr lang="en-GB" sz="2000" dirty="0"/>
              <a:t>)’</a:t>
            </a:r>
            <a:r>
              <a:rPr lang="en-GB" sz="2000" i="1" dirty="0"/>
              <a:t>W</a:t>
            </a:r>
            <a:r>
              <a:rPr lang="en-GB" sz="2000" baseline="-25000" dirty="0"/>
              <a:t>N </a:t>
            </a:r>
            <a:r>
              <a:rPr lang="en-GB" sz="2000" i="1" dirty="0" err="1"/>
              <a:t>g</a:t>
            </a:r>
            <a:r>
              <a:rPr lang="en-GB" sz="2000" baseline="-25000" dirty="0" err="1"/>
              <a:t>N</a:t>
            </a:r>
            <a:r>
              <a:rPr lang="en-GB" sz="2000" dirty="0"/>
              <a:t>(</a:t>
            </a:r>
            <a:r>
              <a:rPr lang="en-GB" sz="2000" dirty="0">
                <a:cs typeface="Arial"/>
              </a:rPr>
              <a:t>β</a:t>
            </a:r>
            <a:r>
              <a:rPr lang="en-GB" sz="2000" dirty="0"/>
              <a:t>) </a:t>
            </a:r>
            <a:r>
              <a:rPr lang="en-GB" sz="2000" dirty="0" err="1"/>
              <a:t>wrt</a:t>
            </a:r>
            <a:r>
              <a:rPr lang="en-GB" sz="2000" dirty="0"/>
              <a:t> </a:t>
            </a:r>
            <a:r>
              <a:rPr lang="en-GB" sz="2000" dirty="0">
                <a:cs typeface="Arial"/>
              </a:rPr>
              <a:t>β:</a:t>
            </a:r>
            <a:endParaRPr lang="en-GB" sz="2000" dirty="0"/>
          </a:p>
          <a:p>
            <a:pPr>
              <a:spcBef>
                <a:spcPts val="600"/>
              </a:spcBef>
              <a:defRPr/>
            </a:pPr>
            <a:r>
              <a:rPr lang="en-GB" sz="2000" dirty="0"/>
              <a:t>For </a:t>
            </a:r>
            <a:r>
              <a:rPr lang="en-GB" sz="2000" i="1" dirty="0"/>
              <a:t>W</a:t>
            </a:r>
            <a:r>
              <a:rPr lang="en-GB" sz="2000" baseline="-25000" dirty="0"/>
              <a:t>N</a:t>
            </a:r>
            <a:r>
              <a:rPr lang="en-GB" sz="2000" dirty="0"/>
              <a:t> = </a:t>
            </a:r>
            <a:r>
              <a:rPr lang="en-GB" sz="2000" i="1" dirty="0"/>
              <a:t>I</a:t>
            </a:r>
            <a:r>
              <a:rPr lang="en-GB" sz="2000" dirty="0"/>
              <a:t>, the first order conditions are</a:t>
            </a:r>
          </a:p>
          <a:p>
            <a:pPr>
              <a:spcBef>
                <a:spcPts val="600"/>
              </a:spcBef>
              <a:buFont typeface="Wingdings" pitchFamily="2" charset="2"/>
              <a:buNone/>
              <a:defRPr/>
            </a:pPr>
            <a:r>
              <a:rPr lang="en-GB" sz="2000" dirty="0">
                <a:cs typeface="Arial" charset="0"/>
              </a:rPr>
              <a:t>	</a:t>
            </a:r>
          </a:p>
          <a:p>
            <a:pPr>
              <a:spcBef>
                <a:spcPts val="600"/>
              </a:spcBef>
              <a:buFont typeface="Wingdings" pitchFamily="2" charset="2"/>
              <a:buNone/>
              <a:defRPr/>
            </a:pPr>
            <a:r>
              <a:rPr lang="en-GB" sz="2000" dirty="0">
                <a:cs typeface="Arial" charset="0"/>
              </a:rPr>
              <a:t>	</a:t>
            </a:r>
            <a:endParaRPr lang="en-GB" sz="2000" dirty="0">
              <a:cs typeface="Arial"/>
            </a:endParaRPr>
          </a:p>
          <a:p>
            <a:pPr>
              <a:spcBef>
                <a:spcPts val="600"/>
              </a:spcBef>
              <a:buFont typeface="Wingdings" pitchFamily="2" charset="2"/>
              <a:buNone/>
              <a:defRPr/>
            </a:pPr>
            <a:r>
              <a:rPr lang="en-GB" sz="2000" dirty="0"/>
              <a:t>	resulting in the estimator</a:t>
            </a:r>
          </a:p>
          <a:p>
            <a:pPr marL="360000" indent="-360000">
              <a:spcBef>
                <a:spcPts val="600"/>
              </a:spcBef>
              <a:buFont typeface="Wingdings" pitchFamily="2" charset="2"/>
              <a:buNone/>
              <a:defRPr/>
            </a:pPr>
            <a:r>
              <a:rPr lang="en-GB" sz="2000" i="1" dirty="0">
                <a:cs typeface="Arial" charset="0"/>
              </a:rPr>
              <a:t>		b</a:t>
            </a:r>
            <a:r>
              <a:rPr lang="en-GB" sz="2000" dirty="0">
                <a:cs typeface="Arial" charset="0"/>
              </a:rPr>
              <a:t> = [(</a:t>
            </a:r>
            <a:r>
              <a:rPr lang="en-GB" sz="2000" i="1" dirty="0"/>
              <a:t>X’Z</a:t>
            </a:r>
            <a:r>
              <a:rPr lang="en-GB" sz="2000" dirty="0"/>
              <a:t>)(</a:t>
            </a:r>
            <a:r>
              <a:rPr lang="en-GB" sz="2000" i="1" dirty="0"/>
              <a:t>Z’X</a:t>
            </a:r>
            <a:r>
              <a:rPr lang="en-GB" sz="2000" dirty="0"/>
              <a:t>)]</a:t>
            </a:r>
            <a:r>
              <a:rPr lang="en-GB" sz="2000" baseline="30000" dirty="0"/>
              <a:t>-1 </a:t>
            </a:r>
            <a:r>
              <a:rPr lang="en-GB" sz="2000" dirty="0">
                <a:cs typeface="Arial" charset="0"/>
              </a:rPr>
              <a:t>(</a:t>
            </a:r>
            <a:r>
              <a:rPr lang="en-GB" sz="2000" i="1" dirty="0"/>
              <a:t>X’Z</a:t>
            </a:r>
            <a:r>
              <a:rPr lang="en-GB" sz="2000" dirty="0"/>
              <a:t>)</a:t>
            </a:r>
            <a:r>
              <a:rPr lang="en-GB" sz="2000" i="1" dirty="0" err="1"/>
              <a:t>Z</a:t>
            </a:r>
            <a:r>
              <a:rPr lang="en-GB" sz="2000" dirty="0" err="1"/>
              <a:t>’</a:t>
            </a:r>
            <a:r>
              <a:rPr lang="en-GB" sz="2000" i="1" dirty="0" err="1"/>
              <a:t>y</a:t>
            </a:r>
            <a:r>
              <a:rPr lang="en-GB" sz="2000" dirty="0"/>
              <a:t> </a:t>
            </a:r>
          </a:p>
          <a:p>
            <a:pPr>
              <a:spcBef>
                <a:spcPts val="600"/>
              </a:spcBef>
              <a:buFont typeface="Wingdings" pitchFamily="2" charset="2"/>
              <a:buNone/>
              <a:defRPr/>
            </a:pPr>
            <a:r>
              <a:rPr lang="en-GB" sz="2000" dirty="0"/>
              <a:t>	</a:t>
            </a:r>
            <a:r>
              <a:rPr lang="en-GB" sz="2000" i="1" dirty="0">
                <a:cs typeface="Arial" charset="0"/>
              </a:rPr>
              <a:t> b</a:t>
            </a:r>
            <a:r>
              <a:rPr lang="en-GB" sz="2000" dirty="0"/>
              <a:t> coincides with the IV estimator if </a:t>
            </a:r>
            <a:r>
              <a:rPr lang="en-GB" sz="2000" i="1" dirty="0"/>
              <a:t>R</a:t>
            </a:r>
            <a:r>
              <a:rPr lang="en-GB" sz="2000" dirty="0"/>
              <a:t> = </a:t>
            </a:r>
            <a:r>
              <a:rPr lang="en-GB" sz="2000" i="1" dirty="0"/>
              <a:t>K</a:t>
            </a:r>
            <a:endParaRPr lang="en-GB" sz="2000" dirty="0"/>
          </a:p>
          <a:p>
            <a:pPr>
              <a:spcBef>
                <a:spcPts val="600"/>
              </a:spcBef>
              <a:defRPr/>
            </a:pPr>
            <a:r>
              <a:rPr lang="en-GB" sz="2000" dirty="0"/>
              <a:t>The optimal weighting matrix </a:t>
            </a:r>
            <a:r>
              <a:rPr lang="en-GB" sz="2000" i="1" dirty="0" err="1"/>
              <a:t>W</a:t>
            </a:r>
            <a:r>
              <a:rPr lang="en-GB" sz="2000" i="1" baseline="-25000" dirty="0" err="1"/>
              <a:t>N</a:t>
            </a:r>
            <a:r>
              <a:rPr lang="en-GB" sz="2000" baseline="30000" dirty="0" err="1"/>
              <a:t>opt</a:t>
            </a:r>
            <a:r>
              <a:rPr lang="en-GB" sz="2000" dirty="0"/>
              <a:t>  = (E{</a:t>
            </a:r>
            <a:r>
              <a:rPr lang="en-GB" sz="2000" i="1" dirty="0"/>
              <a:t>ε</a:t>
            </a:r>
            <a:r>
              <a:rPr lang="en-GB" sz="2000" baseline="-25000" dirty="0"/>
              <a:t>i</a:t>
            </a:r>
            <a:r>
              <a:rPr lang="en-GB" sz="2000" baseline="30000" dirty="0"/>
              <a:t>2</a:t>
            </a:r>
            <a:r>
              <a:rPr lang="en-GB" sz="2000" i="1" dirty="0"/>
              <a:t>z</a:t>
            </a:r>
            <a:r>
              <a:rPr lang="en-GB" sz="2000" baseline="-25000" dirty="0"/>
              <a:t>i</a:t>
            </a:r>
            <a:r>
              <a:rPr lang="en-GB" sz="2000" i="1" dirty="0"/>
              <a:t>z</a:t>
            </a:r>
            <a:r>
              <a:rPr lang="en-GB" sz="2000" baseline="-25000" dirty="0"/>
              <a:t>i</a:t>
            </a:r>
            <a:r>
              <a:rPr lang="en-GB" sz="2000" dirty="0">
                <a:cs typeface="Arial"/>
              </a:rPr>
              <a:t>‘</a:t>
            </a:r>
            <a:r>
              <a:rPr lang="en-GB" sz="2000" dirty="0"/>
              <a:t>})</a:t>
            </a:r>
            <a:r>
              <a:rPr lang="en-GB" sz="2000" baseline="30000" dirty="0"/>
              <a:t> -1</a:t>
            </a:r>
            <a:r>
              <a:rPr lang="en-GB" sz="2000" dirty="0"/>
              <a:t> is estimated by</a:t>
            </a:r>
          </a:p>
          <a:p>
            <a:pPr>
              <a:spcBef>
                <a:spcPts val="600"/>
              </a:spcBef>
              <a:buFont typeface="Wingdings" pitchFamily="2" charset="2"/>
              <a:buNone/>
              <a:defRPr/>
            </a:pPr>
            <a:endParaRPr lang="en-GB" sz="1100" dirty="0"/>
          </a:p>
          <a:p>
            <a:pPr>
              <a:spcBef>
                <a:spcPts val="600"/>
              </a:spcBef>
              <a:buFont typeface="Wingdings" pitchFamily="2" charset="2"/>
              <a:buNone/>
              <a:defRPr/>
            </a:pPr>
            <a:endParaRPr lang="en-GB" sz="1100" dirty="0"/>
          </a:p>
          <a:p>
            <a:pPr>
              <a:spcBef>
                <a:spcPts val="600"/>
              </a:spcBef>
              <a:buFont typeface="Wingdings" pitchFamily="2" charset="2"/>
              <a:buNone/>
              <a:defRPr/>
            </a:pPr>
            <a:r>
              <a:rPr lang="en-GB" sz="2000" dirty="0"/>
              <a:t>	generalizes the covariance matrix of the GIV estimator to White‘s heteroskedasticity-consistent covariance matrix estimator (HCCME)</a:t>
            </a:r>
          </a:p>
          <a:p>
            <a:pPr marL="571500" indent="-571500">
              <a:buFont typeface="Wingdings" pitchFamily="2" charset="2"/>
              <a:buNone/>
              <a:defRPr/>
            </a:pPr>
            <a:endParaRPr lang="en-US" sz="2000" i="1" dirty="0">
              <a:cs typeface="Arial"/>
            </a:endParaRPr>
          </a:p>
          <a:p>
            <a:pPr marL="571500" indent="-571500">
              <a:buFont typeface="Wingdings" pitchFamily="2" charset="2"/>
              <a:buNone/>
              <a:defRPr/>
            </a:pPr>
            <a:endParaRPr lang="en-US" sz="2000" dirty="0">
              <a:cs typeface="Arial" charset="0"/>
            </a:endParaRPr>
          </a:p>
        </p:txBody>
      </p:sp>
      <p:sp>
        <p:nvSpPr>
          <p:cNvPr id="7" name="Datumsplatzhalter 6"/>
          <p:cNvSpPr>
            <a:spLocks noGrp="1"/>
          </p:cNvSpPr>
          <p:nvPr>
            <p:ph type="dt" sz="quarter" idx="10"/>
          </p:nvPr>
        </p:nvSpPr>
        <p:spPr/>
        <p:txBody>
          <a:bodyPr/>
          <a:lstStyle/>
          <a:p>
            <a:pPr>
              <a:defRPr/>
            </a:pPr>
            <a:r>
              <a:rPr lang="en-US" altLang="en-US"/>
              <a:t>Nov 22, 2019</a:t>
            </a:r>
            <a:endParaRPr lang="de-AT" altLang="en-US" dirty="0"/>
          </a:p>
        </p:txBody>
      </p:sp>
      <p:graphicFrame>
        <p:nvGraphicFramePr>
          <p:cNvPr id="6146" name="Object 3"/>
          <p:cNvGraphicFramePr>
            <a:graphicFrameLocks noChangeAspect="1"/>
          </p:cNvGraphicFramePr>
          <p:nvPr/>
        </p:nvGraphicFramePr>
        <p:xfrm>
          <a:off x="1331913" y="4581525"/>
          <a:ext cx="2851150" cy="673100"/>
        </p:xfrm>
        <a:graphic>
          <a:graphicData uri="http://schemas.openxmlformats.org/presentationml/2006/ole">
            <mc:AlternateContent xmlns:mc="http://schemas.openxmlformats.org/markup-compatibility/2006">
              <mc:Choice xmlns:v="urn:schemas-microsoft-com:vml" Requires="v">
                <p:oleObj spid="_x0000_s6196" name="Equation" r:id="rId4" imgW="1396800" imgH="330120" progId="Equation.DSMT4">
                  <p:embed/>
                </p:oleObj>
              </mc:Choice>
              <mc:Fallback>
                <p:oleObj name="Equation" r:id="rId4" imgW="1396800" imgH="3301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913" y="4581525"/>
                        <a:ext cx="285115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
          <p:cNvGraphicFramePr>
            <a:graphicFrameLocks noChangeAspect="1"/>
          </p:cNvGraphicFramePr>
          <p:nvPr>
            <p:extLst>
              <p:ext uri="{D42A27DB-BD31-4B8C-83A1-F6EECF244321}">
                <p14:modId xmlns:p14="http://schemas.microsoft.com/office/powerpoint/2010/main" val="3416444902"/>
              </p:ext>
            </p:extLst>
          </p:nvPr>
        </p:nvGraphicFramePr>
        <p:xfrm>
          <a:off x="1403350" y="2276872"/>
          <a:ext cx="6840538" cy="836613"/>
        </p:xfrm>
        <a:graphic>
          <a:graphicData uri="http://schemas.openxmlformats.org/presentationml/2006/ole">
            <mc:AlternateContent xmlns:mc="http://schemas.openxmlformats.org/markup-compatibility/2006">
              <mc:Choice xmlns:v="urn:schemas-microsoft-com:vml" Requires="v">
                <p:oleObj spid="_x0000_s6197" name="Equation" r:id="rId6" imgW="4051080" imgH="495000" progId="Equation.DSMT4">
                  <p:embed/>
                </p:oleObj>
              </mc:Choice>
              <mc:Fallback>
                <p:oleObj name="Equation" r:id="rId6" imgW="4051080" imgH="4950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350" y="2276872"/>
                        <a:ext cx="68405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sz="4000" dirty="0">
                <a:latin typeface="Verdana" pitchFamily="34" charset="0"/>
              </a:rPr>
              <a:t>Example: Labour Demand</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lstStyle/>
          <a:p>
            <a:pPr>
              <a:spcBef>
                <a:spcPts val="600"/>
              </a:spcBef>
              <a:buFont typeface="Wingdings" pitchFamily="2" charset="2"/>
              <a:buNone/>
              <a:defRPr/>
            </a:pPr>
            <a:r>
              <a:rPr lang="en-GB" sz="2000" dirty="0" err="1"/>
              <a:t>Verbeek’s</a:t>
            </a:r>
            <a:r>
              <a:rPr lang="en-GB" sz="2000" dirty="0"/>
              <a:t> data set “labour2”: Sample of 569 Belgian companies (data from 1996)</a:t>
            </a:r>
          </a:p>
          <a:p>
            <a:pPr>
              <a:spcBef>
                <a:spcPts val="600"/>
              </a:spcBef>
              <a:defRPr/>
            </a:pPr>
            <a:r>
              <a:rPr lang="en-GB" sz="2000" dirty="0"/>
              <a:t>Variables</a:t>
            </a:r>
          </a:p>
          <a:p>
            <a:pPr marL="720000" lvl="1" indent="-360000">
              <a:spcBef>
                <a:spcPts val="600"/>
              </a:spcBef>
              <a:defRPr/>
            </a:pPr>
            <a:r>
              <a:rPr lang="en-GB" sz="1800" i="1" dirty="0">
                <a:cs typeface="Arial" charset="0"/>
              </a:rPr>
              <a:t>labour</a:t>
            </a:r>
            <a:r>
              <a:rPr lang="en-GB" sz="1800" dirty="0">
                <a:cs typeface="Arial" charset="0"/>
              </a:rPr>
              <a:t>: total employment (number of employees)</a:t>
            </a:r>
          </a:p>
          <a:p>
            <a:pPr marL="720000" lvl="1" indent="-360000">
              <a:spcBef>
                <a:spcPts val="600"/>
              </a:spcBef>
              <a:defRPr/>
            </a:pPr>
            <a:r>
              <a:rPr lang="en-GB" sz="1800" i="1" dirty="0">
                <a:cs typeface="Arial" charset="0"/>
              </a:rPr>
              <a:t>capital</a:t>
            </a:r>
            <a:r>
              <a:rPr lang="en-GB" sz="1800" dirty="0">
                <a:cs typeface="Arial" charset="0"/>
              </a:rPr>
              <a:t>: total fixed assets</a:t>
            </a:r>
          </a:p>
          <a:p>
            <a:pPr marL="720000" lvl="1" indent="-360000">
              <a:spcBef>
                <a:spcPts val="600"/>
              </a:spcBef>
              <a:defRPr/>
            </a:pPr>
            <a:r>
              <a:rPr lang="en-GB" sz="1800" i="1" dirty="0">
                <a:cs typeface="Arial" charset="0"/>
              </a:rPr>
              <a:t>wage</a:t>
            </a:r>
            <a:r>
              <a:rPr lang="en-GB" sz="1800" dirty="0">
                <a:cs typeface="Arial" charset="0"/>
              </a:rPr>
              <a:t>: total wage costs per employee (in 1000 EUR)</a:t>
            </a:r>
          </a:p>
          <a:p>
            <a:pPr marL="720000" lvl="1" indent="-360000">
              <a:spcBef>
                <a:spcPts val="600"/>
              </a:spcBef>
              <a:defRPr/>
            </a:pPr>
            <a:r>
              <a:rPr lang="en-GB" sz="1800" i="1" dirty="0">
                <a:cs typeface="Arial" charset="0"/>
              </a:rPr>
              <a:t>output</a:t>
            </a:r>
            <a:r>
              <a:rPr lang="en-GB" sz="1800" dirty="0">
                <a:cs typeface="Arial" charset="0"/>
              </a:rPr>
              <a:t>: value added (in million EUR)</a:t>
            </a:r>
          </a:p>
          <a:p>
            <a:pPr>
              <a:spcBef>
                <a:spcPts val="600"/>
              </a:spcBef>
              <a:defRPr/>
            </a:pPr>
            <a:r>
              <a:rPr lang="en-GB" sz="2000" dirty="0">
                <a:cs typeface="Arial" charset="0"/>
              </a:rPr>
              <a:t>Labour demand function</a:t>
            </a:r>
          </a:p>
          <a:p>
            <a:pPr>
              <a:spcBef>
                <a:spcPts val="600"/>
              </a:spcBef>
              <a:buFont typeface="Wingdings" pitchFamily="2" charset="2"/>
              <a:buNone/>
              <a:defRPr/>
            </a:pPr>
            <a:r>
              <a:rPr lang="en-GB" sz="2000" dirty="0">
                <a:cs typeface="Arial" charset="0"/>
              </a:rPr>
              <a:t>		</a:t>
            </a:r>
            <a:r>
              <a:rPr lang="en-GB" sz="2000" i="1" dirty="0">
                <a:cs typeface="Arial" charset="0"/>
              </a:rPr>
              <a:t>labour </a:t>
            </a:r>
            <a:r>
              <a:rPr lang="en-GB" sz="2000" dirty="0">
                <a:cs typeface="Arial" charset="0"/>
              </a:rPr>
              <a:t>= </a:t>
            </a:r>
            <a:r>
              <a:rPr lang="en-GB" sz="2000" dirty="0">
                <a:latin typeface="Symbol" pitchFamily="18" charset="2"/>
                <a:cs typeface="Arial" charset="0"/>
              </a:rPr>
              <a:t>b</a:t>
            </a:r>
            <a:r>
              <a:rPr lang="en-GB" sz="2000" baseline="-25000" dirty="0">
                <a:cs typeface="Arial" charset="0"/>
              </a:rPr>
              <a:t>1</a:t>
            </a:r>
            <a:r>
              <a:rPr lang="en-GB" sz="2000" dirty="0">
                <a:cs typeface="Arial" charset="0"/>
              </a:rPr>
              <a:t> + </a:t>
            </a:r>
            <a:r>
              <a:rPr lang="en-GB" sz="2000" dirty="0">
                <a:latin typeface="Symbol" pitchFamily="18" charset="2"/>
                <a:cs typeface="Arial" charset="0"/>
              </a:rPr>
              <a:t>b</a:t>
            </a:r>
            <a:r>
              <a:rPr lang="en-GB" sz="2000" baseline="-25000" dirty="0">
                <a:cs typeface="Arial" charset="0"/>
              </a:rPr>
              <a:t>2</a:t>
            </a:r>
            <a:r>
              <a:rPr lang="en-GB" sz="2000" dirty="0">
                <a:cs typeface="Arial" charset="0"/>
              </a:rPr>
              <a:t>*</a:t>
            </a:r>
            <a:r>
              <a:rPr lang="en-GB" sz="2000" i="1" dirty="0">
                <a:cs typeface="Arial" charset="0"/>
              </a:rPr>
              <a:t>output </a:t>
            </a:r>
            <a:r>
              <a:rPr lang="en-GB" sz="2000" dirty="0">
                <a:cs typeface="Arial" charset="0"/>
              </a:rPr>
              <a:t>+ </a:t>
            </a:r>
            <a:r>
              <a:rPr lang="en-GB" sz="2000" dirty="0">
                <a:latin typeface="Symbol" pitchFamily="18" charset="2"/>
                <a:cs typeface="Arial" charset="0"/>
              </a:rPr>
              <a:t>b</a:t>
            </a:r>
            <a:r>
              <a:rPr lang="en-GB" sz="2000" baseline="-25000" dirty="0">
                <a:cs typeface="Arial" charset="0"/>
              </a:rPr>
              <a:t>3</a:t>
            </a:r>
            <a:r>
              <a:rPr lang="en-GB" sz="2000" dirty="0">
                <a:cs typeface="Arial" charset="0"/>
              </a:rPr>
              <a:t>*</a:t>
            </a:r>
            <a:r>
              <a:rPr lang="en-GB" sz="2000" i="1" dirty="0">
                <a:cs typeface="Arial" charset="0"/>
              </a:rPr>
              <a:t>capital</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0E277DB5-238A-4729-8301-7B891921B8A3}" type="slidenum">
              <a:rPr lang="de-AT" altLang="en-US"/>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GB" sz="4000" dirty="0">
                <a:latin typeface="Verdana" pitchFamily="34" charset="0"/>
              </a:rPr>
              <a:t>Labour Demand Function: OLS Estimation</a:t>
            </a:r>
          </a:p>
        </p:txBody>
      </p:sp>
      <p:sp>
        <p:nvSpPr>
          <p:cNvPr id="8" name="Fußzeilenplatzhalter 3"/>
          <p:cNvSpPr>
            <a:spLocks noGrp="1"/>
          </p:cNvSpPr>
          <p:nvPr>
            <p:ph type="ftr" sz="quarter" idx="11"/>
          </p:nvPr>
        </p:nvSpPr>
        <p:spPr/>
        <p:txBody>
          <a:bodyPr/>
          <a:lstStyle/>
          <a:p>
            <a:pPr>
              <a:defRPr/>
            </a:pPr>
            <a:r>
              <a:rPr lang="de-AT" altLang="en-US"/>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2A8D7784-5381-4C26-A504-8FAAE7B75110}" type="slidenum">
              <a:rPr lang="de-AT" altLang="en-US"/>
              <a:pPr>
                <a:defRPr/>
              </a:pPr>
              <a:t>18</a:t>
            </a:fld>
            <a:endParaRPr lang="de-AT" altLang="en-US"/>
          </a:p>
        </p:txBody>
      </p:sp>
      <p:sp>
        <p:nvSpPr>
          <p:cNvPr id="10" name="Rechteck 9"/>
          <p:cNvSpPr/>
          <p:nvPr/>
        </p:nvSpPr>
        <p:spPr>
          <a:xfrm>
            <a:off x="428625" y="1601788"/>
            <a:ext cx="8391525" cy="4016375"/>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In logarithmic transforms: Output from GRETL</a:t>
            </a:r>
          </a:p>
          <a:p>
            <a:pPr>
              <a:defRPr/>
            </a:pPr>
            <a:endParaRPr lang="en-GB" sz="1100" dirty="0"/>
          </a:p>
          <a:p>
            <a:pPr>
              <a:defRPr/>
            </a:pPr>
            <a:endParaRPr lang="en-GB" sz="1400" dirty="0"/>
          </a:p>
          <a:p>
            <a:pPr>
              <a:defRPr/>
            </a:pPr>
            <a:r>
              <a:rPr lang="en-GB" sz="1400" dirty="0"/>
              <a:t>Dependent variable : </a:t>
            </a:r>
            <a:r>
              <a:rPr lang="en-GB" sz="1400" dirty="0" err="1"/>
              <a:t>l_LABOUR</a:t>
            </a:r>
            <a:endParaRPr lang="en-GB" sz="1400" dirty="0"/>
          </a:p>
          <a:p>
            <a:pPr>
              <a:defRPr/>
            </a:pPr>
            <a:r>
              <a:rPr lang="en-GB" sz="1400" dirty="0"/>
              <a:t>Heteroskedastic-robust standard errors, variant HC0, </a:t>
            </a:r>
          </a:p>
          <a:p>
            <a:pPr>
              <a:defRPr/>
            </a:pPr>
            <a:endParaRPr lang="en-GB" sz="1400" dirty="0"/>
          </a:p>
          <a:p>
            <a:pPr>
              <a:defRPr/>
            </a:pPr>
            <a:r>
              <a:rPr lang="en-GB" sz="1400" dirty="0"/>
              <a:t>             	 coefficient   	std. error   		t-ratio    		p-value</a:t>
            </a:r>
          </a:p>
          <a:p>
            <a:pPr>
              <a:defRPr/>
            </a:pPr>
            <a:r>
              <a:rPr lang="en-GB" sz="1400" dirty="0"/>
              <a:t>  -------------------------------------------------------------</a:t>
            </a:r>
          </a:p>
          <a:p>
            <a:pPr>
              <a:defRPr/>
            </a:pPr>
            <a:r>
              <a:rPr lang="en-GB" sz="1400" dirty="0"/>
              <a:t>  const            3,01483		0,0566474	       	  53,22     		1,81e-222 ***</a:t>
            </a:r>
          </a:p>
          <a:p>
            <a:pPr>
              <a:defRPr/>
            </a:pPr>
            <a:r>
              <a:rPr lang="en-GB" sz="1400" dirty="0"/>
              <a:t>  l_ OUTPUT  0,878061	 0,0512008	 	  17,15     		2,12e-053 *** </a:t>
            </a:r>
          </a:p>
          <a:p>
            <a:pPr>
              <a:defRPr/>
            </a:pPr>
            <a:r>
              <a:rPr lang="en-GB" sz="1400" dirty="0"/>
              <a:t>  </a:t>
            </a:r>
            <a:r>
              <a:rPr lang="en-GB" sz="1400" dirty="0" err="1"/>
              <a:t>l_CAPITAL</a:t>
            </a:r>
            <a:r>
              <a:rPr lang="en-GB" sz="1400" dirty="0"/>
              <a:t>   0,003699	 0,0429567        	    0,08610      	0,9314</a:t>
            </a:r>
          </a:p>
          <a:p>
            <a:pPr>
              <a:defRPr/>
            </a:pPr>
            <a:endParaRPr lang="en-GB" sz="1400" dirty="0"/>
          </a:p>
          <a:p>
            <a:pPr>
              <a:defRPr/>
            </a:pPr>
            <a:r>
              <a:rPr lang="en-GB" sz="1400" dirty="0"/>
              <a:t>Mean dependent </a:t>
            </a:r>
            <a:r>
              <a:rPr lang="en-GB" sz="1400" dirty="0" err="1"/>
              <a:t>var</a:t>
            </a:r>
            <a:r>
              <a:rPr lang="en-GB" sz="1400" dirty="0"/>
              <a:t>    	                   4,488665   		S.D. dependent </a:t>
            </a:r>
            <a:r>
              <a:rPr lang="en-GB" sz="1400" dirty="0" err="1"/>
              <a:t>var</a:t>
            </a:r>
            <a:r>
              <a:rPr lang="en-GB" sz="1400" dirty="0"/>
              <a:t>    	 	 1,171166</a:t>
            </a:r>
          </a:p>
          <a:p>
            <a:pPr>
              <a:defRPr/>
            </a:pPr>
            <a:r>
              <a:rPr lang="en-GB" sz="1400" dirty="0"/>
              <a:t>Sum squared </a:t>
            </a:r>
            <a:r>
              <a:rPr lang="en-GB" sz="1400" dirty="0" err="1"/>
              <a:t>resid</a:t>
            </a:r>
            <a:r>
              <a:rPr lang="en-GB" sz="1400" dirty="0"/>
              <a:t>	 	158,8931   		 S.E. of regression   		 0,529839</a:t>
            </a:r>
          </a:p>
          <a:p>
            <a:pPr>
              <a:defRPr/>
            </a:pPr>
            <a:r>
              <a:rPr lang="en-GB" sz="1400" dirty="0"/>
              <a:t>R- squared               		0,796052   		 Adjusted R-squared	 	 0,795331</a:t>
            </a:r>
          </a:p>
          <a:p>
            <a:pPr>
              <a:defRPr/>
            </a:pPr>
            <a:r>
              <a:rPr lang="en-GB" sz="1400" dirty="0"/>
              <a:t>F(2, 129)               		 768,7963  		 P-value (F)               		 4,5e-162</a:t>
            </a:r>
          </a:p>
          <a:p>
            <a:pPr>
              <a:defRPr/>
            </a:pPr>
            <a:r>
              <a:rPr lang="en-GB" sz="1400" dirty="0"/>
              <a:t>Log-likelihood          		 -444,4539		</a:t>
            </a:r>
            <a:r>
              <a:rPr lang="en-GB" sz="1400" dirty="0" err="1"/>
              <a:t>Akaike</a:t>
            </a:r>
            <a:r>
              <a:rPr lang="en-GB" sz="1400" dirty="0"/>
              <a:t> criterion       		 894,9078</a:t>
            </a:r>
          </a:p>
          <a:p>
            <a:pPr>
              <a:defRPr/>
            </a:pPr>
            <a:r>
              <a:rPr lang="en-GB" sz="1400" dirty="0"/>
              <a:t>Schwarz criterion      	                    907,9395   	</a:t>
            </a:r>
            <a:r>
              <a:rPr lang="en-GB" sz="1400" dirty="0" err="1"/>
              <a:t>Hannan</a:t>
            </a:r>
            <a:r>
              <a:rPr lang="en-GB" sz="1400" dirty="0"/>
              <a:t>-Quinn		 899,9928</a:t>
            </a:r>
          </a:p>
        </p:txBody>
      </p:sp>
      <p:sp>
        <p:nvSpPr>
          <p:cNvPr id="11" name="Rechteck 10"/>
          <p:cNvSpPr/>
          <p:nvPr/>
        </p:nvSpPr>
        <p:spPr>
          <a:xfrm>
            <a:off x="428625" y="2286000"/>
            <a:ext cx="8358188" cy="33035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sz="4000" dirty="0">
                <a:latin typeface="Verdana" pitchFamily="34" charset="0"/>
              </a:rPr>
              <a:t>GMM Estimation in </a:t>
            </a:r>
            <a:r>
              <a:rPr lang="en-GB" sz="4000" dirty="0">
                <a:solidFill>
                  <a:srgbClr val="FF0000"/>
                </a:solidFill>
                <a:latin typeface="Verdana" pitchFamily="34" charset="0"/>
              </a:rPr>
              <a:t>GRETL</a:t>
            </a:r>
          </a:p>
        </p:txBody>
      </p:sp>
      <p:sp>
        <p:nvSpPr>
          <p:cNvPr id="8" name="Fußzeilenplatzhalter 3"/>
          <p:cNvSpPr>
            <a:spLocks noGrp="1"/>
          </p:cNvSpPr>
          <p:nvPr>
            <p:ph type="ftr" sz="quarter" idx="11"/>
          </p:nvPr>
        </p:nvSpPr>
        <p:spPr/>
        <p:txBody>
          <a:bodyPr/>
          <a:lstStyle/>
          <a:p>
            <a:pPr>
              <a:defRPr/>
            </a:pPr>
            <a:r>
              <a:rPr lang="de-AT" altLang="en-US"/>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E483626C-E44E-4040-8BAC-0C1E5251EC0F}" type="slidenum">
              <a:rPr lang="de-AT" altLang="en-US"/>
              <a:pPr>
                <a:defRPr/>
              </a:pPr>
              <a:t>19</a:t>
            </a:fld>
            <a:endParaRPr lang="de-AT" altLang="en-US"/>
          </a:p>
        </p:txBody>
      </p:sp>
      <p:sp>
        <p:nvSpPr>
          <p:cNvPr id="10" name="Rechteck 9"/>
          <p:cNvSpPr/>
          <p:nvPr/>
        </p:nvSpPr>
        <p:spPr>
          <a:xfrm>
            <a:off x="428625" y="1601788"/>
            <a:ext cx="8391525" cy="3987800"/>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Specification of function and orthogonality conditions for labour demand model</a:t>
            </a:r>
          </a:p>
          <a:p>
            <a:pPr>
              <a:defRPr/>
            </a:pPr>
            <a:endParaRPr lang="en-GB" sz="1100" dirty="0"/>
          </a:p>
          <a:p>
            <a:pPr>
              <a:defRPr/>
            </a:pPr>
            <a:endParaRPr lang="en-GB" sz="1400" dirty="0"/>
          </a:p>
          <a:p>
            <a:pPr>
              <a:defRPr/>
            </a:pPr>
            <a:r>
              <a:rPr lang="en-GB" sz="1400" dirty="0"/>
              <a:t># initializations go here</a:t>
            </a:r>
          </a:p>
          <a:p>
            <a:pPr>
              <a:defRPr/>
            </a:pPr>
            <a:r>
              <a:rPr lang="en-GB" sz="1400" dirty="0"/>
              <a:t>matrix X = {const , </a:t>
            </a:r>
            <a:r>
              <a:rPr lang="en-GB" sz="1400" dirty="0" err="1"/>
              <a:t>l_OUTPUT</a:t>
            </a:r>
            <a:r>
              <a:rPr lang="en-GB" sz="1400" dirty="0"/>
              <a:t>, </a:t>
            </a:r>
            <a:r>
              <a:rPr lang="en-GB" sz="1400" dirty="0" err="1"/>
              <a:t>l_CAPITAL</a:t>
            </a:r>
            <a:r>
              <a:rPr lang="en-GB" sz="1400" dirty="0"/>
              <a:t>}</a:t>
            </a:r>
            <a:br>
              <a:rPr lang="en-GB" sz="1400" dirty="0"/>
            </a:br>
            <a:r>
              <a:rPr lang="en-GB" sz="1400" dirty="0"/>
              <a:t>series e = 0</a:t>
            </a:r>
            <a:br>
              <a:rPr lang="en-GB" sz="1400" dirty="0"/>
            </a:br>
            <a:r>
              <a:rPr lang="en-GB" sz="1400" dirty="0"/>
              <a:t>scalar b1 = 0</a:t>
            </a:r>
            <a:br>
              <a:rPr lang="en-GB" sz="1400" dirty="0"/>
            </a:br>
            <a:r>
              <a:rPr lang="en-GB" sz="1400" dirty="0"/>
              <a:t>scalar b2 = 0</a:t>
            </a:r>
          </a:p>
          <a:p>
            <a:pPr>
              <a:defRPr/>
            </a:pPr>
            <a:r>
              <a:rPr lang="en-GB" sz="1400" dirty="0"/>
              <a:t>scalar b3 = 0 </a:t>
            </a:r>
            <a:br>
              <a:rPr lang="en-GB" sz="1400" dirty="0"/>
            </a:br>
            <a:r>
              <a:rPr lang="en-GB" sz="1400" dirty="0"/>
              <a:t>matrix V = I(3)</a:t>
            </a:r>
          </a:p>
          <a:p>
            <a:pPr>
              <a:defRPr/>
            </a:pPr>
            <a:endParaRPr lang="en-GB" sz="1400" dirty="0"/>
          </a:p>
          <a:p>
            <a:pPr>
              <a:defRPr/>
            </a:pPr>
            <a:r>
              <a:rPr lang="en-GB" sz="1400" dirty="0" err="1"/>
              <a:t>gmm</a:t>
            </a:r>
            <a:r>
              <a:rPr lang="en-GB" sz="1400" dirty="0"/>
              <a:t> e = </a:t>
            </a:r>
            <a:r>
              <a:rPr lang="en-GB" sz="1400" dirty="0" err="1"/>
              <a:t>l_LABOuR</a:t>
            </a:r>
            <a:r>
              <a:rPr lang="en-GB" sz="1400" dirty="0"/>
              <a:t> – b1*const – b2*</a:t>
            </a:r>
            <a:r>
              <a:rPr lang="en-GB" sz="1400" dirty="0" err="1"/>
              <a:t>l_OUTPUT</a:t>
            </a:r>
            <a:r>
              <a:rPr lang="en-GB" sz="1400" dirty="0"/>
              <a:t> – b3*</a:t>
            </a:r>
            <a:r>
              <a:rPr lang="en-GB" sz="1400" dirty="0" err="1"/>
              <a:t>l_CAPITAL</a:t>
            </a:r>
            <a:endParaRPr lang="en-GB" sz="1400" dirty="0"/>
          </a:p>
          <a:p>
            <a:pPr>
              <a:defRPr/>
            </a:pPr>
            <a:r>
              <a:rPr lang="en-GB" sz="1400" dirty="0"/>
              <a:t>  </a:t>
            </a:r>
            <a:r>
              <a:rPr lang="en-GB" sz="1400" dirty="0" err="1"/>
              <a:t>orthog</a:t>
            </a:r>
            <a:r>
              <a:rPr lang="en-GB" sz="1400" dirty="0"/>
              <a:t> e; X</a:t>
            </a:r>
          </a:p>
          <a:p>
            <a:pPr>
              <a:defRPr/>
            </a:pPr>
            <a:r>
              <a:rPr lang="en-GB" sz="1400" dirty="0"/>
              <a:t>  weights V</a:t>
            </a:r>
          </a:p>
          <a:p>
            <a:pPr>
              <a:defRPr/>
            </a:pPr>
            <a:r>
              <a:rPr lang="en-GB" sz="1400" dirty="0"/>
              <a:t>  </a:t>
            </a:r>
            <a:r>
              <a:rPr lang="en-GB" sz="1400" dirty="0" err="1"/>
              <a:t>params</a:t>
            </a:r>
            <a:r>
              <a:rPr lang="en-GB" sz="1400" dirty="0"/>
              <a:t> b1 b2 b3 </a:t>
            </a:r>
          </a:p>
          <a:p>
            <a:pPr>
              <a:defRPr/>
            </a:pPr>
            <a:r>
              <a:rPr lang="en-GB" sz="1400" dirty="0"/>
              <a:t>end </a:t>
            </a:r>
            <a:r>
              <a:rPr lang="en-GB" sz="1400" dirty="0" err="1"/>
              <a:t>gmm</a:t>
            </a:r>
            <a:endParaRPr lang="en-GB" sz="1400" dirty="0"/>
          </a:p>
        </p:txBody>
      </p:sp>
      <p:sp>
        <p:nvSpPr>
          <p:cNvPr id="11" name="Rechteck 10"/>
          <p:cNvSpPr/>
          <p:nvPr/>
        </p:nvSpPr>
        <p:spPr>
          <a:xfrm>
            <a:off x="428625" y="2565400"/>
            <a:ext cx="8358188" cy="30241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pPr>
            <a:r>
              <a:rPr lang="en-GB" sz="2000" dirty="0"/>
              <a:t>The GIV Estimator </a:t>
            </a:r>
          </a:p>
          <a:p>
            <a:pPr>
              <a:spcBef>
                <a:spcPts val="500"/>
              </a:spcBef>
            </a:pPr>
            <a:r>
              <a:rPr lang="en-GB" sz="2000" dirty="0"/>
              <a:t>GMM Estimation</a:t>
            </a:r>
          </a:p>
          <a:p>
            <a:pPr>
              <a:spcBef>
                <a:spcPts val="500"/>
              </a:spcBef>
            </a:pPr>
            <a:r>
              <a:rPr lang="en-GB" sz="2000" dirty="0"/>
              <a:t>Econometric Models</a:t>
            </a:r>
          </a:p>
          <a:p>
            <a:pPr>
              <a:spcBef>
                <a:spcPts val="500"/>
              </a:spcBef>
            </a:pPr>
            <a:r>
              <a:rPr lang="en-GB" sz="2000" dirty="0"/>
              <a:t>Dynamic Models</a:t>
            </a:r>
          </a:p>
          <a:p>
            <a:pPr>
              <a:spcBef>
                <a:spcPts val="500"/>
              </a:spcBef>
            </a:pPr>
            <a:r>
              <a:rPr lang="en-GB" sz="2000" dirty="0"/>
              <a:t>Multi-equation Models</a:t>
            </a:r>
          </a:p>
          <a:p>
            <a:pPr>
              <a:spcBef>
                <a:spcPts val="500"/>
              </a:spcBef>
            </a:pPr>
            <a:r>
              <a:rPr lang="en-GB" sz="2000" dirty="0"/>
              <a:t>Time Series Models</a:t>
            </a:r>
          </a:p>
          <a:p>
            <a:pPr>
              <a:spcBef>
                <a:spcPts val="500"/>
              </a:spcBef>
            </a:pPr>
            <a:r>
              <a:rPr lang="en-GB" sz="2000" dirty="0"/>
              <a:t>Models for Limited Dependent Variables</a:t>
            </a:r>
          </a:p>
          <a:p>
            <a:pPr>
              <a:spcBef>
                <a:spcPts val="500"/>
              </a:spcBef>
            </a:pPr>
            <a:r>
              <a:rPr lang="en-GB" sz="2000" dirty="0"/>
              <a:t>Panel Data Models</a:t>
            </a:r>
          </a:p>
          <a:p>
            <a:pPr>
              <a:spcBef>
                <a:spcPts val="500"/>
              </a:spcBef>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41732F1-2BA2-4672-AA7D-8F622FF1185A}" type="slidenum">
              <a:rPr lang="de-AT" altLang="en-US"/>
              <a:pPr>
                <a:defRPr/>
              </a:pPr>
              <a:t>2</a:t>
            </a:fld>
            <a:endParaRPr lang="de-AT" altLang="en-US"/>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39655" name="Formel" r:id="rId4" imgW="139579" imgH="164957" progId="Equation.DSMT4">
                  <p:embed/>
                </p:oleObj>
              </mc:Choice>
              <mc:Fallback>
                <p:oleObj name="Formel" r:id="rId4" imgW="139579" imgH="164957" progId="Equation.DSMT4">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9656"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2139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sz="4000" dirty="0">
                <a:latin typeface="Verdana" pitchFamily="34" charset="0"/>
              </a:rPr>
              <a:t>Labour Demand Function: GMM Estimation</a:t>
            </a:r>
          </a:p>
        </p:txBody>
      </p:sp>
      <p:sp>
        <p:nvSpPr>
          <p:cNvPr id="8" name="Fußzeilenplatzhalter 3"/>
          <p:cNvSpPr>
            <a:spLocks noGrp="1"/>
          </p:cNvSpPr>
          <p:nvPr>
            <p:ph type="ftr" sz="quarter" idx="11"/>
          </p:nvPr>
        </p:nvSpPr>
        <p:spPr/>
        <p:txBody>
          <a:bodyPr/>
          <a:lstStyle/>
          <a:p>
            <a:pPr>
              <a:defRPr/>
            </a:pPr>
            <a:r>
              <a:rPr lang="de-AT" altLang="en-US"/>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961E711C-BF17-4A35-A4FF-68BAC171540A}" type="slidenum">
              <a:rPr lang="de-AT" altLang="en-US"/>
              <a:pPr>
                <a:defRPr/>
              </a:pPr>
              <a:t>20</a:t>
            </a:fld>
            <a:endParaRPr lang="de-AT" altLang="en-US"/>
          </a:p>
        </p:txBody>
      </p:sp>
      <p:sp>
        <p:nvSpPr>
          <p:cNvPr id="10" name="Rechteck 9"/>
          <p:cNvSpPr/>
          <p:nvPr/>
        </p:nvSpPr>
        <p:spPr>
          <a:xfrm>
            <a:off x="428625" y="1601788"/>
            <a:ext cx="8391525" cy="4016375"/>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In logarithmic transforms: Output from GRETL</a:t>
            </a:r>
          </a:p>
          <a:p>
            <a:pPr>
              <a:defRPr/>
            </a:pPr>
            <a:endParaRPr lang="en-GB" sz="1100" dirty="0"/>
          </a:p>
          <a:p>
            <a:pPr>
              <a:defRPr/>
            </a:pPr>
            <a:endParaRPr lang="en-GB" sz="1400" dirty="0"/>
          </a:p>
          <a:p>
            <a:pPr>
              <a:defRPr/>
            </a:pPr>
            <a:r>
              <a:rPr lang="en-GB" sz="1400" dirty="0"/>
              <a:t>Using numerical derivatives</a:t>
            </a:r>
          </a:p>
          <a:p>
            <a:pPr>
              <a:defRPr/>
            </a:pPr>
            <a:r>
              <a:rPr lang="en-GB" sz="1400" dirty="0"/>
              <a:t>Tolerance = 1,81899e-012</a:t>
            </a:r>
          </a:p>
          <a:p>
            <a:pPr>
              <a:defRPr/>
            </a:pPr>
            <a:r>
              <a:rPr lang="en-GB" sz="1400" dirty="0"/>
              <a:t>Function evaluations: 44</a:t>
            </a:r>
          </a:p>
          <a:p>
            <a:pPr>
              <a:defRPr/>
            </a:pPr>
            <a:r>
              <a:rPr lang="en-GB" sz="1400" dirty="0"/>
              <a:t>Evaluations of gradient: 8</a:t>
            </a:r>
          </a:p>
          <a:p>
            <a:pPr>
              <a:defRPr/>
            </a:pPr>
            <a:endParaRPr lang="en-GB" sz="1400" dirty="0"/>
          </a:p>
          <a:p>
            <a:pPr>
              <a:defRPr/>
            </a:pPr>
            <a:r>
              <a:rPr lang="en-GB" sz="1400" dirty="0"/>
              <a:t>Model 8: 1-step GMM, using observations 1-569</a:t>
            </a:r>
          </a:p>
          <a:p>
            <a:pPr>
              <a:defRPr/>
            </a:pPr>
            <a:r>
              <a:rPr lang="en-GB" sz="1400" dirty="0"/>
              <a:t>e = </a:t>
            </a:r>
            <a:r>
              <a:rPr lang="en-GB" sz="1400" dirty="0" err="1"/>
              <a:t>l_LABOUR</a:t>
            </a:r>
            <a:r>
              <a:rPr lang="en-GB" sz="1400" dirty="0"/>
              <a:t> – b1*</a:t>
            </a:r>
            <a:r>
              <a:rPr lang="en-GB" sz="1400" dirty="0" err="1"/>
              <a:t>const</a:t>
            </a:r>
            <a:r>
              <a:rPr lang="en-GB" sz="1400" dirty="0"/>
              <a:t> – b2*</a:t>
            </a:r>
            <a:r>
              <a:rPr lang="en-GB" sz="1400" dirty="0" err="1"/>
              <a:t>l_OUTPUT</a:t>
            </a:r>
            <a:r>
              <a:rPr lang="en-GB" sz="1400" dirty="0"/>
              <a:t> – b3*</a:t>
            </a:r>
            <a:r>
              <a:rPr lang="en-GB" sz="1400" dirty="0" err="1"/>
              <a:t>l_CAPITAL</a:t>
            </a:r>
            <a:endParaRPr lang="en-GB" sz="1400" dirty="0"/>
          </a:p>
          <a:p>
            <a:pPr>
              <a:defRPr/>
            </a:pPr>
            <a:endParaRPr lang="en-GB" sz="1400" dirty="0"/>
          </a:p>
          <a:p>
            <a:pPr>
              <a:defRPr/>
            </a:pPr>
            <a:r>
              <a:rPr lang="en-GB" sz="1400" dirty="0"/>
              <a:t>              estimate    	std. error   	t-ratio     	p-value </a:t>
            </a:r>
          </a:p>
          <a:p>
            <a:pPr>
              <a:defRPr/>
            </a:pPr>
            <a:r>
              <a:rPr lang="en-GB" sz="1400" dirty="0"/>
              <a:t>  --------------------------------------------------------------------------</a:t>
            </a:r>
          </a:p>
          <a:p>
            <a:pPr>
              <a:defRPr/>
            </a:pPr>
            <a:r>
              <a:rPr lang="en-GB" sz="1400" dirty="0"/>
              <a:t>  b1         3,01483      	0,0566474    53,22      0,0000    ***</a:t>
            </a:r>
          </a:p>
          <a:p>
            <a:pPr>
              <a:defRPr/>
            </a:pPr>
            <a:r>
              <a:rPr lang="en-GB" sz="1400" dirty="0"/>
              <a:t>  b2         0,878061     	0,0512008    17,15      6,36e-066 ***</a:t>
            </a:r>
          </a:p>
          <a:p>
            <a:pPr>
              <a:defRPr/>
            </a:pPr>
            <a:r>
              <a:rPr lang="en-GB" sz="1400" dirty="0"/>
              <a:t>  b3         0,00369851   	0,0429567     0,08610   0,9314</a:t>
            </a:r>
          </a:p>
          <a:p>
            <a:pPr>
              <a:defRPr/>
            </a:pPr>
            <a:endParaRPr lang="en-GB" sz="1400" dirty="0"/>
          </a:p>
          <a:p>
            <a:pPr>
              <a:defRPr/>
            </a:pPr>
            <a:r>
              <a:rPr lang="en-GB" sz="1400" dirty="0"/>
              <a:t>  GMM criterion: Q = 1,1394e-031 (TQ = 6,48321e-029)</a:t>
            </a:r>
          </a:p>
        </p:txBody>
      </p:sp>
      <p:sp>
        <p:nvSpPr>
          <p:cNvPr id="11" name="Rechteck 10"/>
          <p:cNvSpPr/>
          <p:nvPr/>
        </p:nvSpPr>
        <p:spPr>
          <a:xfrm>
            <a:off x="428625" y="2286000"/>
            <a:ext cx="8358188" cy="33035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sz="4000" dirty="0">
                <a:latin typeface="Verdana" pitchFamily="34" charset="0"/>
              </a:rPr>
              <a:t>Labour Demand Functions: Comparison of Estimates</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lstStyle/>
          <a:p>
            <a:pPr>
              <a:spcBef>
                <a:spcPts val="600"/>
              </a:spcBef>
              <a:buFont typeface="Wingdings" pitchFamily="2" charset="2"/>
              <a:buNone/>
              <a:defRPr/>
            </a:pPr>
            <a:r>
              <a:rPr lang="en-GB" sz="2000" dirty="0"/>
              <a:t>OLS and GMM estimates coincide</a:t>
            </a:r>
          </a:p>
          <a:p>
            <a:pPr>
              <a:spcBef>
                <a:spcPts val="600"/>
              </a:spcBef>
              <a:buFont typeface="Wingdings" pitchFamily="2" charset="2"/>
              <a:buNone/>
              <a:defRPr/>
            </a:pPr>
            <a:endParaRPr lang="de-AT" sz="2000" dirty="0"/>
          </a:p>
          <a:p>
            <a:pPr>
              <a:spcBef>
                <a:spcPts val="600"/>
              </a:spcBef>
              <a:buFont typeface="Wingdings" pitchFamily="2" charset="2"/>
              <a:buNone/>
              <a:defRPr/>
            </a:pPr>
            <a:endParaRPr lang="en-GB" sz="20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0E277DB5-238A-4729-8301-7B891921B8A3}" type="slidenum">
              <a:rPr lang="de-AT" altLang="en-US"/>
              <a:pPr>
                <a:defRPr/>
              </a:pPr>
              <a:t>21</a:t>
            </a:fld>
            <a:endParaRPr lang="de-AT" altLang="en-US"/>
          </a:p>
        </p:txBody>
      </p:sp>
      <p:graphicFrame>
        <p:nvGraphicFramePr>
          <p:cNvPr id="7" name="Tabelle 6"/>
          <p:cNvGraphicFramePr>
            <a:graphicFrameLocks noGrp="1"/>
          </p:cNvGraphicFramePr>
          <p:nvPr/>
        </p:nvGraphicFramePr>
        <p:xfrm>
          <a:off x="3851920" y="2276872"/>
          <a:ext cx="3672409" cy="259588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20000"/>
                    </a:ext>
                  </a:extLst>
                </a:gridCol>
                <a:gridCol w="1116124">
                  <a:extLst>
                    <a:ext uri="{9D8B030D-6E8A-4147-A177-3AD203B41FA5}">
                      <a16:colId xmlns:a16="http://schemas.microsoft.com/office/drawing/2014/main" val="20001"/>
                    </a:ext>
                  </a:extLst>
                </a:gridCol>
                <a:gridCol w="1116124">
                  <a:extLst>
                    <a:ext uri="{9D8B030D-6E8A-4147-A177-3AD203B41FA5}">
                      <a16:colId xmlns:a16="http://schemas.microsoft.com/office/drawing/2014/main" val="20002"/>
                    </a:ext>
                  </a:extLst>
                </a:gridCol>
              </a:tblGrid>
              <a:tr h="370840">
                <a:tc>
                  <a:txBody>
                    <a:bodyPr/>
                    <a:lstStyle/>
                    <a:p>
                      <a:endParaRPr lang="en-GB" dirty="0"/>
                    </a:p>
                  </a:txBody>
                  <a:tcPr/>
                </a:tc>
                <a:tc>
                  <a:txBody>
                    <a:bodyPr/>
                    <a:lstStyle/>
                    <a:p>
                      <a:pPr algn="ctr"/>
                      <a:r>
                        <a:rPr lang="de-AT" dirty="0"/>
                        <a:t>OLS</a:t>
                      </a:r>
                      <a:endParaRPr lang="en-GB" dirty="0"/>
                    </a:p>
                  </a:txBody>
                  <a:tcPr/>
                </a:tc>
                <a:tc>
                  <a:txBody>
                    <a:bodyPr/>
                    <a:lstStyle/>
                    <a:p>
                      <a:pPr algn="ctr"/>
                      <a:r>
                        <a:rPr lang="de-AT" dirty="0"/>
                        <a:t>GMM</a:t>
                      </a:r>
                      <a:endParaRPr lang="en-GB" dirty="0"/>
                    </a:p>
                  </a:txBody>
                  <a:tcPr/>
                </a:tc>
                <a:extLst>
                  <a:ext uri="{0D108BD9-81ED-4DB2-BD59-A6C34878D82A}">
                    <a16:rowId xmlns:a16="http://schemas.microsoft.com/office/drawing/2014/main" val="10000"/>
                  </a:ext>
                </a:extLst>
              </a:tr>
              <a:tr h="370840">
                <a:tc>
                  <a:txBody>
                    <a:bodyPr/>
                    <a:lstStyle/>
                    <a:p>
                      <a:pPr algn="l"/>
                      <a:r>
                        <a:rPr lang="de-AT" dirty="0" err="1"/>
                        <a:t>const</a:t>
                      </a:r>
                      <a:endParaRPr lang="en-GB" dirty="0"/>
                    </a:p>
                  </a:txBody>
                  <a:tcPr anchor="ctr"/>
                </a:tc>
                <a:tc>
                  <a:txBody>
                    <a:bodyPr/>
                    <a:lstStyle/>
                    <a:p>
                      <a:pPr algn="ctr"/>
                      <a:r>
                        <a:rPr lang="de-AT" dirty="0"/>
                        <a:t>3,015</a:t>
                      </a:r>
                      <a:endParaRPr lang="en-GB" dirty="0"/>
                    </a:p>
                  </a:txBody>
                  <a:tcPr anchor="ctr"/>
                </a:tc>
                <a:tc>
                  <a:txBody>
                    <a:bodyPr/>
                    <a:lstStyle/>
                    <a:p>
                      <a:pPr algn="ctr"/>
                      <a:r>
                        <a:rPr lang="en-GB" sz="1800" dirty="0"/>
                        <a:t>3,015</a:t>
                      </a:r>
                      <a:endParaRPr lang="en-GB" dirty="0"/>
                    </a:p>
                  </a:txBody>
                  <a:tcPr anchor="ctr"/>
                </a:tc>
                <a:extLst>
                  <a:ext uri="{0D108BD9-81ED-4DB2-BD59-A6C34878D82A}">
                    <a16:rowId xmlns:a16="http://schemas.microsoft.com/office/drawing/2014/main" val="10001"/>
                  </a:ext>
                </a:extLst>
              </a:tr>
              <a:tr h="370840">
                <a:tc>
                  <a:txBody>
                    <a:bodyPr/>
                    <a:lstStyle/>
                    <a:p>
                      <a:pPr algn="l"/>
                      <a:endParaRPr lang="en-GB" dirty="0"/>
                    </a:p>
                  </a:txBody>
                  <a:tcPr anchor="ctr"/>
                </a:tc>
                <a:tc>
                  <a:txBody>
                    <a:bodyPr/>
                    <a:lstStyle/>
                    <a:p>
                      <a:pPr algn="ctr"/>
                      <a:r>
                        <a:rPr lang="en-GB" sz="1800" dirty="0"/>
                        <a:t>0,057</a:t>
                      </a:r>
                      <a:endParaRPr lang="en-GB" dirty="0"/>
                    </a:p>
                  </a:txBody>
                  <a:tcPr anchor="ctr"/>
                </a:tc>
                <a:tc>
                  <a:txBody>
                    <a:bodyPr/>
                    <a:lstStyle/>
                    <a:p>
                      <a:pPr algn="ctr"/>
                      <a:r>
                        <a:rPr lang="en-GB" sz="1800" dirty="0"/>
                        <a:t>0,057</a:t>
                      </a:r>
                      <a:endParaRPr lang="en-GB" dirty="0"/>
                    </a:p>
                  </a:txBody>
                  <a:tcPr anchor="ctr"/>
                </a:tc>
                <a:extLst>
                  <a:ext uri="{0D108BD9-81ED-4DB2-BD59-A6C34878D82A}">
                    <a16:rowId xmlns:a16="http://schemas.microsoft.com/office/drawing/2014/main" val="10002"/>
                  </a:ext>
                </a:extLst>
              </a:tr>
              <a:tr h="370840">
                <a:tc>
                  <a:txBody>
                    <a:bodyPr/>
                    <a:lstStyle/>
                    <a:p>
                      <a:pPr algn="l"/>
                      <a:r>
                        <a:rPr lang="de-AT" dirty="0"/>
                        <a:t>L_OUTPUT</a:t>
                      </a:r>
                      <a:endParaRPr lang="en-GB" dirty="0"/>
                    </a:p>
                  </a:txBody>
                  <a:tcPr anchor="ctr"/>
                </a:tc>
                <a:tc>
                  <a:txBody>
                    <a:bodyPr/>
                    <a:lstStyle/>
                    <a:p>
                      <a:pPr algn="ctr"/>
                      <a:r>
                        <a:rPr lang="en-GB" sz="1800" dirty="0"/>
                        <a:t>0,878</a:t>
                      </a:r>
                      <a:endParaRPr lang="en-GB" dirty="0"/>
                    </a:p>
                  </a:txBody>
                  <a:tcPr anchor="ctr"/>
                </a:tc>
                <a:tc>
                  <a:txBody>
                    <a:bodyPr/>
                    <a:lstStyle/>
                    <a:p>
                      <a:pPr algn="ctr"/>
                      <a:r>
                        <a:rPr lang="en-GB" sz="1800" dirty="0"/>
                        <a:t>0,878</a:t>
                      </a:r>
                      <a:endParaRPr lang="en-GB" dirty="0"/>
                    </a:p>
                  </a:txBody>
                  <a:tcPr anchor="ctr"/>
                </a:tc>
                <a:extLst>
                  <a:ext uri="{0D108BD9-81ED-4DB2-BD59-A6C34878D82A}">
                    <a16:rowId xmlns:a16="http://schemas.microsoft.com/office/drawing/2014/main" val="10003"/>
                  </a:ext>
                </a:extLst>
              </a:tr>
              <a:tr h="370840">
                <a:tc>
                  <a:txBody>
                    <a:bodyPr/>
                    <a:lstStyle/>
                    <a:p>
                      <a:pPr algn="l"/>
                      <a:endParaRPr lang="en-GB" dirty="0"/>
                    </a:p>
                  </a:txBody>
                  <a:tcPr anchor="ctr"/>
                </a:tc>
                <a:tc>
                  <a:txBody>
                    <a:bodyPr/>
                    <a:lstStyle/>
                    <a:p>
                      <a:pPr algn="ctr"/>
                      <a:r>
                        <a:rPr lang="en-GB" sz="1800" dirty="0"/>
                        <a:t>0,051</a:t>
                      </a:r>
                      <a:endParaRPr lang="en-GB"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dirty="0"/>
                        <a:t>0,051</a:t>
                      </a:r>
                      <a:endParaRPr lang="en-GB" dirty="0"/>
                    </a:p>
                  </a:txBody>
                  <a:tcPr anchor="ctr"/>
                </a:tc>
                <a:extLst>
                  <a:ext uri="{0D108BD9-81ED-4DB2-BD59-A6C34878D82A}">
                    <a16:rowId xmlns:a16="http://schemas.microsoft.com/office/drawing/2014/main" val="10004"/>
                  </a:ext>
                </a:extLst>
              </a:tr>
              <a:tr h="370840">
                <a:tc>
                  <a:txBody>
                    <a:bodyPr/>
                    <a:lstStyle/>
                    <a:p>
                      <a:pPr algn="l"/>
                      <a:r>
                        <a:rPr lang="en-GB" sz="1800" dirty="0" err="1"/>
                        <a:t>l_CAPITAL</a:t>
                      </a:r>
                      <a:endParaRPr lang="en-GB" dirty="0"/>
                    </a:p>
                  </a:txBody>
                  <a:tcPr anchor="ctr"/>
                </a:tc>
                <a:tc>
                  <a:txBody>
                    <a:bodyPr/>
                    <a:lstStyle/>
                    <a:p>
                      <a:pPr algn="ctr"/>
                      <a:r>
                        <a:rPr lang="en-GB" sz="1800" dirty="0"/>
                        <a:t>0,0037</a:t>
                      </a:r>
                      <a:endParaRPr lang="en-GB" dirty="0"/>
                    </a:p>
                  </a:txBody>
                  <a:tcPr anchor="ctr"/>
                </a:tc>
                <a:tc>
                  <a:txBody>
                    <a:bodyPr/>
                    <a:lstStyle/>
                    <a:p>
                      <a:pPr algn="ctr"/>
                      <a:r>
                        <a:rPr lang="en-GB" sz="1800" dirty="0"/>
                        <a:t>0,0037</a:t>
                      </a:r>
                      <a:endParaRPr lang="en-GB" dirty="0"/>
                    </a:p>
                  </a:txBody>
                  <a:tcPr anchor="ctr"/>
                </a:tc>
                <a:extLst>
                  <a:ext uri="{0D108BD9-81ED-4DB2-BD59-A6C34878D82A}">
                    <a16:rowId xmlns:a16="http://schemas.microsoft.com/office/drawing/2014/main" val="10005"/>
                  </a:ext>
                </a:extLst>
              </a:tr>
              <a:tr h="370840">
                <a:tc>
                  <a:txBody>
                    <a:bodyPr/>
                    <a:lstStyle/>
                    <a:p>
                      <a:pPr algn="l"/>
                      <a:endParaRPr lang="en-GB" dirty="0"/>
                    </a:p>
                  </a:txBody>
                  <a:tcPr anchor="ctr"/>
                </a:tc>
                <a:tc>
                  <a:txBody>
                    <a:bodyPr/>
                    <a:lstStyle/>
                    <a:p>
                      <a:pPr algn="ctr"/>
                      <a:r>
                        <a:rPr lang="en-GB" sz="1800" dirty="0"/>
                        <a:t>0,0430</a:t>
                      </a:r>
                      <a:endParaRPr lang="en-GB" dirty="0"/>
                    </a:p>
                  </a:txBody>
                  <a:tcPr anchor="ctr"/>
                </a:tc>
                <a:tc>
                  <a:txBody>
                    <a:bodyPr/>
                    <a:lstStyle/>
                    <a:p>
                      <a:pPr algn="ctr"/>
                      <a:r>
                        <a:rPr lang="en-GB" sz="1800" dirty="0"/>
                        <a:t>0,0430</a:t>
                      </a:r>
                      <a:endParaRPr lang="en-GB" dirty="0"/>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C45F5DF0-7FD1-4712-BA21-BE5BAB2E1365}" type="slidenum">
              <a:rPr lang="de-AT" altLang="en-US"/>
              <a:pPr>
                <a:defRPr/>
              </a:pPr>
              <a:t>22</a:t>
            </a:fld>
            <a:endParaRPr lang="de-AT" altLang="en-US" dirty="0"/>
          </a:p>
        </p:txBody>
      </p:sp>
      <p:sp>
        <p:nvSpPr>
          <p:cNvPr id="7175" name="Rectangle 2"/>
          <p:cNvSpPr>
            <a:spLocks noGrp="1" noChangeArrowheads="1"/>
          </p:cNvSpPr>
          <p:nvPr>
            <p:ph type="title"/>
          </p:nvPr>
        </p:nvSpPr>
        <p:spPr/>
        <p:txBody>
          <a:bodyPr/>
          <a:lstStyle/>
          <a:p>
            <a:pPr eaLnBrk="1" hangingPunct="1"/>
            <a:r>
              <a:rPr lang="en-GB" sz="4000" dirty="0">
                <a:latin typeface="Verdana" pitchFamily="34" charset="0"/>
              </a:rPr>
              <a:t>GMM Estimator: Properties</a:t>
            </a:r>
          </a:p>
        </p:txBody>
      </p:sp>
      <p:sp>
        <p:nvSpPr>
          <p:cNvPr id="7176" name="Rectangle 3"/>
          <p:cNvSpPr>
            <a:spLocks noGrp="1" noChangeArrowheads="1"/>
          </p:cNvSpPr>
          <p:nvPr>
            <p:ph type="body" sz="half" idx="1"/>
          </p:nvPr>
        </p:nvSpPr>
        <p:spPr>
          <a:xfrm>
            <a:off x="457200" y="1601788"/>
            <a:ext cx="7896225" cy="4530725"/>
          </a:xfrm>
        </p:spPr>
        <p:txBody>
          <a:bodyPr/>
          <a:lstStyle/>
          <a:p>
            <a:pPr marL="469900" indent="-469900">
              <a:spcBef>
                <a:spcPts val="600"/>
              </a:spcBef>
              <a:buSzPct val="100000"/>
              <a:buFont typeface="Wingdings" pitchFamily="2" charset="2"/>
              <a:buNone/>
            </a:pPr>
            <a:r>
              <a:rPr lang="en-GB" sz="2000" dirty="0">
                <a:cs typeface="Arial" charset="0"/>
              </a:rPr>
              <a:t>Under weak regularity conditions, the GMM estimator is</a:t>
            </a:r>
          </a:p>
          <a:p>
            <a:pPr marL="360000" indent="-360000">
              <a:spcBef>
                <a:spcPts val="600"/>
              </a:spcBef>
            </a:pPr>
            <a:r>
              <a:rPr lang="en-GB" sz="2000" dirty="0">
                <a:cs typeface="Arial" charset="0"/>
              </a:rPr>
              <a:t>consistent (for any </a:t>
            </a:r>
            <a:r>
              <a:rPr lang="en-GB" sz="2000" i="1" dirty="0"/>
              <a:t>W</a:t>
            </a:r>
            <a:r>
              <a:rPr lang="en-GB" sz="2000" baseline="-25000" dirty="0"/>
              <a:t>N</a:t>
            </a:r>
            <a:r>
              <a:rPr lang="en-GB" sz="2000" dirty="0">
                <a:cs typeface="Arial" charset="0"/>
              </a:rPr>
              <a:t>)</a:t>
            </a:r>
          </a:p>
          <a:p>
            <a:pPr marL="360000" indent="-360000">
              <a:spcBef>
                <a:spcPts val="600"/>
              </a:spcBef>
            </a:pPr>
            <a:r>
              <a:rPr lang="en-GB" sz="2000" dirty="0">
                <a:cs typeface="Arial" charset="0"/>
              </a:rPr>
              <a:t>most efficient if </a:t>
            </a:r>
            <a:r>
              <a:rPr lang="en-GB" sz="2000" i="1" dirty="0"/>
              <a:t>W</a:t>
            </a:r>
            <a:r>
              <a:rPr lang="en-GB" sz="2000" baseline="-25000" dirty="0"/>
              <a:t>N</a:t>
            </a:r>
            <a:r>
              <a:rPr lang="en-GB" sz="2000" dirty="0"/>
              <a:t> = </a:t>
            </a:r>
            <a:r>
              <a:rPr lang="en-GB" sz="2000" i="1" dirty="0" err="1">
                <a:cs typeface="Arial" charset="0"/>
              </a:rPr>
              <a:t>W</a:t>
            </a:r>
            <a:r>
              <a:rPr lang="en-GB" sz="2000" baseline="-25000" dirty="0" err="1">
                <a:cs typeface="Arial" charset="0"/>
              </a:rPr>
              <a:t>N</a:t>
            </a:r>
            <a:r>
              <a:rPr lang="en-GB" sz="2000" baseline="30000" dirty="0" err="1">
                <a:cs typeface="Arial" charset="0"/>
              </a:rPr>
              <a:t>opt</a:t>
            </a:r>
            <a:r>
              <a:rPr lang="en-GB" sz="2000" dirty="0">
                <a:cs typeface="Arial" charset="0"/>
              </a:rPr>
              <a:t> = [E{</a:t>
            </a:r>
            <a:r>
              <a:rPr lang="en-GB" sz="2000" i="1" dirty="0"/>
              <a:t>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i="1" dirty="0"/>
              <a:t> 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baseline="30000" dirty="0">
                <a:cs typeface="Arial" charset="0"/>
              </a:rPr>
              <a:t>-1</a:t>
            </a:r>
            <a:endParaRPr lang="en-GB" sz="2000" dirty="0">
              <a:cs typeface="Arial" charset="0"/>
            </a:endParaRPr>
          </a:p>
          <a:p>
            <a:pPr marL="360000" indent="-360000">
              <a:spcBef>
                <a:spcPts val="600"/>
              </a:spcBef>
            </a:pPr>
            <a:r>
              <a:rPr lang="en-GB" sz="2000" dirty="0">
                <a:cs typeface="Arial" charset="0"/>
              </a:rPr>
              <a:t>asymptotically normal:</a:t>
            </a:r>
          </a:p>
          <a:p>
            <a:pPr marL="360000" indent="-360000">
              <a:spcBef>
                <a:spcPts val="600"/>
              </a:spcBef>
              <a:buFont typeface="Wingdings" pitchFamily="2" charset="2"/>
              <a:buNone/>
            </a:pPr>
            <a:r>
              <a:rPr lang="en-GB" sz="2000" dirty="0">
                <a:cs typeface="Arial" charset="0"/>
              </a:rPr>
              <a:t>	where </a:t>
            </a:r>
            <a:r>
              <a:rPr lang="en-GB" sz="2000" i="1" dirty="0">
                <a:cs typeface="Arial" charset="0"/>
              </a:rPr>
              <a:t>V</a:t>
            </a:r>
            <a:r>
              <a:rPr lang="en-GB" sz="2000" dirty="0">
                <a:cs typeface="Arial" charset="0"/>
              </a:rPr>
              <a:t> </a:t>
            </a:r>
            <a:r>
              <a:rPr lang="en-GB" sz="2000" dirty="0"/>
              <a:t>= </a:t>
            </a:r>
            <a:r>
              <a:rPr lang="en-GB" sz="2000" i="1" dirty="0"/>
              <a:t>D</a:t>
            </a:r>
            <a:r>
              <a:rPr lang="en-GB" sz="2000" dirty="0"/>
              <a:t> </a:t>
            </a:r>
            <a:r>
              <a:rPr lang="en-GB" sz="2000" i="1" dirty="0" err="1"/>
              <a:t>W</a:t>
            </a:r>
            <a:r>
              <a:rPr lang="en-GB" sz="2000" baseline="-25000" dirty="0" err="1">
                <a:cs typeface="Arial" charset="0"/>
              </a:rPr>
              <a:t>N</a:t>
            </a:r>
            <a:r>
              <a:rPr lang="en-GB" sz="2000" baseline="30000" dirty="0" err="1"/>
              <a:t>opt</a:t>
            </a:r>
            <a:r>
              <a:rPr lang="en-GB" sz="2000" dirty="0"/>
              <a:t> </a:t>
            </a:r>
            <a:r>
              <a:rPr lang="en-GB" sz="2000" i="1" dirty="0"/>
              <a:t>D’</a:t>
            </a:r>
            <a:r>
              <a:rPr lang="en-GB" sz="2000" dirty="0">
                <a:cs typeface="Arial" charset="0"/>
              </a:rPr>
              <a:t> with the </a:t>
            </a:r>
            <a:r>
              <a:rPr lang="en-GB" sz="2000" i="1" dirty="0" err="1">
                <a:cs typeface="Arial" charset="0"/>
              </a:rPr>
              <a:t>K</a:t>
            </a:r>
            <a:r>
              <a:rPr lang="en-GB" sz="2000" dirty="0" err="1">
                <a:cs typeface="Arial" charset="0"/>
              </a:rPr>
              <a:t>x</a:t>
            </a:r>
            <a:r>
              <a:rPr lang="en-GB" sz="2000" i="1" dirty="0" err="1">
                <a:cs typeface="Arial" charset="0"/>
              </a:rPr>
              <a:t>R</a:t>
            </a:r>
            <a:r>
              <a:rPr lang="en-GB" sz="2000" dirty="0">
                <a:cs typeface="Arial" charset="0"/>
              </a:rPr>
              <a:t> matrix of derivatives</a:t>
            </a:r>
          </a:p>
          <a:p>
            <a:pPr marL="360000" indent="-360000">
              <a:spcBef>
                <a:spcPts val="600"/>
              </a:spcBef>
              <a:buFont typeface="Wingdings" pitchFamily="2" charset="2"/>
              <a:buNone/>
            </a:pPr>
            <a:endParaRPr lang="en-GB" sz="2000" dirty="0">
              <a:cs typeface="Arial" charset="0"/>
            </a:endParaRPr>
          </a:p>
          <a:p>
            <a:pPr marL="360000" indent="-360000">
              <a:spcBef>
                <a:spcPts val="600"/>
              </a:spcBef>
              <a:buFont typeface="Wingdings" pitchFamily="2" charset="2"/>
              <a:buNone/>
            </a:pPr>
            <a:endParaRPr lang="en-GB" sz="1600" dirty="0">
              <a:cs typeface="Arial" charset="0"/>
            </a:endParaRPr>
          </a:p>
          <a:p>
            <a:pPr marL="360000" indent="-360000">
              <a:spcBef>
                <a:spcPts val="600"/>
              </a:spcBef>
              <a:buFont typeface="Wingdings" pitchFamily="2" charset="2"/>
              <a:buNone/>
            </a:pPr>
            <a:r>
              <a:rPr lang="en-GB" sz="2000" dirty="0">
                <a:cs typeface="Arial" charset="0"/>
              </a:rPr>
              <a:t>The covariance matrix </a:t>
            </a:r>
            <a:r>
              <a:rPr lang="en-GB" sz="2000" i="1" dirty="0">
                <a:cs typeface="Arial" charset="0"/>
              </a:rPr>
              <a:t>V</a:t>
            </a:r>
            <a:r>
              <a:rPr lang="en-GB" sz="2000" baseline="30000" dirty="0">
                <a:cs typeface="Arial" charset="0"/>
              </a:rPr>
              <a:t>-1</a:t>
            </a:r>
            <a:r>
              <a:rPr lang="en-GB" sz="2000" dirty="0">
                <a:cs typeface="Arial" charset="0"/>
              </a:rPr>
              <a:t> can be estimated by substituting the population parameters θ </a:t>
            </a:r>
            <a:r>
              <a:rPr lang="en-GB" sz="2000" dirty="0"/>
              <a:t>by sample equivalents    evaluated at the GMM estimates </a:t>
            </a:r>
            <a:r>
              <a:rPr lang="en-GB" sz="2000" dirty="0">
                <a:cs typeface="Arial" charset="0"/>
              </a:rPr>
              <a:t>in </a:t>
            </a:r>
            <a:r>
              <a:rPr lang="en-GB" sz="2000" i="1" dirty="0">
                <a:cs typeface="Arial" charset="0"/>
              </a:rPr>
              <a:t>D</a:t>
            </a:r>
            <a:r>
              <a:rPr lang="en-GB" sz="2000" dirty="0">
                <a:cs typeface="Arial" charset="0"/>
              </a:rPr>
              <a:t> and </a:t>
            </a:r>
            <a:r>
              <a:rPr lang="en-GB" sz="2000" i="1" dirty="0" err="1"/>
              <a:t>W</a:t>
            </a:r>
            <a:r>
              <a:rPr lang="en-GB" sz="2000" baseline="-25000" dirty="0" err="1">
                <a:cs typeface="Arial" charset="0"/>
              </a:rPr>
              <a:t>N</a:t>
            </a:r>
            <a:r>
              <a:rPr lang="en-GB" sz="2000" baseline="30000" dirty="0" err="1"/>
              <a:t>opt</a:t>
            </a:r>
            <a:r>
              <a:rPr lang="en-GB" sz="2000" dirty="0"/>
              <a:t> </a:t>
            </a:r>
            <a:endParaRPr lang="en-GB" sz="2000" dirty="0">
              <a:cs typeface="Arial" charset="0"/>
            </a:endParaRPr>
          </a:p>
          <a:p>
            <a:pPr marL="469900" indent="-469900">
              <a:lnSpc>
                <a:spcPct val="80000"/>
              </a:lnSpc>
              <a:spcBef>
                <a:spcPts val="600"/>
              </a:spcBef>
              <a:buFont typeface="Wingdings" pitchFamily="2" charset="2"/>
              <a:buNone/>
            </a:pPr>
            <a:endParaRPr lang="en-GB" sz="2000" dirty="0">
              <a:cs typeface="Arial" charset="0"/>
            </a:endParaRP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graphicFrame>
        <p:nvGraphicFramePr>
          <p:cNvPr id="7170" name="Object 8"/>
          <p:cNvGraphicFramePr>
            <a:graphicFrameLocks noChangeAspect="1"/>
          </p:cNvGraphicFramePr>
          <p:nvPr/>
        </p:nvGraphicFramePr>
        <p:xfrm>
          <a:off x="3584575" y="2741613"/>
          <a:ext cx="2508250" cy="471487"/>
        </p:xfrm>
        <a:graphic>
          <a:graphicData uri="http://schemas.openxmlformats.org/presentationml/2006/ole">
            <mc:AlternateContent xmlns:mc="http://schemas.openxmlformats.org/markup-compatibility/2006">
              <mc:Choice xmlns:v="urn:schemas-microsoft-com:vml" Requires="v">
                <p:oleObj spid="_x0000_s7244" name="Equation" r:id="rId4" imgW="1485720" imgH="279360" progId="Equation.DSMT4">
                  <p:embed/>
                </p:oleObj>
              </mc:Choice>
              <mc:Fallback>
                <p:oleObj name="Equation" r:id="rId4" imgW="1485720" imgH="27936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4575" y="2741613"/>
                        <a:ext cx="2508250" cy="471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4"/>
          <p:cNvGraphicFramePr>
            <a:graphicFrameLocks noChangeAspect="1"/>
          </p:cNvGraphicFramePr>
          <p:nvPr/>
        </p:nvGraphicFramePr>
        <p:xfrm>
          <a:off x="1558925" y="3492500"/>
          <a:ext cx="2500313" cy="819150"/>
        </p:xfrm>
        <a:graphic>
          <a:graphicData uri="http://schemas.openxmlformats.org/presentationml/2006/ole">
            <mc:AlternateContent xmlns:mc="http://schemas.openxmlformats.org/markup-compatibility/2006">
              <mc:Choice xmlns:v="urn:schemas-microsoft-com:vml" Requires="v">
                <p:oleObj spid="_x0000_s7245" name="Equation" r:id="rId6" imgW="1320480" imgH="431640" progId="Equation.DSMT4">
                  <p:embed/>
                </p:oleObj>
              </mc:Choice>
              <mc:Fallback>
                <p:oleObj name="Equation" r:id="rId6" imgW="1320480" imgH="43164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58925" y="3492500"/>
                        <a:ext cx="2500313"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1"/>
          <p:cNvGraphicFramePr>
            <a:graphicFrameLocks noChangeAspect="1"/>
          </p:cNvGraphicFramePr>
          <p:nvPr/>
        </p:nvGraphicFramePr>
        <p:xfrm>
          <a:off x="6281004" y="4522148"/>
          <a:ext cx="190500" cy="358775"/>
        </p:xfrm>
        <a:graphic>
          <a:graphicData uri="http://schemas.openxmlformats.org/presentationml/2006/ole">
            <mc:AlternateContent xmlns:mc="http://schemas.openxmlformats.org/markup-compatibility/2006">
              <mc:Choice xmlns:v="urn:schemas-microsoft-com:vml" Requires="v">
                <p:oleObj spid="_x0000_s7246" name="Equation" r:id="rId8" imgW="114120" imgH="215640" progId="Equation.DSMT4">
                  <p:embed/>
                </p:oleObj>
              </mc:Choice>
              <mc:Fallback>
                <p:oleObj name="Equation" r:id="rId8" imgW="114120" imgH="215640" progId="Equation.DSMT4">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81004" y="4522148"/>
                        <a:ext cx="1905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1A6FA082-5C32-4D78-BB4E-BBA5390D88C3}" type="slidenum">
              <a:rPr lang="de-AT" altLang="en-US"/>
              <a:pPr>
                <a:defRPr/>
              </a:pPr>
              <a:t>23</a:t>
            </a:fld>
            <a:endParaRPr lang="de-AT" altLang="en-US" dirty="0"/>
          </a:p>
        </p:txBody>
      </p:sp>
      <p:sp>
        <p:nvSpPr>
          <p:cNvPr id="8199" name="Rectangle 2"/>
          <p:cNvSpPr>
            <a:spLocks noGrp="1" noChangeArrowheads="1"/>
          </p:cNvSpPr>
          <p:nvPr>
            <p:ph type="title"/>
          </p:nvPr>
        </p:nvSpPr>
        <p:spPr/>
        <p:txBody>
          <a:bodyPr/>
          <a:lstStyle/>
          <a:p>
            <a:pPr eaLnBrk="1" hangingPunct="1"/>
            <a:r>
              <a:rPr lang="en-GB" sz="4000" dirty="0">
                <a:latin typeface="Verdana" pitchFamily="34" charset="0"/>
              </a:rPr>
              <a:t>GMM Estimator: Calculation</a:t>
            </a:r>
          </a:p>
        </p:txBody>
      </p:sp>
      <p:sp>
        <p:nvSpPr>
          <p:cNvPr id="8200" name="Rectangle 3"/>
          <p:cNvSpPr>
            <a:spLocks noGrp="1" noChangeArrowheads="1"/>
          </p:cNvSpPr>
          <p:nvPr>
            <p:ph type="body" sz="half" idx="1"/>
          </p:nvPr>
        </p:nvSpPr>
        <p:spPr>
          <a:xfrm>
            <a:off x="457200" y="1601788"/>
            <a:ext cx="7896225" cy="4530725"/>
          </a:xfrm>
        </p:spPr>
        <p:txBody>
          <a:bodyPr/>
          <a:lstStyle/>
          <a:p>
            <a:pPr marL="360000" indent="-360000">
              <a:buSzPct val="100000"/>
              <a:buFont typeface="Garamond" pitchFamily="18" charset="0"/>
              <a:buAutoNum type="arabicPeriod"/>
            </a:pPr>
            <a:r>
              <a:rPr lang="en-GB" sz="2000" dirty="0"/>
              <a:t>One-step GMM estimator: Choose a positive definite </a:t>
            </a:r>
            <a:r>
              <a:rPr lang="en-GB" sz="2000" i="1" dirty="0"/>
              <a:t>W</a:t>
            </a:r>
            <a:r>
              <a:rPr lang="en-GB" sz="2000" baseline="-25000" dirty="0">
                <a:cs typeface="Arial" charset="0"/>
              </a:rPr>
              <a:t>N</a:t>
            </a:r>
            <a:r>
              <a:rPr lang="en-GB" sz="2000" i="1" dirty="0"/>
              <a:t>, e.g., W</a:t>
            </a:r>
            <a:r>
              <a:rPr lang="en-GB" sz="2000" baseline="-25000" dirty="0">
                <a:cs typeface="Arial" charset="0"/>
              </a:rPr>
              <a:t>N</a:t>
            </a:r>
            <a:r>
              <a:rPr lang="en-GB" sz="2000" i="1" dirty="0"/>
              <a:t> = I</a:t>
            </a:r>
            <a:r>
              <a:rPr lang="en-GB" sz="2000" baseline="-25000" dirty="0">
                <a:cs typeface="Arial" charset="0"/>
              </a:rPr>
              <a:t>N</a:t>
            </a:r>
            <a:r>
              <a:rPr lang="en-GB" sz="2000" dirty="0"/>
              <a:t>, optimization gives     (consistent, but not efficient)</a:t>
            </a:r>
          </a:p>
          <a:p>
            <a:pPr marL="360000" indent="-360000">
              <a:buSzPct val="100000"/>
              <a:buFont typeface="Garamond" pitchFamily="18" charset="0"/>
              <a:buAutoNum type="arabicPeriod"/>
            </a:pPr>
            <a:r>
              <a:rPr lang="en-GB" sz="2000" dirty="0"/>
              <a:t>Two-step GMM estimator: use the one-step estimator      to estimate </a:t>
            </a:r>
            <a:r>
              <a:rPr lang="en-GB" sz="2000" i="1" dirty="0"/>
              <a:t>V</a:t>
            </a:r>
            <a:r>
              <a:rPr lang="en-GB" sz="2000" dirty="0"/>
              <a:t> = </a:t>
            </a:r>
            <a:r>
              <a:rPr lang="en-GB" sz="2000" i="1" dirty="0"/>
              <a:t>D</a:t>
            </a:r>
            <a:r>
              <a:rPr lang="en-GB" sz="2000" dirty="0"/>
              <a:t> </a:t>
            </a:r>
            <a:r>
              <a:rPr lang="en-GB" sz="2000" i="1" dirty="0" err="1"/>
              <a:t>W</a:t>
            </a:r>
            <a:r>
              <a:rPr lang="en-GB" sz="2000" baseline="-25000" dirty="0" err="1"/>
              <a:t>N</a:t>
            </a:r>
            <a:r>
              <a:rPr lang="en-GB" sz="2000" baseline="30000" dirty="0" err="1"/>
              <a:t>opt</a:t>
            </a:r>
            <a:r>
              <a:rPr lang="en-GB" sz="2000" dirty="0"/>
              <a:t> </a:t>
            </a:r>
            <a:r>
              <a:rPr lang="en-GB" sz="2000" i="1" dirty="0"/>
              <a:t>D</a:t>
            </a:r>
            <a:r>
              <a:rPr lang="en-GB" sz="2000" dirty="0"/>
              <a:t>‘, repeat optimization with </a:t>
            </a:r>
            <a:r>
              <a:rPr lang="en-GB" sz="2000" i="1" dirty="0"/>
              <a:t>W</a:t>
            </a:r>
            <a:r>
              <a:rPr lang="en-GB" sz="2000" baseline="-25000" dirty="0">
                <a:cs typeface="Arial" charset="0"/>
              </a:rPr>
              <a:t>N</a:t>
            </a:r>
            <a:r>
              <a:rPr lang="en-GB" sz="2000" dirty="0"/>
              <a:t> = </a:t>
            </a:r>
            <a:r>
              <a:rPr lang="en-GB" sz="2000" i="1" dirty="0"/>
              <a:t>V</a:t>
            </a:r>
            <a:r>
              <a:rPr lang="en-GB" sz="2000" baseline="30000" dirty="0"/>
              <a:t>-1</a:t>
            </a:r>
            <a:r>
              <a:rPr lang="en-GB" sz="2000" dirty="0"/>
              <a:t>; this gives </a:t>
            </a:r>
          </a:p>
          <a:p>
            <a:pPr marL="360000" indent="-360000">
              <a:buSzPct val="100000"/>
              <a:buFont typeface="Garamond" pitchFamily="18" charset="0"/>
              <a:buAutoNum type="arabicPeriod"/>
            </a:pPr>
            <a:r>
              <a:rPr lang="en-GB" sz="2000" dirty="0"/>
              <a:t>Iterated GMM estimator: Repeat step 2 until convergence </a:t>
            </a:r>
          </a:p>
          <a:p>
            <a:pPr marL="360000" indent="-360000">
              <a:buSzPct val="100000"/>
              <a:buFont typeface="Wingdings" pitchFamily="2" charset="2"/>
              <a:buNone/>
            </a:pPr>
            <a:r>
              <a:rPr lang="en-GB" sz="2000" dirty="0"/>
              <a:t>If </a:t>
            </a:r>
            <a:r>
              <a:rPr lang="en-GB" sz="2000" i="1" dirty="0"/>
              <a:t>R</a:t>
            </a:r>
            <a:r>
              <a:rPr lang="en-GB" sz="2000" dirty="0"/>
              <a:t> = </a:t>
            </a:r>
            <a:r>
              <a:rPr lang="en-GB" sz="2000" i="1" dirty="0"/>
              <a:t>K</a:t>
            </a:r>
            <a:r>
              <a:rPr lang="en-GB" sz="2000" dirty="0"/>
              <a:t>, the GMM estimator is the same for any </a:t>
            </a:r>
            <a:r>
              <a:rPr lang="en-GB" sz="2000" i="1" dirty="0"/>
              <a:t>W</a:t>
            </a:r>
            <a:r>
              <a:rPr lang="en-GB" sz="2000" baseline="-25000" dirty="0">
                <a:cs typeface="Arial" charset="0"/>
              </a:rPr>
              <a:t>N</a:t>
            </a:r>
            <a:r>
              <a:rPr lang="en-GB" sz="2000" dirty="0"/>
              <a:t>, only step 1 is needed; the objective function Q</a:t>
            </a:r>
            <a:r>
              <a:rPr lang="en-GB" sz="2000" baseline="-25000" dirty="0"/>
              <a:t>N</a:t>
            </a:r>
            <a:r>
              <a:rPr lang="en-GB" sz="2000" dirty="0"/>
              <a:t>(</a:t>
            </a:r>
            <a:r>
              <a:rPr lang="en-GB" sz="2000" dirty="0">
                <a:cs typeface="Arial" charset="0"/>
              </a:rPr>
              <a:t>θ) is zero at the minimum</a:t>
            </a:r>
            <a:r>
              <a:rPr lang="en-GB" sz="2000" dirty="0"/>
              <a:t> </a:t>
            </a:r>
          </a:p>
          <a:p>
            <a:pPr marL="360000" indent="-360000">
              <a:buSzPct val="100000"/>
              <a:buFont typeface="Wingdings" pitchFamily="2" charset="2"/>
              <a:buNone/>
            </a:pPr>
            <a:r>
              <a:rPr lang="en-GB" sz="2000" dirty="0"/>
              <a:t>If </a:t>
            </a:r>
            <a:r>
              <a:rPr lang="en-GB" sz="2000" i="1" dirty="0"/>
              <a:t>R</a:t>
            </a:r>
            <a:r>
              <a:rPr lang="en-GB" sz="2000" dirty="0"/>
              <a:t> &gt; </a:t>
            </a:r>
            <a:r>
              <a:rPr lang="en-GB" sz="2000" i="1" dirty="0"/>
              <a:t>K</a:t>
            </a:r>
            <a:r>
              <a:rPr lang="en-GB" sz="2000" dirty="0"/>
              <a:t>, step 2 is needed to achieve efficiency</a:t>
            </a:r>
            <a:endParaRPr lang="en-GB" sz="2000" dirty="0">
              <a:cs typeface="Arial" charset="0"/>
            </a:endParaRPr>
          </a:p>
        </p:txBody>
      </p:sp>
      <p:sp>
        <p:nvSpPr>
          <p:cNvPr id="7" name="Datumsplatzhalter 6"/>
          <p:cNvSpPr>
            <a:spLocks noGrp="1"/>
          </p:cNvSpPr>
          <p:nvPr>
            <p:ph type="dt" sz="quarter" idx="10"/>
          </p:nvPr>
        </p:nvSpPr>
        <p:spPr/>
        <p:txBody>
          <a:bodyPr/>
          <a:lstStyle/>
          <a:p>
            <a:pPr>
              <a:defRPr/>
            </a:pPr>
            <a:r>
              <a:rPr lang="en-US" altLang="en-US"/>
              <a:t>Nov 22, 2019</a:t>
            </a:r>
            <a:endParaRPr lang="de-AT" altLang="en-US" dirty="0"/>
          </a:p>
        </p:txBody>
      </p:sp>
      <p:graphicFrame>
        <p:nvGraphicFramePr>
          <p:cNvPr id="8194" name="Object 6"/>
          <p:cNvGraphicFramePr>
            <a:graphicFrameLocks noChangeAspect="1"/>
          </p:cNvGraphicFramePr>
          <p:nvPr/>
        </p:nvGraphicFramePr>
        <p:xfrm>
          <a:off x="3939434" y="1872611"/>
          <a:ext cx="361950" cy="484187"/>
        </p:xfrm>
        <a:graphic>
          <a:graphicData uri="http://schemas.openxmlformats.org/presentationml/2006/ole">
            <mc:AlternateContent xmlns:mc="http://schemas.openxmlformats.org/markup-compatibility/2006">
              <mc:Choice xmlns:v="urn:schemas-microsoft-com:vml" Requires="v">
                <p:oleObj spid="_x0000_s8268" name="Equation" r:id="rId4" imgW="152280" imgH="253800" progId="Equation.DSMT4">
                  <p:embed/>
                </p:oleObj>
              </mc:Choice>
              <mc:Fallback>
                <p:oleObj name="Equation" r:id="rId4" imgW="152280" imgH="25380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9434" y="1872611"/>
                        <a:ext cx="361950"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5" name="Object 7"/>
          <p:cNvGraphicFramePr>
            <a:graphicFrameLocks noChangeAspect="1"/>
          </p:cNvGraphicFramePr>
          <p:nvPr/>
        </p:nvGraphicFramePr>
        <p:xfrm>
          <a:off x="1547664" y="2873375"/>
          <a:ext cx="385762" cy="458788"/>
        </p:xfrm>
        <a:graphic>
          <a:graphicData uri="http://schemas.openxmlformats.org/presentationml/2006/ole">
            <mc:AlternateContent xmlns:mc="http://schemas.openxmlformats.org/markup-compatibility/2006">
              <mc:Choice xmlns:v="urn:schemas-microsoft-com:vml" Requires="v">
                <p:oleObj spid="_x0000_s8269" name="Equation" r:id="rId6" imgW="164880" imgH="253800" progId="Equation.DSMT4">
                  <p:embed/>
                </p:oleObj>
              </mc:Choice>
              <mc:Fallback>
                <p:oleObj name="Equation" r:id="rId6" imgW="164880" imgH="25380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664" y="2873375"/>
                        <a:ext cx="385762"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6"/>
          <p:cNvGraphicFramePr>
            <a:graphicFrameLocks noChangeAspect="1"/>
          </p:cNvGraphicFramePr>
          <p:nvPr/>
        </p:nvGraphicFramePr>
        <p:xfrm>
          <a:off x="6965680" y="2224088"/>
          <a:ext cx="361950" cy="484187"/>
        </p:xfrm>
        <a:graphic>
          <a:graphicData uri="http://schemas.openxmlformats.org/presentationml/2006/ole">
            <mc:AlternateContent xmlns:mc="http://schemas.openxmlformats.org/markup-compatibility/2006">
              <mc:Choice xmlns:v="urn:schemas-microsoft-com:vml" Requires="v">
                <p:oleObj spid="_x0000_s8270" name="Equation" r:id="rId8" imgW="152280" imgH="253800" progId="Equation.DSMT4">
                  <p:embed/>
                </p:oleObj>
              </mc:Choice>
              <mc:Fallback>
                <p:oleObj name="Equation" r:id="rId8" imgW="152280" imgH="25380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5680" y="2224088"/>
                        <a:ext cx="361950"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sz="4000" dirty="0">
                <a:latin typeface="Verdana" pitchFamily="34" charset="0"/>
              </a:rPr>
              <a:t>GMM and Other Estimation Methods</a:t>
            </a:r>
          </a:p>
        </p:txBody>
      </p:sp>
      <p:sp>
        <p:nvSpPr>
          <p:cNvPr id="54275" name="Textplatzhalter 17"/>
          <p:cNvSpPr>
            <a:spLocks noGrp="1"/>
          </p:cNvSpPr>
          <p:nvPr>
            <p:ph type="body" sz="half" idx="1"/>
          </p:nvPr>
        </p:nvSpPr>
        <p:spPr>
          <a:xfrm>
            <a:off x="500063" y="1600200"/>
            <a:ext cx="7858125" cy="4400550"/>
          </a:xfrm>
        </p:spPr>
        <p:txBody>
          <a:bodyPr/>
          <a:lstStyle/>
          <a:p>
            <a:pPr>
              <a:spcBef>
                <a:spcPts val="600"/>
              </a:spcBef>
            </a:pPr>
            <a:r>
              <a:rPr lang="en-GB" sz="2000" dirty="0"/>
              <a:t>GMM estimation generalizes the method of moments estimation</a:t>
            </a:r>
          </a:p>
          <a:p>
            <a:pPr>
              <a:spcBef>
                <a:spcPts val="600"/>
              </a:spcBef>
            </a:pPr>
            <a:r>
              <a:rPr lang="en-GB" sz="2000" dirty="0"/>
              <a:t>Allows for a general concept of moment conditions</a:t>
            </a:r>
          </a:p>
          <a:p>
            <a:pPr>
              <a:spcBef>
                <a:spcPts val="600"/>
              </a:spcBef>
            </a:pPr>
            <a:r>
              <a:rPr lang="en-GB" sz="2000" dirty="0"/>
              <a:t>Moment conditions are not necessarily linear in the parameters to be estimated</a:t>
            </a:r>
          </a:p>
          <a:p>
            <a:pPr>
              <a:spcBef>
                <a:spcPts val="600"/>
              </a:spcBef>
            </a:pPr>
            <a:r>
              <a:rPr lang="en-GB" sz="2000" dirty="0"/>
              <a:t>Encompasses various estimation concepts such as OLS, GLS, IV, GIV, ML </a:t>
            </a:r>
          </a:p>
          <a:p>
            <a:pPr>
              <a:spcBef>
                <a:spcPts val="600"/>
              </a:spcBef>
              <a:buFont typeface="Wingdings" pitchFamily="2" charset="2"/>
              <a:buNone/>
            </a:pPr>
            <a:endParaRPr lang="en-GB" sz="2800" dirty="0"/>
          </a:p>
          <a:p>
            <a:pPr>
              <a:spcBef>
                <a:spcPts val="600"/>
              </a:spcBef>
              <a:buFont typeface="Wingdings" pitchFamily="2" charset="2"/>
              <a:buNone/>
            </a:pPr>
            <a:endParaRPr lang="en-GB"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2B5090F5-9528-40BA-825A-9F117782F015}" type="slidenum">
              <a:rPr lang="de-AT" altLang="en-US"/>
              <a:pPr>
                <a:defRPr/>
              </a:pPr>
              <a:t>24</a:t>
            </a:fld>
            <a:endParaRPr lang="de-AT" altLang="en-US" dirty="0"/>
          </a:p>
        </p:txBody>
      </p:sp>
      <p:graphicFrame>
        <p:nvGraphicFramePr>
          <p:cNvPr id="7" name="Tabelle 6"/>
          <p:cNvGraphicFramePr>
            <a:graphicFrameLocks noGrp="1"/>
          </p:cNvGraphicFramePr>
          <p:nvPr/>
        </p:nvGraphicFramePr>
        <p:xfrm>
          <a:off x="3132138" y="3644900"/>
          <a:ext cx="4320480" cy="244827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tblGrid>
              <a:tr h="489654">
                <a:tc>
                  <a:txBody>
                    <a:bodyPr/>
                    <a:lstStyle/>
                    <a:p>
                      <a:endParaRPr lang="en-GB" noProof="0" dirty="0"/>
                    </a:p>
                  </a:txBody>
                  <a:tcPr/>
                </a:tc>
                <a:tc>
                  <a:txBody>
                    <a:bodyPr/>
                    <a:lstStyle/>
                    <a:p>
                      <a:r>
                        <a:rPr lang="en-GB" sz="2000" noProof="0"/>
                        <a:t>moment conditions</a:t>
                      </a:r>
                    </a:p>
                  </a:txBody>
                  <a:tcPr anchor="ctr"/>
                </a:tc>
                <a:extLst>
                  <a:ext uri="{0D108BD9-81ED-4DB2-BD59-A6C34878D82A}">
                    <a16:rowId xmlns:a16="http://schemas.microsoft.com/office/drawing/2014/main" val="10000"/>
                  </a:ext>
                </a:extLst>
              </a:tr>
              <a:tr h="489654">
                <a:tc>
                  <a:txBody>
                    <a:bodyPr/>
                    <a:lstStyle/>
                    <a:p>
                      <a:r>
                        <a:rPr lang="en-GB" sz="2000" noProof="0"/>
                        <a:t>OLS</a:t>
                      </a:r>
                    </a:p>
                  </a:txBody>
                  <a:tcPr anchor="ctr"/>
                </a:tc>
                <a:tc>
                  <a:txBody>
                    <a:bodyPr/>
                    <a:lstStyle/>
                    <a:p>
                      <a:r>
                        <a:rPr lang="en-GB" sz="2000" noProof="0"/>
                        <a:t>E{(</a:t>
                      </a:r>
                      <a:r>
                        <a:rPr lang="en-GB" sz="2000" i="1" noProof="0"/>
                        <a:t>y</a:t>
                      </a:r>
                      <a:r>
                        <a:rPr lang="en-GB" sz="2000" baseline="-25000" noProof="0"/>
                        <a:t>i</a:t>
                      </a:r>
                      <a:r>
                        <a:rPr lang="en-GB" sz="2000" noProof="0"/>
                        <a:t> </a:t>
                      </a:r>
                      <a:r>
                        <a:rPr lang="en-GB" sz="2000" i="1" noProof="0"/>
                        <a:t>– x</a:t>
                      </a:r>
                      <a:r>
                        <a:rPr lang="en-GB" sz="2000" baseline="-25000" noProof="0"/>
                        <a:t>i</a:t>
                      </a:r>
                      <a:r>
                        <a:rPr lang="en-GB" sz="2000" noProof="0"/>
                        <a:t>’β)</a:t>
                      </a:r>
                      <a:r>
                        <a:rPr lang="en-GB" sz="2000" baseline="-25000" noProof="0"/>
                        <a:t> </a:t>
                      </a:r>
                      <a:r>
                        <a:rPr lang="en-GB" sz="2000" i="1" noProof="0"/>
                        <a:t>x</a:t>
                      </a:r>
                      <a:r>
                        <a:rPr lang="en-GB" sz="2000" baseline="-25000" noProof="0"/>
                        <a:t>i</a:t>
                      </a:r>
                      <a:r>
                        <a:rPr lang="en-GB" sz="2000" noProof="0"/>
                        <a:t>} = 0</a:t>
                      </a:r>
                    </a:p>
                  </a:txBody>
                  <a:tcPr anchor="ctr"/>
                </a:tc>
                <a:extLst>
                  <a:ext uri="{0D108BD9-81ED-4DB2-BD59-A6C34878D82A}">
                    <a16:rowId xmlns:a16="http://schemas.microsoft.com/office/drawing/2014/main" val="10001"/>
                  </a:ext>
                </a:extLst>
              </a:tr>
              <a:tr h="489654">
                <a:tc>
                  <a:txBody>
                    <a:bodyPr/>
                    <a:lstStyle/>
                    <a:p>
                      <a:r>
                        <a:rPr lang="en-GB" sz="2000" noProof="0"/>
                        <a:t>GLS</a:t>
                      </a:r>
                    </a:p>
                  </a:txBody>
                  <a:tcPr anchor="ctr"/>
                </a:tc>
                <a:tc>
                  <a:txBody>
                    <a:bodyPr/>
                    <a:lstStyle/>
                    <a:p>
                      <a:r>
                        <a:rPr lang="en-GB" sz="2000" noProof="0"/>
                        <a:t>E{(</a:t>
                      </a:r>
                      <a:r>
                        <a:rPr lang="en-GB" sz="2000" i="1" noProof="0"/>
                        <a:t>y</a:t>
                      </a:r>
                      <a:r>
                        <a:rPr lang="en-GB" sz="2000" baseline="-25000" noProof="0"/>
                        <a:t>i</a:t>
                      </a:r>
                      <a:r>
                        <a:rPr lang="en-GB" sz="2000" noProof="0"/>
                        <a:t> </a:t>
                      </a:r>
                      <a:r>
                        <a:rPr lang="en-GB" sz="2000" i="1" noProof="0"/>
                        <a:t>– x</a:t>
                      </a:r>
                      <a:r>
                        <a:rPr lang="en-GB" sz="2000" baseline="-25000" noProof="0"/>
                        <a:t>i</a:t>
                      </a:r>
                      <a:r>
                        <a:rPr lang="en-GB" sz="2000" noProof="0"/>
                        <a:t>’β)</a:t>
                      </a:r>
                      <a:r>
                        <a:rPr lang="en-GB" sz="2000" baseline="-25000" noProof="0"/>
                        <a:t> </a:t>
                      </a:r>
                      <a:r>
                        <a:rPr lang="en-GB" sz="2000" i="1" noProof="0"/>
                        <a:t>x</a:t>
                      </a:r>
                      <a:r>
                        <a:rPr lang="en-GB" sz="2000" baseline="-25000" noProof="0"/>
                        <a:t>i </a:t>
                      </a:r>
                      <a:r>
                        <a:rPr lang="en-GB" sz="2000" noProof="0"/>
                        <a:t>/σ</a:t>
                      </a:r>
                      <a:r>
                        <a:rPr lang="en-GB" sz="2000" baseline="30000" noProof="0"/>
                        <a:t>2 </a:t>
                      </a:r>
                      <a:r>
                        <a:rPr lang="en-GB" sz="2000" noProof="0"/>
                        <a:t>(</a:t>
                      </a:r>
                      <a:r>
                        <a:rPr lang="en-GB" sz="2000" i="1" noProof="0"/>
                        <a:t>x</a:t>
                      </a:r>
                      <a:r>
                        <a:rPr lang="en-GB" sz="2000" baseline="-25000" noProof="0"/>
                        <a:t>i</a:t>
                      </a:r>
                      <a:r>
                        <a:rPr lang="en-GB" sz="2000" noProof="0"/>
                        <a:t>)} = 0</a:t>
                      </a:r>
                    </a:p>
                  </a:txBody>
                  <a:tcPr anchor="ctr"/>
                </a:tc>
                <a:extLst>
                  <a:ext uri="{0D108BD9-81ED-4DB2-BD59-A6C34878D82A}">
                    <a16:rowId xmlns:a16="http://schemas.microsoft.com/office/drawing/2014/main" val="10002"/>
                  </a:ext>
                </a:extLst>
              </a:tr>
              <a:tr h="489654">
                <a:tc>
                  <a:txBody>
                    <a:bodyPr/>
                    <a:lstStyle/>
                    <a:p>
                      <a:r>
                        <a:rPr lang="en-GB" sz="2000" noProof="0"/>
                        <a:t>IV</a:t>
                      </a:r>
                    </a:p>
                  </a:txBody>
                  <a:tcPr anchor="ctr"/>
                </a:tc>
                <a:tc>
                  <a:txBody>
                    <a:bodyPr/>
                    <a:lstStyle/>
                    <a:p>
                      <a:r>
                        <a:rPr lang="en-GB" sz="2000" noProof="0" dirty="0"/>
                        <a:t>E{(</a:t>
                      </a:r>
                      <a:r>
                        <a:rPr lang="en-GB" sz="2000" i="1" noProof="0" dirty="0" err="1"/>
                        <a:t>y</a:t>
                      </a:r>
                      <a:r>
                        <a:rPr lang="en-GB" sz="2000" baseline="-25000" noProof="0" dirty="0" err="1"/>
                        <a:t>i</a:t>
                      </a:r>
                      <a:r>
                        <a:rPr lang="en-GB" sz="2000" noProof="0" dirty="0"/>
                        <a:t> </a:t>
                      </a:r>
                      <a:r>
                        <a:rPr lang="en-GB" sz="2000" i="1" noProof="0" dirty="0"/>
                        <a:t>– </a:t>
                      </a:r>
                      <a:r>
                        <a:rPr lang="en-GB" sz="2000" i="1" noProof="0" dirty="0" err="1"/>
                        <a:t>x</a:t>
                      </a:r>
                      <a:r>
                        <a:rPr lang="en-GB" sz="2000" baseline="-25000" noProof="0" dirty="0" err="1"/>
                        <a:t>i</a:t>
                      </a:r>
                      <a:r>
                        <a:rPr lang="en-GB" sz="2000" noProof="0" dirty="0" err="1"/>
                        <a:t>’β</a:t>
                      </a:r>
                      <a:r>
                        <a:rPr lang="en-GB" sz="2000" noProof="0" dirty="0"/>
                        <a:t>)</a:t>
                      </a:r>
                      <a:r>
                        <a:rPr lang="en-GB" sz="2000" baseline="-25000" noProof="0" dirty="0"/>
                        <a:t> </a:t>
                      </a:r>
                      <a:r>
                        <a:rPr lang="en-GB" sz="2000" i="1" noProof="0" dirty="0" err="1"/>
                        <a:t>z</a:t>
                      </a:r>
                      <a:r>
                        <a:rPr lang="en-GB" sz="2000" baseline="-25000" noProof="0" dirty="0" err="1"/>
                        <a:t>i</a:t>
                      </a:r>
                      <a:r>
                        <a:rPr lang="en-GB" sz="2000" noProof="0" dirty="0"/>
                        <a:t>} = 0</a:t>
                      </a:r>
                    </a:p>
                  </a:txBody>
                  <a:tcPr anchor="ctr"/>
                </a:tc>
                <a:extLst>
                  <a:ext uri="{0D108BD9-81ED-4DB2-BD59-A6C34878D82A}">
                    <a16:rowId xmlns:a16="http://schemas.microsoft.com/office/drawing/2014/main" val="10003"/>
                  </a:ext>
                </a:extLst>
              </a:tr>
              <a:tr h="489654">
                <a:tc>
                  <a:txBody>
                    <a:bodyPr/>
                    <a:lstStyle/>
                    <a:p>
                      <a:r>
                        <a:rPr lang="en-GB" sz="2000" noProof="0"/>
                        <a:t>ML</a:t>
                      </a:r>
                    </a:p>
                  </a:txBody>
                  <a:tcPr anchor="ctr"/>
                </a:tc>
                <a:tc>
                  <a:txBody>
                    <a:bodyPr/>
                    <a:lstStyle/>
                    <a:p>
                      <a:r>
                        <a:rPr lang="en-GB" sz="2000" noProof="0" dirty="0"/>
                        <a:t>E{∂/∂β </a:t>
                      </a:r>
                      <a:r>
                        <a:rPr lang="en-GB" sz="2000" i="1" noProof="0" dirty="0"/>
                        <a:t>f</a:t>
                      </a:r>
                      <a:r>
                        <a:rPr lang="en-GB" sz="2000" noProof="0" dirty="0"/>
                        <a:t>[</a:t>
                      </a:r>
                      <a:r>
                        <a:rPr lang="en-GB" sz="2000" i="1" noProof="0" dirty="0" err="1"/>
                        <a:t>ε</a:t>
                      </a:r>
                      <a:r>
                        <a:rPr lang="en-GB" sz="2000" baseline="-25000" noProof="0" dirty="0" err="1"/>
                        <a:t>i</a:t>
                      </a:r>
                      <a:r>
                        <a:rPr lang="en-GB" sz="2000" baseline="0" noProof="0" dirty="0"/>
                        <a:t>(</a:t>
                      </a:r>
                      <a:r>
                        <a:rPr lang="en-GB" sz="2000" noProof="0" dirty="0"/>
                        <a:t>β)]} = 0</a:t>
                      </a: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t>Econometric Models</a:t>
            </a:r>
          </a:p>
          <a:p>
            <a:pPr>
              <a:spcBef>
                <a:spcPts val="500"/>
              </a:spcBef>
              <a:defRPr/>
            </a:pPr>
            <a:r>
              <a:rPr lang="en-GB" sz="2000" dirty="0"/>
              <a:t>Dynamic Models</a:t>
            </a:r>
          </a:p>
          <a:p>
            <a:pPr>
              <a:spcBef>
                <a:spcPts val="500"/>
              </a:spcBef>
              <a:defRPr/>
            </a:pPr>
            <a:r>
              <a:rPr lang="en-GB" sz="2000" dirty="0"/>
              <a:t>Multi-equation Models</a:t>
            </a:r>
          </a:p>
          <a:p>
            <a:pPr>
              <a:spcBef>
                <a:spcPts val="500"/>
              </a:spcBef>
              <a:defRPr/>
            </a:pPr>
            <a:r>
              <a:rPr lang="en-GB" sz="2000" dirty="0"/>
              <a:t>Time Series Models</a:t>
            </a:r>
          </a:p>
          <a:p>
            <a:pPr>
              <a:spcBef>
                <a:spcPts val="500"/>
              </a:spcBef>
              <a:defRPr/>
            </a:pPr>
            <a:r>
              <a:rPr lang="en-GB" sz="2000" dirty="0"/>
              <a:t>Models for Limited Dependent Variables</a:t>
            </a:r>
          </a:p>
          <a:p>
            <a:pPr>
              <a:spcBef>
                <a:spcPts val="500"/>
              </a:spcBef>
              <a:defRPr/>
            </a:pPr>
            <a:r>
              <a:rPr lang="en-GB" sz="2000" dirty="0"/>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9FF062DB-5A0E-4AD0-B081-C232342D213D}" type="slidenum">
              <a:rPr lang="de-AT" altLang="en-US"/>
              <a:pPr>
                <a:defRPr/>
              </a:pPr>
              <a:t>25</a:t>
            </a:fld>
            <a:endParaRPr lang="de-AT" altLang="en-US"/>
          </a:p>
        </p:txBody>
      </p:sp>
      <p:graphicFrame>
        <p:nvGraphicFramePr>
          <p:cNvPr id="92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926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926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de-AT" altLang="en-US"/>
              <a:t>Hackl,  Econometrics, Lecture 6</a:t>
            </a:r>
          </a:p>
        </p:txBody>
      </p:sp>
      <p:sp>
        <p:nvSpPr>
          <p:cNvPr id="7" name="Foliennummernplatzhalter 6"/>
          <p:cNvSpPr>
            <a:spLocks noGrp="1"/>
          </p:cNvSpPr>
          <p:nvPr>
            <p:ph type="sldNum" sz="quarter" idx="12"/>
          </p:nvPr>
        </p:nvSpPr>
        <p:spPr/>
        <p:txBody>
          <a:bodyPr/>
          <a:lstStyle/>
          <a:p>
            <a:pPr>
              <a:defRPr/>
            </a:pPr>
            <a:fld id="{1395E27F-31B1-446F-B2B1-5B9515BAEA1E}" type="slidenum">
              <a:rPr lang="de-AT" altLang="en-US"/>
              <a:pPr>
                <a:defRPr/>
              </a:pPr>
              <a:t>26</a:t>
            </a:fld>
            <a:endParaRPr lang="de-AT" altLang="en-US" dirty="0"/>
          </a:p>
        </p:txBody>
      </p:sp>
      <p:sp>
        <p:nvSpPr>
          <p:cNvPr id="10245" name="Rectangle 2"/>
          <p:cNvSpPr>
            <a:spLocks noGrp="1" noChangeArrowheads="1"/>
          </p:cNvSpPr>
          <p:nvPr>
            <p:ph type="title"/>
          </p:nvPr>
        </p:nvSpPr>
        <p:spPr/>
        <p:txBody>
          <a:bodyPr/>
          <a:lstStyle/>
          <a:p>
            <a:r>
              <a:rPr lang="en-GB" sz="4000" dirty="0">
                <a:latin typeface="Verdana" pitchFamily="34" charset="0"/>
              </a:rPr>
              <a:t>Klein‘s Model 1</a:t>
            </a:r>
          </a:p>
        </p:txBody>
      </p:sp>
      <p:sp>
        <p:nvSpPr>
          <p:cNvPr id="10246" name="Rectangle 3"/>
          <p:cNvSpPr>
            <a:spLocks noGrp="1" noChangeArrowheads="1"/>
          </p:cNvSpPr>
          <p:nvPr>
            <p:ph type="body" sz="half" idx="1"/>
          </p:nvPr>
        </p:nvSpPr>
        <p:spPr>
          <a:xfrm>
            <a:off x="457200" y="1601788"/>
            <a:ext cx="8363272" cy="4530725"/>
          </a:xfrm>
        </p:spPr>
        <p:txBody>
          <a:bodyPr/>
          <a:lstStyle/>
          <a:p>
            <a:pPr marL="571500" indent="-571500">
              <a:buFont typeface="Wingdings" pitchFamily="2" charset="2"/>
              <a:buNone/>
            </a:pPr>
            <a:r>
              <a:rPr lang="de-AT" sz="2000" i="1" dirty="0"/>
              <a:t>	</a:t>
            </a:r>
            <a:r>
              <a:rPr lang="en-GB" sz="2000" i="1" dirty="0"/>
              <a:t>C</a:t>
            </a:r>
            <a:r>
              <a:rPr lang="en-GB" sz="2000" baseline="-25000" dirty="0"/>
              <a:t>t</a:t>
            </a:r>
            <a:r>
              <a:rPr lang="en-GB" sz="2000" dirty="0"/>
              <a:t> = </a:t>
            </a:r>
            <a:r>
              <a:rPr lang="en-GB" sz="2000" dirty="0">
                <a:latin typeface="Symbol" pitchFamily="18" charset="2"/>
              </a:rPr>
              <a:t>a</a:t>
            </a:r>
            <a:r>
              <a:rPr lang="en-GB" sz="2000" baseline="-25000" dirty="0"/>
              <a:t>1</a:t>
            </a:r>
            <a:r>
              <a:rPr lang="en-GB" sz="2000" dirty="0"/>
              <a:t> + </a:t>
            </a:r>
            <a:r>
              <a:rPr lang="en-GB" sz="2000" dirty="0">
                <a:latin typeface="Symbol" pitchFamily="18" charset="2"/>
              </a:rPr>
              <a:t>a</a:t>
            </a:r>
            <a:r>
              <a:rPr lang="en-GB" sz="2000" baseline="-25000" dirty="0"/>
              <a:t>2</a:t>
            </a:r>
            <a:r>
              <a:rPr lang="en-GB" sz="2000" i="1" dirty="0"/>
              <a:t>P</a:t>
            </a:r>
            <a:r>
              <a:rPr lang="en-GB" sz="2000" baseline="-25000" dirty="0"/>
              <a:t>t</a:t>
            </a:r>
            <a:r>
              <a:rPr lang="en-GB" sz="2000" dirty="0"/>
              <a:t> + </a:t>
            </a:r>
            <a:r>
              <a:rPr lang="en-GB" sz="2000" dirty="0">
                <a:latin typeface="Symbol" pitchFamily="18" charset="2"/>
              </a:rPr>
              <a:t>a</a:t>
            </a:r>
            <a:r>
              <a:rPr lang="en-GB" sz="2000" baseline="-25000" dirty="0"/>
              <a:t>3</a:t>
            </a:r>
            <a:r>
              <a:rPr lang="en-GB" sz="2000" i="1" dirty="0"/>
              <a:t>P</a:t>
            </a:r>
            <a:r>
              <a:rPr lang="en-GB" sz="2000" baseline="-25000" dirty="0"/>
              <a:t>t-1</a:t>
            </a:r>
            <a:r>
              <a:rPr lang="en-GB" sz="2000" dirty="0"/>
              <a:t> + a</a:t>
            </a:r>
            <a:r>
              <a:rPr lang="en-GB" sz="2000" baseline="-25000" dirty="0"/>
              <a:t>4</a:t>
            </a:r>
            <a:r>
              <a:rPr lang="en-GB" sz="2000" dirty="0"/>
              <a:t>(</a:t>
            </a:r>
            <a:r>
              <a:rPr lang="en-GB" sz="2000" i="1" dirty="0" err="1"/>
              <a:t>W</a:t>
            </a:r>
            <a:r>
              <a:rPr lang="en-GB" sz="2000" baseline="-25000" dirty="0" err="1"/>
              <a:t>t</a:t>
            </a:r>
            <a:r>
              <a:rPr lang="en-GB" sz="2000" baseline="30000" dirty="0" err="1"/>
              <a:t>p</a:t>
            </a:r>
            <a:r>
              <a:rPr lang="en-GB" sz="2000" dirty="0"/>
              <a:t>+ </a:t>
            </a:r>
            <a:r>
              <a:rPr lang="en-GB" sz="2000" i="1" dirty="0" err="1"/>
              <a:t>W</a:t>
            </a:r>
            <a:r>
              <a:rPr lang="en-GB" sz="2000" baseline="-25000" dirty="0" err="1"/>
              <a:t>t</a:t>
            </a:r>
            <a:r>
              <a:rPr lang="en-GB" sz="2000" baseline="30000" dirty="0" err="1"/>
              <a:t>g</a:t>
            </a:r>
            <a:r>
              <a:rPr lang="en-GB" sz="2000" dirty="0"/>
              <a:t>) + </a:t>
            </a:r>
            <a:r>
              <a:rPr lang="en-GB" sz="2000" dirty="0">
                <a:latin typeface="Symbol" pitchFamily="18" charset="2"/>
              </a:rPr>
              <a:t>e</a:t>
            </a:r>
            <a:r>
              <a:rPr lang="en-GB" sz="2000" baseline="-25000" dirty="0"/>
              <a:t>t1</a:t>
            </a:r>
            <a:r>
              <a:rPr lang="en-GB" sz="2000" dirty="0"/>
              <a:t>   (consumption)</a:t>
            </a:r>
            <a:endParaRPr lang="en-GB" sz="2000" i="1" dirty="0"/>
          </a:p>
          <a:p>
            <a:pPr marL="571500" indent="-571500">
              <a:buFont typeface="Wingdings" pitchFamily="2" charset="2"/>
              <a:buNone/>
            </a:pPr>
            <a:r>
              <a:rPr lang="en-GB" sz="2000" i="1" dirty="0"/>
              <a:t>	I</a:t>
            </a:r>
            <a:r>
              <a:rPr lang="en-GB" sz="2000" baseline="-25000" dirty="0"/>
              <a:t>t</a:t>
            </a:r>
            <a:r>
              <a:rPr lang="en-GB" sz="2000" dirty="0"/>
              <a:t> = </a:t>
            </a:r>
            <a:r>
              <a:rPr lang="en-GB" sz="2000" dirty="0">
                <a:latin typeface="Symbol" pitchFamily="18" charset="2"/>
              </a:rPr>
              <a:t>b</a:t>
            </a:r>
            <a:r>
              <a:rPr lang="en-GB" sz="2000" baseline="-25000" dirty="0"/>
              <a:t>1</a:t>
            </a:r>
            <a:r>
              <a:rPr lang="en-GB" sz="2000" dirty="0"/>
              <a:t> + </a:t>
            </a:r>
            <a:r>
              <a:rPr lang="en-GB" sz="2000" dirty="0">
                <a:latin typeface="Symbol" pitchFamily="18" charset="2"/>
              </a:rPr>
              <a:t>b</a:t>
            </a:r>
            <a:r>
              <a:rPr lang="en-GB" sz="2000" baseline="-25000" dirty="0"/>
              <a:t>2</a:t>
            </a:r>
            <a:r>
              <a:rPr lang="en-GB" sz="2000" i="1" dirty="0"/>
              <a:t>P</a:t>
            </a:r>
            <a:r>
              <a:rPr lang="en-GB" sz="2000" baseline="-25000" dirty="0"/>
              <a:t>t </a:t>
            </a:r>
            <a:r>
              <a:rPr lang="en-GB" sz="2000" dirty="0"/>
              <a:t>+ </a:t>
            </a:r>
            <a:r>
              <a:rPr lang="en-GB" sz="2000" dirty="0">
                <a:latin typeface="Symbol" pitchFamily="18" charset="2"/>
              </a:rPr>
              <a:t>b</a:t>
            </a:r>
            <a:r>
              <a:rPr lang="en-GB" sz="2000" baseline="-25000" dirty="0"/>
              <a:t>3</a:t>
            </a:r>
            <a:r>
              <a:rPr lang="en-GB" sz="2000" i="1" dirty="0"/>
              <a:t>P</a:t>
            </a:r>
            <a:r>
              <a:rPr lang="en-GB" sz="2000" baseline="-25000" dirty="0"/>
              <a:t>t-1</a:t>
            </a:r>
            <a:r>
              <a:rPr lang="en-GB" sz="2000" dirty="0"/>
              <a:t> + </a:t>
            </a:r>
            <a:r>
              <a:rPr lang="en-GB" sz="2000" dirty="0">
                <a:latin typeface="Symbol" pitchFamily="18" charset="2"/>
              </a:rPr>
              <a:t>b</a:t>
            </a:r>
            <a:r>
              <a:rPr lang="en-GB" sz="2000" baseline="-25000" dirty="0"/>
              <a:t>4</a:t>
            </a:r>
            <a:r>
              <a:rPr lang="en-GB" sz="2000" i="1" dirty="0"/>
              <a:t>K</a:t>
            </a:r>
            <a:r>
              <a:rPr lang="en-GB" sz="2000" baseline="-25000" dirty="0"/>
              <a:t>t-1</a:t>
            </a:r>
            <a:r>
              <a:rPr lang="en-GB" sz="2000" dirty="0"/>
              <a:t> + </a:t>
            </a:r>
            <a:r>
              <a:rPr lang="en-GB" sz="2000" dirty="0">
                <a:latin typeface="Symbol" pitchFamily="18" charset="2"/>
              </a:rPr>
              <a:t>e</a:t>
            </a:r>
            <a:r>
              <a:rPr lang="en-GB" sz="2000" baseline="-25000" dirty="0"/>
              <a:t>t2</a:t>
            </a:r>
            <a:r>
              <a:rPr lang="en-GB" sz="2000" dirty="0"/>
              <a:t>   (investments)</a:t>
            </a:r>
            <a:endParaRPr lang="en-GB" sz="2000" i="1" dirty="0"/>
          </a:p>
          <a:p>
            <a:pPr marL="571500" indent="-571500">
              <a:buFont typeface="Wingdings" pitchFamily="2" charset="2"/>
              <a:buNone/>
            </a:pPr>
            <a:r>
              <a:rPr lang="en-GB" sz="2000" i="1" dirty="0"/>
              <a:t>	</a:t>
            </a:r>
            <a:r>
              <a:rPr lang="en-GB" sz="2000" i="1" dirty="0" err="1"/>
              <a:t>W</a:t>
            </a:r>
            <a:r>
              <a:rPr lang="en-GB" sz="2000" baseline="-25000" dirty="0" err="1"/>
              <a:t>t</a:t>
            </a:r>
            <a:r>
              <a:rPr lang="en-GB" sz="2000" baseline="30000" dirty="0" err="1"/>
              <a:t>p</a:t>
            </a:r>
            <a:r>
              <a:rPr lang="en-GB" sz="2000" dirty="0"/>
              <a:t> = </a:t>
            </a:r>
            <a:r>
              <a:rPr lang="en-GB" sz="2000" dirty="0">
                <a:latin typeface="Symbol" pitchFamily="18" charset="2"/>
              </a:rPr>
              <a:t>g</a:t>
            </a:r>
            <a:r>
              <a:rPr lang="en-GB" sz="2000" baseline="-25000" dirty="0"/>
              <a:t>1</a:t>
            </a:r>
            <a:r>
              <a:rPr lang="en-GB" sz="2000" dirty="0"/>
              <a:t> + </a:t>
            </a:r>
            <a:r>
              <a:rPr lang="en-GB" sz="2000" dirty="0">
                <a:latin typeface="Symbol" pitchFamily="18" charset="2"/>
              </a:rPr>
              <a:t>g</a:t>
            </a:r>
            <a:r>
              <a:rPr lang="en-GB" sz="2000" baseline="-25000" dirty="0"/>
              <a:t>2</a:t>
            </a:r>
            <a:r>
              <a:rPr lang="en-GB" sz="2000" i="1" dirty="0"/>
              <a:t>X</a:t>
            </a:r>
            <a:r>
              <a:rPr lang="en-GB" sz="2000" baseline="-25000" dirty="0"/>
              <a:t>t</a:t>
            </a:r>
            <a:r>
              <a:rPr lang="en-GB" sz="2000" dirty="0"/>
              <a:t> + </a:t>
            </a:r>
            <a:r>
              <a:rPr lang="en-GB" sz="2000" dirty="0">
                <a:latin typeface="Symbol" pitchFamily="18" charset="2"/>
              </a:rPr>
              <a:t>g</a:t>
            </a:r>
            <a:r>
              <a:rPr lang="en-GB" sz="2000" baseline="-25000" dirty="0"/>
              <a:t>3</a:t>
            </a:r>
            <a:r>
              <a:rPr lang="en-GB" sz="2000" i="1" dirty="0"/>
              <a:t>X</a:t>
            </a:r>
            <a:r>
              <a:rPr lang="en-GB" sz="2000" baseline="-25000" dirty="0"/>
              <a:t>t-1</a:t>
            </a:r>
            <a:r>
              <a:rPr lang="en-GB" sz="2000" dirty="0"/>
              <a:t> + </a:t>
            </a:r>
            <a:r>
              <a:rPr lang="en-GB" sz="2000" dirty="0">
                <a:latin typeface="Symbol" pitchFamily="18" charset="2"/>
              </a:rPr>
              <a:t>g</a:t>
            </a:r>
            <a:r>
              <a:rPr lang="en-GB" sz="2000" baseline="-25000" dirty="0"/>
              <a:t>4</a:t>
            </a:r>
            <a:r>
              <a:rPr lang="en-GB" sz="2000" i="1" dirty="0"/>
              <a:t>t</a:t>
            </a:r>
            <a:r>
              <a:rPr lang="en-GB" sz="2000" dirty="0"/>
              <a:t> + </a:t>
            </a:r>
            <a:r>
              <a:rPr lang="en-GB" sz="2000" dirty="0">
                <a:latin typeface="Symbol" pitchFamily="18" charset="2"/>
              </a:rPr>
              <a:t>e</a:t>
            </a:r>
            <a:r>
              <a:rPr lang="en-GB" sz="2000" baseline="-25000" dirty="0"/>
              <a:t>t3</a:t>
            </a:r>
            <a:r>
              <a:rPr lang="en-GB" sz="2000" dirty="0"/>
              <a:t>    (private wages and salaries)</a:t>
            </a:r>
            <a:endParaRPr lang="en-GB" sz="2000" i="1" dirty="0"/>
          </a:p>
          <a:p>
            <a:pPr marL="571500" indent="-571500">
              <a:buFont typeface="Wingdings" pitchFamily="2" charset="2"/>
              <a:buNone/>
            </a:pPr>
            <a:r>
              <a:rPr lang="en-GB" sz="2000" i="1" dirty="0"/>
              <a:t>	</a:t>
            </a:r>
            <a:r>
              <a:rPr lang="en-GB" sz="2000" i="1" dirty="0" err="1"/>
              <a:t>X</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t> + </a:t>
            </a:r>
            <a:r>
              <a:rPr lang="en-GB" sz="2000" i="1" dirty="0" err="1"/>
              <a:t>G</a:t>
            </a:r>
            <a:r>
              <a:rPr lang="en-GB" sz="2000" baseline="-25000" dirty="0" err="1"/>
              <a:t>t</a:t>
            </a:r>
            <a:r>
              <a:rPr lang="en-GB" sz="2000" dirty="0"/>
              <a:t> </a:t>
            </a:r>
            <a:endParaRPr lang="en-GB" sz="2000" i="1" dirty="0"/>
          </a:p>
          <a:p>
            <a:pPr marL="571500" indent="-571500">
              <a:buFont typeface="Wingdings" pitchFamily="2" charset="2"/>
              <a:buNone/>
            </a:pPr>
            <a:r>
              <a:rPr lang="en-GB" sz="2000" i="1" dirty="0"/>
              <a:t>	K</a:t>
            </a:r>
            <a:r>
              <a:rPr lang="en-GB" sz="2000" baseline="-25000" dirty="0"/>
              <a:t>t</a:t>
            </a:r>
            <a:r>
              <a:rPr lang="en-GB" sz="2000" dirty="0"/>
              <a:t> = </a:t>
            </a:r>
            <a:r>
              <a:rPr lang="en-GB" sz="2000" i="1" dirty="0"/>
              <a:t>I</a:t>
            </a:r>
            <a:r>
              <a:rPr lang="en-GB" sz="2000" baseline="-25000" dirty="0"/>
              <a:t>t</a:t>
            </a:r>
            <a:r>
              <a:rPr lang="en-GB" sz="2000" dirty="0"/>
              <a:t> + </a:t>
            </a:r>
            <a:r>
              <a:rPr lang="en-GB" sz="2000" i="1" dirty="0"/>
              <a:t>K</a:t>
            </a:r>
            <a:r>
              <a:rPr lang="en-GB" sz="2000" baseline="-25000" dirty="0"/>
              <a:t>t-1</a:t>
            </a:r>
            <a:r>
              <a:rPr lang="en-GB" sz="2000" dirty="0"/>
              <a:t> </a:t>
            </a:r>
            <a:endParaRPr lang="en-GB" sz="2000" i="1" dirty="0"/>
          </a:p>
          <a:p>
            <a:pPr marL="571500" indent="-571500">
              <a:buFont typeface="Wingdings" pitchFamily="2" charset="2"/>
              <a:buNone/>
            </a:pPr>
            <a:r>
              <a:rPr lang="en-GB" sz="2000" i="1" dirty="0"/>
              <a:t>	P</a:t>
            </a:r>
            <a:r>
              <a:rPr lang="en-GB" sz="2000" baseline="-25000" dirty="0"/>
              <a:t>t</a:t>
            </a:r>
            <a:r>
              <a:rPr lang="en-GB" sz="2000" dirty="0"/>
              <a:t> = </a:t>
            </a:r>
            <a:r>
              <a:rPr lang="en-GB" sz="2000" i="1" dirty="0" err="1"/>
              <a:t>X</a:t>
            </a:r>
            <a:r>
              <a:rPr lang="en-GB" sz="2000" baseline="-25000" dirty="0" err="1"/>
              <a:t>t</a:t>
            </a:r>
            <a:r>
              <a:rPr lang="en-GB" sz="2000" dirty="0"/>
              <a:t> </a:t>
            </a:r>
            <a:r>
              <a:rPr lang="en-GB" sz="2000" i="1" dirty="0"/>
              <a:t>–</a:t>
            </a:r>
            <a:r>
              <a:rPr lang="en-GB" sz="2000" dirty="0"/>
              <a:t> </a:t>
            </a:r>
            <a:r>
              <a:rPr lang="en-GB" sz="2000" i="1" dirty="0" err="1"/>
              <a:t>W</a:t>
            </a:r>
            <a:r>
              <a:rPr lang="en-GB" sz="2000" baseline="-25000" dirty="0" err="1"/>
              <a:t>t</a:t>
            </a:r>
            <a:r>
              <a:rPr lang="en-GB" sz="2000" baseline="30000" dirty="0" err="1"/>
              <a:t>p</a:t>
            </a:r>
            <a:r>
              <a:rPr lang="en-GB" sz="2000" dirty="0"/>
              <a:t> </a:t>
            </a:r>
            <a:r>
              <a:rPr lang="en-GB" sz="2000" i="1" dirty="0"/>
              <a:t>–</a:t>
            </a:r>
            <a:r>
              <a:rPr lang="en-GB" sz="2000" dirty="0"/>
              <a:t> </a:t>
            </a:r>
            <a:r>
              <a:rPr lang="en-GB" sz="2000" i="1" dirty="0" err="1"/>
              <a:t>T</a:t>
            </a:r>
            <a:r>
              <a:rPr lang="en-GB" sz="2000" baseline="-25000" dirty="0" err="1"/>
              <a:t>t</a:t>
            </a:r>
            <a:r>
              <a:rPr lang="en-GB" sz="2000" dirty="0"/>
              <a:t> </a:t>
            </a:r>
          </a:p>
          <a:p>
            <a:pPr marL="571500" indent="-571500">
              <a:buFont typeface="Wingdings" pitchFamily="2" charset="2"/>
              <a:buNone/>
            </a:pPr>
            <a:r>
              <a:rPr lang="en-GB" sz="2000" i="1" dirty="0"/>
              <a:t>C</a:t>
            </a:r>
            <a:r>
              <a:rPr lang="en-GB" sz="2000" dirty="0"/>
              <a:t> (consumption), </a:t>
            </a:r>
            <a:r>
              <a:rPr lang="en-GB" sz="2000" i="1" dirty="0"/>
              <a:t>P</a:t>
            </a:r>
            <a:r>
              <a:rPr lang="en-GB" sz="2000" dirty="0"/>
              <a:t> (profits), </a:t>
            </a:r>
            <a:r>
              <a:rPr lang="en-GB" sz="2000" i="1" dirty="0" err="1"/>
              <a:t>W</a:t>
            </a:r>
            <a:r>
              <a:rPr lang="en-GB" sz="2000" baseline="30000" dirty="0" err="1"/>
              <a:t>p</a:t>
            </a:r>
            <a:r>
              <a:rPr lang="en-GB" sz="2000" dirty="0"/>
              <a:t> (private wages and salaries), </a:t>
            </a:r>
            <a:r>
              <a:rPr lang="en-GB" sz="2000" i="1" dirty="0" err="1"/>
              <a:t>W</a:t>
            </a:r>
            <a:r>
              <a:rPr lang="en-GB" sz="2000" baseline="30000" dirty="0" err="1"/>
              <a:t>g</a:t>
            </a:r>
            <a:r>
              <a:rPr lang="en-GB" sz="2000" dirty="0"/>
              <a:t> (public wages and salaries), </a:t>
            </a:r>
            <a:r>
              <a:rPr lang="en-GB" sz="2000" i="1" dirty="0"/>
              <a:t>I</a:t>
            </a:r>
            <a:r>
              <a:rPr lang="en-GB" sz="2000" dirty="0"/>
              <a:t> (investments), </a:t>
            </a:r>
            <a:r>
              <a:rPr lang="en-GB" sz="2000" i="1" dirty="0"/>
              <a:t>K</a:t>
            </a:r>
            <a:r>
              <a:rPr lang="en-GB" sz="2000" dirty="0"/>
              <a:t> (capital stock), </a:t>
            </a:r>
            <a:r>
              <a:rPr lang="en-GB" sz="2000" i="1" dirty="0"/>
              <a:t>X</a:t>
            </a:r>
            <a:r>
              <a:rPr lang="en-GB" sz="2000" dirty="0"/>
              <a:t> (production), </a:t>
            </a:r>
            <a:r>
              <a:rPr lang="en-GB" sz="2000" i="1" dirty="0"/>
              <a:t>G</a:t>
            </a:r>
            <a:r>
              <a:rPr lang="en-GB" sz="2000" dirty="0"/>
              <a:t> (governmental expenditures without wages and  salaries), </a:t>
            </a:r>
            <a:r>
              <a:rPr lang="en-GB" sz="2000" i="1" dirty="0"/>
              <a:t>T</a:t>
            </a:r>
            <a:r>
              <a:rPr lang="en-GB" sz="2000" dirty="0"/>
              <a:t> (taxes) and </a:t>
            </a:r>
            <a:r>
              <a:rPr lang="en-GB" sz="2000" i="1" dirty="0"/>
              <a:t>t</a:t>
            </a:r>
            <a:r>
              <a:rPr lang="en-GB" sz="2000" dirty="0"/>
              <a:t> [time (trend)]</a:t>
            </a:r>
          </a:p>
          <a:p>
            <a:pPr marL="571500" indent="-571500">
              <a:buFont typeface="Wingdings" pitchFamily="2" charset="2"/>
              <a:buNone/>
            </a:pPr>
            <a:r>
              <a:rPr lang="en-GB" sz="2000" dirty="0"/>
              <a:t>Endogenous: </a:t>
            </a:r>
            <a:r>
              <a:rPr lang="en-GB" sz="2000" i="1" dirty="0"/>
              <a:t>C</a:t>
            </a:r>
            <a:r>
              <a:rPr lang="en-GB" sz="2000" dirty="0"/>
              <a:t>, </a:t>
            </a:r>
            <a:r>
              <a:rPr lang="en-GB" sz="2000" i="1" dirty="0"/>
              <a:t>I</a:t>
            </a:r>
            <a:r>
              <a:rPr lang="en-GB" sz="2000" dirty="0"/>
              <a:t>, </a:t>
            </a:r>
            <a:r>
              <a:rPr lang="en-GB" sz="2000" i="1" dirty="0" err="1"/>
              <a:t>W</a:t>
            </a:r>
            <a:r>
              <a:rPr lang="en-GB" sz="2000" baseline="30000" dirty="0" err="1"/>
              <a:t>p</a:t>
            </a:r>
            <a:r>
              <a:rPr lang="en-GB" sz="2000" dirty="0"/>
              <a:t>, </a:t>
            </a:r>
            <a:r>
              <a:rPr lang="en-GB" sz="2000" i="1" dirty="0"/>
              <a:t>X</a:t>
            </a:r>
            <a:r>
              <a:rPr lang="en-GB" sz="2000" dirty="0"/>
              <a:t>, </a:t>
            </a:r>
            <a:r>
              <a:rPr lang="en-GB" sz="2000" i="1" dirty="0"/>
              <a:t>P</a:t>
            </a:r>
            <a:r>
              <a:rPr lang="en-GB" sz="2000" dirty="0"/>
              <a:t>, </a:t>
            </a:r>
            <a:r>
              <a:rPr lang="en-GB" sz="2000" i="1" dirty="0"/>
              <a:t>K</a:t>
            </a:r>
            <a:r>
              <a:rPr lang="en-GB" sz="2000" dirty="0"/>
              <a:t>; </a:t>
            </a:r>
            <a:r>
              <a:rPr lang="en-GB" sz="2000" dirty="0" err="1"/>
              <a:t>exogeneous</a:t>
            </a:r>
            <a:r>
              <a:rPr lang="en-GB" sz="2000" dirty="0"/>
              <a:t>: </a:t>
            </a:r>
            <a:r>
              <a:rPr lang="en-GB" sz="2000" i="1" dirty="0" err="1"/>
              <a:t>W</a:t>
            </a:r>
            <a:r>
              <a:rPr lang="en-GB" sz="2000" baseline="30000" dirty="0" err="1"/>
              <a:t>g</a:t>
            </a:r>
            <a:r>
              <a:rPr lang="en-GB" sz="2000" dirty="0"/>
              <a:t>, </a:t>
            </a:r>
            <a:r>
              <a:rPr lang="en-GB" sz="2000" i="1" dirty="0"/>
              <a:t>G</a:t>
            </a:r>
            <a:r>
              <a:rPr lang="en-GB" sz="2000" dirty="0"/>
              <a:t>, </a:t>
            </a:r>
            <a:r>
              <a:rPr lang="en-GB" sz="2000" i="1" dirty="0"/>
              <a:t>T</a:t>
            </a:r>
            <a:r>
              <a:rPr lang="en-GB" sz="2000" dirty="0"/>
              <a:t>, </a:t>
            </a:r>
            <a:r>
              <a:rPr lang="en-GB" sz="2000" i="1" dirty="0"/>
              <a:t>t</a:t>
            </a:r>
            <a:r>
              <a:rPr lang="en-GB" sz="2000" dirty="0"/>
              <a:t>,</a:t>
            </a:r>
            <a:r>
              <a:rPr lang="en-GB" sz="2000" i="1" dirty="0"/>
              <a:t> P</a:t>
            </a:r>
            <a:r>
              <a:rPr lang="en-GB" sz="2000" baseline="-25000" dirty="0"/>
              <a:t>-1</a:t>
            </a:r>
            <a:r>
              <a:rPr lang="en-GB" sz="2000" dirty="0"/>
              <a:t>, </a:t>
            </a:r>
            <a:r>
              <a:rPr lang="en-GB" sz="2000" i="1" dirty="0"/>
              <a:t>K</a:t>
            </a:r>
            <a:r>
              <a:rPr lang="en-GB" sz="2000" baseline="-25000" dirty="0"/>
              <a:t>-1</a:t>
            </a:r>
            <a:r>
              <a:rPr lang="en-GB" sz="2000" dirty="0"/>
              <a:t>, </a:t>
            </a:r>
            <a:r>
              <a:rPr lang="en-GB" sz="2000" i="1" dirty="0"/>
              <a:t>X</a:t>
            </a:r>
            <a:r>
              <a:rPr lang="en-GB" sz="2000" baseline="-25000" dirty="0"/>
              <a:t>-1</a:t>
            </a:r>
          </a:p>
        </p:txBody>
      </p:sp>
      <p:graphicFrame>
        <p:nvGraphicFramePr>
          <p:cNvPr id="1024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026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en-GB" sz="4000" dirty="0">
                <a:latin typeface="Verdana" pitchFamily="34" charset="0"/>
              </a:rPr>
              <a:t>Early Econometric Models</a:t>
            </a:r>
            <a:endParaRPr lang="en-GB" sz="4000" dirty="0"/>
          </a:p>
        </p:txBody>
      </p:sp>
      <p:sp>
        <p:nvSpPr>
          <p:cNvPr id="50179" name="Inhaltsplatzhalter 2"/>
          <p:cNvSpPr>
            <a:spLocks noGrp="1"/>
          </p:cNvSpPr>
          <p:nvPr>
            <p:ph idx="1"/>
          </p:nvPr>
        </p:nvSpPr>
        <p:spPr>
          <a:xfrm>
            <a:off x="457200" y="1600200"/>
            <a:ext cx="4114800" cy="4565650"/>
          </a:xfrm>
        </p:spPr>
        <p:txBody>
          <a:bodyPr/>
          <a:lstStyle/>
          <a:p>
            <a:pPr>
              <a:buFont typeface="Wingdings" pitchFamily="2" charset="2"/>
              <a:buNone/>
              <a:defRPr/>
            </a:pPr>
            <a:r>
              <a:rPr lang="en-GB" sz="2000" dirty="0">
                <a:latin typeface="Verdana" pitchFamily="34" charset="0"/>
              </a:rPr>
              <a:t>Klein‘s Model</a:t>
            </a:r>
          </a:p>
          <a:p>
            <a:pPr marL="360000" indent="-360000">
              <a:spcBef>
                <a:spcPts val="480"/>
              </a:spcBef>
              <a:defRPr/>
            </a:pPr>
            <a:r>
              <a:rPr lang="en-GB" sz="2000" dirty="0"/>
              <a:t>Aims: </a:t>
            </a:r>
          </a:p>
          <a:p>
            <a:pPr marL="687025" lvl="1" indent="-360000">
              <a:spcBef>
                <a:spcPts val="480"/>
              </a:spcBef>
              <a:defRPr/>
            </a:pPr>
            <a:r>
              <a:rPr lang="en-GB" sz="1800" dirty="0">
                <a:ea typeface="+mn-ea"/>
                <a:cs typeface="+mn-cs"/>
              </a:rPr>
              <a:t>to forecast the development of business fluctuations and </a:t>
            </a:r>
          </a:p>
          <a:p>
            <a:pPr marL="687025" lvl="1" indent="-360000">
              <a:spcBef>
                <a:spcPts val="480"/>
              </a:spcBef>
              <a:defRPr/>
            </a:pPr>
            <a:r>
              <a:rPr lang="en-GB" sz="1800" dirty="0">
                <a:ea typeface="+mn-ea"/>
                <a:cs typeface="+mn-cs"/>
              </a:rPr>
              <a:t>to study the effects of government economic-political policy</a:t>
            </a:r>
          </a:p>
          <a:p>
            <a:pPr marL="360000" indent="-360000">
              <a:spcBef>
                <a:spcPts val="480"/>
              </a:spcBef>
              <a:defRPr/>
            </a:pPr>
            <a:r>
              <a:rPr lang="en-GB" sz="2000" dirty="0"/>
              <a:t>Successful forecasts of</a:t>
            </a:r>
          </a:p>
          <a:p>
            <a:pPr marL="687025" lvl="1" indent="-360000">
              <a:spcBef>
                <a:spcPts val="480"/>
              </a:spcBef>
              <a:defRPr/>
            </a:pPr>
            <a:r>
              <a:rPr lang="en-GB" sz="1800" dirty="0">
                <a:ea typeface="+mn-ea"/>
                <a:cs typeface="+mn-cs"/>
              </a:rPr>
              <a:t>economic upturn rather than a depression after World War II</a:t>
            </a:r>
          </a:p>
          <a:p>
            <a:pPr marL="687025" lvl="1" indent="-360000">
              <a:spcBef>
                <a:spcPts val="480"/>
              </a:spcBef>
              <a:defRPr/>
            </a:pPr>
            <a:r>
              <a:rPr lang="en-GB" sz="1800" dirty="0">
                <a:ea typeface="+mn-ea"/>
                <a:cs typeface="+mn-cs"/>
              </a:rPr>
              <a:t>mild recession at the end of the Korean War</a:t>
            </a:r>
            <a:endParaRPr lang="en-GB" sz="1800" dirty="0"/>
          </a:p>
          <a:p>
            <a:pPr>
              <a:defRPr/>
            </a:pPr>
            <a:endParaRPr lang="en-US" sz="2000" dirty="0"/>
          </a:p>
        </p:txBody>
      </p:sp>
      <p:sp>
        <p:nvSpPr>
          <p:cNvPr id="4" name="Datumsplatzhalter 3"/>
          <p:cNvSpPr>
            <a:spLocks noGrp="1"/>
          </p:cNvSpPr>
          <p:nvPr>
            <p:ph type="dt" sz="quarter" idx="10"/>
          </p:nvPr>
        </p:nvSpPr>
        <p:spPr/>
        <p:txBody>
          <a:bodyPr/>
          <a:lstStyle/>
          <a:p>
            <a:pPr>
              <a:defRPr/>
            </a:pPr>
            <a:r>
              <a:rPr lang="en-US" altLang="en-US"/>
              <a:t>Nov 22, 2019</a:t>
            </a:r>
            <a:endParaRPr lang="de-AT" altLang="en-US" dirty="0"/>
          </a:p>
        </p:txBody>
      </p:sp>
      <p:sp>
        <p:nvSpPr>
          <p:cNvPr id="5" name="Fußzeilenplatzhalter 4"/>
          <p:cNvSpPr>
            <a:spLocks noGrp="1"/>
          </p:cNvSpPr>
          <p:nvPr>
            <p:ph type="ftr" sz="quarter" idx="11"/>
          </p:nvPr>
        </p:nvSpPr>
        <p:spPr/>
        <p:txBody>
          <a:bodyPr/>
          <a:lstStyle/>
          <a:p>
            <a:pPr>
              <a:defRPr/>
            </a:pPr>
            <a:r>
              <a:rPr lang="de-AT" altLang="en-US"/>
              <a:t>Hackl,  Econometrics, Lecture 6</a:t>
            </a:r>
          </a:p>
        </p:txBody>
      </p:sp>
      <p:sp>
        <p:nvSpPr>
          <p:cNvPr id="6" name="Foliennummernplatzhalter 5"/>
          <p:cNvSpPr>
            <a:spLocks noGrp="1"/>
          </p:cNvSpPr>
          <p:nvPr>
            <p:ph type="sldNum" sz="quarter" idx="12"/>
          </p:nvPr>
        </p:nvSpPr>
        <p:spPr/>
        <p:txBody>
          <a:bodyPr/>
          <a:lstStyle/>
          <a:p>
            <a:pPr>
              <a:defRPr/>
            </a:pPr>
            <a:fld id="{7626399B-97A8-44C7-8E3B-1060FEAE908F}" type="slidenum">
              <a:rPr lang="de-AT" altLang="en-US" smtClean="0"/>
              <a:pPr>
                <a:defRPr/>
              </a:pPr>
              <a:t>27</a:t>
            </a:fld>
            <a:endParaRPr lang="de-AT" altLang="en-US"/>
          </a:p>
        </p:txBody>
      </p:sp>
      <p:graphicFrame>
        <p:nvGraphicFramePr>
          <p:cNvPr id="7" name="Tabelle 6"/>
          <p:cNvGraphicFramePr>
            <a:graphicFrameLocks noGrp="1"/>
          </p:cNvGraphicFramePr>
          <p:nvPr/>
        </p:nvGraphicFramePr>
        <p:xfrm>
          <a:off x="4787900" y="3652838"/>
          <a:ext cx="3672408" cy="2225040"/>
        </p:xfrm>
        <a:graphic>
          <a:graphicData uri="http://schemas.openxmlformats.org/drawingml/2006/table">
            <a:tbl>
              <a:tblPr firstRow="1" bandRow="1">
                <a:tableStyleId>{5C22544A-7EE6-4342-B048-85BDC9FD1C3A}</a:tableStyleId>
              </a:tblPr>
              <a:tblGrid>
                <a:gridCol w="2117882">
                  <a:extLst>
                    <a:ext uri="{9D8B030D-6E8A-4147-A177-3AD203B41FA5}">
                      <a16:colId xmlns:a16="http://schemas.microsoft.com/office/drawing/2014/main" val="20000"/>
                    </a:ext>
                  </a:extLst>
                </a:gridCol>
                <a:gridCol w="729161">
                  <a:extLst>
                    <a:ext uri="{9D8B030D-6E8A-4147-A177-3AD203B41FA5}">
                      <a16:colId xmlns:a16="http://schemas.microsoft.com/office/drawing/2014/main" val="20001"/>
                    </a:ext>
                  </a:extLst>
                </a:gridCol>
                <a:gridCol w="825365">
                  <a:extLst>
                    <a:ext uri="{9D8B030D-6E8A-4147-A177-3AD203B41FA5}">
                      <a16:colId xmlns:a16="http://schemas.microsoft.com/office/drawing/2014/main" val="20002"/>
                    </a:ext>
                  </a:extLst>
                </a:gridCol>
              </a:tblGrid>
              <a:tr h="370840">
                <a:tc>
                  <a:txBody>
                    <a:bodyPr/>
                    <a:lstStyle/>
                    <a:p>
                      <a:r>
                        <a:rPr lang="de-AT" dirty="0"/>
                        <a:t>Model </a:t>
                      </a:r>
                      <a:endParaRPr lang="en-US" dirty="0"/>
                    </a:p>
                  </a:txBody>
                  <a:tcPr/>
                </a:tc>
                <a:tc>
                  <a:txBody>
                    <a:bodyPr/>
                    <a:lstStyle/>
                    <a:p>
                      <a:r>
                        <a:rPr lang="de-AT" dirty="0" err="1"/>
                        <a:t>year</a:t>
                      </a:r>
                      <a:endParaRPr lang="en-US" dirty="0"/>
                    </a:p>
                  </a:txBody>
                  <a:tcPr/>
                </a:tc>
                <a:tc>
                  <a:txBody>
                    <a:bodyPr/>
                    <a:lstStyle/>
                    <a:p>
                      <a:r>
                        <a:rPr lang="de-AT" dirty="0" err="1"/>
                        <a:t>eq‘s</a:t>
                      </a:r>
                      <a:endParaRPr lang="en-US" dirty="0"/>
                    </a:p>
                  </a:txBody>
                  <a:tcPr/>
                </a:tc>
                <a:extLst>
                  <a:ext uri="{0D108BD9-81ED-4DB2-BD59-A6C34878D82A}">
                    <a16:rowId xmlns:a16="http://schemas.microsoft.com/office/drawing/2014/main" val="10000"/>
                  </a:ext>
                </a:extLst>
              </a:tr>
              <a:tr h="370840">
                <a:tc>
                  <a:txBody>
                    <a:bodyPr/>
                    <a:lstStyle/>
                    <a:p>
                      <a:r>
                        <a:rPr lang="en-US" sz="1800" dirty="0"/>
                        <a:t>Tinbergen</a:t>
                      </a:r>
                      <a:endParaRPr lang="en-US" dirty="0"/>
                    </a:p>
                  </a:txBody>
                  <a:tcPr/>
                </a:tc>
                <a:tc>
                  <a:txBody>
                    <a:bodyPr/>
                    <a:lstStyle/>
                    <a:p>
                      <a:pPr algn="ctr"/>
                      <a:r>
                        <a:rPr lang="en-US" sz="1800" dirty="0"/>
                        <a:t>1936</a:t>
                      </a:r>
                      <a:endParaRPr lang="en-US" dirty="0"/>
                    </a:p>
                  </a:txBody>
                  <a:tcPr/>
                </a:tc>
                <a:tc>
                  <a:txBody>
                    <a:bodyPr/>
                    <a:lstStyle/>
                    <a:p>
                      <a:pPr algn="ctr"/>
                      <a:r>
                        <a:rPr lang="de-AT" dirty="0"/>
                        <a:t>24</a:t>
                      </a:r>
                      <a:endParaRPr lang="en-US" dirty="0"/>
                    </a:p>
                  </a:txBody>
                  <a:tcPr/>
                </a:tc>
                <a:extLst>
                  <a:ext uri="{0D108BD9-81ED-4DB2-BD59-A6C34878D82A}">
                    <a16:rowId xmlns:a16="http://schemas.microsoft.com/office/drawing/2014/main" val="10001"/>
                  </a:ext>
                </a:extLst>
              </a:tr>
              <a:tr h="370840">
                <a:tc>
                  <a:txBody>
                    <a:bodyPr/>
                    <a:lstStyle/>
                    <a:p>
                      <a:r>
                        <a:rPr lang="en-US" sz="1800" dirty="0"/>
                        <a:t>Klein</a:t>
                      </a:r>
                      <a:endParaRPr lang="en-US" dirty="0"/>
                    </a:p>
                  </a:txBody>
                  <a:tcPr/>
                </a:tc>
                <a:tc>
                  <a:txBody>
                    <a:bodyPr/>
                    <a:lstStyle/>
                    <a:p>
                      <a:pPr algn="ctr"/>
                      <a:r>
                        <a:rPr lang="de-AT" dirty="0"/>
                        <a:t>1950</a:t>
                      </a:r>
                      <a:endParaRPr lang="en-US" dirty="0"/>
                    </a:p>
                  </a:txBody>
                  <a:tcPr/>
                </a:tc>
                <a:tc>
                  <a:txBody>
                    <a:bodyPr/>
                    <a:lstStyle/>
                    <a:p>
                      <a:pPr algn="ctr"/>
                      <a:r>
                        <a:rPr lang="de-AT" dirty="0"/>
                        <a:t>6</a:t>
                      </a:r>
                      <a:endParaRPr lang="en-US" dirty="0"/>
                    </a:p>
                  </a:txBody>
                  <a:tcPr/>
                </a:tc>
                <a:extLst>
                  <a:ext uri="{0D108BD9-81ED-4DB2-BD59-A6C34878D82A}">
                    <a16:rowId xmlns:a16="http://schemas.microsoft.com/office/drawing/2014/main" val="10002"/>
                  </a:ext>
                </a:extLst>
              </a:tr>
              <a:tr h="370840">
                <a:tc>
                  <a:txBody>
                    <a:bodyPr/>
                    <a:lstStyle/>
                    <a:p>
                      <a:r>
                        <a:rPr lang="en-US" sz="1800" dirty="0"/>
                        <a:t>Klein &amp; Goldberger </a:t>
                      </a:r>
                      <a:endParaRPr lang="en-US" dirty="0"/>
                    </a:p>
                  </a:txBody>
                  <a:tcPr/>
                </a:tc>
                <a:tc>
                  <a:txBody>
                    <a:bodyPr/>
                    <a:lstStyle/>
                    <a:p>
                      <a:pPr algn="ctr"/>
                      <a:r>
                        <a:rPr lang="de-AT" dirty="0"/>
                        <a:t>1955</a:t>
                      </a:r>
                      <a:endParaRPr lang="en-US" dirty="0"/>
                    </a:p>
                  </a:txBody>
                  <a:tcPr/>
                </a:tc>
                <a:tc>
                  <a:txBody>
                    <a:bodyPr/>
                    <a:lstStyle/>
                    <a:p>
                      <a:pPr algn="ctr"/>
                      <a:r>
                        <a:rPr lang="de-AT" dirty="0"/>
                        <a:t>20</a:t>
                      </a:r>
                      <a:endParaRPr lang="en-US" dirty="0"/>
                    </a:p>
                  </a:txBody>
                  <a:tcPr/>
                </a:tc>
                <a:extLst>
                  <a:ext uri="{0D108BD9-81ED-4DB2-BD59-A6C34878D82A}">
                    <a16:rowId xmlns:a16="http://schemas.microsoft.com/office/drawing/2014/main" val="10003"/>
                  </a:ext>
                </a:extLst>
              </a:tr>
              <a:tr h="370840">
                <a:tc>
                  <a:txBody>
                    <a:bodyPr/>
                    <a:lstStyle/>
                    <a:p>
                      <a:r>
                        <a:rPr lang="en-US" sz="1800" dirty="0"/>
                        <a:t>Brookings </a:t>
                      </a:r>
                      <a:endParaRPr lang="en-US" dirty="0"/>
                    </a:p>
                  </a:txBody>
                  <a:tcPr/>
                </a:tc>
                <a:tc>
                  <a:txBody>
                    <a:bodyPr/>
                    <a:lstStyle/>
                    <a:p>
                      <a:pPr algn="ctr"/>
                      <a:r>
                        <a:rPr lang="de-AT" dirty="0"/>
                        <a:t>1965</a:t>
                      </a:r>
                      <a:endParaRPr lang="en-US" dirty="0"/>
                    </a:p>
                  </a:txBody>
                  <a:tcPr/>
                </a:tc>
                <a:tc>
                  <a:txBody>
                    <a:bodyPr/>
                    <a:lstStyle/>
                    <a:p>
                      <a:pPr algn="ctr"/>
                      <a:r>
                        <a:rPr lang="de-AT" dirty="0"/>
                        <a:t>160</a:t>
                      </a:r>
                      <a:endParaRPr lang="en-US" dirty="0"/>
                    </a:p>
                  </a:txBody>
                  <a:tcPr/>
                </a:tc>
                <a:extLst>
                  <a:ext uri="{0D108BD9-81ED-4DB2-BD59-A6C34878D82A}">
                    <a16:rowId xmlns:a16="http://schemas.microsoft.com/office/drawing/2014/main" val="10004"/>
                  </a:ext>
                </a:extLst>
              </a:tr>
              <a:tr h="370840">
                <a:tc>
                  <a:txBody>
                    <a:bodyPr/>
                    <a:lstStyle/>
                    <a:p>
                      <a:r>
                        <a:rPr lang="en-US" sz="1800" dirty="0"/>
                        <a:t>Brookings Mark II </a:t>
                      </a:r>
                      <a:endParaRPr lang="en-US" dirty="0"/>
                    </a:p>
                  </a:txBody>
                  <a:tcPr/>
                </a:tc>
                <a:tc>
                  <a:txBody>
                    <a:bodyPr/>
                    <a:lstStyle/>
                    <a:p>
                      <a:pPr algn="ctr"/>
                      <a:r>
                        <a:rPr lang="de-AT" dirty="0"/>
                        <a:t>1972</a:t>
                      </a:r>
                      <a:endParaRPr lang="en-US" dirty="0"/>
                    </a:p>
                  </a:txBody>
                  <a:tcPr/>
                </a:tc>
                <a:tc>
                  <a:txBody>
                    <a:bodyPr/>
                    <a:lstStyle/>
                    <a:p>
                      <a:pPr algn="ctr"/>
                      <a:r>
                        <a:rPr lang="de-AT" dirty="0"/>
                        <a:t>~200</a:t>
                      </a: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CEC9640D-4248-4718-896F-3EED94DF656B}" type="slidenum">
              <a:rPr lang="de-AT" altLang="en-US"/>
              <a:pPr>
                <a:defRPr/>
              </a:pPr>
              <a:t>28</a:t>
            </a:fld>
            <a:endParaRPr lang="de-AT" altLang="en-US"/>
          </a:p>
        </p:txBody>
      </p:sp>
      <p:sp>
        <p:nvSpPr>
          <p:cNvPr id="11269" name="Rectangle 5"/>
          <p:cNvSpPr>
            <a:spLocks noGrp="1" noChangeArrowheads="1"/>
          </p:cNvSpPr>
          <p:nvPr>
            <p:ph type="title"/>
          </p:nvPr>
        </p:nvSpPr>
        <p:spPr/>
        <p:txBody>
          <a:bodyPr/>
          <a:lstStyle/>
          <a:p>
            <a:r>
              <a:rPr lang="en-GB" sz="4000" dirty="0">
                <a:latin typeface="Verdana" pitchFamily="34" charset="0"/>
              </a:rPr>
              <a:t>Econometric Models</a:t>
            </a:r>
          </a:p>
        </p:txBody>
      </p:sp>
      <p:sp>
        <p:nvSpPr>
          <p:cNvPr id="11270" name="Rectangle 16"/>
          <p:cNvSpPr>
            <a:spLocks noGrp="1" noChangeArrowheads="1"/>
          </p:cNvSpPr>
          <p:nvPr>
            <p:ph type="body" sz="half" idx="1"/>
          </p:nvPr>
        </p:nvSpPr>
        <p:spPr>
          <a:xfrm>
            <a:off x="457200" y="1557338"/>
            <a:ext cx="7786688" cy="4679950"/>
          </a:xfrm>
        </p:spPr>
        <p:txBody>
          <a:bodyPr/>
          <a:lstStyle/>
          <a:p>
            <a:pPr>
              <a:buFont typeface="Wingdings" pitchFamily="2" charset="2"/>
              <a:buNone/>
            </a:pPr>
            <a:r>
              <a:rPr lang="en-GB" sz="2000" dirty="0"/>
              <a:t>Basis: the multiple linear regression model</a:t>
            </a:r>
          </a:p>
          <a:p>
            <a:r>
              <a:rPr lang="en-GB" sz="2000" dirty="0"/>
              <a:t>Adaptations of the model</a:t>
            </a:r>
          </a:p>
          <a:p>
            <a:pPr lvl="1"/>
            <a:r>
              <a:rPr lang="en-GB" sz="1800" dirty="0"/>
              <a:t>Dynamic models</a:t>
            </a:r>
          </a:p>
          <a:p>
            <a:pPr lvl="1"/>
            <a:r>
              <a:rPr lang="en-GB" sz="1800" dirty="0"/>
              <a:t>Systems of regression models</a:t>
            </a:r>
          </a:p>
          <a:p>
            <a:pPr lvl="1"/>
            <a:r>
              <a:rPr lang="en-GB" sz="1800" dirty="0"/>
              <a:t>Time series models</a:t>
            </a:r>
          </a:p>
          <a:p>
            <a:r>
              <a:rPr lang="en-GB" sz="2000" dirty="0"/>
              <a:t>Further  developments</a:t>
            </a:r>
          </a:p>
          <a:p>
            <a:pPr lvl="1"/>
            <a:r>
              <a:rPr lang="en-GB" sz="1800" dirty="0"/>
              <a:t>Models for panel data</a:t>
            </a:r>
          </a:p>
          <a:p>
            <a:pPr lvl="1"/>
            <a:r>
              <a:rPr lang="en-GB" sz="1800" dirty="0"/>
              <a:t>Models for spatial data</a:t>
            </a:r>
          </a:p>
          <a:p>
            <a:pPr lvl="1"/>
            <a:r>
              <a:rPr lang="en-GB" sz="1800" dirty="0"/>
              <a:t>Models for limited dependent variables</a:t>
            </a:r>
          </a:p>
          <a:p>
            <a:pPr lvl="1">
              <a:buFont typeface="Wingdings" pitchFamily="2" charset="2"/>
              <a:buNone/>
            </a:pPr>
            <a:endParaRPr lang="en-US" sz="1800" dirty="0"/>
          </a:p>
        </p:txBody>
      </p:sp>
      <p:graphicFrame>
        <p:nvGraphicFramePr>
          <p:cNvPr id="11266"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1292"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1" name="Text Box 12"/>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solidFill>
                  <a:schemeClr val="accent3">
                    <a:lumMod val="65000"/>
                  </a:schemeClr>
                </a:solidFill>
              </a:rPr>
              <a:t>Econometric Models</a:t>
            </a:r>
          </a:p>
          <a:p>
            <a:pPr>
              <a:spcBef>
                <a:spcPts val="500"/>
              </a:spcBef>
              <a:defRPr/>
            </a:pPr>
            <a:r>
              <a:rPr lang="en-GB" sz="2000" dirty="0"/>
              <a:t>Dynamic Models</a:t>
            </a:r>
          </a:p>
          <a:p>
            <a:pPr>
              <a:spcBef>
                <a:spcPts val="500"/>
              </a:spcBef>
              <a:defRPr/>
            </a:pPr>
            <a:r>
              <a:rPr lang="en-GB" sz="2000" dirty="0"/>
              <a:t>Multi-equation Models</a:t>
            </a:r>
          </a:p>
          <a:p>
            <a:pPr>
              <a:spcBef>
                <a:spcPts val="500"/>
              </a:spcBef>
              <a:defRPr/>
            </a:pPr>
            <a:r>
              <a:rPr lang="en-GB" sz="2000" dirty="0"/>
              <a:t>Time Series Models</a:t>
            </a:r>
          </a:p>
          <a:p>
            <a:pPr>
              <a:spcBef>
                <a:spcPts val="500"/>
              </a:spcBef>
              <a:defRPr/>
            </a:pPr>
            <a:r>
              <a:rPr lang="en-GB" sz="2000" dirty="0"/>
              <a:t>Models for Limited Dependent Variables</a:t>
            </a:r>
          </a:p>
          <a:p>
            <a:pPr>
              <a:spcBef>
                <a:spcPts val="500"/>
              </a:spcBef>
              <a:defRPr/>
            </a:pPr>
            <a:r>
              <a:rPr lang="en-GB" sz="2000" dirty="0"/>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3859902-9879-4531-827C-890DDF16E419}" type="slidenum">
              <a:rPr lang="de-AT" altLang="en-US"/>
              <a:pPr>
                <a:defRPr/>
              </a:pPr>
              <a:t>29</a:t>
            </a:fld>
            <a:endParaRPr lang="de-AT" altLang="en-US"/>
          </a:p>
        </p:txBody>
      </p:sp>
      <p:graphicFrame>
        <p:nvGraphicFramePr>
          <p:cNvPr id="1229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2340"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234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GB" sz="4000" dirty="0">
                <a:latin typeface="Verdana" pitchFamily="34" charset="0"/>
              </a:rPr>
              <a:t>From OLS to IV Estimation</a:t>
            </a:r>
          </a:p>
        </p:txBody>
      </p:sp>
      <p:sp>
        <p:nvSpPr>
          <p:cNvPr id="2053"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Linear model </a:t>
            </a:r>
            <a:r>
              <a:rPr lang="en-GB" sz="2000" i="1" dirty="0" err="1"/>
              <a:t>y</a:t>
            </a:r>
            <a:r>
              <a:rPr lang="en-GB" sz="2000" baseline="-25000" dirty="0" err="1"/>
              <a:t>i</a:t>
            </a:r>
            <a:r>
              <a:rPr lang="en-GB" sz="2000" dirty="0"/>
              <a:t> = </a:t>
            </a:r>
            <a:r>
              <a:rPr lang="en-GB" sz="2000" i="1" dirty="0"/>
              <a:t>x</a:t>
            </a:r>
            <a:r>
              <a:rPr lang="en-GB" sz="2000" baseline="-25000" dirty="0"/>
              <a:t>i</a:t>
            </a:r>
            <a:r>
              <a:rPr lang="en-GB" sz="2000" dirty="0"/>
              <a:t>‘</a:t>
            </a:r>
            <a:r>
              <a:rPr lang="en-GB" sz="2000" dirty="0">
                <a:cs typeface="Arial" charset="0"/>
              </a:rPr>
              <a:t>β + </a:t>
            </a:r>
            <a:r>
              <a:rPr lang="en-GB" sz="2000" dirty="0" err="1"/>
              <a:t>ε</a:t>
            </a:r>
            <a:r>
              <a:rPr lang="en-GB" sz="2000" baseline="-25000" dirty="0" err="1"/>
              <a:t>i</a:t>
            </a:r>
            <a:r>
              <a:rPr lang="en-GB" sz="2000" dirty="0"/>
              <a:t> with </a:t>
            </a:r>
            <a:r>
              <a:rPr lang="en-GB" sz="2000" i="1" dirty="0"/>
              <a:t>K-</a:t>
            </a:r>
            <a:r>
              <a:rPr lang="en-GB" sz="2000" dirty="0"/>
              <a:t>vector of regressors</a:t>
            </a:r>
          </a:p>
          <a:p>
            <a:pPr>
              <a:spcBef>
                <a:spcPts val="600"/>
              </a:spcBef>
            </a:pPr>
            <a:r>
              <a:rPr lang="en-GB" sz="2000" dirty="0"/>
              <a:t>OLS estimator: solution of the </a:t>
            </a:r>
            <a:r>
              <a:rPr lang="en-GB" sz="2000" i="1" dirty="0"/>
              <a:t>K</a:t>
            </a:r>
            <a:r>
              <a:rPr lang="en-GB" sz="2000" dirty="0"/>
              <a:t> normal equations </a:t>
            </a:r>
          </a:p>
          <a:p>
            <a:pPr>
              <a:spcBef>
                <a:spcPts val="600"/>
              </a:spcBef>
              <a:buFont typeface="Wingdings" pitchFamily="2" charset="2"/>
              <a:buNone/>
            </a:pPr>
            <a:r>
              <a:rPr lang="en-GB" sz="2000" dirty="0"/>
              <a:t>		 1/N </a:t>
            </a:r>
            <a:r>
              <a:rPr lang="en-GB" sz="2000" dirty="0" err="1"/>
              <a:t>Σ</a:t>
            </a:r>
            <a:r>
              <a:rPr lang="en-GB" sz="2000" baseline="-25000" dirty="0" err="1"/>
              <a:t>i</a:t>
            </a:r>
            <a:r>
              <a:rPr lang="en-GB" sz="2000" dirty="0"/>
              <a:t>(</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i="1" dirty="0" err="1">
                <a:cs typeface="Arial" charset="0"/>
              </a:rPr>
              <a:t>b</a:t>
            </a:r>
            <a:r>
              <a:rPr lang="en-GB" sz="2000" dirty="0"/>
              <a:t>) </a:t>
            </a:r>
            <a:r>
              <a:rPr lang="en-GB" sz="2000" i="1" dirty="0"/>
              <a:t>x</a:t>
            </a:r>
            <a:r>
              <a:rPr lang="en-GB" sz="2000" baseline="-25000" dirty="0"/>
              <a:t>i</a:t>
            </a:r>
            <a:r>
              <a:rPr lang="en-GB" sz="2000" dirty="0"/>
              <a:t> = </a:t>
            </a:r>
            <a:r>
              <a:rPr lang="en-GB" sz="2000" dirty="0">
                <a:cs typeface="Arial" charset="0"/>
              </a:rPr>
              <a:t>0 </a:t>
            </a:r>
            <a:endParaRPr lang="en-GB" sz="2000" dirty="0"/>
          </a:p>
          <a:p>
            <a:pPr>
              <a:spcBef>
                <a:spcPts val="600"/>
              </a:spcBef>
            </a:pPr>
            <a:r>
              <a:rPr lang="en-GB" sz="2000" dirty="0"/>
              <a:t>Corresponding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a:t>x</a:t>
            </a:r>
            <a:r>
              <a:rPr lang="en-GB" sz="2000" baseline="-25000" dirty="0"/>
              <a:t>i</a:t>
            </a:r>
            <a:r>
              <a:rPr lang="en-GB" sz="2000" dirty="0"/>
              <a:t>} = </a:t>
            </a:r>
            <a:r>
              <a:rPr lang="en-GB" sz="2000" dirty="0">
                <a:cs typeface="Arial" charset="0"/>
              </a:rPr>
              <a:t>0</a:t>
            </a:r>
            <a:r>
              <a:rPr lang="en-GB" sz="2000" dirty="0"/>
              <a:t> </a:t>
            </a:r>
          </a:p>
          <a:p>
            <a:pPr>
              <a:spcBef>
                <a:spcPts val="600"/>
              </a:spcBef>
            </a:pPr>
            <a:r>
              <a:rPr lang="en-GB" sz="2000" dirty="0"/>
              <a:t>IV estimator given </a:t>
            </a:r>
            <a:r>
              <a:rPr lang="en-GB" sz="2000" i="1" dirty="0"/>
              <a:t>R</a:t>
            </a:r>
            <a:r>
              <a:rPr lang="en-GB" sz="2000" dirty="0"/>
              <a:t> instrumental variables </a:t>
            </a:r>
            <a:r>
              <a:rPr lang="en-GB" sz="2000" i="1" dirty="0" err="1"/>
              <a:t>z</a:t>
            </a:r>
            <a:r>
              <a:rPr lang="en-GB" sz="2000" baseline="-25000" dirty="0" err="1"/>
              <a:t>i</a:t>
            </a:r>
            <a:r>
              <a:rPr lang="en-GB" sz="2000" dirty="0"/>
              <a:t> which may overlap with </a:t>
            </a:r>
            <a:r>
              <a:rPr lang="en-GB" sz="2000" i="1" dirty="0"/>
              <a:t>x</a:t>
            </a:r>
            <a:r>
              <a:rPr lang="en-GB" sz="2000" baseline="-25000" dirty="0"/>
              <a:t>i</a:t>
            </a:r>
            <a:r>
              <a:rPr lang="en-GB" sz="2000" dirty="0"/>
              <a:t>: based on the </a:t>
            </a:r>
            <a:r>
              <a:rPr lang="en-GB" sz="2000" i="1" dirty="0"/>
              <a:t>R</a:t>
            </a:r>
            <a:r>
              <a:rPr lang="en-GB" sz="2000" dirty="0"/>
              <a:t>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a:t>
            </a:r>
          </a:p>
          <a:p>
            <a:pPr>
              <a:spcBef>
                <a:spcPts val="600"/>
              </a:spcBef>
            </a:pPr>
            <a:r>
              <a:rPr lang="en-GB" sz="2000" dirty="0"/>
              <a:t>IV estimator: solution of corresponding sample moment conditions</a:t>
            </a:r>
          </a:p>
          <a:p>
            <a:pPr>
              <a:spcBef>
                <a:spcPts val="600"/>
              </a:spcBef>
              <a:buFont typeface="Wingdings" pitchFamily="2" charset="2"/>
              <a:buNone/>
            </a:pPr>
            <a:endParaRPr lang="en-GB"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268FB4A-BF03-46D6-A623-4D3C41E0E1AC}" type="slidenum">
              <a:rPr lang="de-AT" altLang="en-US"/>
              <a:pPr>
                <a:defRPr/>
              </a:pPr>
              <a:t>3</a:t>
            </a:fld>
            <a:endParaRPr lang="de-AT" altLang="en-US" dirty="0"/>
          </a:p>
        </p:txBody>
      </p:sp>
      <p:graphicFrame>
        <p:nvGraphicFramePr>
          <p:cNvPr id="205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40677" name="Formel" r:id="rId4" imgW="114151" imgH="215619" progId="Equation.3">
                  <p:embed/>
                </p:oleObj>
              </mc:Choice>
              <mc:Fallback>
                <p:oleObj name="Formel" r:id="rId4" imgW="114151" imgH="215619" progId="Equation.3">
                  <p:embed/>
                  <p:pic>
                    <p:nvPicPr>
                      <p:cNvPr id="205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7"/>
          <p:cNvGraphicFramePr>
            <a:graphicFrameLocks noChangeAspect="1"/>
          </p:cNvGraphicFramePr>
          <p:nvPr/>
        </p:nvGraphicFramePr>
        <p:xfrm>
          <a:off x="1476375" y="5229225"/>
          <a:ext cx="2782888" cy="546100"/>
        </p:xfrm>
        <a:graphic>
          <a:graphicData uri="http://schemas.openxmlformats.org/presentationml/2006/ole">
            <mc:AlternateContent xmlns:mc="http://schemas.openxmlformats.org/markup-compatibility/2006">
              <mc:Choice xmlns:v="urn:schemas-microsoft-com:vml" Requires="v">
                <p:oleObj spid="_x0000_s240678" name="Formel" r:id="rId6" imgW="1422360" imgH="279360" progId="Equation.3">
                  <p:embed/>
                </p:oleObj>
              </mc:Choice>
              <mc:Fallback>
                <p:oleObj name="Formel" r:id="rId6" imgW="1422360" imgH="279360" progId="Equation.3">
                  <p:embed/>
                  <p:pic>
                    <p:nvPicPr>
                      <p:cNvPr id="2051"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52292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04655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18E93BF1-EDF8-49D5-85E5-AB495FEE3680}" type="slidenum">
              <a:rPr lang="de-AT" altLang="en-US"/>
              <a:pPr>
                <a:defRPr/>
              </a:pPr>
              <a:t>30</a:t>
            </a:fld>
            <a:endParaRPr lang="de-AT" altLang="en-US"/>
          </a:p>
        </p:txBody>
      </p:sp>
      <p:sp>
        <p:nvSpPr>
          <p:cNvPr id="13317" name="Rectangle 2"/>
          <p:cNvSpPr>
            <a:spLocks noGrp="1" noChangeArrowheads="1"/>
          </p:cNvSpPr>
          <p:nvPr>
            <p:ph type="title"/>
          </p:nvPr>
        </p:nvSpPr>
        <p:spPr/>
        <p:txBody>
          <a:bodyPr/>
          <a:lstStyle/>
          <a:p>
            <a:r>
              <a:rPr lang="en-GB" sz="4000" dirty="0">
                <a:latin typeface="Verdana" pitchFamily="34" charset="0"/>
              </a:rPr>
              <a:t>Dynamic Models: Examples</a:t>
            </a:r>
          </a:p>
        </p:txBody>
      </p:sp>
      <p:sp>
        <p:nvSpPr>
          <p:cNvPr id="13318" name="Rectangle 3"/>
          <p:cNvSpPr>
            <a:spLocks noGrp="1" noChangeArrowheads="1"/>
          </p:cNvSpPr>
          <p:nvPr>
            <p:ph type="body" sz="half" idx="1"/>
          </p:nvPr>
        </p:nvSpPr>
        <p:spPr>
          <a:xfrm>
            <a:off x="457200" y="1628775"/>
            <a:ext cx="7931150" cy="4824413"/>
          </a:xfrm>
        </p:spPr>
        <p:txBody>
          <a:bodyPr/>
          <a:lstStyle/>
          <a:p>
            <a:pPr marL="419100" indent="-419100">
              <a:buFont typeface="Wingdings" pitchFamily="2" charset="2"/>
              <a:buNone/>
            </a:pPr>
            <a:r>
              <a:rPr lang="en-GB" sz="2000" dirty="0"/>
              <a:t>Demand model: describes the quantity </a:t>
            </a:r>
            <a:r>
              <a:rPr lang="en-GB" sz="2000" i="1" dirty="0"/>
              <a:t>Q</a:t>
            </a:r>
            <a:r>
              <a:rPr lang="en-GB" sz="2000" dirty="0"/>
              <a:t> demanded of a product as a function of its price </a:t>
            </a:r>
            <a:r>
              <a:rPr lang="en-GB" sz="2000" i="1" dirty="0"/>
              <a:t>P</a:t>
            </a:r>
            <a:r>
              <a:rPr lang="en-GB" sz="2000" dirty="0"/>
              <a:t> and consumers’ income </a:t>
            </a:r>
            <a:r>
              <a:rPr lang="en-GB" sz="2000" i="1" dirty="0"/>
              <a:t>Y</a:t>
            </a:r>
          </a:p>
          <a:p>
            <a:pPr marL="419100" indent="-419100">
              <a:buFont typeface="Wingdings" pitchFamily="2" charset="2"/>
              <a:buNone/>
            </a:pPr>
            <a:r>
              <a:rPr lang="en-GB" sz="2000" dirty="0"/>
              <a:t>(a) Current price and current income determine the demand (static model):</a:t>
            </a:r>
            <a:endParaRPr lang="en-GB" sz="1800" dirty="0"/>
          </a:p>
          <a:p>
            <a:pPr marL="419100" indent="-419100">
              <a:buFont typeface="Wingdings" pitchFamily="2" charset="2"/>
              <a:buNone/>
            </a:pPr>
            <a:r>
              <a:rPr lang="en-GB" sz="2000" dirty="0"/>
              <a:t>		</a:t>
            </a:r>
            <a:r>
              <a:rPr lang="en-GB" sz="2000" i="1" dirty="0"/>
              <a:t>Q</a:t>
            </a:r>
            <a:r>
              <a:rPr lang="en-GB" sz="2000" baseline="-25000" dirty="0"/>
              <a:t>t</a:t>
            </a:r>
            <a:r>
              <a:rPr lang="en-GB" sz="2000" dirty="0"/>
              <a:t> = </a:t>
            </a:r>
            <a:r>
              <a:rPr lang="en-GB" sz="2000" i="1" dirty="0">
                <a:cs typeface="Arial" charset="0"/>
              </a:rPr>
              <a:t>β</a:t>
            </a:r>
            <a:r>
              <a:rPr lang="en-GB" sz="2000" baseline="-25000" dirty="0">
                <a:cs typeface="Arial" charset="0"/>
              </a:rPr>
              <a:t>1</a:t>
            </a:r>
            <a:r>
              <a:rPr lang="en-GB" sz="2000" dirty="0">
                <a:cs typeface="Arial" charset="0"/>
              </a:rPr>
              <a:t> + </a:t>
            </a:r>
            <a:r>
              <a:rPr lang="en-GB" sz="2000" i="1" dirty="0">
                <a:cs typeface="Arial" charset="0"/>
              </a:rPr>
              <a:t>β</a:t>
            </a:r>
            <a:r>
              <a:rPr lang="en-GB" sz="2000" baseline="-25000" dirty="0">
                <a:cs typeface="Arial" charset="0"/>
              </a:rPr>
              <a:t>2</a:t>
            </a:r>
            <a:r>
              <a:rPr lang="en-GB" sz="2000" i="1" dirty="0">
                <a:cs typeface="Arial" charset="0"/>
              </a:rPr>
              <a:t>P</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3</a:t>
            </a:r>
            <a:r>
              <a:rPr lang="en-GB" sz="2000" i="1" dirty="0">
                <a:cs typeface="Arial" charset="0"/>
              </a:rPr>
              <a:t>Y</a:t>
            </a:r>
            <a:r>
              <a:rPr lang="en-GB" sz="2000" baseline="-25000" dirty="0">
                <a:cs typeface="Arial" charset="0"/>
              </a:rPr>
              <a:t>t</a:t>
            </a:r>
            <a:r>
              <a:rPr lang="en-GB" sz="2000" dirty="0">
                <a:cs typeface="Arial" charset="0"/>
              </a:rPr>
              <a:t> + </a:t>
            </a:r>
            <a:r>
              <a:rPr lang="en-GB" sz="2000" dirty="0">
                <a:latin typeface="Symbol" pitchFamily="18" charset="2"/>
              </a:rPr>
              <a:t>e</a:t>
            </a:r>
            <a:r>
              <a:rPr lang="en-GB" sz="2000" baseline="-25000" dirty="0">
                <a:cs typeface="Arial" charset="0"/>
              </a:rPr>
              <a:t>t</a:t>
            </a:r>
          </a:p>
          <a:p>
            <a:pPr marL="419100" indent="-419100">
              <a:buFont typeface="Wingdings" pitchFamily="2" charset="2"/>
              <a:buNone/>
            </a:pPr>
            <a:r>
              <a:rPr lang="en-GB" sz="2000" dirty="0"/>
              <a:t>(b) Current price and income of the previous period determine the demand (dynamic model):</a:t>
            </a:r>
            <a:endParaRPr lang="en-GB" sz="1800" dirty="0"/>
          </a:p>
          <a:p>
            <a:pPr marL="419100" indent="-419100">
              <a:buFont typeface="Wingdings" pitchFamily="2" charset="2"/>
              <a:buNone/>
            </a:pPr>
            <a:r>
              <a:rPr lang="en-GB" sz="2000" dirty="0"/>
              <a:t>		</a:t>
            </a:r>
            <a:r>
              <a:rPr lang="en-GB" sz="2000" i="1" dirty="0"/>
              <a:t>Q</a:t>
            </a:r>
            <a:r>
              <a:rPr lang="en-GB" sz="2000" baseline="-25000" dirty="0"/>
              <a:t>t</a:t>
            </a:r>
            <a:r>
              <a:rPr lang="en-GB" sz="2000" dirty="0"/>
              <a:t> = </a:t>
            </a:r>
            <a:r>
              <a:rPr lang="en-GB" sz="2000" i="1" dirty="0">
                <a:cs typeface="Arial" charset="0"/>
              </a:rPr>
              <a:t>β</a:t>
            </a:r>
            <a:r>
              <a:rPr lang="en-GB" sz="2000" baseline="-25000" dirty="0">
                <a:cs typeface="Arial" charset="0"/>
              </a:rPr>
              <a:t>1</a:t>
            </a:r>
            <a:r>
              <a:rPr lang="en-GB" sz="2000" dirty="0">
                <a:cs typeface="Arial" charset="0"/>
              </a:rPr>
              <a:t> + </a:t>
            </a:r>
            <a:r>
              <a:rPr lang="en-GB" sz="2000" i="1" dirty="0">
                <a:cs typeface="Arial" charset="0"/>
              </a:rPr>
              <a:t>β</a:t>
            </a:r>
            <a:r>
              <a:rPr lang="en-GB" sz="2000" baseline="-25000" dirty="0">
                <a:cs typeface="Arial" charset="0"/>
              </a:rPr>
              <a:t>2</a:t>
            </a:r>
            <a:r>
              <a:rPr lang="en-GB" sz="2000" i="1" dirty="0">
                <a:cs typeface="Arial" charset="0"/>
              </a:rPr>
              <a:t>P</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3</a:t>
            </a:r>
            <a:r>
              <a:rPr lang="en-GB" sz="2000" i="1" dirty="0">
                <a:cs typeface="Arial" charset="0"/>
              </a:rPr>
              <a:t>Y</a:t>
            </a:r>
            <a:r>
              <a:rPr lang="en-GB" sz="2000" baseline="-25000" dirty="0">
                <a:cs typeface="Arial" charset="0"/>
              </a:rPr>
              <a:t>t-1</a:t>
            </a:r>
            <a:r>
              <a:rPr lang="en-GB" sz="2000" dirty="0">
                <a:cs typeface="Arial" charset="0"/>
              </a:rPr>
              <a:t> + </a:t>
            </a:r>
            <a:r>
              <a:rPr lang="en-GB" sz="2000" dirty="0">
                <a:latin typeface="Symbol" pitchFamily="18" charset="2"/>
              </a:rPr>
              <a:t>e</a:t>
            </a:r>
            <a:r>
              <a:rPr lang="en-GB" sz="2000" baseline="-25000" dirty="0">
                <a:cs typeface="Arial" charset="0"/>
              </a:rPr>
              <a:t>t</a:t>
            </a:r>
          </a:p>
          <a:p>
            <a:pPr marL="419100" indent="-419100">
              <a:buFont typeface="Wingdings" pitchFamily="2" charset="2"/>
              <a:buNone/>
            </a:pPr>
            <a:r>
              <a:rPr lang="en-GB" sz="2000" dirty="0"/>
              <a:t>(c) Current  price and demand of the previous period determine the demand (autoregressive model):</a:t>
            </a:r>
            <a:endParaRPr lang="en-GB" sz="1800" dirty="0"/>
          </a:p>
          <a:p>
            <a:pPr marL="419100" indent="-419100">
              <a:buFont typeface="Wingdings" pitchFamily="2" charset="2"/>
              <a:buNone/>
            </a:pPr>
            <a:r>
              <a:rPr lang="en-GB" sz="2000" dirty="0"/>
              <a:t>		</a:t>
            </a:r>
            <a:r>
              <a:rPr lang="en-GB" sz="2000" i="1" dirty="0"/>
              <a:t>Q</a:t>
            </a:r>
            <a:r>
              <a:rPr lang="en-GB" sz="2000" baseline="-25000" dirty="0"/>
              <a:t>t</a:t>
            </a:r>
            <a:r>
              <a:rPr lang="en-GB" sz="2000" dirty="0"/>
              <a:t> = </a:t>
            </a:r>
            <a:r>
              <a:rPr lang="en-GB" sz="2000" i="1" dirty="0">
                <a:cs typeface="Arial" charset="0"/>
              </a:rPr>
              <a:t>β</a:t>
            </a:r>
            <a:r>
              <a:rPr lang="en-GB" sz="2000" baseline="-25000" dirty="0">
                <a:cs typeface="Arial" charset="0"/>
              </a:rPr>
              <a:t>1</a:t>
            </a:r>
            <a:r>
              <a:rPr lang="en-GB" sz="2000" dirty="0">
                <a:cs typeface="Arial" charset="0"/>
              </a:rPr>
              <a:t> + </a:t>
            </a:r>
            <a:r>
              <a:rPr lang="en-GB" sz="2000" i="1" dirty="0">
                <a:cs typeface="Arial" charset="0"/>
              </a:rPr>
              <a:t>β</a:t>
            </a:r>
            <a:r>
              <a:rPr lang="en-GB" sz="2000" baseline="-25000" dirty="0">
                <a:cs typeface="Arial" charset="0"/>
              </a:rPr>
              <a:t>2</a:t>
            </a:r>
            <a:r>
              <a:rPr lang="en-GB" sz="2000" i="1" dirty="0">
                <a:cs typeface="Arial" charset="0"/>
              </a:rPr>
              <a:t>P</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3</a:t>
            </a:r>
            <a:r>
              <a:rPr lang="en-GB" sz="2000" i="1" dirty="0">
                <a:cs typeface="Arial" charset="0"/>
              </a:rPr>
              <a:t>Q</a:t>
            </a:r>
            <a:r>
              <a:rPr lang="en-GB" sz="2000" baseline="-25000" dirty="0">
                <a:cs typeface="Arial" charset="0"/>
              </a:rPr>
              <a:t>t-1</a:t>
            </a:r>
            <a:r>
              <a:rPr lang="en-GB" sz="2000" dirty="0">
                <a:cs typeface="Arial" charset="0"/>
              </a:rPr>
              <a:t> + </a:t>
            </a:r>
            <a:r>
              <a:rPr lang="en-GB" sz="2000" dirty="0">
                <a:latin typeface="Symbol" pitchFamily="18" charset="2"/>
              </a:rPr>
              <a:t>e</a:t>
            </a:r>
            <a:r>
              <a:rPr lang="en-GB" sz="2000" baseline="-25000" dirty="0">
                <a:cs typeface="Arial" charset="0"/>
              </a:rPr>
              <a:t>t</a:t>
            </a:r>
            <a:endParaRPr lang="en-GB" sz="2000" dirty="0">
              <a:cs typeface="Arial" charset="0"/>
            </a:endParaRPr>
          </a:p>
        </p:txBody>
      </p:sp>
      <p:graphicFrame>
        <p:nvGraphicFramePr>
          <p:cNvPr id="13314"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3340"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9"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AD9B6627-9BB9-4B4F-9B0D-F43FCE4379DA}" type="slidenum">
              <a:rPr lang="de-AT" altLang="en-US"/>
              <a:pPr>
                <a:defRPr/>
              </a:pPr>
              <a:t>31</a:t>
            </a:fld>
            <a:endParaRPr lang="de-AT" altLang="en-US"/>
          </a:p>
        </p:txBody>
      </p:sp>
      <p:sp>
        <p:nvSpPr>
          <p:cNvPr id="14341" name="Rectangle 2"/>
          <p:cNvSpPr>
            <a:spLocks noGrp="1" noChangeArrowheads="1"/>
          </p:cNvSpPr>
          <p:nvPr>
            <p:ph type="title"/>
          </p:nvPr>
        </p:nvSpPr>
        <p:spPr/>
        <p:txBody>
          <a:bodyPr/>
          <a:lstStyle/>
          <a:p>
            <a:r>
              <a:rPr lang="en-GB" sz="4000" dirty="0">
                <a:latin typeface="Verdana" pitchFamily="34" charset="0"/>
              </a:rPr>
              <a:t>Dynamic of Processes</a:t>
            </a:r>
          </a:p>
        </p:txBody>
      </p:sp>
      <p:sp>
        <p:nvSpPr>
          <p:cNvPr id="14342" name="Rectangle 3"/>
          <p:cNvSpPr>
            <a:spLocks noGrp="1" noChangeArrowheads="1"/>
          </p:cNvSpPr>
          <p:nvPr>
            <p:ph type="body" sz="half" idx="1"/>
          </p:nvPr>
        </p:nvSpPr>
        <p:spPr>
          <a:xfrm>
            <a:off x="457200" y="1628775"/>
            <a:ext cx="7931150" cy="4824413"/>
          </a:xfrm>
        </p:spPr>
        <p:txBody>
          <a:bodyPr/>
          <a:lstStyle/>
          <a:p>
            <a:pPr marL="419100" indent="-419100">
              <a:buFont typeface="Wingdings" pitchFamily="2" charset="2"/>
              <a:buNone/>
            </a:pPr>
            <a:r>
              <a:rPr lang="en-GB" sz="2000" dirty="0"/>
              <a:t>Static processes: independent variables have a direct effect, the adjustment of the dependent variable on the realized values of the independent variables is completed within the current period, the process is assumed to be always in equilibrium</a:t>
            </a:r>
          </a:p>
          <a:p>
            <a:pPr marL="419100" indent="-419100">
              <a:buFont typeface="Wingdings" pitchFamily="2" charset="2"/>
              <a:buNone/>
            </a:pPr>
            <a:r>
              <a:rPr lang="en-GB" sz="2000" dirty="0"/>
              <a:t>Static models may be unsuitable: </a:t>
            </a:r>
          </a:p>
          <a:p>
            <a:pPr marL="419100" indent="-419100">
              <a:buFont typeface="Wingdings" pitchFamily="2" charset="2"/>
              <a:buNone/>
            </a:pPr>
            <a:r>
              <a:rPr lang="en-GB" sz="2000" dirty="0"/>
              <a:t>(a) Some activities are determined by the past, such as: energy consumption depends on past investments into energy-consuming systems and equipment</a:t>
            </a:r>
          </a:p>
          <a:p>
            <a:pPr marL="419100" indent="-419100">
              <a:buFont typeface="Wingdings" pitchFamily="2" charset="2"/>
              <a:buNone/>
            </a:pPr>
            <a:r>
              <a:rPr lang="en-GB" sz="2000" dirty="0"/>
              <a:t>(b) Actors of the economic processes often respond with delay, e.g.,  due to the duration of decision-making and procurement processes</a:t>
            </a:r>
          </a:p>
          <a:p>
            <a:pPr marL="419100" indent="-419100">
              <a:buFont typeface="Wingdings" pitchFamily="2" charset="2"/>
              <a:buNone/>
            </a:pPr>
            <a:r>
              <a:rPr lang="en-GB" sz="2000" dirty="0"/>
              <a:t>(c) Expectations: e.g., consumption depends not only on current income but also on income expectations in future; modelling of income expectation based on past income development</a:t>
            </a:r>
          </a:p>
        </p:txBody>
      </p:sp>
      <p:graphicFrame>
        <p:nvGraphicFramePr>
          <p:cNvPr id="14338"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4364"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3"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05D19504-F24D-4626-9A86-78F42D995673}" type="slidenum">
              <a:rPr lang="de-AT" altLang="en-US"/>
              <a:pPr>
                <a:defRPr/>
              </a:pPr>
              <a:t>32</a:t>
            </a:fld>
            <a:endParaRPr lang="de-AT" altLang="en-US"/>
          </a:p>
        </p:txBody>
      </p:sp>
      <p:sp>
        <p:nvSpPr>
          <p:cNvPr id="15365" name="Rectangle 2"/>
          <p:cNvSpPr>
            <a:spLocks noGrp="1" noChangeArrowheads="1"/>
          </p:cNvSpPr>
          <p:nvPr>
            <p:ph type="title"/>
          </p:nvPr>
        </p:nvSpPr>
        <p:spPr/>
        <p:txBody>
          <a:bodyPr/>
          <a:lstStyle/>
          <a:p>
            <a:r>
              <a:rPr lang="en-GB" sz="4000" dirty="0">
                <a:latin typeface="Verdana" pitchFamily="34" charset="0"/>
              </a:rPr>
              <a:t>Elements of Dynamic Models</a:t>
            </a:r>
          </a:p>
        </p:txBody>
      </p:sp>
      <p:sp>
        <p:nvSpPr>
          <p:cNvPr id="15366" name="Rectangle 3"/>
          <p:cNvSpPr>
            <a:spLocks noGrp="1" noChangeArrowheads="1"/>
          </p:cNvSpPr>
          <p:nvPr>
            <p:ph type="body" sz="half" idx="1"/>
          </p:nvPr>
        </p:nvSpPr>
        <p:spPr>
          <a:xfrm>
            <a:off x="457200" y="1628775"/>
            <a:ext cx="7786688" cy="4392613"/>
          </a:xfrm>
        </p:spPr>
        <p:txBody>
          <a:bodyPr/>
          <a:lstStyle/>
          <a:p>
            <a:pPr marL="360000" indent="-360000">
              <a:lnSpc>
                <a:spcPct val="90000"/>
              </a:lnSpc>
              <a:buSzTx/>
              <a:buFont typeface="Wingdings" pitchFamily="2" charset="2"/>
              <a:buAutoNum type="arabicPeriod"/>
            </a:pPr>
            <a:r>
              <a:rPr lang="en-GB" sz="2000" dirty="0"/>
              <a:t>Lag-structures, distributed lags: describe the delayed effects of one or more regressors on the dependent variable; e.g., the lag-structure of order </a:t>
            </a:r>
            <a:r>
              <a:rPr lang="en-GB" sz="2000" i="1" dirty="0"/>
              <a:t>s</a:t>
            </a:r>
            <a:r>
              <a:rPr lang="en-GB" sz="2000" dirty="0"/>
              <a:t> or DL(</a:t>
            </a:r>
            <a:r>
              <a:rPr lang="en-GB" sz="2000" i="1" dirty="0"/>
              <a:t>s</a:t>
            </a:r>
            <a:r>
              <a:rPr lang="en-GB" sz="2000" dirty="0"/>
              <a:t>) model (DL: distributed lag)</a:t>
            </a:r>
          </a:p>
          <a:p>
            <a:pPr marL="360000" indent="-360000">
              <a:lnSpc>
                <a:spcPct val="90000"/>
              </a:lnSpc>
              <a:buSzTx/>
              <a:buFont typeface="Wingdings" pitchFamily="2" charset="2"/>
              <a:buNone/>
            </a:pPr>
            <a:r>
              <a:rPr lang="en-GB" sz="2000" i="1" dirty="0"/>
              <a:t>		</a:t>
            </a:r>
            <a:r>
              <a:rPr lang="en-GB" sz="2000" i="1" dirty="0" err="1"/>
              <a:t>Y</a:t>
            </a:r>
            <a:r>
              <a:rPr lang="en-GB" sz="2000" baseline="-25000" dirty="0" err="1"/>
              <a:t>t</a:t>
            </a:r>
            <a:r>
              <a:rPr lang="en-GB" sz="2000" dirty="0"/>
              <a:t> = </a:t>
            </a:r>
            <a:r>
              <a:rPr lang="en-GB" sz="2000" dirty="0">
                <a:latin typeface="Symbol" pitchFamily="18" charset="2"/>
              </a:rPr>
              <a:t>a</a:t>
            </a:r>
            <a:r>
              <a:rPr lang="en-GB" sz="2000" dirty="0">
                <a:cs typeface="Arial" charset="0"/>
              </a:rPr>
              <a:t> + </a:t>
            </a:r>
            <a:r>
              <a:rPr lang="en-GB" sz="2000" dirty="0" err="1">
                <a:latin typeface="Symbol" pitchFamily="18" charset="2"/>
                <a:cs typeface="Arial" charset="0"/>
              </a:rPr>
              <a:t>S</a:t>
            </a:r>
            <a:r>
              <a:rPr lang="en-GB" sz="2000" baseline="30000" dirty="0" err="1">
                <a:cs typeface="Arial" charset="0"/>
              </a:rPr>
              <a:t>s</a:t>
            </a:r>
            <a:r>
              <a:rPr lang="en-GB" sz="2000" baseline="-25000" dirty="0" err="1">
                <a:cs typeface="Arial" charset="0"/>
              </a:rPr>
              <a:t>i</a:t>
            </a:r>
            <a:r>
              <a:rPr lang="en-GB" sz="2000" baseline="-25000" dirty="0">
                <a:cs typeface="Arial" charset="0"/>
              </a:rPr>
              <a:t>=0</a:t>
            </a:r>
            <a:r>
              <a:rPr lang="en-GB" sz="2000" i="1" dirty="0">
                <a:cs typeface="Arial" charset="0"/>
              </a:rPr>
              <a:t>β</a:t>
            </a:r>
            <a:r>
              <a:rPr lang="en-GB" sz="2000" baseline="-25000" dirty="0">
                <a:cs typeface="Arial" charset="0"/>
              </a:rPr>
              <a:t>i</a:t>
            </a:r>
            <a:r>
              <a:rPr lang="en-GB" sz="2000" i="1" dirty="0">
                <a:cs typeface="Arial" charset="0"/>
              </a:rPr>
              <a:t>X</a:t>
            </a:r>
            <a:r>
              <a:rPr lang="en-GB" sz="2000" baseline="-25000" dirty="0">
                <a:cs typeface="Arial" charset="0"/>
              </a:rPr>
              <a:t>t-i</a:t>
            </a:r>
            <a:r>
              <a:rPr lang="en-GB" sz="2000" dirty="0">
                <a:cs typeface="Arial" charset="0"/>
              </a:rPr>
              <a:t> + </a:t>
            </a:r>
            <a:r>
              <a:rPr lang="en-GB" sz="2000" dirty="0">
                <a:latin typeface="Symbol" pitchFamily="18" charset="2"/>
              </a:rPr>
              <a:t>e</a:t>
            </a:r>
            <a:r>
              <a:rPr lang="en-GB" sz="2000" baseline="-25000" dirty="0">
                <a:cs typeface="Arial" charset="0"/>
              </a:rPr>
              <a:t>t</a:t>
            </a:r>
            <a:endParaRPr lang="en-GB" sz="2000" dirty="0"/>
          </a:p>
          <a:p>
            <a:pPr marL="360000" indent="-360000">
              <a:lnSpc>
                <a:spcPct val="90000"/>
              </a:lnSpc>
              <a:buSzTx/>
              <a:buFont typeface="Wingdings" pitchFamily="2" charset="2"/>
              <a:buAutoNum type="arabicPeriod" startAt="2"/>
            </a:pPr>
            <a:r>
              <a:rPr lang="en-GB" sz="2000" dirty="0"/>
              <a:t>Geometric lag-structure, </a:t>
            </a:r>
            <a:r>
              <a:rPr lang="en-GB" sz="2000" dirty="0" err="1"/>
              <a:t>Koyck’s</a:t>
            </a:r>
            <a:r>
              <a:rPr lang="en-GB" sz="2000" dirty="0"/>
              <a:t> model: infinite lag-structure with </a:t>
            </a:r>
            <a:r>
              <a:rPr lang="en-GB" sz="2000" dirty="0">
                <a:latin typeface="Symbol" pitchFamily="18" charset="2"/>
              </a:rPr>
              <a:t>b</a:t>
            </a:r>
            <a:r>
              <a:rPr lang="en-GB" sz="2000" baseline="-25000" dirty="0"/>
              <a:t>i</a:t>
            </a:r>
            <a:r>
              <a:rPr lang="en-GB" sz="2000" dirty="0"/>
              <a:t> = </a:t>
            </a:r>
            <a:r>
              <a:rPr lang="en-GB" sz="2000" dirty="0">
                <a:latin typeface="Symbol" pitchFamily="18" charset="2"/>
              </a:rPr>
              <a:t>l</a:t>
            </a:r>
            <a:r>
              <a:rPr lang="en-GB" sz="2000" baseline="-25000" dirty="0"/>
              <a:t>0</a:t>
            </a:r>
            <a:r>
              <a:rPr lang="en-GB" sz="2000" dirty="0">
                <a:latin typeface="Symbol" pitchFamily="18" charset="2"/>
              </a:rPr>
              <a:t>l</a:t>
            </a:r>
            <a:r>
              <a:rPr lang="en-GB" sz="2000" baseline="30000" dirty="0"/>
              <a:t>i</a:t>
            </a:r>
            <a:r>
              <a:rPr lang="en-GB" sz="2000" dirty="0"/>
              <a:t> (0 &lt; </a:t>
            </a:r>
            <a:r>
              <a:rPr lang="en-GB" sz="2000" dirty="0">
                <a:latin typeface="Symbol" pitchFamily="18" charset="2"/>
              </a:rPr>
              <a:t>l</a:t>
            </a:r>
            <a:r>
              <a:rPr lang="en-GB" sz="2000" dirty="0"/>
              <a:t>&lt; 1)</a:t>
            </a:r>
          </a:p>
          <a:p>
            <a:pPr marL="360000" indent="-360000">
              <a:lnSpc>
                <a:spcPct val="90000"/>
              </a:lnSpc>
              <a:buSzTx/>
              <a:buFont typeface="Wingdings" pitchFamily="2" charset="2"/>
              <a:buAutoNum type="arabicPeriod" startAt="2"/>
            </a:pPr>
            <a:r>
              <a:rPr lang="en-GB" sz="2000" dirty="0"/>
              <a:t>ADL-model: autoregressive model with lag-structure, e.g., the ADL(1,1)-model</a:t>
            </a:r>
          </a:p>
          <a:p>
            <a:pPr marL="360000" indent="-360000">
              <a:lnSpc>
                <a:spcPct val="90000"/>
              </a:lnSpc>
              <a:buFont typeface="Wingdings" pitchFamily="2" charset="2"/>
              <a:buNone/>
            </a:pPr>
            <a:r>
              <a:rPr lang="en-GB" sz="2000" i="1" dirty="0"/>
              <a:t>		</a:t>
            </a:r>
            <a:r>
              <a:rPr lang="en-GB" sz="2000" i="1" dirty="0" err="1"/>
              <a:t>Y</a:t>
            </a:r>
            <a:r>
              <a:rPr lang="en-GB" sz="2000" baseline="-25000" dirty="0" err="1"/>
              <a:t>t</a:t>
            </a:r>
            <a:r>
              <a:rPr lang="en-GB" sz="2000" dirty="0"/>
              <a:t> = </a:t>
            </a:r>
            <a:r>
              <a:rPr lang="en-GB" sz="2000" dirty="0">
                <a:latin typeface="Symbol" pitchFamily="18" charset="2"/>
              </a:rPr>
              <a:t>a</a:t>
            </a:r>
            <a:r>
              <a:rPr lang="en-GB" sz="2000" dirty="0">
                <a:cs typeface="Arial" charset="0"/>
              </a:rPr>
              <a:t> + </a:t>
            </a:r>
            <a:r>
              <a:rPr lang="en-GB" sz="2000" dirty="0">
                <a:latin typeface="Symbol" pitchFamily="18" charset="2"/>
                <a:cs typeface="Arial" charset="0"/>
              </a:rPr>
              <a:t>j</a:t>
            </a:r>
            <a:r>
              <a:rPr lang="en-GB" sz="2000" i="1" dirty="0">
                <a:cs typeface="Arial" charset="0"/>
              </a:rPr>
              <a:t>Y</a:t>
            </a:r>
            <a:r>
              <a:rPr lang="en-GB" sz="2000" baseline="-25000" dirty="0">
                <a:cs typeface="Arial" charset="0"/>
              </a:rPr>
              <a:t>t-1</a:t>
            </a:r>
            <a:r>
              <a:rPr lang="en-GB" sz="2000" dirty="0">
                <a:cs typeface="Arial" charset="0"/>
              </a:rPr>
              <a:t> + </a:t>
            </a:r>
            <a:r>
              <a:rPr lang="en-GB" sz="2000" i="1" dirty="0">
                <a:cs typeface="Arial" charset="0"/>
              </a:rPr>
              <a:t>β</a:t>
            </a:r>
            <a:r>
              <a:rPr lang="en-GB" sz="2000" baseline="-25000" dirty="0">
                <a:cs typeface="Arial" charset="0"/>
              </a:rPr>
              <a:t>0</a:t>
            </a:r>
            <a:r>
              <a:rPr lang="en-GB" sz="2000" i="1" dirty="0">
                <a:cs typeface="Arial" charset="0"/>
              </a:rPr>
              <a:t>X</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1</a:t>
            </a:r>
            <a:r>
              <a:rPr lang="en-GB" sz="2000" i="1" dirty="0">
                <a:cs typeface="Arial" charset="0"/>
              </a:rPr>
              <a:t>X</a:t>
            </a:r>
            <a:r>
              <a:rPr lang="en-GB" sz="2000" baseline="-25000" dirty="0">
                <a:cs typeface="Arial" charset="0"/>
              </a:rPr>
              <a:t>t-1</a:t>
            </a:r>
            <a:r>
              <a:rPr lang="en-GB" sz="2000" dirty="0">
                <a:cs typeface="Arial" charset="0"/>
              </a:rPr>
              <a:t> + </a:t>
            </a:r>
            <a:r>
              <a:rPr lang="en-GB" sz="2000" dirty="0">
                <a:latin typeface="Symbol" pitchFamily="18" charset="2"/>
              </a:rPr>
              <a:t>e</a:t>
            </a:r>
            <a:r>
              <a:rPr lang="en-GB" sz="2000" baseline="-25000" dirty="0">
                <a:cs typeface="Arial" charset="0"/>
              </a:rPr>
              <a:t>t</a:t>
            </a:r>
          </a:p>
          <a:p>
            <a:pPr marL="360000" indent="-360000">
              <a:lnSpc>
                <a:spcPct val="90000"/>
              </a:lnSpc>
              <a:buSzTx/>
              <a:buFont typeface="Wingdings" pitchFamily="2" charset="2"/>
              <a:buAutoNum type="arabicPeriod" startAt="4"/>
            </a:pPr>
            <a:r>
              <a:rPr lang="en-GB" sz="2000" dirty="0"/>
              <a:t>Error-correction model </a:t>
            </a:r>
            <a:endParaRPr lang="en-GB" sz="1600" dirty="0"/>
          </a:p>
          <a:p>
            <a:pPr marL="360000" indent="-360000">
              <a:lnSpc>
                <a:spcPct val="90000"/>
              </a:lnSpc>
              <a:buFont typeface="Wingdings" pitchFamily="2" charset="2"/>
              <a:buNone/>
            </a:pPr>
            <a:r>
              <a:rPr lang="en-GB" sz="2000" i="1" dirty="0"/>
              <a:t>		</a:t>
            </a:r>
            <a:r>
              <a:rPr lang="en-GB" sz="2000" dirty="0" err="1">
                <a:latin typeface="Symbol" pitchFamily="18" charset="2"/>
              </a:rPr>
              <a:t>D</a:t>
            </a:r>
            <a:r>
              <a:rPr lang="en-GB" sz="2000" i="1" dirty="0" err="1"/>
              <a:t>Y</a:t>
            </a:r>
            <a:r>
              <a:rPr lang="en-GB" sz="2000" baseline="-25000" dirty="0" err="1"/>
              <a:t>t</a:t>
            </a:r>
            <a:r>
              <a:rPr lang="en-GB" sz="2000" dirty="0"/>
              <a:t> = - (1-</a:t>
            </a:r>
            <a:r>
              <a:rPr lang="en-GB" sz="2000" dirty="0">
                <a:latin typeface="Symbol" pitchFamily="18" charset="2"/>
              </a:rPr>
              <a:t>j</a:t>
            </a:r>
            <a:r>
              <a:rPr lang="en-GB" sz="2000" dirty="0"/>
              <a:t>)(</a:t>
            </a:r>
            <a:r>
              <a:rPr lang="en-GB" sz="2000" i="1" dirty="0">
                <a:cs typeface="Arial" charset="0"/>
              </a:rPr>
              <a:t>Y</a:t>
            </a:r>
            <a:r>
              <a:rPr lang="en-GB" sz="2000" baseline="-25000" dirty="0">
                <a:cs typeface="Arial" charset="0"/>
              </a:rPr>
              <a:t>t-1</a:t>
            </a:r>
            <a:r>
              <a:rPr lang="en-GB" sz="2000" dirty="0">
                <a:cs typeface="Arial" charset="0"/>
              </a:rPr>
              <a:t> – </a:t>
            </a:r>
            <a:r>
              <a:rPr lang="en-GB" sz="2000" dirty="0">
                <a:latin typeface="Symbol" pitchFamily="18" charset="2"/>
                <a:cs typeface="Arial" charset="0"/>
              </a:rPr>
              <a:t>m</a:t>
            </a:r>
            <a:r>
              <a:rPr lang="en-GB" sz="2000" baseline="-25000" dirty="0">
                <a:cs typeface="Arial" charset="0"/>
              </a:rPr>
              <a:t>0</a:t>
            </a:r>
            <a:r>
              <a:rPr lang="en-GB" sz="2000" dirty="0">
                <a:cs typeface="Arial" charset="0"/>
              </a:rPr>
              <a:t> – </a:t>
            </a:r>
            <a:r>
              <a:rPr lang="en-GB" sz="2000" dirty="0">
                <a:latin typeface="Symbol" pitchFamily="18" charset="2"/>
                <a:cs typeface="Arial" charset="0"/>
              </a:rPr>
              <a:t>m</a:t>
            </a:r>
            <a:r>
              <a:rPr lang="en-GB" sz="2000" baseline="-25000" dirty="0">
                <a:cs typeface="Arial" charset="0"/>
              </a:rPr>
              <a:t>1</a:t>
            </a:r>
            <a:r>
              <a:rPr lang="en-GB" sz="2000" i="1" dirty="0">
                <a:cs typeface="Arial" charset="0"/>
              </a:rPr>
              <a:t>X</a:t>
            </a:r>
            <a:r>
              <a:rPr lang="en-GB" sz="2000" baseline="-25000" dirty="0">
                <a:cs typeface="Arial" charset="0"/>
              </a:rPr>
              <a:t>t-1</a:t>
            </a:r>
            <a:r>
              <a:rPr lang="en-GB" sz="2000" dirty="0">
                <a:cs typeface="Arial" charset="0"/>
              </a:rPr>
              <a:t>) + </a:t>
            </a:r>
            <a:r>
              <a:rPr lang="en-GB" sz="2000" i="1" dirty="0">
                <a:cs typeface="Arial" charset="0"/>
              </a:rPr>
              <a:t>β</a:t>
            </a:r>
            <a:r>
              <a:rPr lang="en-GB" sz="2000" baseline="-25000" dirty="0">
                <a:cs typeface="Arial" charset="0"/>
              </a:rPr>
              <a:t>0</a:t>
            </a:r>
            <a:r>
              <a:rPr lang="en-GB" sz="2000" dirty="0">
                <a:latin typeface="Symbol" pitchFamily="18" charset="2"/>
                <a:cs typeface="Arial" charset="0"/>
              </a:rPr>
              <a:t>D </a:t>
            </a:r>
            <a:r>
              <a:rPr lang="en-GB" sz="2000" i="1" dirty="0" err="1">
                <a:cs typeface="Arial" charset="0"/>
              </a:rPr>
              <a:t>X</a:t>
            </a:r>
            <a:r>
              <a:rPr lang="en-GB" sz="2000" baseline="-25000" dirty="0" err="1">
                <a:cs typeface="Arial" charset="0"/>
              </a:rPr>
              <a:t>t</a:t>
            </a:r>
            <a:r>
              <a:rPr lang="en-GB" sz="2000" dirty="0">
                <a:cs typeface="Arial" charset="0"/>
              </a:rPr>
              <a:t> + </a:t>
            </a:r>
            <a:r>
              <a:rPr lang="en-GB" sz="2000" dirty="0">
                <a:latin typeface="Symbol" pitchFamily="18" charset="2"/>
              </a:rPr>
              <a:t>e</a:t>
            </a:r>
            <a:r>
              <a:rPr lang="en-GB" sz="2000" baseline="-25000" dirty="0">
                <a:cs typeface="Arial" charset="0"/>
              </a:rPr>
              <a:t>t</a:t>
            </a:r>
          </a:p>
          <a:p>
            <a:pPr marL="360000" indent="-360000">
              <a:lnSpc>
                <a:spcPct val="90000"/>
              </a:lnSpc>
              <a:buFont typeface="Wingdings" pitchFamily="2" charset="2"/>
              <a:buNone/>
            </a:pPr>
            <a:r>
              <a:rPr lang="en-GB" sz="2000" dirty="0"/>
              <a:t>	obtained from the ADL(1,1)-model with </a:t>
            </a:r>
            <a:r>
              <a:rPr lang="en-GB" sz="2000" dirty="0">
                <a:latin typeface="Symbol" pitchFamily="18" charset="2"/>
              </a:rPr>
              <a:t>m</a:t>
            </a:r>
            <a:r>
              <a:rPr lang="en-GB" sz="2000" baseline="-25000" dirty="0"/>
              <a:t>0</a:t>
            </a:r>
            <a:r>
              <a:rPr lang="en-GB" sz="2000" dirty="0"/>
              <a:t> = </a:t>
            </a:r>
            <a:r>
              <a:rPr lang="en-GB" sz="2000" dirty="0">
                <a:latin typeface="Symbol" pitchFamily="18" charset="2"/>
              </a:rPr>
              <a:t>a</a:t>
            </a:r>
            <a:r>
              <a:rPr lang="en-GB" sz="2000" dirty="0"/>
              <a:t>/(1-</a:t>
            </a:r>
            <a:r>
              <a:rPr lang="en-GB" sz="2000" dirty="0">
                <a:latin typeface="Symbol" pitchFamily="18" charset="2"/>
              </a:rPr>
              <a:t>j</a:t>
            </a:r>
            <a:r>
              <a:rPr lang="en-GB" sz="2000" dirty="0"/>
              <a:t>) und </a:t>
            </a:r>
            <a:r>
              <a:rPr lang="en-GB" sz="2000" dirty="0">
                <a:latin typeface="Symbol" pitchFamily="18" charset="2"/>
              </a:rPr>
              <a:t>m</a:t>
            </a:r>
            <a:r>
              <a:rPr lang="en-GB" sz="2000" baseline="-25000" dirty="0"/>
              <a:t>1</a:t>
            </a:r>
            <a:r>
              <a:rPr lang="en-GB" sz="2000" dirty="0"/>
              <a:t> = (</a:t>
            </a:r>
            <a:r>
              <a:rPr lang="en-GB" sz="2000" dirty="0">
                <a:latin typeface="Symbol" pitchFamily="18" charset="2"/>
              </a:rPr>
              <a:t>b</a:t>
            </a:r>
            <a:r>
              <a:rPr lang="en-GB" sz="2000" baseline="-25000" dirty="0"/>
              <a:t>0</a:t>
            </a:r>
            <a:r>
              <a:rPr lang="en-GB" sz="2000" dirty="0"/>
              <a:t>+</a:t>
            </a:r>
            <a:r>
              <a:rPr lang="en-GB" sz="2000" dirty="0">
                <a:latin typeface="Symbol" pitchFamily="18" charset="2"/>
              </a:rPr>
              <a:t>b</a:t>
            </a:r>
            <a:r>
              <a:rPr lang="en-GB" sz="2000" baseline="-25000" dirty="0"/>
              <a:t>1</a:t>
            </a:r>
            <a:r>
              <a:rPr lang="en-GB" sz="2000" dirty="0"/>
              <a:t>)/(1-</a:t>
            </a:r>
            <a:r>
              <a:rPr lang="en-GB" sz="2000" dirty="0">
                <a:latin typeface="Symbol" pitchFamily="18" charset="2"/>
              </a:rPr>
              <a:t>j</a:t>
            </a:r>
            <a:r>
              <a:rPr lang="en-GB" sz="2000" dirty="0"/>
              <a:t>)</a:t>
            </a:r>
          </a:p>
        </p:txBody>
      </p:sp>
      <p:graphicFrame>
        <p:nvGraphicFramePr>
          <p:cNvPr id="15362"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5388"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7"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6CE76C8D-433E-40F7-AD9D-D105DCF83DC8}" type="slidenum">
              <a:rPr lang="de-AT" altLang="en-US"/>
              <a:pPr>
                <a:defRPr/>
              </a:pPr>
              <a:t>33</a:t>
            </a:fld>
            <a:endParaRPr lang="de-AT" altLang="en-US"/>
          </a:p>
        </p:txBody>
      </p:sp>
      <p:sp>
        <p:nvSpPr>
          <p:cNvPr id="16389" name="Rectangle 2"/>
          <p:cNvSpPr>
            <a:spLocks noGrp="1" noChangeArrowheads="1"/>
          </p:cNvSpPr>
          <p:nvPr>
            <p:ph type="title"/>
          </p:nvPr>
        </p:nvSpPr>
        <p:spPr/>
        <p:txBody>
          <a:bodyPr/>
          <a:lstStyle/>
          <a:p>
            <a:r>
              <a:rPr lang="en-GB" sz="4000" dirty="0">
                <a:latin typeface="Verdana" pitchFamily="34" charset="0"/>
              </a:rPr>
              <a:t>The </a:t>
            </a:r>
            <a:r>
              <a:rPr lang="en-GB" sz="4000" dirty="0" err="1">
                <a:latin typeface="Verdana" pitchFamily="34" charset="0"/>
              </a:rPr>
              <a:t>Koyck</a:t>
            </a:r>
            <a:r>
              <a:rPr lang="en-GB" sz="4000" dirty="0">
                <a:latin typeface="Verdana" pitchFamily="34" charset="0"/>
              </a:rPr>
              <a:t> Transformation</a:t>
            </a:r>
          </a:p>
        </p:txBody>
      </p:sp>
      <p:sp>
        <p:nvSpPr>
          <p:cNvPr id="27654" name="Rectangle 3"/>
          <p:cNvSpPr>
            <a:spLocks noGrp="1" noChangeArrowheads="1"/>
          </p:cNvSpPr>
          <p:nvPr>
            <p:ph type="body" sz="half" idx="1"/>
          </p:nvPr>
        </p:nvSpPr>
        <p:spPr>
          <a:xfrm>
            <a:off x="457200" y="1628775"/>
            <a:ext cx="7786688" cy="4392613"/>
          </a:xfrm>
        </p:spPr>
        <p:txBody>
          <a:bodyPr/>
          <a:lstStyle/>
          <a:p>
            <a:pPr>
              <a:lnSpc>
                <a:spcPct val="80000"/>
              </a:lnSpc>
              <a:buFont typeface="Wingdings" pitchFamily="2" charset="2"/>
              <a:buNone/>
              <a:defRPr/>
            </a:pPr>
            <a:r>
              <a:rPr lang="en-GB" sz="2000" dirty="0"/>
              <a:t>Transforms the model </a:t>
            </a:r>
          </a:p>
          <a:p>
            <a:pPr>
              <a:lnSpc>
                <a:spcPct val="80000"/>
              </a:lnSpc>
              <a:buFont typeface="Wingdings" pitchFamily="2" charset="2"/>
              <a:buNone/>
              <a:defRPr/>
            </a:pPr>
            <a:r>
              <a:rPr lang="en-GB" sz="2000" i="1" dirty="0"/>
              <a:t>		</a:t>
            </a:r>
            <a:r>
              <a:rPr lang="en-GB" sz="2000" i="1" dirty="0" err="1"/>
              <a:t>Y</a:t>
            </a:r>
            <a:r>
              <a:rPr lang="en-GB" sz="2000" baseline="-25000" dirty="0" err="1"/>
              <a:t>t</a:t>
            </a:r>
            <a:r>
              <a:rPr lang="en-GB" sz="2000" dirty="0"/>
              <a:t> = </a:t>
            </a:r>
            <a:r>
              <a:rPr lang="en-GB" sz="2000" dirty="0">
                <a:latin typeface="Symbol" pitchFamily="18" charset="2"/>
              </a:rPr>
              <a:t>l</a:t>
            </a:r>
            <a:r>
              <a:rPr lang="en-GB" sz="2000" baseline="-25000" dirty="0"/>
              <a:t>0</a:t>
            </a:r>
            <a:r>
              <a:rPr lang="en-GB" sz="2000" dirty="0">
                <a:latin typeface="Symbol" pitchFamily="18" charset="2"/>
                <a:cs typeface="Arial" charset="0"/>
              </a:rPr>
              <a:t>S</a:t>
            </a:r>
            <a:r>
              <a:rPr lang="en-GB" sz="2000" baseline="-25000" dirty="0">
                <a:cs typeface="Arial" charset="0"/>
              </a:rPr>
              <a:t>i</a:t>
            </a:r>
            <a:r>
              <a:rPr lang="en-GB" sz="2000" dirty="0">
                <a:latin typeface="Symbol" pitchFamily="18" charset="2"/>
                <a:cs typeface="Arial" charset="0"/>
              </a:rPr>
              <a:t>l</a:t>
            </a:r>
            <a:r>
              <a:rPr lang="en-GB" sz="2000" baseline="30000" dirty="0">
                <a:cs typeface="Arial" charset="0"/>
              </a:rPr>
              <a:t>i</a:t>
            </a:r>
            <a:r>
              <a:rPr lang="en-GB" sz="2000" i="1" dirty="0">
                <a:cs typeface="Arial" charset="0"/>
              </a:rPr>
              <a:t>X</a:t>
            </a:r>
            <a:r>
              <a:rPr lang="en-GB" sz="2000" baseline="-25000" dirty="0">
                <a:cs typeface="Arial" charset="0"/>
              </a:rPr>
              <a:t>t-i</a:t>
            </a:r>
            <a:r>
              <a:rPr lang="en-GB" sz="2000" dirty="0">
                <a:cs typeface="Arial" charset="0"/>
              </a:rPr>
              <a:t> + </a:t>
            </a:r>
            <a:r>
              <a:rPr lang="en-GB" sz="2000" dirty="0">
                <a:latin typeface="Symbol" pitchFamily="18" charset="2"/>
              </a:rPr>
              <a:t>e</a:t>
            </a:r>
            <a:r>
              <a:rPr lang="en-GB" sz="2000" baseline="-25000" dirty="0">
                <a:cs typeface="Arial" charset="0"/>
              </a:rPr>
              <a:t>t</a:t>
            </a:r>
            <a:endParaRPr lang="en-GB" sz="2000" dirty="0"/>
          </a:p>
          <a:p>
            <a:pPr>
              <a:lnSpc>
                <a:spcPct val="80000"/>
              </a:lnSpc>
              <a:buFont typeface="Wingdings" pitchFamily="2" charset="2"/>
              <a:buNone/>
              <a:defRPr/>
            </a:pPr>
            <a:r>
              <a:rPr lang="en-GB" sz="2000" dirty="0"/>
              <a:t>	into an autoregressive model (</a:t>
            </a:r>
            <a:r>
              <a:rPr lang="en-GB" sz="2000" i="1" dirty="0" err="1"/>
              <a:t>v</a:t>
            </a:r>
            <a:r>
              <a:rPr lang="en-GB" sz="2000" baseline="-25000" dirty="0" err="1"/>
              <a:t>t</a:t>
            </a:r>
            <a:r>
              <a:rPr lang="en-GB" sz="2000" dirty="0"/>
              <a:t> = </a:t>
            </a:r>
            <a:r>
              <a:rPr lang="en-GB" sz="2000" dirty="0">
                <a:latin typeface="Symbol" pitchFamily="18" charset="2"/>
              </a:rPr>
              <a:t>e</a:t>
            </a:r>
            <a:r>
              <a:rPr lang="en-GB" sz="2000" baseline="-25000" dirty="0"/>
              <a:t>t</a:t>
            </a:r>
            <a:r>
              <a:rPr lang="en-GB" sz="2000" dirty="0"/>
              <a:t> - </a:t>
            </a:r>
            <a:r>
              <a:rPr lang="en-GB" sz="2000" dirty="0">
                <a:latin typeface="Symbol" pitchFamily="18" charset="2"/>
              </a:rPr>
              <a:t>le</a:t>
            </a:r>
            <a:r>
              <a:rPr lang="en-GB" sz="2000" baseline="-25000" dirty="0"/>
              <a:t>t-1</a:t>
            </a:r>
            <a:r>
              <a:rPr lang="en-GB" sz="2000" dirty="0"/>
              <a:t>):</a:t>
            </a:r>
          </a:p>
          <a:p>
            <a:pPr>
              <a:lnSpc>
                <a:spcPct val="80000"/>
              </a:lnSpc>
              <a:buFont typeface="Wingdings" pitchFamily="2" charset="2"/>
              <a:buNone/>
              <a:defRPr/>
            </a:pPr>
            <a:r>
              <a:rPr lang="en-GB" sz="2000" dirty="0"/>
              <a:t>		</a:t>
            </a:r>
            <a:r>
              <a:rPr lang="en-GB" sz="2000" i="1" dirty="0" err="1"/>
              <a:t>Y</a:t>
            </a:r>
            <a:r>
              <a:rPr lang="en-GB" sz="2000" baseline="-25000" dirty="0" err="1"/>
              <a:t>t</a:t>
            </a:r>
            <a:r>
              <a:rPr lang="en-GB" sz="2000" dirty="0"/>
              <a:t> = </a:t>
            </a:r>
            <a:r>
              <a:rPr lang="en-GB" sz="2000" dirty="0">
                <a:latin typeface="Symbol" pitchFamily="18" charset="2"/>
              </a:rPr>
              <a:t>l</a:t>
            </a:r>
            <a:r>
              <a:rPr lang="en-GB" sz="2000" i="1" dirty="0"/>
              <a:t>Y</a:t>
            </a:r>
            <a:r>
              <a:rPr lang="en-GB" sz="2000" baseline="-25000" dirty="0"/>
              <a:t>t-1</a:t>
            </a:r>
            <a:r>
              <a:rPr lang="en-GB" sz="2000" dirty="0"/>
              <a:t> + </a:t>
            </a:r>
            <a:r>
              <a:rPr lang="en-GB" sz="2000" dirty="0">
                <a:latin typeface="Symbol" pitchFamily="18" charset="2"/>
              </a:rPr>
              <a:t>l</a:t>
            </a:r>
            <a:r>
              <a:rPr lang="en-GB" sz="2000" baseline="-25000" dirty="0"/>
              <a:t>0</a:t>
            </a:r>
            <a:r>
              <a:rPr lang="en-GB" sz="2000" i="1" dirty="0">
                <a:cs typeface="Arial" charset="0"/>
              </a:rPr>
              <a:t>X</a:t>
            </a:r>
            <a:r>
              <a:rPr lang="en-GB" sz="2000" baseline="-25000" dirty="0">
                <a:cs typeface="Arial" charset="0"/>
              </a:rPr>
              <a:t>t</a:t>
            </a:r>
            <a:r>
              <a:rPr lang="en-GB" sz="2000" dirty="0">
                <a:cs typeface="Arial" charset="0"/>
              </a:rPr>
              <a:t> + </a:t>
            </a:r>
            <a:r>
              <a:rPr lang="en-GB" sz="2000" i="1" dirty="0" err="1">
                <a:cs typeface="Arial" charset="0"/>
              </a:rPr>
              <a:t>v</a:t>
            </a:r>
            <a:r>
              <a:rPr lang="en-GB" sz="2000" baseline="-25000" dirty="0" err="1">
                <a:cs typeface="Arial" charset="0"/>
              </a:rPr>
              <a:t>t</a:t>
            </a:r>
            <a:endParaRPr lang="en-GB" sz="2000" dirty="0"/>
          </a:p>
          <a:p>
            <a:pPr>
              <a:lnSpc>
                <a:spcPct val="80000"/>
              </a:lnSpc>
              <a:defRPr/>
            </a:pPr>
            <a:r>
              <a:rPr lang="en-GB" sz="2000" dirty="0"/>
              <a:t>The model with infinite lag-structure in </a:t>
            </a:r>
            <a:r>
              <a:rPr lang="en-GB" sz="2000" i="1" dirty="0"/>
              <a:t>X</a:t>
            </a:r>
            <a:r>
              <a:rPr lang="en-GB" sz="2000" dirty="0"/>
              <a:t> becomes a model</a:t>
            </a:r>
          </a:p>
          <a:p>
            <a:pPr lvl="1">
              <a:lnSpc>
                <a:spcPct val="80000"/>
              </a:lnSpc>
              <a:defRPr/>
            </a:pPr>
            <a:r>
              <a:rPr lang="en-GB" sz="1800" dirty="0"/>
              <a:t>with an autoregressive component  </a:t>
            </a:r>
            <a:r>
              <a:rPr lang="en-GB" sz="1800" dirty="0">
                <a:latin typeface="Symbol" pitchFamily="18" charset="2"/>
              </a:rPr>
              <a:t>l</a:t>
            </a:r>
            <a:r>
              <a:rPr lang="en-GB" sz="1800" i="1" dirty="0"/>
              <a:t>Y</a:t>
            </a:r>
            <a:r>
              <a:rPr lang="en-GB" sz="1800" baseline="-25000" dirty="0"/>
              <a:t>t-1</a:t>
            </a:r>
            <a:r>
              <a:rPr lang="en-GB" sz="1800" dirty="0"/>
              <a:t> </a:t>
            </a:r>
          </a:p>
          <a:p>
            <a:pPr lvl="1">
              <a:lnSpc>
                <a:spcPct val="80000"/>
              </a:lnSpc>
              <a:defRPr/>
            </a:pPr>
            <a:r>
              <a:rPr lang="en-GB" sz="1800" dirty="0"/>
              <a:t>with a single regressor </a:t>
            </a:r>
            <a:r>
              <a:rPr lang="en-GB" sz="1800" i="1" dirty="0" err="1"/>
              <a:t>X</a:t>
            </a:r>
            <a:r>
              <a:rPr lang="en-GB" sz="1800" baseline="-25000" dirty="0" err="1"/>
              <a:t>t</a:t>
            </a:r>
            <a:r>
              <a:rPr lang="en-GB" sz="1800" dirty="0"/>
              <a:t> and </a:t>
            </a:r>
          </a:p>
          <a:p>
            <a:pPr lvl="1">
              <a:lnSpc>
                <a:spcPct val="80000"/>
              </a:lnSpc>
              <a:defRPr/>
            </a:pPr>
            <a:r>
              <a:rPr lang="en-GB" sz="1800" dirty="0"/>
              <a:t>with autocorrelated error terms </a:t>
            </a:r>
          </a:p>
          <a:p>
            <a:pPr>
              <a:lnSpc>
                <a:spcPct val="80000"/>
              </a:lnSpc>
              <a:defRPr/>
            </a:pPr>
            <a:r>
              <a:rPr lang="en-GB" sz="2000" dirty="0"/>
              <a:t>Econometric applications  </a:t>
            </a:r>
          </a:p>
          <a:p>
            <a:pPr lvl="1">
              <a:lnSpc>
                <a:spcPct val="80000"/>
              </a:lnSpc>
              <a:defRPr/>
            </a:pPr>
            <a:r>
              <a:rPr lang="en-GB" sz="1800" dirty="0"/>
              <a:t>The adaptive expectations model</a:t>
            </a:r>
          </a:p>
          <a:p>
            <a:pPr lvl="1">
              <a:lnSpc>
                <a:spcPct val="80000"/>
              </a:lnSpc>
              <a:buFont typeface="Wingdings" pitchFamily="2" charset="2"/>
              <a:buNone/>
              <a:defRPr/>
            </a:pPr>
            <a:r>
              <a:rPr lang="en-GB" sz="1800" i="1" dirty="0"/>
              <a:t>		</a:t>
            </a:r>
            <a:r>
              <a:rPr lang="en-GB" sz="1800" dirty="0"/>
              <a:t>Example: Investments determined by expected profit </a:t>
            </a:r>
            <a:r>
              <a:rPr lang="en-GB" sz="1800" i="1" dirty="0" err="1"/>
              <a:t>X</a:t>
            </a:r>
            <a:r>
              <a:rPr lang="en-GB" sz="1800" baseline="30000" dirty="0" err="1"/>
              <a:t>e</a:t>
            </a:r>
            <a:r>
              <a:rPr lang="en-GB" sz="1800" dirty="0"/>
              <a:t>: </a:t>
            </a:r>
          </a:p>
          <a:p>
            <a:pPr lvl="1">
              <a:lnSpc>
                <a:spcPct val="80000"/>
              </a:lnSpc>
              <a:buNone/>
              <a:defRPr/>
            </a:pPr>
            <a:r>
              <a:rPr lang="en-GB" sz="1800" i="1" dirty="0"/>
              <a:t>			 X</a:t>
            </a:r>
            <a:r>
              <a:rPr lang="en-GB" sz="1800" baseline="30000" dirty="0"/>
              <a:t>e</a:t>
            </a:r>
            <a:r>
              <a:rPr lang="en-GB" sz="1800" baseline="-25000" dirty="0"/>
              <a:t>t+1</a:t>
            </a:r>
            <a:r>
              <a:rPr lang="en-GB" sz="1800" dirty="0"/>
              <a:t> = </a:t>
            </a:r>
            <a:r>
              <a:rPr lang="en-GB" sz="1800" dirty="0">
                <a:latin typeface="Symbol" pitchFamily="18" charset="2"/>
              </a:rPr>
              <a:t>l</a:t>
            </a:r>
            <a:r>
              <a:rPr lang="en-GB" sz="1800" dirty="0"/>
              <a:t> </a:t>
            </a:r>
            <a:r>
              <a:rPr lang="en-GB" sz="1800" i="1" dirty="0" err="1"/>
              <a:t>X</a:t>
            </a:r>
            <a:r>
              <a:rPr lang="en-GB" sz="1800" baseline="30000" dirty="0" err="1"/>
              <a:t>e</a:t>
            </a:r>
            <a:r>
              <a:rPr lang="en-GB" sz="1800" baseline="-25000" dirty="0" err="1"/>
              <a:t>t</a:t>
            </a:r>
            <a:r>
              <a:rPr lang="en-GB" sz="1800" dirty="0"/>
              <a:t> + (1 - </a:t>
            </a:r>
            <a:r>
              <a:rPr lang="en-GB" sz="1800" dirty="0">
                <a:latin typeface="Symbol" pitchFamily="18" charset="2"/>
              </a:rPr>
              <a:t>l) </a:t>
            </a:r>
            <a:r>
              <a:rPr lang="en-GB" sz="1800" i="1" dirty="0" err="1"/>
              <a:t>X</a:t>
            </a:r>
            <a:r>
              <a:rPr lang="en-GB" sz="1800" baseline="-25000" dirty="0" err="1"/>
              <a:t>t</a:t>
            </a:r>
            <a:r>
              <a:rPr lang="en-GB" sz="1800" dirty="0"/>
              <a:t>  (with 0 &lt; </a:t>
            </a:r>
            <a:r>
              <a:rPr lang="en-GB" sz="1800" dirty="0">
                <a:latin typeface="Symbol" pitchFamily="18" charset="2"/>
              </a:rPr>
              <a:t>l</a:t>
            </a:r>
            <a:r>
              <a:rPr lang="en-GB" sz="1800" dirty="0"/>
              <a:t>&lt; 1)</a:t>
            </a:r>
          </a:p>
          <a:p>
            <a:pPr lvl="1">
              <a:lnSpc>
                <a:spcPct val="80000"/>
              </a:lnSpc>
              <a:defRPr/>
            </a:pPr>
            <a:r>
              <a:rPr lang="en-GB" sz="1800" dirty="0"/>
              <a:t>The partial adjustment model </a:t>
            </a:r>
          </a:p>
          <a:p>
            <a:pPr marL="571500" indent="-571500">
              <a:spcBef>
                <a:spcPct val="10000"/>
              </a:spcBef>
              <a:buFont typeface="Wingdings" pitchFamily="2" charset="2"/>
              <a:buNone/>
              <a:defRPr/>
            </a:pPr>
            <a:r>
              <a:rPr lang="en-GB" sz="1400" dirty="0"/>
              <a:t>		</a:t>
            </a:r>
            <a:r>
              <a:rPr lang="en-GB" sz="1800" dirty="0"/>
              <a:t>Example: </a:t>
            </a:r>
            <a:r>
              <a:rPr lang="en-GB" sz="1800" i="1" dirty="0" err="1"/>
              <a:t>K</a:t>
            </a:r>
            <a:r>
              <a:rPr lang="en-GB" sz="1800" i="1" baseline="30000" dirty="0" err="1"/>
              <a:t>p</a:t>
            </a:r>
            <a:r>
              <a:rPr lang="en-GB" sz="1800" baseline="-25000" dirty="0" err="1"/>
              <a:t>t</a:t>
            </a:r>
            <a:r>
              <a:rPr lang="en-GB" sz="1800" dirty="0"/>
              <a:t>: planned stock for </a:t>
            </a:r>
            <a:r>
              <a:rPr lang="en-GB" sz="1800" i="1" dirty="0"/>
              <a:t>t</a:t>
            </a:r>
            <a:r>
              <a:rPr lang="en-GB" sz="1800" dirty="0"/>
              <a:t>; strategy for adapting </a:t>
            </a:r>
            <a:r>
              <a:rPr lang="en-GB" sz="1800" i="1" dirty="0"/>
              <a:t>K</a:t>
            </a:r>
            <a:r>
              <a:rPr lang="en-GB" sz="1800" baseline="-25000" dirty="0"/>
              <a:t>t</a:t>
            </a:r>
            <a:r>
              <a:rPr lang="en-GB" sz="1800" dirty="0"/>
              <a:t> on </a:t>
            </a:r>
            <a:r>
              <a:rPr lang="en-GB" sz="1800" i="1" dirty="0" err="1"/>
              <a:t>K</a:t>
            </a:r>
            <a:r>
              <a:rPr lang="en-GB" sz="1800" i="1" baseline="30000" dirty="0" err="1"/>
              <a:t>p</a:t>
            </a:r>
            <a:r>
              <a:rPr lang="en-GB" sz="1800" baseline="-25000" dirty="0" err="1"/>
              <a:t>t</a:t>
            </a:r>
            <a:endParaRPr lang="en-GB" sz="1800" dirty="0"/>
          </a:p>
          <a:p>
            <a:pPr marL="571500" indent="-571500">
              <a:buFont typeface="Wingdings" pitchFamily="2" charset="2"/>
              <a:buNone/>
              <a:defRPr/>
            </a:pPr>
            <a:r>
              <a:rPr lang="en-GB" sz="1800" dirty="0"/>
              <a:t>	 		</a:t>
            </a:r>
            <a:r>
              <a:rPr lang="en-GB" sz="1800" i="1" dirty="0"/>
              <a:t>K</a:t>
            </a:r>
            <a:r>
              <a:rPr lang="en-GB" sz="1800" baseline="-25000" dirty="0"/>
              <a:t>t</a:t>
            </a:r>
            <a:r>
              <a:rPr lang="en-GB" sz="1800" dirty="0"/>
              <a:t> – </a:t>
            </a:r>
            <a:r>
              <a:rPr lang="en-GB" sz="1800" i="1" dirty="0"/>
              <a:t>K</a:t>
            </a:r>
            <a:r>
              <a:rPr lang="en-GB" sz="1800" baseline="-25000" dirty="0"/>
              <a:t>t-1</a:t>
            </a:r>
            <a:r>
              <a:rPr lang="en-GB" sz="1800" dirty="0"/>
              <a:t> = </a:t>
            </a:r>
            <a:r>
              <a:rPr lang="en-GB" sz="1800" dirty="0">
                <a:latin typeface="Symbol" pitchFamily="18" charset="2"/>
              </a:rPr>
              <a:t>d</a:t>
            </a:r>
            <a:r>
              <a:rPr lang="en-GB" sz="1800" dirty="0"/>
              <a:t>(</a:t>
            </a:r>
            <a:r>
              <a:rPr lang="en-GB" sz="1800" i="1" dirty="0" err="1"/>
              <a:t>K</a:t>
            </a:r>
            <a:r>
              <a:rPr lang="en-GB" sz="1800" i="1" baseline="30000" dirty="0" err="1"/>
              <a:t>p</a:t>
            </a:r>
            <a:r>
              <a:rPr lang="en-GB" sz="1800" baseline="-25000" dirty="0" err="1"/>
              <a:t>t</a:t>
            </a:r>
            <a:r>
              <a:rPr lang="en-GB" sz="1800" dirty="0"/>
              <a:t> – </a:t>
            </a:r>
            <a:r>
              <a:rPr lang="en-GB" sz="1800" i="1" dirty="0"/>
              <a:t>K</a:t>
            </a:r>
            <a:r>
              <a:rPr lang="en-GB" sz="1800" baseline="-25000" dirty="0"/>
              <a:t>t-1</a:t>
            </a:r>
            <a:r>
              <a:rPr lang="en-GB" sz="1800" dirty="0"/>
              <a:t>)</a:t>
            </a:r>
            <a:r>
              <a:rPr lang="en-GB" sz="1800" i="1" dirty="0"/>
              <a:t> </a:t>
            </a:r>
            <a:endParaRPr lang="en-GB" sz="1800" dirty="0"/>
          </a:p>
        </p:txBody>
      </p:sp>
      <p:graphicFrame>
        <p:nvGraphicFramePr>
          <p:cNvPr id="16386"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6412"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1"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solidFill>
                  <a:schemeClr val="accent3">
                    <a:lumMod val="65000"/>
                  </a:schemeClr>
                </a:solidFill>
              </a:rPr>
              <a:t>Econometric Models</a:t>
            </a:r>
          </a:p>
          <a:p>
            <a:pPr>
              <a:spcBef>
                <a:spcPts val="500"/>
              </a:spcBef>
              <a:defRPr/>
            </a:pPr>
            <a:r>
              <a:rPr lang="en-GB" sz="2000" dirty="0">
                <a:solidFill>
                  <a:schemeClr val="accent3">
                    <a:lumMod val="65000"/>
                  </a:schemeClr>
                </a:solidFill>
              </a:rPr>
              <a:t>Dynamic Models</a:t>
            </a:r>
          </a:p>
          <a:p>
            <a:pPr>
              <a:spcBef>
                <a:spcPts val="500"/>
              </a:spcBef>
              <a:defRPr/>
            </a:pPr>
            <a:r>
              <a:rPr lang="en-GB" sz="2000" dirty="0"/>
              <a:t>Multi-equation Models</a:t>
            </a:r>
          </a:p>
          <a:p>
            <a:pPr>
              <a:spcBef>
                <a:spcPts val="500"/>
              </a:spcBef>
              <a:defRPr/>
            </a:pPr>
            <a:r>
              <a:rPr lang="en-GB" sz="2000" dirty="0"/>
              <a:t>Time Series Models</a:t>
            </a:r>
          </a:p>
          <a:p>
            <a:pPr>
              <a:spcBef>
                <a:spcPts val="500"/>
              </a:spcBef>
              <a:defRPr/>
            </a:pPr>
            <a:r>
              <a:rPr lang="en-GB" sz="2000" dirty="0"/>
              <a:t>Models for Limited Dependent Variables</a:t>
            </a:r>
          </a:p>
          <a:p>
            <a:pPr>
              <a:spcBef>
                <a:spcPts val="500"/>
              </a:spcBef>
              <a:defRPr/>
            </a:pPr>
            <a:r>
              <a:rPr lang="en-GB" sz="2000" dirty="0"/>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651550BA-4322-43F1-9968-FE38F91393F8}" type="slidenum">
              <a:rPr lang="de-AT" altLang="en-US"/>
              <a:pPr>
                <a:defRPr/>
              </a:pPr>
              <a:t>34</a:t>
            </a:fld>
            <a:endParaRPr lang="de-AT" altLang="en-US"/>
          </a:p>
        </p:txBody>
      </p:sp>
      <p:graphicFrame>
        <p:nvGraphicFramePr>
          <p:cNvPr id="1741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7460"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746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7"/>
          <p:cNvSpPr>
            <a:spLocks noGrp="1"/>
          </p:cNvSpPr>
          <p:nvPr>
            <p:ph type="sldNum" sz="quarter" idx="12"/>
          </p:nvPr>
        </p:nvSpPr>
        <p:spPr/>
        <p:txBody>
          <a:bodyPr/>
          <a:lstStyle/>
          <a:p>
            <a:pPr>
              <a:defRPr/>
            </a:pPr>
            <a:fld id="{76A6FE68-1B14-411B-BC3B-CD202AA8643D}" type="slidenum">
              <a:rPr lang="de-AT" altLang="en-US"/>
              <a:pPr>
                <a:defRPr/>
              </a:pPr>
              <a:t>35</a:t>
            </a:fld>
            <a:endParaRPr lang="de-AT" altLang="en-US"/>
          </a:p>
        </p:txBody>
      </p:sp>
      <p:sp>
        <p:nvSpPr>
          <p:cNvPr id="38916" name="Rectangle 2"/>
          <p:cNvSpPr>
            <a:spLocks noGrp="1" noChangeArrowheads="1"/>
          </p:cNvSpPr>
          <p:nvPr>
            <p:ph type="title"/>
          </p:nvPr>
        </p:nvSpPr>
        <p:spPr>
          <a:xfrm>
            <a:off x="457200" y="277813"/>
            <a:ext cx="8186738" cy="1139825"/>
          </a:xfrm>
        </p:spPr>
        <p:txBody>
          <a:bodyPr/>
          <a:lstStyle/>
          <a:p>
            <a:pPr eaLnBrk="1" hangingPunct="1"/>
            <a:r>
              <a:rPr lang="en-GB" sz="4000" dirty="0">
                <a:latin typeface="Verdana" pitchFamily="34" charset="0"/>
              </a:rPr>
              <a:t>Example: Income and Consumption</a:t>
            </a:r>
          </a:p>
        </p:txBody>
      </p:sp>
      <p:sp>
        <p:nvSpPr>
          <p:cNvPr id="21509" name="Rectangle 3"/>
          <p:cNvSpPr>
            <a:spLocks noGrp="1" noChangeArrowheads="1"/>
          </p:cNvSpPr>
          <p:nvPr>
            <p:ph type="body" sz="half" idx="1"/>
          </p:nvPr>
        </p:nvSpPr>
        <p:spPr>
          <a:xfrm>
            <a:off x="457200" y="1600200"/>
            <a:ext cx="8043863" cy="4530725"/>
          </a:xfrm>
        </p:spPr>
        <p:txBody>
          <a:bodyPr/>
          <a:lstStyle/>
          <a:p>
            <a:pPr>
              <a:lnSpc>
                <a:spcPct val="90000"/>
              </a:lnSpc>
              <a:buNone/>
              <a:defRPr/>
            </a:pPr>
            <a:r>
              <a:rPr lang="en-GB" sz="2000" dirty="0"/>
              <a:t>Consumption </a:t>
            </a:r>
            <a:r>
              <a:rPr lang="en-GB" sz="2000" i="1" dirty="0"/>
              <a:t>C</a:t>
            </a:r>
            <a:r>
              <a:rPr lang="en-GB" sz="2000" baseline="-25000" dirty="0"/>
              <a:t>t</a:t>
            </a:r>
            <a:r>
              <a:rPr lang="en-GB" sz="2000" dirty="0"/>
              <a:t> and disposable income </a:t>
            </a:r>
            <a:r>
              <a:rPr lang="en-GB" sz="2000" i="1" dirty="0" err="1"/>
              <a:t>Y</a:t>
            </a:r>
            <a:r>
              <a:rPr lang="en-GB" sz="2000" baseline="-25000" dirty="0" err="1"/>
              <a:t>t</a:t>
            </a:r>
            <a:r>
              <a:rPr lang="en-GB" sz="2000" dirty="0"/>
              <a:t> are simultaneously determined by</a:t>
            </a:r>
          </a:p>
          <a:p>
            <a:pPr>
              <a:lnSpc>
                <a:spcPct val="90000"/>
              </a:lnSpc>
              <a:buNone/>
              <a:defRPr/>
            </a:pPr>
            <a:r>
              <a:rPr lang="en-GB" sz="2000" i="1" dirty="0"/>
              <a:t>		C</a:t>
            </a:r>
            <a:r>
              <a:rPr lang="en-GB" sz="2000" baseline="-25000" dirty="0"/>
              <a:t>t</a:t>
            </a:r>
            <a:r>
              <a:rPr lang="en-GB" sz="2000" dirty="0"/>
              <a:t> = </a:t>
            </a:r>
            <a:r>
              <a:rPr lang="en-GB" sz="2000" dirty="0">
                <a:cs typeface="Arial"/>
              </a:rPr>
              <a:t>β</a:t>
            </a:r>
            <a:r>
              <a:rPr lang="en-GB" sz="2000" baseline="-25000" dirty="0">
                <a:cs typeface="Arial"/>
              </a:rPr>
              <a:t>1</a:t>
            </a:r>
            <a:r>
              <a:rPr lang="en-GB" sz="2000" dirty="0"/>
              <a:t> + </a:t>
            </a:r>
            <a:r>
              <a:rPr lang="en-GB" sz="2000" dirty="0">
                <a:cs typeface="Arial"/>
              </a:rPr>
              <a:t>β</a:t>
            </a:r>
            <a:r>
              <a:rPr lang="en-GB" sz="2000" baseline="-25000" dirty="0">
                <a:cs typeface="Arial"/>
              </a:rPr>
              <a:t>2</a:t>
            </a:r>
            <a:r>
              <a:rPr lang="en-GB" sz="2000" i="1" dirty="0"/>
              <a:t>Y</a:t>
            </a:r>
            <a:r>
              <a:rPr lang="en-GB" sz="2000" baseline="-25000" dirty="0"/>
              <a:t>t</a:t>
            </a:r>
            <a:r>
              <a:rPr lang="en-GB" sz="2000" dirty="0">
                <a:cs typeface="Arial"/>
              </a:rPr>
              <a:t> </a:t>
            </a:r>
            <a:r>
              <a:rPr lang="en-GB" sz="2000" dirty="0"/>
              <a:t>+ </a:t>
            </a:r>
            <a:r>
              <a:rPr lang="en-GB" sz="2000" i="1" dirty="0" err="1"/>
              <a:t>ε</a:t>
            </a:r>
            <a:r>
              <a:rPr lang="en-GB" sz="2000" baseline="-25000" dirty="0" err="1"/>
              <a:t>t</a:t>
            </a:r>
            <a:r>
              <a:rPr lang="en-GB" sz="2000" baseline="-25000" dirty="0"/>
              <a:t>	</a:t>
            </a:r>
            <a:r>
              <a:rPr lang="en-GB" sz="2000" dirty="0"/>
              <a:t>(A)</a:t>
            </a:r>
          </a:p>
          <a:p>
            <a:pPr>
              <a:lnSpc>
                <a:spcPct val="90000"/>
              </a:lnSpc>
              <a:buNone/>
              <a:defRPr/>
            </a:pPr>
            <a:r>
              <a:rPr lang="en-GB" sz="2000" i="1" dirty="0"/>
              <a:t>		</a:t>
            </a:r>
            <a:r>
              <a:rPr lang="en-GB" sz="2000" i="1" dirty="0" err="1"/>
              <a:t>Y</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cs typeface="Arial"/>
              </a:rPr>
              <a:t> 		</a:t>
            </a:r>
            <a:r>
              <a:rPr lang="en-GB" sz="2000" dirty="0"/>
              <a:t>(B)</a:t>
            </a:r>
          </a:p>
          <a:p>
            <a:pPr>
              <a:lnSpc>
                <a:spcPct val="90000"/>
              </a:lnSpc>
              <a:defRPr/>
            </a:pPr>
            <a:r>
              <a:rPr lang="en-GB" sz="2000" dirty="0"/>
              <a:t>The disposable income </a:t>
            </a:r>
            <a:r>
              <a:rPr lang="en-GB" sz="2000" i="1" dirty="0" err="1"/>
              <a:t>Y</a:t>
            </a:r>
            <a:r>
              <a:rPr lang="en-GB" sz="2000" baseline="-25000" dirty="0" err="1"/>
              <a:t>t</a:t>
            </a:r>
            <a:r>
              <a:rPr lang="en-GB" sz="2000" dirty="0"/>
              <a:t>  is determined by the consumption </a:t>
            </a:r>
            <a:r>
              <a:rPr lang="en-GB" sz="2000" i="1" dirty="0"/>
              <a:t>C</a:t>
            </a:r>
            <a:r>
              <a:rPr lang="en-GB" sz="2000" baseline="-25000" dirty="0"/>
              <a:t>t</a:t>
            </a:r>
            <a:r>
              <a:rPr lang="en-GB" sz="2000" dirty="0"/>
              <a:t> </a:t>
            </a:r>
          </a:p>
          <a:p>
            <a:pPr>
              <a:lnSpc>
                <a:spcPct val="90000"/>
              </a:lnSpc>
              <a:defRPr/>
            </a:pPr>
            <a:r>
              <a:rPr lang="en-GB" sz="2000" dirty="0"/>
              <a:t>Equations (A) and (B) are the structural equations or the structural form of the simultaneous equation model that describes both </a:t>
            </a:r>
            <a:r>
              <a:rPr lang="en-GB" sz="2000" i="1" dirty="0"/>
              <a:t>C</a:t>
            </a:r>
            <a:r>
              <a:rPr lang="en-GB" sz="2000" baseline="-25000" dirty="0"/>
              <a:t>t</a:t>
            </a:r>
            <a:r>
              <a:rPr lang="en-GB" sz="2000" dirty="0"/>
              <a:t> and </a:t>
            </a:r>
            <a:r>
              <a:rPr lang="en-GB" sz="2000" i="1" dirty="0" err="1"/>
              <a:t>Y</a:t>
            </a:r>
            <a:r>
              <a:rPr lang="en-GB" sz="2000" baseline="-25000" dirty="0" err="1"/>
              <a:t>t</a:t>
            </a:r>
            <a:r>
              <a:rPr lang="en-GB" sz="2000" dirty="0"/>
              <a:t> </a:t>
            </a:r>
          </a:p>
          <a:p>
            <a:pPr>
              <a:lnSpc>
                <a:spcPct val="90000"/>
              </a:lnSpc>
              <a:defRPr/>
            </a:pPr>
            <a:r>
              <a:rPr lang="en-GB" sz="2000" dirty="0"/>
              <a:t>The coefficients </a:t>
            </a:r>
            <a:r>
              <a:rPr lang="en-GB" sz="2000" dirty="0">
                <a:cs typeface="Arial"/>
              </a:rPr>
              <a:t>β</a:t>
            </a:r>
            <a:r>
              <a:rPr lang="en-GB" sz="2000" baseline="-25000" dirty="0">
                <a:cs typeface="Arial"/>
              </a:rPr>
              <a:t>1</a:t>
            </a:r>
            <a:r>
              <a:rPr lang="en-GB" sz="2000" dirty="0"/>
              <a:t> and </a:t>
            </a:r>
            <a:r>
              <a:rPr lang="en-GB" sz="2000" dirty="0">
                <a:cs typeface="Arial"/>
              </a:rPr>
              <a:t>β</a:t>
            </a:r>
            <a:r>
              <a:rPr lang="en-GB" sz="2000" baseline="-25000" dirty="0">
                <a:cs typeface="Arial"/>
              </a:rPr>
              <a:t>2</a:t>
            </a:r>
            <a:r>
              <a:rPr lang="en-GB" sz="2000" dirty="0"/>
              <a:t> are behavioural parameters</a:t>
            </a:r>
          </a:p>
          <a:p>
            <a:pPr>
              <a:lnSpc>
                <a:spcPct val="90000"/>
              </a:lnSpc>
              <a:defRPr/>
            </a:pPr>
            <a:r>
              <a:rPr lang="en-GB" sz="2000" dirty="0"/>
              <a:t>In equation (A), </a:t>
            </a:r>
            <a:r>
              <a:rPr lang="en-GB" sz="2000" i="1" dirty="0" err="1"/>
              <a:t>Y</a:t>
            </a:r>
            <a:r>
              <a:rPr lang="en-GB" sz="2000" baseline="-25000" dirty="0" err="1"/>
              <a:t>t</a:t>
            </a:r>
            <a:r>
              <a:rPr lang="en-GB" sz="2000" dirty="0">
                <a:cs typeface="Arial"/>
              </a:rPr>
              <a:t> </a:t>
            </a:r>
            <a:r>
              <a:rPr lang="en-GB" sz="2000" dirty="0"/>
              <a:t>is endogenous: The OLS estimates </a:t>
            </a:r>
            <a:r>
              <a:rPr lang="en-GB" sz="2000" i="1" dirty="0"/>
              <a:t>b</a:t>
            </a:r>
            <a:r>
              <a:rPr lang="en-GB" sz="2000" baseline="-25000" dirty="0"/>
              <a:t>1</a:t>
            </a:r>
            <a:r>
              <a:rPr lang="en-GB" sz="2000" dirty="0"/>
              <a:t> and </a:t>
            </a:r>
            <a:r>
              <a:rPr lang="en-GB" sz="2000" i="1" dirty="0"/>
              <a:t>b</a:t>
            </a:r>
            <a:r>
              <a:rPr lang="en-GB" sz="2000" baseline="-25000" dirty="0"/>
              <a:t>2</a:t>
            </a:r>
            <a:r>
              <a:rPr lang="en-GB" sz="2000" dirty="0"/>
              <a:t> are biased and not consistent</a:t>
            </a:r>
          </a:p>
          <a:p>
            <a:pPr>
              <a:lnSpc>
                <a:spcPct val="90000"/>
              </a:lnSpc>
              <a:defRPr/>
            </a:pPr>
            <a:endParaRPr lang="en-GB" sz="2000" dirty="0"/>
          </a:p>
          <a:p>
            <a:pPr marL="469900" indent="-469900" eaLnBrk="1" hangingPunct="1">
              <a:buFont typeface="Wingdings" pitchFamily="2" charset="2"/>
              <a:buNone/>
              <a:defRPr/>
            </a:pPr>
            <a:endParaRPr lang="en-GB" sz="2000" dirty="0">
              <a:cs typeface="Arial"/>
            </a:endParaRPr>
          </a:p>
          <a:p>
            <a:pPr marL="469900" indent="-469900" eaLnBrk="1" hangingPunct="1">
              <a:buFont typeface="Wingdings" pitchFamily="2" charset="2"/>
              <a:buNone/>
              <a:defRPr/>
            </a:pPr>
            <a:endParaRPr lang="en-US" sz="2000" dirty="0"/>
          </a:p>
          <a:p>
            <a:pPr marL="469900" indent="-469900" eaLnBrk="1" hangingPunct="1">
              <a:buFont typeface="Wingdings" pitchFamily="2" charset="2"/>
              <a:buNone/>
              <a:defRPr/>
            </a:pPr>
            <a:endParaRPr lang="de-AT" sz="2000" dirty="0"/>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D2A50281-A179-436F-AEE6-B3747182D9E6}" type="slidenum">
              <a:rPr lang="de-AT" altLang="en-US"/>
              <a:pPr>
                <a:defRPr/>
              </a:pPr>
              <a:t>36</a:t>
            </a:fld>
            <a:endParaRPr lang="de-AT" altLang="en-US"/>
          </a:p>
        </p:txBody>
      </p:sp>
      <p:sp>
        <p:nvSpPr>
          <p:cNvPr id="18437" name="Rectangle 2"/>
          <p:cNvSpPr>
            <a:spLocks noGrp="1" noChangeArrowheads="1"/>
          </p:cNvSpPr>
          <p:nvPr>
            <p:ph type="title"/>
          </p:nvPr>
        </p:nvSpPr>
        <p:spPr/>
        <p:txBody>
          <a:bodyPr/>
          <a:lstStyle/>
          <a:p>
            <a:r>
              <a:rPr lang="en-GB" sz="4000" dirty="0">
                <a:latin typeface="Verdana" pitchFamily="34" charset="0"/>
              </a:rPr>
              <a:t>Multi-equation Models</a:t>
            </a:r>
          </a:p>
        </p:txBody>
      </p:sp>
      <p:sp>
        <p:nvSpPr>
          <p:cNvPr id="18438" name="Rectangle 3"/>
          <p:cNvSpPr>
            <a:spLocks noGrp="1" noChangeArrowheads="1"/>
          </p:cNvSpPr>
          <p:nvPr>
            <p:ph type="body" sz="half" idx="1"/>
          </p:nvPr>
        </p:nvSpPr>
        <p:spPr>
          <a:xfrm>
            <a:off x="457200" y="1628775"/>
            <a:ext cx="7786688" cy="4392613"/>
          </a:xfrm>
        </p:spPr>
        <p:txBody>
          <a:bodyPr/>
          <a:lstStyle/>
          <a:p>
            <a:pPr>
              <a:lnSpc>
                <a:spcPct val="90000"/>
              </a:lnSpc>
              <a:buFont typeface="Wingdings" pitchFamily="2" charset="2"/>
              <a:buNone/>
            </a:pPr>
            <a:r>
              <a:rPr lang="en-GB" sz="2000" dirty="0"/>
              <a:t>Economic phenomena are usually characterized by the behaviour of more than one dependent variable</a:t>
            </a:r>
          </a:p>
          <a:p>
            <a:pPr>
              <a:lnSpc>
                <a:spcPct val="90000"/>
              </a:lnSpc>
              <a:buFont typeface="Wingdings" pitchFamily="2" charset="2"/>
              <a:buNone/>
            </a:pPr>
            <a:r>
              <a:rPr lang="en-GB" sz="2000" dirty="0"/>
              <a:t>Multi-equation model: the number of equations determines the number of dependent variables which are described by the model </a:t>
            </a:r>
          </a:p>
          <a:p>
            <a:pPr>
              <a:lnSpc>
                <a:spcPct val="90000"/>
              </a:lnSpc>
              <a:buFont typeface="Wingdings" pitchFamily="2" charset="2"/>
              <a:buNone/>
            </a:pPr>
            <a:endParaRPr lang="en-GB" sz="1000" dirty="0"/>
          </a:p>
          <a:p>
            <a:pPr>
              <a:lnSpc>
                <a:spcPct val="90000"/>
              </a:lnSpc>
              <a:buFont typeface="Wingdings" pitchFamily="2" charset="2"/>
              <a:buNone/>
            </a:pPr>
            <a:r>
              <a:rPr lang="en-GB" sz="2000" dirty="0"/>
              <a:t>Characteristics of multi-equation models: </a:t>
            </a:r>
          </a:p>
          <a:p>
            <a:pPr>
              <a:lnSpc>
                <a:spcPct val="90000"/>
              </a:lnSpc>
            </a:pPr>
            <a:r>
              <a:rPr lang="en-GB" sz="2000" dirty="0"/>
              <a:t>Types of equations</a:t>
            </a:r>
          </a:p>
          <a:p>
            <a:pPr>
              <a:lnSpc>
                <a:spcPct val="90000"/>
              </a:lnSpc>
            </a:pPr>
            <a:r>
              <a:rPr lang="en-GB" sz="2000" dirty="0"/>
              <a:t>Types of variables</a:t>
            </a:r>
          </a:p>
          <a:p>
            <a:pPr>
              <a:lnSpc>
                <a:spcPct val="90000"/>
              </a:lnSpc>
            </a:pPr>
            <a:r>
              <a:rPr lang="en-GB" sz="2000" dirty="0" err="1"/>
              <a:t>Identifiability</a:t>
            </a:r>
            <a:endParaRPr lang="en-GB" sz="2000" dirty="0"/>
          </a:p>
          <a:p>
            <a:pPr>
              <a:buFont typeface="Wingdings" pitchFamily="2" charset="2"/>
              <a:buNone/>
            </a:pPr>
            <a:endParaRPr lang="de-AT" sz="2000" dirty="0"/>
          </a:p>
        </p:txBody>
      </p:sp>
      <p:graphicFrame>
        <p:nvGraphicFramePr>
          <p:cNvPr id="18434"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8460"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9"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de-AT" altLang="en-US"/>
              <a:t>Hackl,  Econometrics, Lecture 6</a:t>
            </a:r>
          </a:p>
        </p:txBody>
      </p:sp>
      <p:sp>
        <p:nvSpPr>
          <p:cNvPr id="7" name="Foliennummernplatzhalter 6"/>
          <p:cNvSpPr>
            <a:spLocks noGrp="1"/>
          </p:cNvSpPr>
          <p:nvPr>
            <p:ph type="sldNum" sz="quarter" idx="12"/>
          </p:nvPr>
        </p:nvSpPr>
        <p:spPr/>
        <p:txBody>
          <a:bodyPr/>
          <a:lstStyle/>
          <a:p>
            <a:pPr>
              <a:defRPr/>
            </a:pPr>
            <a:fld id="{B6A09E8B-E174-4456-B6F2-0A723F30FBE2}" type="slidenum">
              <a:rPr lang="de-AT" altLang="en-US"/>
              <a:pPr>
                <a:defRPr/>
              </a:pPr>
              <a:t>37</a:t>
            </a:fld>
            <a:endParaRPr lang="de-AT" altLang="en-US" dirty="0"/>
          </a:p>
        </p:txBody>
      </p:sp>
      <p:sp>
        <p:nvSpPr>
          <p:cNvPr id="19461" name="Rectangle 2"/>
          <p:cNvSpPr>
            <a:spLocks noGrp="1" noChangeArrowheads="1"/>
          </p:cNvSpPr>
          <p:nvPr>
            <p:ph type="title"/>
          </p:nvPr>
        </p:nvSpPr>
        <p:spPr/>
        <p:txBody>
          <a:bodyPr/>
          <a:lstStyle/>
          <a:p>
            <a:r>
              <a:rPr lang="en-GB" sz="4000" dirty="0">
                <a:latin typeface="Verdana" pitchFamily="34" charset="0"/>
              </a:rPr>
              <a:t>Klein‘s Model 1</a:t>
            </a:r>
          </a:p>
        </p:txBody>
      </p:sp>
      <p:sp>
        <p:nvSpPr>
          <p:cNvPr id="19462" name="Rectangle 3"/>
          <p:cNvSpPr>
            <a:spLocks noGrp="1" noChangeArrowheads="1"/>
          </p:cNvSpPr>
          <p:nvPr>
            <p:ph type="body" sz="half" idx="1"/>
          </p:nvPr>
        </p:nvSpPr>
        <p:spPr>
          <a:xfrm>
            <a:off x="457200" y="1601788"/>
            <a:ext cx="8362950" cy="4530725"/>
          </a:xfrm>
        </p:spPr>
        <p:txBody>
          <a:bodyPr/>
          <a:lstStyle/>
          <a:p>
            <a:pPr marL="571500" indent="-571500">
              <a:buFont typeface="Wingdings" pitchFamily="2" charset="2"/>
              <a:buNone/>
            </a:pPr>
            <a:r>
              <a:rPr lang="de-AT" sz="2000" i="1" dirty="0"/>
              <a:t>	</a:t>
            </a:r>
            <a:r>
              <a:rPr lang="en-GB" sz="2000" i="1" dirty="0"/>
              <a:t>C</a:t>
            </a:r>
            <a:r>
              <a:rPr lang="en-GB" sz="2000" baseline="-25000" dirty="0"/>
              <a:t>t</a:t>
            </a:r>
            <a:r>
              <a:rPr lang="en-GB" sz="2000" dirty="0"/>
              <a:t> = </a:t>
            </a:r>
            <a:r>
              <a:rPr lang="en-GB" sz="2000" dirty="0">
                <a:latin typeface="Symbol" pitchFamily="18" charset="2"/>
              </a:rPr>
              <a:t>a</a:t>
            </a:r>
            <a:r>
              <a:rPr lang="en-GB" sz="2000" baseline="-25000" dirty="0"/>
              <a:t>1</a:t>
            </a:r>
            <a:r>
              <a:rPr lang="en-GB" sz="2000" dirty="0"/>
              <a:t> + </a:t>
            </a:r>
            <a:r>
              <a:rPr lang="en-GB" sz="2000" dirty="0">
                <a:latin typeface="Symbol" pitchFamily="18" charset="2"/>
              </a:rPr>
              <a:t>a</a:t>
            </a:r>
            <a:r>
              <a:rPr lang="en-GB" sz="2000" baseline="-25000" dirty="0"/>
              <a:t>2</a:t>
            </a:r>
            <a:r>
              <a:rPr lang="en-GB" sz="2000" i="1" dirty="0"/>
              <a:t>P</a:t>
            </a:r>
            <a:r>
              <a:rPr lang="en-GB" sz="2000" baseline="-25000" dirty="0"/>
              <a:t>t</a:t>
            </a:r>
            <a:r>
              <a:rPr lang="en-GB" sz="2000" dirty="0"/>
              <a:t> + </a:t>
            </a:r>
            <a:r>
              <a:rPr lang="en-GB" sz="2000" dirty="0">
                <a:latin typeface="Symbol" pitchFamily="18" charset="2"/>
              </a:rPr>
              <a:t>a</a:t>
            </a:r>
            <a:r>
              <a:rPr lang="en-GB" sz="2000" baseline="-25000" dirty="0"/>
              <a:t>3</a:t>
            </a:r>
            <a:r>
              <a:rPr lang="en-GB" sz="2000" i="1" dirty="0"/>
              <a:t>P</a:t>
            </a:r>
            <a:r>
              <a:rPr lang="en-GB" sz="2000" baseline="-25000" dirty="0"/>
              <a:t>t-1</a:t>
            </a:r>
            <a:r>
              <a:rPr lang="en-GB" sz="2000" dirty="0"/>
              <a:t> + a</a:t>
            </a:r>
            <a:r>
              <a:rPr lang="en-GB" sz="2000" baseline="-25000" dirty="0"/>
              <a:t>4</a:t>
            </a:r>
            <a:r>
              <a:rPr lang="en-GB" sz="2000" dirty="0"/>
              <a:t>(</a:t>
            </a:r>
            <a:r>
              <a:rPr lang="en-GB" sz="2000" i="1" dirty="0" err="1"/>
              <a:t>W</a:t>
            </a:r>
            <a:r>
              <a:rPr lang="en-GB" sz="2000" baseline="-25000" dirty="0" err="1"/>
              <a:t>t</a:t>
            </a:r>
            <a:r>
              <a:rPr lang="en-GB" sz="2000" baseline="30000" dirty="0" err="1"/>
              <a:t>p</a:t>
            </a:r>
            <a:r>
              <a:rPr lang="en-GB" sz="2000" dirty="0"/>
              <a:t>+ </a:t>
            </a:r>
            <a:r>
              <a:rPr lang="en-GB" sz="2000" i="1" dirty="0" err="1"/>
              <a:t>W</a:t>
            </a:r>
            <a:r>
              <a:rPr lang="en-GB" sz="2000" baseline="-25000" dirty="0" err="1"/>
              <a:t>t</a:t>
            </a:r>
            <a:r>
              <a:rPr lang="en-GB" sz="2000" baseline="30000" dirty="0" err="1"/>
              <a:t>g</a:t>
            </a:r>
            <a:r>
              <a:rPr lang="en-GB" sz="2000" dirty="0"/>
              <a:t>) + </a:t>
            </a:r>
            <a:r>
              <a:rPr lang="en-GB" sz="2000" dirty="0">
                <a:latin typeface="Symbol" pitchFamily="18" charset="2"/>
              </a:rPr>
              <a:t>e</a:t>
            </a:r>
            <a:r>
              <a:rPr lang="en-GB" sz="2000" baseline="-25000" dirty="0"/>
              <a:t>t1</a:t>
            </a:r>
            <a:r>
              <a:rPr lang="en-GB" sz="2000" dirty="0"/>
              <a:t>   (consumption)</a:t>
            </a:r>
            <a:endParaRPr lang="en-GB" sz="2000" i="1" dirty="0"/>
          </a:p>
          <a:p>
            <a:pPr marL="571500" indent="-571500">
              <a:buFont typeface="Wingdings" pitchFamily="2" charset="2"/>
              <a:buNone/>
            </a:pPr>
            <a:r>
              <a:rPr lang="en-GB" sz="2000" i="1" dirty="0"/>
              <a:t>	I</a:t>
            </a:r>
            <a:r>
              <a:rPr lang="en-GB" sz="2000" baseline="-25000" dirty="0"/>
              <a:t>t</a:t>
            </a:r>
            <a:r>
              <a:rPr lang="en-GB" sz="2000" dirty="0"/>
              <a:t> = </a:t>
            </a:r>
            <a:r>
              <a:rPr lang="en-GB" sz="2000" dirty="0">
                <a:latin typeface="Symbol" pitchFamily="18" charset="2"/>
              </a:rPr>
              <a:t>b</a:t>
            </a:r>
            <a:r>
              <a:rPr lang="en-GB" sz="2000" baseline="-25000" dirty="0"/>
              <a:t>1</a:t>
            </a:r>
            <a:r>
              <a:rPr lang="en-GB" sz="2000" dirty="0"/>
              <a:t> + </a:t>
            </a:r>
            <a:r>
              <a:rPr lang="en-GB" sz="2000" dirty="0">
                <a:latin typeface="Symbol" pitchFamily="18" charset="2"/>
              </a:rPr>
              <a:t>b</a:t>
            </a:r>
            <a:r>
              <a:rPr lang="en-GB" sz="2000" baseline="-25000" dirty="0"/>
              <a:t>2</a:t>
            </a:r>
            <a:r>
              <a:rPr lang="en-GB" sz="2000" i="1" dirty="0"/>
              <a:t>P</a:t>
            </a:r>
            <a:r>
              <a:rPr lang="en-GB" sz="2000" baseline="-25000" dirty="0"/>
              <a:t>t </a:t>
            </a:r>
            <a:r>
              <a:rPr lang="en-GB" sz="2000" dirty="0"/>
              <a:t>+ </a:t>
            </a:r>
            <a:r>
              <a:rPr lang="en-GB" sz="2000" dirty="0">
                <a:latin typeface="Symbol" pitchFamily="18" charset="2"/>
              </a:rPr>
              <a:t>b</a:t>
            </a:r>
            <a:r>
              <a:rPr lang="en-GB" sz="2000" baseline="-25000" dirty="0"/>
              <a:t>3</a:t>
            </a:r>
            <a:r>
              <a:rPr lang="en-GB" sz="2000" i="1" dirty="0"/>
              <a:t>P</a:t>
            </a:r>
            <a:r>
              <a:rPr lang="en-GB" sz="2000" baseline="-25000" dirty="0"/>
              <a:t>t-1</a:t>
            </a:r>
            <a:r>
              <a:rPr lang="en-GB" sz="2000" dirty="0"/>
              <a:t> + </a:t>
            </a:r>
            <a:r>
              <a:rPr lang="en-GB" sz="2000" dirty="0">
                <a:latin typeface="Symbol" pitchFamily="18" charset="2"/>
              </a:rPr>
              <a:t>b</a:t>
            </a:r>
            <a:r>
              <a:rPr lang="en-GB" sz="2000" baseline="-25000" dirty="0"/>
              <a:t>4</a:t>
            </a:r>
            <a:r>
              <a:rPr lang="en-GB" sz="2000" i="1" dirty="0"/>
              <a:t>K</a:t>
            </a:r>
            <a:r>
              <a:rPr lang="en-GB" sz="2000" baseline="-25000" dirty="0"/>
              <a:t>t-1</a:t>
            </a:r>
            <a:r>
              <a:rPr lang="en-GB" sz="2000" dirty="0"/>
              <a:t> + </a:t>
            </a:r>
            <a:r>
              <a:rPr lang="en-GB" sz="2000" dirty="0">
                <a:latin typeface="Symbol" pitchFamily="18" charset="2"/>
              </a:rPr>
              <a:t>e</a:t>
            </a:r>
            <a:r>
              <a:rPr lang="en-GB" sz="2000" baseline="-25000" dirty="0"/>
              <a:t>t2</a:t>
            </a:r>
            <a:r>
              <a:rPr lang="en-GB" sz="2000" dirty="0"/>
              <a:t>   (investments)</a:t>
            </a:r>
            <a:endParaRPr lang="en-GB" sz="2000" i="1" dirty="0"/>
          </a:p>
          <a:p>
            <a:pPr marL="571500" indent="-571500">
              <a:buFont typeface="Wingdings" pitchFamily="2" charset="2"/>
              <a:buNone/>
            </a:pPr>
            <a:r>
              <a:rPr lang="en-GB" sz="2000" i="1" dirty="0"/>
              <a:t>	</a:t>
            </a:r>
            <a:r>
              <a:rPr lang="en-GB" sz="2000" i="1" dirty="0" err="1"/>
              <a:t>W</a:t>
            </a:r>
            <a:r>
              <a:rPr lang="en-GB" sz="2000" baseline="-25000" dirty="0" err="1"/>
              <a:t>t</a:t>
            </a:r>
            <a:r>
              <a:rPr lang="en-GB" sz="2000" baseline="30000" dirty="0" err="1"/>
              <a:t>p</a:t>
            </a:r>
            <a:r>
              <a:rPr lang="en-GB" sz="2000" dirty="0"/>
              <a:t> = </a:t>
            </a:r>
            <a:r>
              <a:rPr lang="en-GB" sz="2000" dirty="0">
                <a:latin typeface="Symbol" pitchFamily="18" charset="2"/>
              </a:rPr>
              <a:t>g</a:t>
            </a:r>
            <a:r>
              <a:rPr lang="en-GB" sz="2000" baseline="-25000" dirty="0"/>
              <a:t>1</a:t>
            </a:r>
            <a:r>
              <a:rPr lang="en-GB" sz="2000" dirty="0"/>
              <a:t> + </a:t>
            </a:r>
            <a:r>
              <a:rPr lang="en-GB" sz="2000" dirty="0">
                <a:latin typeface="Symbol" pitchFamily="18" charset="2"/>
              </a:rPr>
              <a:t>g</a:t>
            </a:r>
            <a:r>
              <a:rPr lang="en-GB" sz="2000" baseline="-25000" dirty="0"/>
              <a:t>2</a:t>
            </a:r>
            <a:r>
              <a:rPr lang="en-GB" sz="2000" i="1" dirty="0"/>
              <a:t>X</a:t>
            </a:r>
            <a:r>
              <a:rPr lang="en-GB" sz="2000" baseline="-25000" dirty="0"/>
              <a:t>t</a:t>
            </a:r>
            <a:r>
              <a:rPr lang="en-GB" sz="2000" dirty="0"/>
              <a:t> + </a:t>
            </a:r>
            <a:r>
              <a:rPr lang="en-GB" sz="2000" dirty="0">
                <a:latin typeface="Symbol" pitchFamily="18" charset="2"/>
              </a:rPr>
              <a:t>g</a:t>
            </a:r>
            <a:r>
              <a:rPr lang="en-GB" sz="2000" baseline="-25000" dirty="0"/>
              <a:t>3</a:t>
            </a:r>
            <a:r>
              <a:rPr lang="en-GB" sz="2000" i="1" dirty="0"/>
              <a:t>X</a:t>
            </a:r>
            <a:r>
              <a:rPr lang="en-GB" sz="2000" baseline="-25000" dirty="0"/>
              <a:t>t-1</a:t>
            </a:r>
            <a:r>
              <a:rPr lang="en-GB" sz="2000" dirty="0"/>
              <a:t> + </a:t>
            </a:r>
            <a:r>
              <a:rPr lang="en-GB" sz="2000" dirty="0">
                <a:latin typeface="Symbol" pitchFamily="18" charset="2"/>
              </a:rPr>
              <a:t>g</a:t>
            </a:r>
            <a:r>
              <a:rPr lang="en-GB" sz="2000" baseline="-25000" dirty="0"/>
              <a:t>4</a:t>
            </a:r>
            <a:r>
              <a:rPr lang="en-GB" sz="2000" i="1" dirty="0"/>
              <a:t>t</a:t>
            </a:r>
            <a:r>
              <a:rPr lang="en-GB" sz="2000" dirty="0"/>
              <a:t> + </a:t>
            </a:r>
            <a:r>
              <a:rPr lang="en-GB" sz="2000" dirty="0">
                <a:latin typeface="Symbol" pitchFamily="18" charset="2"/>
              </a:rPr>
              <a:t>e</a:t>
            </a:r>
            <a:r>
              <a:rPr lang="en-GB" sz="2000" baseline="-25000" dirty="0"/>
              <a:t>t3</a:t>
            </a:r>
            <a:r>
              <a:rPr lang="en-GB" sz="2000" dirty="0"/>
              <a:t>    (private wages and salaries)</a:t>
            </a:r>
            <a:endParaRPr lang="en-GB" sz="2000" i="1" dirty="0"/>
          </a:p>
          <a:p>
            <a:pPr marL="571500" indent="-571500">
              <a:buFont typeface="Wingdings" pitchFamily="2" charset="2"/>
              <a:buNone/>
            </a:pPr>
            <a:r>
              <a:rPr lang="en-GB" sz="2000" i="1" dirty="0"/>
              <a:t>	</a:t>
            </a:r>
            <a:r>
              <a:rPr lang="en-GB" sz="2000" i="1" dirty="0" err="1"/>
              <a:t>X</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t> + </a:t>
            </a:r>
            <a:r>
              <a:rPr lang="en-GB" sz="2000" i="1" dirty="0" err="1"/>
              <a:t>G</a:t>
            </a:r>
            <a:r>
              <a:rPr lang="en-GB" sz="2000" baseline="-25000" dirty="0" err="1"/>
              <a:t>t</a:t>
            </a:r>
            <a:r>
              <a:rPr lang="en-GB" sz="2000" dirty="0"/>
              <a:t> </a:t>
            </a:r>
            <a:endParaRPr lang="en-GB" sz="2000" i="1" dirty="0"/>
          </a:p>
          <a:p>
            <a:pPr marL="571500" indent="-571500">
              <a:buFont typeface="Wingdings" pitchFamily="2" charset="2"/>
              <a:buNone/>
            </a:pPr>
            <a:r>
              <a:rPr lang="en-GB" sz="2000" i="1" dirty="0"/>
              <a:t>	K</a:t>
            </a:r>
            <a:r>
              <a:rPr lang="en-GB" sz="2000" baseline="-25000" dirty="0"/>
              <a:t>t</a:t>
            </a:r>
            <a:r>
              <a:rPr lang="en-GB" sz="2000" dirty="0"/>
              <a:t> = </a:t>
            </a:r>
            <a:r>
              <a:rPr lang="en-GB" sz="2000" i="1" dirty="0"/>
              <a:t>I</a:t>
            </a:r>
            <a:r>
              <a:rPr lang="en-GB" sz="2000" baseline="-25000" dirty="0"/>
              <a:t>t</a:t>
            </a:r>
            <a:r>
              <a:rPr lang="en-GB" sz="2000" dirty="0"/>
              <a:t> + </a:t>
            </a:r>
            <a:r>
              <a:rPr lang="en-GB" sz="2000" i="1" dirty="0"/>
              <a:t>K</a:t>
            </a:r>
            <a:r>
              <a:rPr lang="en-GB" sz="2000" baseline="-25000" dirty="0"/>
              <a:t>t-1</a:t>
            </a:r>
            <a:r>
              <a:rPr lang="en-GB" sz="2000" dirty="0"/>
              <a:t> </a:t>
            </a:r>
            <a:endParaRPr lang="en-GB" sz="2000" i="1" dirty="0"/>
          </a:p>
          <a:p>
            <a:pPr marL="571500" indent="-571500">
              <a:buFont typeface="Wingdings" pitchFamily="2" charset="2"/>
              <a:buNone/>
            </a:pPr>
            <a:r>
              <a:rPr lang="en-GB" sz="2000" i="1" dirty="0"/>
              <a:t>	P</a:t>
            </a:r>
            <a:r>
              <a:rPr lang="en-GB" sz="2000" baseline="-25000" dirty="0"/>
              <a:t>t</a:t>
            </a:r>
            <a:r>
              <a:rPr lang="en-GB" sz="2000" dirty="0"/>
              <a:t> = </a:t>
            </a:r>
            <a:r>
              <a:rPr lang="en-GB" sz="2000" i="1" dirty="0" err="1"/>
              <a:t>X</a:t>
            </a:r>
            <a:r>
              <a:rPr lang="en-GB" sz="2000" baseline="-25000" dirty="0" err="1"/>
              <a:t>t</a:t>
            </a:r>
            <a:r>
              <a:rPr lang="en-GB" sz="2000" dirty="0"/>
              <a:t> </a:t>
            </a:r>
            <a:r>
              <a:rPr lang="en-GB" sz="2000" i="1" dirty="0"/>
              <a:t>–</a:t>
            </a:r>
            <a:r>
              <a:rPr lang="en-GB" sz="2000" dirty="0"/>
              <a:t> </a:t>
            </a:r>
            <a:r>
              <a:rPr lang="en-GB" sz="2000" i="1" dirty="0" err="1"/>
              <a:t>W</a:t>
            </a:r>
            <a:r>
              <a:rPr lang="en-GB" sz="2000" baseline="-25000" dirty="0" err="1"/>
              <a:t>t</a:t>
            </a:r>
            <a:r>
              <a:rPr lang="en-GB" sz="2000" baseline="30000" dirty="0" err="1"/>
              <a:t>p</a:t>
            </a:r>
            <a:r>
              <a:rPr lang="en-GB" sz="2000" dirty="0"/>
              <a:t> </a:t>
            </a:r>
            <a:r>
              <a:rPr lang="en-GB" sz="2000" i="1" dirty="0"/>
              <a:t>–</a:t>
            </a:r>
            <a:r>
              <a:rPr lang="en-GB" sz="2000" dirty="0"/>
              <a:t> </a:t>
            </a:r>
            <a:r>
              <a:rPr lang="en-GB" sz="2000" i="1" dirty="0" err="1"/>
              <a:t>T</a:t>
            </a:r>
            <a:r>
              <a:rPr lang="en-GB" sz="2000" baseline="-25000" dirty="0" err="1"/>
              <a:t>t</a:t>
            </a:r>
            <a:r>
              <a:rPr lang="en-GB" sz="2000" dirty="0"/>
              <a:t> </a:t>
            </a:r>
          </a:p>
          <a:p>
            <a:pPr marL="571500" indent="-571500">
              <a:buFont typeface="Wingdings" pitchFamily="2" charset="2"/>
              <a:buNone/>
            </a:pPr>
            <a:r>
              <a:rPr lang="en-GB" sz="2000" i="1" dirty="0"/>
              <a:t>C</a:t>
            </a:r>
            <a:r>
              <a:rPr lang="en-GB" sz="2000" dirty="0"/>
              <a:t> (</a:t>
            </a:r>
            <a:r>
              <a:rPr lang="en-GB" sz="2000" u="sng" dirty="0"/>
              <a:t>consumption</a:t>
            </a:r>
            <a:r>
              <a:rPr lang="en-GB" sz="2000" dirty="0"/>
              <a:t>), </a:t>
            </a:r>
            <a:r>
              <a:rPr lang="en-GB" sz="2000" i="1" dirty="0"/>
              <a:t>P</a:t>
            </a:r>
            <a:r>
              <a:rPr lang="en-GB" sz="2000" dirty="0"/>
              <a:t> (</a:t>
            </a:r>
            <a:r>
              <a:rPr lang="en-GB" sz="2000" u="sng" dirty="0"/>
              <a:t>profits</a:t>
            </a:r>
            <a:r>
              <a:rPr lang="en-GB" sz="2000" dirty="0"/>
              <a:t>), </a:t>
            </a:r>
            <a:r>
              <a:rPr lang="en-GB" sz="2000" i="1" dirty="0" err="1"/>
              <a:t>W</a:t>
            </a:r>
            <a:r>
              <a:rPr lang="en-GB" sz="2000" baseline="30000" dirty="0" err="1"/>
              <a:t>p</a:t>
            </a:r>
            <a:r>
              <a:rPr lang="en-GB" sz="2000" dirty="0"/>
              <a:t> (</a:t>
            </a:r>
            <a:r>
              <a:rPr lang="en-GB" sz="2000" u="sng" dirty="0"/>
              <a:t>private wages and salaries</a:t>
            </a:r>
            <a:r>
              <a:rPr lang="en-GB" sz="2000" dirty="0"/>
              <a:t>), </a:t>
            </a:r>
            <a:r>
              <a:rPr lang="en-GB" sz="2000" i="1" dirty="0" err="1"/>
              <a:t>W</a:t>
            </a:r>
            <a:r>
              <a:rPr lang="en-GB" sz="2000" baseline="30000" dirty="0" err="1"/>
              <a:t>g</a:t>
            </a:r>
            <a:r>
              <a:rPr lang="en-GB" sz="2000" dirty="0"/>
              <a:t> (public wages and salaries), </a:t>
            </a:r>
            <a:r>
              <a:rPr lang="en-GB" sz="2000" i="1" dirty="0"/>
              <a:t>I</a:t>
            </a:r>
            <a:r>
              <a:rPr lang="en-GB" sz="2000" dirty="0"/>
              <a:t> (</a:t>
            </a:r>
            <a:r>
              <a:rPr lang="en-GB" sz="2000" u="sng" dirty="0"/>
              <a:t>investments</a:t>
            </a:r>
            <a:r>
              <a:rPr lang="en-GB" sz="2000" dirty="0"/>
              <a:t>), </a:t>
            </a:r>
            <a:r>
              <a:rPr lang="en-GB" sz="2000" i="1" dirty="0"/>
              <a:t>K</a:t>
            </a:r>
            <a:r>
              <a:rPr lang="en-GB" sz="2000" dirty="0"/>
              <a:t> (</a:t>
            </a:r>
            <a:r>
              <a:rPr lang="en-GB" sz="2000" u="sng" dirty="0"/>
              <a:t>capital stock</a:t>
            </a:r>
            <a:r>
              <a:rPr lang="en-GB" sz="2000" dirty="0"/>
              <a:t>), </a:t>
            </a:r>
            <a:r>
              <a:rPr lang="en-GB" sz="2000" i="1" dirty="0"/>
              <a:t>X</a:t>
            </a:r>
            <a:r>
              <a:rPr lang="en-GB" sz="2000" dirty="0"/>
              <a:t> (</a:t>
            </a:r>
            <a:r>
              <a:rPr lang="en-GB" sz="2000" u="sng" dirty="0"/>
              <a:t>production</a:t>
            </a:r>
            <a:r>
              <a:rPr lang="en-GB" sz="2000" dirty="0"/>
              <a:t>), </a:t>
            </a:r>
            <a:r>
              <a:rPr lang="en-GB" sz="2000" i="1" dirty="0"/>
              <a:t>G</a:t>
            </a:r>
            <a:r>
              <a:rPr lang="en-GB" sz="2000" dirty="0"/>
              <a:t> (governmental expenditures without wages and  salaries), </a:t>
            </a:r>
            <a:r>
              <a:rPr lang="en-GB" sz="2000" i="1" dirty="0"/>
              <a:t>T</a:t>
            </a:r>
            <a:r>
              <a:rPr lang="en-GB" sz="2000" dirty="0"/>
              <a:t> (taxes) and </a:t>
            </a:r>
            <a:r>
              <a:rPr lang="en-GB" sz="2000" i="1" dirty="0"/>
              <a:t>t</a:t>
            </a:r>
            <a:r>
              <a:rPr lang="en-GB" sz="2000" dirty="0"/>
              <a:t> [time (trend)]</a:t>
            </a:r>
          </a:p>
          <a:p>
            <a:pPr marL="571500" indent="-571500">
              <a:buFont typeface="Wingdings" pitchFamily="2" charset="2"/>
              <a:buNone/>
            </a:pPr>
            <a:r>
              <a:rPr lang="en-GB" sz="2000" dirty="0"/>
              <a:t>Endogenous: </a:t>
            </a:r>
            <a:r>
              <a:rPr lang="en-GB" sz="2000" i="1" dirty="0"/>
              <a:t>C</a:t>
            </a:r>
            <a:r>
              <a:rPr lang="en-GB" sz="2000" dirty="0"/>
              <a:t>, </a:t>
            </a:r>
            <a:r>
              <a:rPr lang="en-GB" sz="2000" i="1" dirty="0"/>
              <a:t>I</a:t>
            </a:r>
            <a:r>
              <a:rPr lang="en-GB" sz="2000" dirty="0"/>
              <a:t>, </a:t>
            </a:r>
            <a:r>
              <a:rPr lang="en-GB" sz="2000" i="1" dirty="0" err="1"/>
              <a:t>W</a:t>
            </a:r>
            <a:r>
              <a:rPr lang="en-GB" sz="2000" baseline="30000" dirty="0" err="1"/>
              <a:t>p</a:t>
            </a:r>
            <a:r>
              <a:rPr lang="en-GB" sz="2000" dirty="0"/>
              <a:t>, </a:t>
            </a:r>
            <a:r>
              <a:rPr lang="en-GB" sz="2000" i="1" dirty="0"/>
              <a:t>X</a:t>
            </a:r>
            <a:r>
              <a:rPr lang="en-GB" sz="2000" dirty="0"/>
              <a:t>, </a:t>
            </a:r>
            <a:r>
              <a:rPr lang="en-GB" sz="2000" i="1" dirty="0"/>
              <a:t>K</a:t>
            </a:r>
            <a:r>
              <a:rPr lang="en-GB" sz="2000" dirty="0"/>
              <a:t>, </a:t>
            </a:r>
            <a:r>
              <a:rPr lang="en-GB" sz="2000" i="1" dirty="0"/>
              <a:t>P</a:t>
            </a:r>
            <a:r>
              <a:rPr lang="en-GB" sz="2000" dirty="0"/>
              <a:t>; </a:t>
            </a:r>
            <a:r>
              <a:rPr lang="en-GB" sz="2000" dirty="0" err="1"/>
              <a:t>exogeneous</a:t>
            </a:r>
            <a:r>
              <a:rPr lang="en-GB" sz="2000" dirty="0"/>
              <a:t>: </a:t>
            </a:r>
            <a:r>
              <a:rPr lang="en-GB" sz="2000" i="1" dirty="0" err="1"/>
              <a:t>W</a:t>
            </a:r>
            <a:r>
              <a:rPr lang="en-GB" sz="2000" baseline="30000" dirty="0" err="1"/>
              <a:t>g</a:t>
            </a:r>
            <a:r>
              <a:rPr lang="en-GB" sz="2000" dirty="0"/>
              <a:t>, </a:t>
            </a:r>
            <a:r>
              <a:rPr lang="en-GB" sz="2000" i="1" dirty="0"/>
              <a:t>G</a:t>
            </a:r>
            <a:r>
              <a:rPr lang="en-GB" sz="2000" dirty="0"/>
              <a:t>, </a:t>
            </a:r>
            <a:r>
              <a:rPr lang="en-GB" sz="2000" i="1" dirty="0"/>
              <a:t>T</a:t>
            </a:r>
            <a:r>
              <a:rPr lang="en-GB" sz="2000" dirty="0"/>
              <a:t>, </a:t>
            </a:r>
            <a:r>
              <a:rPr lang="en-GB" sz="2000" i="1" dirty="0"/>
              <a:t>t</a:t>
            </a:r>
            <a:r>
              <a:rPr lang="en-GB" sz="2000" dirty="0"/>
              <a:t>,</a:t>
            </a:r>
            <a:r>
              <a:rPr lang="en-GB" sz="2000" i="1" dirty="0"/>
              <a:t> P</a:t>
            </a:r>
            <a:r>
              <a:rPr lang="en-GB" sz="2000" baseline="-25000" dirty="0"/>
              <a:t>-1</a:t>
            </a:r>
            <a:r>
              <a:rPr lang="en-GB" sz="2000" dirty="0"/>
              <a:t>, </a:t>
            </a:r>
            <a:r>
              <a:rPr lang="en-GB" sz="2000" i="1" dirty="0"/>
              <a:t>K</a:t>
            </a:r>
            <a:r>
              <a:rPr lang="en-GB" sz="2000" baseline="-25000" dirty="0"/>
              <a:t>-1</a:t>
            </a:r>
            <a:r>
              <a:rPr lang="en-GB" sz="2000" dirty="0"/>
              <a:t>, </a:t>
            </a:r>
            <a:r>
              <a:rPr lang="en-GB" sz="2000" i="1" dirty="0"/>
              <a:t>X</a:t>
            </a:r>
            <a:r>
              <a:rPr lang="en-GB" sz="2000" baseline="-25000" dirty="0"/>
              <a:t>-1</a:t>
            </a:r>
          </a:p>
        </p:txBody>
      </p:sp>
      <p:graphicFrame>
        <p:nvGraphicFramePr>
          <p:cNvPr id="1945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9485"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pPr>
              <a:defRPr/>
            </a:pPr>
            <a:r>
              <a:rPr lang="de-AT" altLang="en-US"/>
              <a:t>Hackl,  Econometrics, Lecture 6</a:t>
            </a:r>
          </a:p>
        </p:txBody>
      </p:sp>
      <p:sp>
        <p:nvSpPr>
          <p:cNvPr id="6" name="Foliennummernplatzhalter 5"/>
          <p:cNvSpPr>
            <a:spLocks noGrp="1"/>
          </p:cNvSpPr>
          <p:nvPr>
            <p:ph type="sldNum" sz="quarter" idx="12"/>
          </p:nvPr>
        </p:nvSpPr>
        <p:spPr/>
        <p:txBody>
          <a:bodyPr/>
          <a:lstStyle/>
          <a:p>
            <a:pPr>
              <a:defRPr/>
            </a:pPr>
            <a:fld id="{7C0088E5-A069-46CB-8DF3-7806F1A2DE0F}" type="slidenum">
              <a:rPr lang="de-AT" altLang="en-US"/>
              <a:pPr>
                <a:defRPr/>
              </a:pPr>
              <a:t>38</a:t>
            </a:fld>
            <a:endParaRPr lang="de-AT" altLang="en-US" dirty="0"/>
          </a:p>
        </p:txBody>
      </p:sp>
      <p:sp>
        <p:nvSpPr>
          <p:cNvPr id="56324" name="Rectangle 5"/>
          <p:cNvSpPr>
            <a:spLocks noGrp="1" noChangeArrowheads="1"/>
          </p:cNvSpPr>
          <p:nvPr>
            <p:ph type="title"/>
          </p:nvPr>
        </p:nvSpPr>
        <p:spPr/>
        <p:txBody>
          <a:bodyPr/>
          <a:lstStyle/>
          <a:p>
            <a:r>
              <a:rPr lang="en-GB" sz="4000" dirty="0">
                <a:latin typeface="Verdana" pitchFamily="34" charset="0"/>
              </a:rPr>
              <a:t>Types of Equations</a:t>
            </a:r>
          </a:p>
        </p:txBody>
      </p:sp>
      <p:sp>
        <p:nvSpPr>
          <p:cNvPr id="708618" name="Rectangle 10"/>
          <p:cNvSpPr>
            <a:spLocks noGrp="1" noChangeArrowheads="1"/>
          </p:cNvSpPr>
          <p:nvPr>
            <p:ph type="body" idx="1"/>
          </p:nvPr>
        </p:nvSpPr>
        <p:spPr/>
        <p:txBody>
          <a:bodyPr/>
          <a:lstStyle/>
          <a:p>
            <a:pPr marL="360000" indent="-360000">
              <a:lnSpc>
                <a:spcPct val="90000"/>
              </a:lnSpc>
              <a:defRPr/>
            </a:pPr>
            <a:r>
              <a:rPr lang="en-GB" sz="2000" dirty="0"/>
              <a:t>Behavioural or structural equations: describe the behaviour of a dependent variable as a function of explanatory variables </a:t>
            </a:r>
          </a:p>
          <a:p>
            <a:pPr marL="360000" indent="-360000">
              <a:lnSpc>
                <a:spcPct val="90000"/>
              </a:lnSpc>
              <a:defRPr/>
            </a:pPr>
            <a:r>
              <a:rPr lang="en-GB" sz="2000" dirty="0"/>
              <a:t>Definitional identities: define how a variable is defined as the sum of other variables, e.g., decomposition of gross domestic product as the sum of its consumption components</a:t>
            </a:r>
          </a:p>
          <a:p>
            <a:pPr marL="360000" indent="-360000">
              <a:lnSpc>
                <a:spcPct val="90000"/>
              </a:lnSpc>
              <a:buFont typeface="Wingdings" pitchFamily="2" charset="2"/>
              <a:buNone/>
              <a:defRPr/>
            </a:pPr>
            <a:r>
              <a:rPr lang="en-GB" sz="2000" dirty="0"/>
              <a:t>		</a:t>
            </a:r>
            <a:r>
              <a:rPr lang="en-GB" sz="2000" i="1" dirty="0"/>
              <a:t> </a:t>
            </a:r>
            <a:r>
              <a:rPr lang="en-GB" sz="2000" dirty="0"/>
              <a:t>Example: Klein’s model 1: </a:t>
            </a:r>
            <a:r>
              <a:rPr lang="en-GB" sz="2000" i="1" dirty="0" err="1"/>
              <a:t>X</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t> + </a:t>
            </a:r>
            <a:r>
              <a:rPr lang="en-GB" sz="2000" i="1" dirty="0" err="1"/>
              <a:t>G</a:t>
            </a:r>
            <a:r>
              <a:rPr lang="en-GB" sz="2000" baseline="-25000" dirty="0" err="1"/>
              <a:t>t</a:t>
            </a:r>
            <a:r>
              <a:rPr lang="en-GB" sz="2000" dirty="0"/>
              <a:t> </a:t>
            </a:r>
          </a:p>
          <a:p>
            <a:pPr marL="360000" indent="-360000">
              <a:lnSpc>
                <a:spcPct val="90000"/>
              </a:lnSpc>
              <a:defRPr/>
            </a:pPr>
            <a:r>
              <a:rPr lang="en-GB" sz="2000" dirty="0"/>
              <a:t>Equilibrium conditions: assume a certain relationship, which can be interpreted as an equilibrium</a:t>
            </a:r>
          </a:p>
          <a:p>
            <a:pPr marL="360000" indent="-360000">
              <a:lnSpc>
                <a:spcPct val="90000"/>
              </a:lnSpc>
              <a:buFont typeface="Wingdings" pitchFamily="2" charset="2"/>
              <a:buNone/>
              <a:defRPr/>
            </a:pPr>
            <a:r>
              <a:rPr lang="en-GB" sz="2000" dirty="0"/>
              <a:t>		Example: equality of demand (</a:t>
            </a:r>
            <a:r>
              <a:rPr lang="en-GB" sz="2000" i="1" dirty="0" err="1"/>
              <a:t>Q</a:t>
            </a:r>
            <a:r>
              <a:rPr lang="en-GB" sz="2000" baseline="30000" dirty="0" err="1"/>
              <a:t>d</a:t>
            </a:r>
            <a:r>
              <a:rPr lang="en-GB" sz="2000" dirty="0"/>
              <a:t>) and supply (</a:t>
            </a:r>
            <a:r>
              <a:rPr lang="en-GB" sz="2000" i="1" dirty="0"/>
              <a:t>Q</a:t>
            </a:r>
            <a:r>
              <a:rPr lang="en-GB" sz="2000" baseline="30000" dirty="0"/>
              <a:t>s</a:t>
            </a:r>
            <a:r>
              <a:rPr lang="en-GB" sz="2000" dirty="0"/>
              <a:t>) in a market 	   model: </a:t>
            </a:r>
            <a:r>
              <a:rPr lang="en-GB" sz="2000" i="1" dirty="0" err="1"/>
              <a:t>Q</a:t>
            </a:r>
            <a:r>
              <a:rPr lang="en-GB" sz="2000" baseline="-25000" dirty="0" err="1"/>
              <a:t>t</a:t>
            </a:r>
            <a:r>
              <a:rPr lang="en-GB" sz="2000" baseline="30000" dirty="0" err="1"/>
              <a:t>d</a:t>
            </a:r>
            <a:r>
              <a:rPr lang="en-GB" sz="2000" dirty="0"/>
              <a:t> = </a:t>
            </a:r>
            <a:r>
              <a:rPr lang="en-GB" sz="2000" i="1" dirty="0" err="1"/>
              <a:t>Q</a:t>
            </a:r>
            <a:r>
              <a:rPr lang="en-GB" sz="2000" baseline="-25000" dirty="0" err="1"/>
              <a:t>t</a:t>
            </a:r>
            <a:r>
              <a:rPr lang="en-GB" sz="2000" baseline="30000" dirty="0" err="1"/>
              <a:t>s</a:t>
            </a:r>
            <a:endParaRPr lang="en-GB" sz="2000" dirty="0"/>
          </a:p>
          <a:p>
            <a:pPr marL="360000" indent="-360000">
              <a:lnSpc>
                <a:spcPct val="90000"/>
              </a:lnSpc>
              <a:defRPr/>
            </a:pPr>
            <a:endParaRPr lang="en-GB" sz="1000" dirty="0"/>
          </a:p>
          <a:p>
            <a:pPr marL="571500" indent="-571500">
              <a:lnSpc>
                <a:spcPct val="90000"/>
              </a:lnSpc>
              <a:buFont typeface="Wingdings" pitchFamily="2" charset="2"/>
              <a:buNone/>
              <a:defRPr/>
            </a:pPr>
            <a:r>
              <a:rPr lang="en-GB" sz="2000" dirty="0"/>
              <a:t>Definitional identities and equilibrium conditions have no error terms</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pPr>
              <a:defRPr/>
            </a:pPr>
            <a:r>
              <a:rPr lang="de-AT" altLang="en-US"/>
              <a:t>Hackl,  Econometrics, Lecture 6</a:t>
            </a:r>
          </a:p>
        </p:txBody>
      </p:sp>
      <p:sp>
        <p:nvSpPr>
          <p:cNvPr id="6" name="Foliennummernplatzhalter 5"/>
          <p:cNvSpPr>
            <a:spLocks noGrp="1"/>
          </p:cNvSpPr>
          <p:nvPr>
            <p:ph type="sldNum" sz="quarter" idx="12"/>
          </p:nvPr>
        </p:nvSpPr>
        <p:spPr/>
        <p:txBody>
          <a:bodyPr/>
          <a:lstStyle/>
          <a:p>
            <a:pPr>
              <a:defRPr/>
            </a:pPr>
            <a:fld id="{78FBD0D2-12A8-4F3F-97E6-AA0D64D14BB9}" type="slidenum">
              <a:rPr lang="de-AT" altLang="en-US"/>
              <a:pPr>
                <a:defRPr/>
              </a:pPr>
              <a:t>39</a:t>
            </a:fld>
            <a:endParaRPr lang="de-AT" altLang="en-US"/>
          </a:p>
        </p:txBody>
      </p:sp>
      <p:sp>
        <p:nvSpPr>
          <p:cNvPr id="57348" name="Rectangle 2"/>
          <p:cNvSpPr>
            <a:spLocks noGrp="1" noChangeArrowheads="1"/>
          </p:cNvSpPr>
          <p:nvPr>
            <p:ph type="title"/>
          </p:nvPr>
        </p:nvSpPr>
        <p:spPr/>
        <p:txBody>
          <a:bodyPr/>
          <a:lstStyle/>
          <a:p>
            <a:r>
              <a:rPr lang="en-GB" sz="4000" dirty="0">
                <a:latin typeface="Verdana" pitchFamily="34" charset="0"/>
              </a:rPr>
              <a:t>Types of Variables</a:t>
            </a:r>
          </a:p>
        </p:txBody>
      </p:sp>
      <p:sp>
        <p:nvSpPr>
          <p:cNvPr id="45061" name="Rectangle 3"/>
          <p:cNvSpPr>
            <a:spLocks noGrp="1" noChangeArrowheads="1"/>
          </p:cNvSpPr>
          <p:nvPr>
            <p:ph type="body" idx="1"/>
          </p:nvPr>
        </p:nvSpPr>
        <p:spPr/>
        <p:txBody>
          <a:bodyPr/>
          <a:lstStyle/>
          <a:p>
            <a:pPr marL="571500" indent="-571500">
              <a:lnSpc>
                <a:spcPct val="80000"/>
              </a:lnSpc>
              <a:spcBef>
                <a:spcPct val="10000"/>
              </a:spcBef>
              <a:buFont typeface="Wingdings" pitchFamily="2" charset="2"/>
              <a:buNone/>
              <a:defRPr/>
            </a:pPr>
            <a:r>
              <a:rPr lang="en-GB" sz="2000" dirty="0"/>
              <a:t>Specification of a multi-equation model: definition of</a:t>
            </a:r>
          </a:p>
          <a:p>
            <a:pPr marL="360000" indent="-360000">
              <a:lnSpc>
                <a:spcPct val="80000"/>
              </a:lnSpc>
              <a:spcBef>
                <a:spcPct val="10000"/>
              </a:spcBef>
              <a:defRPr/>
            </a:pPr>
            <a:r>
              <a:rPr lang="en-GB" sz="2000" dirty="0"/>
              <a:t>variables which are explained by the model (endogenous variables)</a:t>
            </a:r>
          </a:p>
          <a:p>
            <a:pPr marL="360000" indent="-360000">
              <a:lnSpc>
                <a:spcPct val="80000"/>
              </a:lnSpc>
              <a:spcBef>
                <a:spcPct val="10000"/>
              </a:spcBef>
              <a:defRPr/>
            </a:pPr>
            <a:r>
              <a:rPr lang="en-GB" sz="2000" dirty="0"/>
              <a:t>other variables which are used in the model</a:t>
            </a:r>
            <a:endParaRPr lang="en-GB" sz="2000" dirty="0">
              <a:cs typeface="Arial" charset="0"/>
            </a:endParaRPr>
          </a:p>
          <a:p>
            <a:pPr marL="571500" indent="-571500">
              <a:lnSpc>
                <a:spcPct val="80000"/>
              </a:lnSpc>
              <a:spcBef>
                <a:spcPct val="10000"/>
              </a:spcBef>
              <a:buFont typeface="Wingdings" pitchFamily="2" charset="2"/>
              <a:buNone/>
              <a:defRPr/>
            </a:pPr>
            <a:endParaRPr lang="en-GB" sz="1000" dirty="0">
              <a:cs typeface="Arial" charset="0"/>
            </a:endParaRPr>
          </a:p>
          <a:p>
            <a:pPr marL="360000" indent="-360000">
              <a:lnSpc>
                <a:spcPct val="80000"/>
              </a:lnSpc>
              <a:spcBef>
                <a:spcPct val="10000"/>
              </a:spcBef>
              <a:buFont typeface="Wingdings" pitchFamily="2" charset="2"/>
              <a:buNone/>
              <a:defRPr/>
            </a:pPr>
            <a:r>
              <a:rPr lang="en-GB" sz="2000" dirty="0">
                <a:cs typeface="Arial" charset="0"/>
              </a:rPr>
              <a:t>Number of </a:t>
            </a:r>
            <a:r>
              <a:rPr lang="en-GB" sz="2000" dirty="0"/>
              <a:t>equations needed in the model: same number as that of the endogenous variables in the model</a:t>
            </a:r>
            <a:endParaRPr lang="en-GB" sz="2000" dirty="0">
              <a:cs typeface="Arial" charset="0"/>
            </a:endParaRPr>
          </a:p>
          <a:p>
            <a:pPr marL="571500" indent="-571500">
              <a:lnSpc>
                <a:spcPct val="80000"/>
              </a:lnSpc>
              <a:spcBef>
                <a:spcPct val="10000"/>
              </a:spcBef>
              <a:buFont typeface="Wingdings" pitchFamily="2" charset="2"/>
              <a:buNone/>
              <a:defRPr/>
            </a:pPr>
            <a:endParaRPr lang="en-GB" sz="1000" dirty="0">
              <a:cs typeface="Arial" charset="0"/>
            </a:endParaRPr>
          </a:p>
          <a:p>
            <a:pPr marL="571500" indent="-571500">
              <a:lnSpc>
                <a:spcPct val="80000"/>
              </a:lnSpc>
              <a:spcBef>
                <a:spcPct val="10000"/>
              </a:spcBef>
              <a:buFont typeface="Wingdings" pitchFamily="2" charset="2"/>
              <a:buNone/>
              <a:defRPr/>
            </a:pPr>
            <a:r>
              <a:rPr lang="en-GB" sz="2000" dirty="0">
                <a:cs typeface="Arial" charset="0"/>
              </a:rPr>
              <a:t>Explanatory or exogenous variables: uncorrelated with error terms</a:t>
            </a:r>
          </a:p>
          <a:p>
            <a:pPr marL="360000" indent="-360000">
              <a:lnSpc>
                <a:spcPct val="80000"/>
              </a:lnSpc>
              <a:spcBef>
                <a:spcPct val="10000"/>
              </a:spcBef>
              <a:defRPr/>
            </a:pPr>
            <a:r>
              <a:rPr lang="en-GB" sz="2000" dirty="0">
                <a:cs typeface="Arial" charset="0"/>
              </a:rPr>
              <a:t>strictly exogenous variables: uncorrelated with error terms </a:t>
            </a:r>
            <a:r>
              <a:rPr lang="en-GB" sz="2000" dirty="0" err="1">
                <a:latin typeface="Symbol" pitchFamily="18" charset="2"/>
              </a:rPr>
              <a:t>e</a:t>
            </a:r>
            <a:r>
              <a:rPr lang="en-GB" sz="2000" baseline="-25000" dirty="0" err="1">
                <a:cs typeface="Arial" charset="0"/>
              </a:rPr>
              <a:t>t+i</a:t>
            </a:r>
            <a:r>
              <a:rPr lang="en-GB" sz="2000" dirty="0">
                <a:cs typeface="Arial" charset="0"/>
              </a:rPr>
              <a:t> (for any </a:t>
            </a:r>
            <a:r>
              <a:rPr lang="en-GB" sz="2000" i="1" dirty="0" err="1">
                <a:cs typeface="Arial" charset="0"/>
              </a:rPr>
              <a:t>i</a:t>
            </a:r>
            <a:r>
              <a:rPr lang="en-GB" sz="2000" i="1" dirty="0">
                <a:cs typeface="Arial" charset="0"/>
              </a:rPr>
              <a:t> </a:t>
            </a:r>
            <a:r>
              <a:rPr lang="en-GB" sz="2000" dirty="0">
                <a:latin typeface="Courier New"/>
                <a:cs typeface="Courier New"/>
              </a:rPr>
              <a:t>≠</a:t>
            </a:r>
            <a:r>
              <a:rPr lang="en-GB" sz="2000" dirty="0">
                <a:cs typeface="Arial" charset="0"/>
              </a:rPr>
              <a:t> </a:t>
            </a:r>
            <a:r>
              <a:rPr lang="en-GB" sz="2000" dirty="0"/>
              <a:t>0</a:t>
            </a:r>
            <a:r>
              <a:rPr lang="en-GB" sz="2000" dirty="0">
                <a:cs typeface="Arial" charset="0"/>
              </a:rPr>
              <a:t>)</a:t>
            </a:r>
          </a:p>
          <a:p>
            <a:pPr marL="360000" indent="-360000">
              <a:lnSpc>
                <a:spcPct val="80000"/>
              </a:lnSpc>
              <a:spcBef>
                <a:spcPct val="10000"/>
              </a:spcBef>
              <a:defRPr/>
            </a:pPr>
            <a:r>
              <a:rPr lang="en-GB" sz="2000" dirty="0"/>
              <a:t>predetermined variables: </a:t>
            </a:r>
            <a:r>
              <a:rPr lang="en-GB" sz="2000" dirty="0">
                <a:cs typeface="Arial" charset="0"/>
              </a:rPr>
              <a:t>uncorrelated with current </a:t>
            </a:r>
            <a:r>
              <a:rPr lang="en-GB" sz="2000" dirty="0"/>
              <a:t>and future error terms (</a:t>
            </a:r>
            <a:r>
              <a:rPr lang="en-GB" sz="2000" dirty="0" err="1">
                <a:latin typeface="Symbol" pitchFamily="18" charset="2"/>
              </a:rPr>
              <a:t>e</a:t>
            </a:r>
            <a:r>
              <a:rPr lang="en-GB" sz="2000" baseline="-25000" dirty="0" err="1">
                <a:cs typeface="Arial" charset="0"/>
              </a:rPr>
              <a:t>t+i</a:t>
            </a:r>
            <a:r>
              <a:rPr lang="en-GB" sz="2000" dirty="0">
                <a:cs typeface="Arial" charset="0"/>
              </a:rPr>
              <a:t>, </a:t>
            </a:r>
            <a:r>
              <a:rPr lang="en-GB" sz="2000" i="1" dirty="0" err="1">
                <a:cs typeface="Arial" charset="0"/>
              </a:rPr>
              <a:t>i</a:t>
            </a:r>
            <a:r>
              <a:rPr lang="en-GB" sz="2000" dirty="0">
                <a:cs typeface="Arial" charset="0"/>
              </a:rPr>
              <a:t> ≥ 0); lagged explanatory variables </a:t>
            </a:r>
          </a:p>
          <a:p>
            <a:pPr marL="571500" indent="-571500">
              <a:lnSpc>
                <a:spcPct val="80000"/>
              </a:lnSpc>
              <a:spcBef>
                <a:spcPct val="10000"/>
              </a:spcBef>
              <a:buFont typeface="Wingdings" pitchFamily="2" charset="2"/>
              <a:buNone/>
              <a:defRPr/>
            </a:pPr>
            <a:endParaRPr lang="en-GB" sz="1000" dirty="0">
              <a:cs typeface="Arial" charset="0"/>
            </a:endParaRPr>
          </a:p>
          <a:p>
            <a:pPr marL="571500" indent="-571500">
              <a:lnSpc>
                <a:spcPct val="80000"/>
              </a:lnSpc>
              <a:spcBef>
                <a:spcPct val="10000"/>
              </a:spcBef>
              <a:buFont typeface="Wingdings" pitchFamily="2" charset="2"/>
              <a:buNone/>
              <a:defRPr/>
            </a:pPr>
            <a:r>
              <a:rPr lang="en-GB" sz="2000" dirty="0">
                <a:cs typeface="Arial" charset="0"/>
              </a:rPr>
              <a:t>Error terms: </a:t>
            </a:r>
          </a:p>
          <a:p>
            <a:pPr marL="360000" indent="-360000">
              <a:lnSpc>
                <a:spcPct val="80000"/>
              </a:lnSpc>
              <a:spcBef>
                <a:spcPct val="10000"/>
              </a:spcBef>
              <a:defRPr/>
            </a:pPr>
            <a:r>
              <a:rPr lang="en-GB" sz="2000" dirty="0">
                <a:cs typeface="Arial" charset="0"/>
              </a:rPr>
              <a:t>Uncorrelated over time</a:t>
            </a:r>
          </a:p>
          <a:p>
            <a:pPr marL="360000" indent="-360000">
              <a:lnSpc>
                <a:spcPct val="80000"/>
              </a:lnSpc>
              <a:spcBef>
                <a:spcPct val="10000"/>
              </a:spcBef>
              <a:defRPr/>
            </a:pPr>
            <a:r>
              <a:rPr lang="en-GB" sz="2000" dirty="0">
                <a:cs typeface="Arial" charset="0"/>
              </a:rPr>
              <a:t>Error terms from different equations and same observation period typically correlated, contemporaneous correlation</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GB" sz="4000">
                <a:latin typeface="Verdana" pitchFamily="34" charset="0"/>
              </a:rPr>
              <a:t>Number of Instruments</a:t>
            </a:r>
          </a:p>
        </p:txBody>
      </p:sp>
      <p:sp>
        <p:nvSpPr>
          <p:cNvPr id="1029" name="Textplatzhalter 17"/>
          <p:cNvSpPr>
            <a:spLocks noGrp="1"/>
          </p:cNvSpPr>
          <p:nvPr>
            <p:ph type="body" sz="half" idx="1"/>
          </p:nvPr>
        </p:nvSpPr>
        <p:spPr>
          <a:xfrm>
            <a:off x="500063" y="1600200"/>
            <a:ext cx="7858125" cy="4400550"/>
          </a:xfrm>
        </p:spPr>
        <p:txBody>
          <a:bodyPr/>
          <a:lstStyle/>
          <a:p>
            <a:pPr marL="571500" indent="-571500" eaLnBrk="1" hangingPunct="1">
              <a:buFont typeface="Wingdings" pitchFamily="2" charset="2"/>
              <a:buNone/>
              <a:defRPr/>
            </a:pPr>
            <a:r>
              <a:rPr lang="en-GB" sz="2000" dirty="0"/>
              <a:t>Moment conditions </a:t>
            </a:r>
          </a:p>
          <a:p>
            <a:pPr marL="571500" indent="-571500" eaLnBrk="1" hangingPunct="1">
              <a:buFont typeface="Wingdings" pitchFamily="2" charset="2"/>
              <a:buNone/>
              <a:defRPr/>
            </a:pPr>
            <a:r>
              <a:rPr lang="en-GB" sz="2000" dirty="0"/>
              <a:t>		E{</a:t>
            </a:r>
            <a:r>
              <a:rPr lang="en-GB" sz="2000"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a:t>x</a:t>
            </a:r>
            <a:r>
              <a:rPr lang="en-GB" sz="2000" baseline="-25000" dirty="0"/>
              <a:t>i</a:t>
            </a:r>
            <a:r>
              <a:rPr lang="en-GB" sz="2000" dirty="0"/>
              <a:t>‘</a:t>
            </a:r>
            <a:r>
              <a:rPr lang="en-GB" sz="2000" dirty="0">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 </a:t>
            </a:r>
          </a:p>
          <a:p>
            <a:pPr marL="360000" indent="-360000" eaLnBrk="1" hangingPunct="1">
              <a:buFont typeface="Wingdings" pitchFamily="2" charset="2"/>
              <a:buNone/>
              <a:defRPr/>
            </a:pPr>
            <a:r>
              <a:rPr lang="en-GB" sz="2000" i="1" dirty="0">
                <a:cs typeface="Arial" charset="0"/>
              </a:rPr>
              <a:t>	</a:t>
            </a:r>
            <a:r>
              <a:rPr lang="en-GB" sz="2000" dirty="0">
                <a:cs typeface="Arial" charset="0"/>
              </a:rPr>
              <a:t>one equation for each component of </a:t>
            </a:r>
            <a:r>
              <a:rPr lang="en-GB" sz="2000" i="1" dirty="0" err="1">
                <a:cs typeface="Arial" charset="0"/>
              </a:rPr>
              <a:t>z</a:t>
            </a:r>
            <a:r>
              <a:rPr lang="en-GB" sz="2000" baseline="-25000" dirty="0" err="1">
                <a:cs typeface="Arial" charset="0"/>
              </a:rPr>
              <a:t>i</a:t>
            </a:r>
            <a:r>
              <a:rPr lang="en-GB" sz="2000" dirty="0">
                <a:cs typeface="Arial" charset="0"/>
              </a:rPr>
              <a:t> </a:t>
            </a:r>
          </a:p>
          <a:p>
            <a:pPr>
              <a:spcBef>
                <a:spcPts val="600"/>
              </a:spcBef>
              <a:defRPr/>
            </a:pPr>
            <a:r>
              <a:rPr lang="en-GB" sz="2000" i="1" dirty="0" err="1">
                <a:cs typeface="Arial" charset="0"/>
              </a:rPr>
              <a:t>z</a:t>
            </a:r>
            <a:r>
              <a:rPr lang="en-GB" sz="2000" baseline="-25000" dirty="0" err="1">
                <a:cs typeface="Arial" charset="0"/>
              </a:rPr>
              <a:t>i</a:t>
            </a:r>
            <a:r>
              <a:rPr lang="en-GB" sz="2000" dirty="0">
                <a:cs typeface="Arial" charset="0"/>
              </a:rPr>
              <a:t> possibly overlapping with </a:t>
            </a:r>
            <a:r>
              <a:rPr lang="en-GB" sz="2000" i="1" dirty="0"/>
              <a:t>x</a:t>
            </a:r>
            <a:r>
              <a:rPr lang="en-GB" sz="2000" baseline="-25000" dirty="0"/>
              <a:t>i</a:t>
            </a:r>
            <a:endParaRPr lang="en-GB" sz="2000" dirty="0"/>
          </a:p>
          <a:p>
            <a:pPr marL="571500" indent="-571500" eaLnBrk="1" hangingPunct="1">
              <a:buFont typeface="Wingdings" pitchFamily="2" charset="2"/>
              <a:buNone/>
              <a:defRPr/>
            </a:pPr>
            <a:r>
              <a:rPr lang="en-GB" sz="2000" dirty="0">
                <a:cs typeface="Arial" charset="0"/>
              </a:rPr>
              <a:t>General case: </a:t>
            </a:r>
            <a:r>
              <a:rPr lang="en-GB" sz="2000" i="1" dirty="0">
                <a:cs typeface="Arial" charset="0"/>
              </a:rPr>
              <a:t>R</a:t>
            </a:r>
            <a:r>
              <a:rPr lang="en-GB" sz="2000" dirty="0">
                <a:cs typeface="Arial" charset="0"/>
              </a:rPr>
              <a:t> moment conditions</a:t>
            </a:r>
          </a:p>
          <a:p>
            <a:pPr marL="571500" indent="-571500" eaLnBrk="1" hangingPunct="1">
              <a:buFont typeface="Wingdings" pitchFamily="2" charset="2"/>
              <a:buNone/>
              <a:defRPr/>
            </a:pPr>
            <a:r>
              <a:rPr lang="en-GB" sz="2000" dirty="0">
                <a:cs typeface="Arial" charset="0"/>
              </a:rPr>
              <a:t>Substitution of expectations by sample averages gives </a:t>
            </a:r>
            <a:r>
              <a:rPr lang="en-GB" sz="2000" i="1" dirty="0">
                <a:cs typeface="Arial" charset="0"/>
              </a:rPr>
              <a:t>R</a:t>
            </a:r>
            <a:r>
              <a:rPr lang="en-GB" sz="2000" dirty="0">
                <a:cs typeface="Arial" charset="0"/>
              </a:rPr>
              <a:t> equations</a:t>
            </a:r>
          </a:p>
          <a:p>
            <a:pPr marL="571500" indent="-571500" eaLnBrk="1" hangingPunct="1">
              <a:buFont typeface="Wingdings" pitchFamily="2" charset="2"/>
              <a:buNone/>
              <a:defRPr/>
            </a:pPr>
            <a:endParaRPr lang="en-GB" sz="1400" dirty="0">
              <a:cs typeface="Arial" charset="0"/>
            </a:endParaRPr>
          </a:p>
          <a:p>
            <a:pPr marL="571500" indent="-571500" eaLnBrk="1" hangingPunct="1">
              <a:buFont typeface="Wingdings" pitchFamily="2" charset="2"/>
              <a:buNone/>
              <a:defRPr/>
            </a:pPr>
            <a:endParaRPr lang="en-GB" sz="1400" dirty="0">
              <a:cs typeface="Arial" charset="0"/>
            </a:endParaRPr>
          </a:p>
          <a:p>
            <a:pPr marL="360000" indent="-360000">
              <a:spcBef>
                <a:spcPts val="600"/>
              </a:spcBef>
              <a:buSzPct val="100000"/>
              <a:buFont typeface="+mj-lt"/>
              <a:buAutoNum type="arabicPeriod"/>
              <a:defRPr/>
            </a:pPr>
            <a:r>
              <a:rPr lang="en-GB" sz="2000" i="1" dirty="0">
                <a:cs typeface="Arial" charset="0"/>
              </a:rPr>
              <a:t>R = K</a:t>
            </a:r>
            <a:r>
              <a:rPr lang="en-GB" sz="2000" dirty="0">
                <a:cs typeface="Arial" charset="0"/>
              </a:rPr>
              <a:t>: one unique solution, the IV estimator; identified model</a:t>
            </a:r>
          </a:p>
          <a:p>
            <a:pPr marL="360000" indent="-360000">
              <a:spcBef>
                <a:spcPts val="600"/>
              </a:spcBef>
              <a:buSzPct val="100000"/>
              <a:buFont typeface="+mj-lt"/>
              <a:buAutoNum type="arabicPeriod"/>
              <a:defRPr/>
            </a:pPr>
            <a:endParaRPr lang="en-GB" sz="2800" dirty="0">
              <a:cs typeface="Arial" charset="0"/>
            </a:endParaRPr>
          </a:p>
          <a:p>
            <a:pPr marL="360000" indent="-360000">
              <a:spcBef>
                <a:spcPts val="600"/>
              </a:spcBef>
              <a:buSzPct val="100000"/>
              <a:buFont typeface="+mj-lt"/>
              <a:buAutoNum type="arabicPeriod"/>
              <a:defRPr/>
            </a:pPr>
            <a:r>
              <a:rPr lang="en-GB" sz="2000" i="1" dirty="0"/>
              <a:t>R &lt; K:</a:t>
            </a:r>
            <a:r>
              <a:rPr lang="en-GB" sz="2000" dirty="0"/>
              <a:t> </a:t>
            </a:r>
            <a:r>
              <a:rPr lang="en-GB" sz="2000" dirty="0">
                <a:cs typeface="Arial" charset="0"/>
              </a:rPr>
              <a:t>infinite number of solutions, not enough instruments for a unique solution; under-identified or not identified model</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D37B14E-501A-4766-B80C-AEB4E4ABD046}" type="slidenum">
              <a:rPr lang="de-AT" altLang="en-US"/>
              <a:pPr>
                <a:defRPr/>
              </a:pPr>
              <a:t>4</a:t>
            </a:fld>
            <a:endParaRPr lang="de-AT" altLang="en-US"/>
          </a:p>
        </p:txBody>
      </p:sp>
      <p:graphicFrame>
        <p:nvGraphicFramePr>
          <p:cNvPr id="1945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4554" name="Formel" r:id="rId4" imgW="114151" imgH="215619" progId="Equation.3">
                  <p:embed/>
                </p:oleObj>
              </mc:Choice>
              <mc:Fallback>
                <p:oleObj name="Formel" r:id="rId4" imgW="114151" imgH="215619" progId="Equation.3">
                  <p:embed/>
                  <p:pic>
                    <p:nvPicPr>
                      <p:cNvPr id="19458"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59" name="Object 7"/>
          <p:cNvGraphicFramePr>
            <a:graphicFrameLocks noChangeAspect="1"/>
          </p:cNvGraphicFramePr>
          <p:nvPr/>
        </p:nvGraphicFramePr>
        <p:xfrm>
          <a:off x="1476375" y="3819525"/>
          <a:ext cx="2782888" cy="546100"/>
        </p:xfrm>
        <a:graphic>
          <a:graphicData uri="http://schemas.openxmlformats.org/presentationml/2006/ole">
            <mc:AlternateContent xmlns:mc="http://schemas.openxmlformats.org/markup-compatibility/2006">
              <mc:Choice xmlns:v="urn:schemas-microsoft-com:vml" Requires="v">
                <p:oleObj spid="_x0000_s234555" name="Formel" r:id="rId6" imgW="1422360" imgH="279360" progId="Equation.3">
                  <p:embed/>
                </p:oleObj>
              </mc:Choice>
              <mc:Fallback>
                <p:oleObj name="Formel" r:id="rId6" imgW="1422360" imgH="279360" progId="Equation.3">
                  <p:embed/>
                  <p:pic>
                    <p:nvPicPr>
                      <p:cNvPr id="19459"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38195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0" name="Object 8"/>
          <p:cNvGraphicFramePr>
            <a:graphicFrameLocks noChangeAspect="1"/>
          </p:cNvGraphicFramePr>
          <p:nvPr/>
        </p:nvGraphicFramePr>
        <p:xfrm>
          <a:off x="1476375" y="4654550"/>
          <a:ext cx="4797425" cy="646113"/>
        </p:xfrm>
        <a:graphic>
          <a:graphicData uri="http://schemas.openxmlformats.org/presentationml/2006/ole">
            <mc:AlternateContent xmlns:mc="http://schemas.openxmlformats.org/markup-compatibility/2006">
              <mc:Choice xmlns:v="urn:schemas-microsoft-com:vml" Requires="v">
                <p:oleObj spid="_x0000_s234556" name="Equation" r:id="rId8" imgW="2450880" imgH="330120" progId="Equation.DSMT4">
                  <p:embed/>
                </p:oleObj>
              </mc:Choice>
              <mc:Fallback>
                <p:oleObj name="Equation" r:id="rId8" imgW="2450880" imgH="330120" progId="Equation.DSMT4">
                  <p:embed/>
                  <p:pic>
                    <p:nvPicPr>
                      <p:cNvPr id="1946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6375" y="4654550"/>
                        <a:ext cx="4797425"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230907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GB" sz="4000" dirty="0">
                <a:latin typeface="Verdana" pitchFamily="34" charset="0"/>
              </a:rPr>
              <a:t>Systems of Regression Equations</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3AADA16C-C7DA-4B50-92BB-81CB7A61AE54}" type="slidenum">
              <a:rPr lang="de-AT" altLang="en-US"/>
              <a:pPr>
                <a:defRPr/>
              </a:pPr>
              <a:t>40</a:t>
            </a:fld>
            <a:endParaRPr lang="de-AT" altLang="en-US" dirty="0"/>
          </a:p>
        </p:txBody>
      </p:sp>
      <p:sp>
        <p:nvSpPr>
          <p:cNvPr id="69638"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marL="360000" indent="-360000">
              <a:lnSpc>
                <a:spcPct val="90000"/>
              </a:lnSpc>
              <a:spcBef>
                <a:spcPts val="480"/>
              </a:spcBef>
              <a:buClr>
                <a:schemeClr val="accent1"/>
              </a:buClr>
              <a:buSzPct val="100000"/>
              <a:defRPr/>
            </a:pPr>
            <a:r>
              <a:rPr lang="en-GB" sz="2000" dirty="0"/>
              <a:t>Economic processes encompass the simultaneous developments as well as interrelations of a set of dependent variables</a:t>
            </a:r>
          </a:p>
          <a:p>
            <a:pPr marL="360000" indent="-360000">
              <a:lnSpc>
                <a:spcPct val="90000"/>
              </a:lnSpc>
              <a:spcBef>
                <a:spcPts val="480"/>
              </a:spcBef>
              <a:buClr>
                <a:schemeClr val="accent1"/>
              </a:buClr>
              <a:buSzPct val="65000"/>
              <a:buFont typeface="Wingdings" pitchFamily="2" charset="2"/>
              <a:buChar char="n"/>
              <a:defRPr/>
            </a:pPr>
            <a:r>
              <a:rPr lang="en-GB" sz="2000" dirty="0"/>
              <a:t>For modelling economic processes: system of relations, typically in the form of regression equations: multi-equation model</a:t>
            </a:r>
          </a:p>
          <a:p>
            <a:pPr marL="360000" indent="-360000">
              <a:lnSpc>
                <a:spcPct val="90000"/>
              </a:lnSpc>
              <a:spcBef>
                <a:spcPts val="480"/>
              </a:spcBef>
              <a:buClr>
                <a:schemeClr val="accent1"/>
              </a:buClr>
              <a:buSzPct val="65000"/>
              <a:defRPr/>
            </a:pPr>
            <a:r>
              <a:rPr lang="en-GB" sz="2000" dirty="0"/>
              <a:t>Example: Two dependent variables </a:t>
            </a:r>
            <a:r>
              <a:rPr lang="en-GB" sz="2000" i="1" dirty="0"/>
              <a:t>y</a:t>
            </a:r>
            <a:r>
              <a:rPr lang="en-GB" sz="2000" baseline="-25000" dirty="0"/>
              <a:t>t1</a:t>
            </a:r>
            <a:r>
              <a:rPr lang="en-GB" sz="2000" dirty="0"/>
              <a:t> and </a:t>
            </a:r>
            <a:r>
              <a:rPr lang="en-GB" sz="2000" i="1" dirty="0"/>
              <a:t>y</a:t>
            </a:r>
            <a:r>
              <a:rPr lang="en-GB" sz="2000" baseline="-25000" dirty="0"/>
              <a:t>t2</a:t>
            </a:r>
            <a:r>
              <a:rPr lang="en-GB" sz="2000" dirty="0"/>
              <a:t> are modelled as</a:t>
            </a:r>
          </a:p>
          <a:p>
            <a:pPr marL="360000" indent="-360000">
              <a:lnSpc>
                <a:spcPct val="90000"/>
              </a:lnSpc>
              <a:spcBef>
                <a:spcPts val="480"/>
              </a:spcBef>
              <a:buFont typeface="Wingdings" pitchFamily="2" charset="2"/>
              <a:buNone/>
              <a:defRPr/>
            </a:pPr>
            <a:r>
              <a:rPr lang="en-GB" sz="2000" i="1" dirty="0"/>
              <a:t>		y</a:t>
            </a:r>
            <a:r>
              <a:rPr lang="en-GB" sz="2000" baseline="-25000" dirty="0"/>
              <a:t>t1</a:t>
            </a:r>
            <a:r>
              <a:rPr lang="en-GB" sz="2000" dirty="0"/>
              <a:t> = </a:t>
            </a:r>
            <a:r>
              <a:rPr lang="en-GB" sz="2000" i="1" dirty="0"/>
              <a:t>x</a:t>
            </a:r>
            <a:r>
              <a:rPr lang="en-GB" sz="2000" dirty="0"/>
              <a:t>‘</a:t>
            </a:r>
            <a:r>
              <a:rPr lang="en-GB" sz="2000" baseline="-25000" dirty="0"/>
              <a:t>t1</a:t>
            </a:r>
            <a:r>
              <a:rPr lang="en-GB" sz="2000" dirty="0"/>
              <a:t>β</a:t>
            </a:r>
            <a:r>
              <a:rPr lang="en-GB" sz="2000" baseline="-25000" dirty="0"/>
              <a:t>1</a:t>
            </a:r>
            <a:r>
              <a:rPr lang="en-GB" sz="2000" dirty="0"/>
              <a:t> + ε</a:t>
            </a:r>
            <a:r>
              <a:rPr lang="en-GB" sz="2000" baseline="-25000" dirty="0"/>
              <a:t>t1</a:t>
            </a:r>
            <a:r>
              <a:rPr lang="en-GB" sz="2000" dirty="0"/>
              <a:t> </a:t>
            </a:r>
          </a:p>
          <a:p>
            <a:pPr marL="360000" lvl="1" indent="-360000">
              <a:lnSpc>
                <a:spcPct val="90000"/>
              </a:lnSpc>
              <a:spcBef>
                <a:spcPts val="480"/>
              </a:spcBef>
              <a:buFont typeface="Wingdings" pitchFamily="2" charset="2"/>
              <a:buNone/>
              <a:defRPr/>
            </a:pPr>
            <a:r>
              <a:rPr lang="en-GB" sz="2000" i="1" dirty="0"/>
              <a:t>		y</a:t>
            </a:r>
            <a:r>
              <a:rPr lang="en-GB" sz="2000" baseline="-25000" dirty="0"/>
              <a:t>t2</a:t>
            </a:r>
            <a:r>
              <a:rPr lang="en-GB" sz="2000" dirty="0"/>
              <a:t> = </a:t>
            </a:r>
            <a:r>
              <a:rPr lang="en-GB" sz="2000" i="1" dirty="0"/>
              <a:t>x</a:t>
            </a:r>
            <a:r>
              <a:rPr lang="en-GB" sz="2000" dirty="0"/>
              <a:t>‘</a:t>
            </a:r>
            <a:r>
              <a:rPr lang="en-GB" sz="2000" baseline="-25000" dirty="0"/>
              <a:t>t2</a:t>
            </a:r>
            <a:r>
              <a:rPr lang="en-GB" sz="2000" dirty="0"/>
              <a:t>β</a:t>
            </a:r>
            <a:r>
              <a:rPr lang="en-GB" sz="2000" baseline="-25000" dirty="0"/>
              <a:t>2</a:t>
            </a:r>
            <a:r>
              <a:rPr lang="en-GB" sz="2000" dirty="0"/>
              <a:t> + ε</a:t>
            </a:r>
            <a:r>
              <a:rPr lang="en-GB" sz="2000" baseline="-25000" dirty="0"/>
              <a:t>t2</a:t>
            </a:r>
            <a:r>
              <a:rPr lang="en-GB" sz="2000" dirty="0"/>
              <a:t> </a:t>
            </a:r>
          </a:p>
          <a:p>
            <a:pPr marL="360000" indent="-360000">
              <a:lnSpc>
                <a:spcPct val="90000"/>
              </a:lnSpc>
              <a:spcBef>
                <a:spcPts val="480"/>
              </a:spcBef>
              <a:buClr>
                <a:schemeClr val="accent1"/>
              </a:buClr>
              <a:buSzPct val="65000"/>
              <a:defRPr/>
            </a:pPr>
            <a:r>
              <a:rPr lang="en-GB" sz="2000" dirty="0"/>
              <a:t>	with V{</a:t>
            </a:r>
            <a:r>
              <a:rPr lang="en-GB" sz="2000" dirty="0" err="1"/>
              <a:t>ε</a:t>
            </a:r>
            <a:r>
              <a:rPr lang="en-GB" sz="2000" baseline="-25000" dirty="0" err="1"/>
              <a:t>ti</a:t>
            </a:r>
            <a:r>
              <a:rPr lang="en-GB" sz="2000" dirty="0"/>
              <a:t>} = σ</a:t>
            </a:r>
            <a:r>
              <a:rPr lang="en-GB" sz="2000" baseline="-25000" dirty="0"/>
              <a:t>i</a:t>
            </a:r>
            <a:r>
              <a:rPr lang="en-GB" sz="2000" baseline="30000" dirty="0"/>
              <a:t>2</a:t>
            </a:r>
            <a:r>
              <a:rPr lang="en-GB" sz="2000" dirty="0"/>
              <a:t> for </a:t>
            </a:r>
            <a:r>
              <a:rPr lang="en-GB" sz="2000" i="1" dirty="0" err="1"/>
              <a:t>i</a:t>
            </a:r>
            <a:r>
              <a:rPr lang="en-GB" sz="2000" dirty="0"/>
              <a:t> = 1, 2, </a:t>
            </a:r>
            <a:r>
              <a:rPr lang="en-GB" sz="2000" dirty="0" err="1"/>
              <a:t>Cov</a:t>
            </a:r>
            <a:r>
              <a:rPr lang="en-GB" sz="2000" dirty="0"/>
              <a:t>{ε</a:t>
            </a:r>
            <a:r>
              <a:rPr lang="en-GB" sz="2000" baseline="-25000" dirty="0"/>
              <a:t>t1</a:t>
            </a:r>
            <a:r>
              <a:rPr lang="en-GB" sz="2000" dirty="0"/>
              <a:t>, ε</a:t>
            </a:r>
            <a:r>
              <a:rPr lang="en-GB" sz="2000" baseline="-25000" dirty="0"/>
              <a:t>t2</a:t>
            </a:r>
            <a:r>
              <a:rPr lang="en-GB" sz="2000" dirty="0"/>
              <a:t>} = σ</a:t>
            </a:r>
            <a:r>
              <a:rPr lang="en-GB" sz="2000" baseline="-25000" dirty="0"/>
              <a:t>12</a:t>
            </a:r>
            <a:r>
              <a:rPr lang="en-GB" sz="2000" dirty="0"/>
              <a:t> ≠ 0</a:t>
            </a:r>
          </a:p>
          <a:p>
            <a:pPr marL="360000" indent="-360000">
              <a:lnSpc>
                <a:spcPct val="90000"/>
              </a:lnSpc>
              <a:spcBef>
                <a:spcPts val="480"/>
              </a:spcBef>
              <a:buClr>
                <a:schemeClr val="accent1"/>
              </a:buClr>
              <a:buSzPct val="65000"/>
              <a:defRPr/>
            </a:pPr>
            <a:r>
              <a:rPr lang="en-GB" sz="2000" dirty="0"/>
              <a:t> Typical situations:</a:t>
            </a:r>
          </a:p>
          <a:p>
            <a:pPr marL="720000" lvl="1" indent="-360000">
              <a:lnSpc>
                <a:spcPct val="90000"/>
              </a:lnSpc>
              <a:spcBef>
                <a:spcPts val="480"/>
              </a:spcBef>
              <a:buClr>
                <a:schemeClr val="tx2"/>
              </a:buClr>
              <a:buSzPct val="100000"/>
              <a:buFont typeface="+mj-lt"/>
              <a:buAutoNum type="arabicPeriod"/>
              <a:defRPr/>
            </a:pPr>
            <a:r>
              <a:rPr lang="en-GB" sz="2000" dirty="0"/>
              <a:t>The set of regressors </a:t>
            </a:r>
            <a:r>
              <a:rPr lang="en-GB" sz="2000" i="1" dirty="0"/>
              <a:t>x</a:t>
            </a:r>
            <a:r>
              <a:rPr lang="en-GB" sz="2000" baseline="-25000" dirty="0"/>
              <a:t>t1</a:t>
            </a:r>
            <a:r>
              <a:rPr lang="en-GB" sz="2000" dirty="0"/>
              <a:t> and </a:t>
            </a:r>
            <a:r>
              <a:rPr lang="en-GB" sz="2000" i="1" dirty="0"/>
              <a:t>x</a:t>
            </a:r>
            <a:r>
              <a:rPr lang="en-GB" sz="2000" baseline="-25000" dirty="0"/>
              <a:t>t2</a:t>
            </a:r>
            <a:r>
              <a:rPr lang="en-GB" sz="2000" dirty="0"/>
              <a:t> coincide</a:t>
            </a:r>
          </a:p>
          <a:p>
            <a:pPr marL="720000" lvl="1" indent="-360000">
              <a:lnSpc>
                <a:spcPct val="90000"/>
              </a:lnSpc>
              <a:spcBef>
                <a:spcPts val="475"/>
              </a:spcBef>
              <a:buClr>
                <a:schemeClr val="tx2"/>
              </a:buClr>
              <a:buSzPct val="100000"/>
              <a:buFont typeface="+mj-lt"/>
              <a:buAutoNum type="arabicPeriod"/>
              <a:defRPr/>
            </a:pPr>
            <a:r>
              <a:rPr lang="en-GB" sz="2000" dirty="0"/>
              <a:t>The set of regressors </a:t>
            </a:r>
            <a:r>
              <a:rPr lang="en-GB" sz="2000" i="1" dirty="0"/>
              <a:t>x</a:t>
            </a:r>
            <a:r>
              <a:rPr lang="en-GB" sz="2000" baseline="-25000" dirty="0"/>
              <a:t>t1</a:t>
            </a:r>
            <a:r>
              <a:rPr lang="en-GB" sz="2000" dirty="0"/>
              <a:t> and </a:t>
            </a:r>
            <a:r>
              <a:rPr lang="en-GB" sz="2000" i="1" dirty="0"/>
              <a:t>x</a:t>
            </a:r>
            <a:r>
              <a:rPr lang="en-GB" sz="2000" baseline="-25000" dirty="0"/>
              <a:t>t2</a:t>
            </a:r>
            <a:r>
              <a:rPr lang="en-GB" sz="2000" dirty="0"/>
              <a:t> differ, may overlap </a:t>
            </a:r>
          </a:p>
          <a:p>
            <a:pPr marL="720000" lvl="1" indent="-360000">
              <a:lnSpc>
                <a:spcPct val="90000"/>
              </a:lnSpc>
              <a:spcBef>
                <a:spcPts val="475"/>
              </a:spcBef>
              <a:buClr>
                <a:schemeClr val="tx2"/>
              </a:buClr>
              <a:buSzPct val="100000"/>
              <a:buFont typeface="+mj-lt"/>
              <a:buAutoNum type="arabicPeriod"/>
              <a:defRPr/>
            </a:pPr>
            <a:r>
              <a:rPr lang="en-GB" sz="2000" dirty="0"/>
              <a:t>Regressors contain one or both dependent variables</a:t>
            </a:r>
          </a:p>
          <a:p>
            <a:pPr marL="720000" lvl="1" indent="-360000">
              <a:lnSpc>
                <a:spcPct val="90000"/>
              </a:lnSpc>
              <a:spcBef>
                <a:spcPts val="475"/>
              </a:spcBef>
              <a:buClr>
                <a:schemeClr val="tx2"/>
              </a:buClr>
              <a:buSzPct val="100000"/>
              <a:buFont typeface="+mj-lt"/>
              <a:buAutoNum type="arabicPeriod"/>
              <a:defRPr/>
            </a:pPr>
            <a:r>
              <a:rPr lang="en-GB" sz="2000" dirty="0"/>
              <a:t>Regressors contain lagged variables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GB" sz="4000" dirty="0">
                <a:latin typeface="Verdana" pitchFamily="34" charset="0"/>
              </a:rPr>
              <a:t>Capital Asset Pricing Model</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dirty="0"/>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DBA928CD-3540-4A97-A98F-2EA418F58149}" type="slidenum">
              <a:rPr lang="de-AT" altLang="en-US"/>
              <a:pPr>
                <a:defRPr/>
              </a:pPr>
              <a:t>41</a:t>
            </a:fld>
            <a:endParaRPr lang="de-AT" altLang="en-US" dirty="0"/>
          </a:p>
        </p:txBody>
      </p:sp>
      <p:sp>
        <p:nvSpPr>
          <p:cNvPr id="57350" name="Rectangle 299"/>
          <p:cNvSpPr txBox="1">
            <a:spLocks noChangeArrowheads="1"/>
          </p:cNvSpPr>
          <p:nvPr/>
        </p:nvSpPr>
        <p:spPr bwMode="auto">
          <a:xfrm>
            <a:off x="500063" y="1600200"/>
            <a:ext cx="8175625" cy="4493096"/>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solidFill>
            <a:prstDash val="solid"/>
            <a:headEnd/>
            <a:tailEnd/>
          </a:ln>
        </p:spPr>
        <p:style>
          <a:lnRef idx="1">
            <a:schemeClr val="accent6"/>
          </a:lnRef>
          <a:fillRef idx="2">
            <a:schemeClr val="accent6"/>
          </a:fillRef>
          <a:effectRef idx="1">
            <a:schemeClr val="accent6"/>
          </a:effectRef>
          <a:fontRef idx="minor">
            <a:schemeClr val="dk1"/>
          </a:fontRef>
        </p:style>
        <p:txBody>
          <a:bodyPr/>
          <a:lstStyle/>
          <a:p>
            <a:pPr marL="358775" indent="-358775">
              <a:spcBef>
                <a:spcPts val="400"/>
              </a:spcBef>
              <a:buClr>
                <a:schemeClr val="accent1"/>
              </a:buClr>
              <a:buSzPct val="65000"/>
              <a:defRPr/>
            </a:pPr>
            <a:r>
              <a:rPr lang="en-GB" sz="2000" dirty="0"/>
              <a:t>Capital asset pricing (CAP) model: describes the return </a:t>
            </a:r>
            <a:r>
              <a:rPr lang="en-GB" sz="2000" i="1" dirty="0" err="1"/>
              <a:t>R</a:t>
            </a:r>
            <a:r>
              <a:rPr lang="en-GB" sz="2000" baseline="-25000" dirty="0" err="1"/>
              <a:t>i</a:t>
            </a:r>
            <a:r>
              <a:rPr lang="en-GB" sz="2000" dirty="0"/>
              <a:t> of asset </a:t>
            </a:r>
            <a:r>
              <a:rPr lang="en-GB" sz="2000" i="1" dirty="0" err="1"/>
              <a:t>i</a:t>
            </a:r>
            <a:endParaRPr lang="en-GB" sz="2000" dirty="0"/>
          </a:p>
          <a:p>
            <a:pPr marL="358775" indent="-358775">
              <a:spcBef>
                <a:spcPts val="400"/>
              </a:spcBef>
              <a:buClr>
                <a:schemeClr val="accent1"/>
              </a:buClr>
              <a:buSzPct val="65000"/>
              <a:defRPr/>
            </a:pPr>
            <a:r>
              <a:rPr lang="en-GB" sz="2000" dirty="0"/>
              <a:t>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 </a:t>
            </a:r>
            <a:r>
              <a:rPr lang="en-GB" sz="2000" dirty="0" err="1"/>
              <a:t>β</a:t>
            </a:r>
            <a:r>
              <a:rPr lang="en-GB" sz="2000" baseline="-25000" dirty="0" err="1"/>
              <a:t>i</a:t>
            </a:r>
            <a:r>
              <a:rPr lang="en-GB" sz="2000" dirty="0"/>
              <a:t>(E{</a:t>
            </a:r>
            <a:r>
              <a:rPr lang="en-GB" sz="2000" i="1" dirty="0" err="1"/>
              <a:t>R</a:t>
            </a:r>
            <a:r>
              <a:rPr lang="en-GB" sz="2000" baseline="-25000" dirty="0" err="1"/>
              <a:t>m</a:t>
            </a:r>
            <a:r>
              <a:rPr lang="en-GB" sz="2000" dirty="0"/>
              <a:t>} – </a:t>
            </a:r>
            <a:r>
              <a:rPr lang="en-GB" sz="2000" i="1" dirty="0" err="1"/>
              <a:t>R</a:t>
            </a:r>
            <a:r>
              <a:rPr lang="en-GB" sz="2000" baseline="-25000" dirty="0" err="1"/>
              <a:t>f</a:t>
            </a:r>
            <a:r>
              <a:rPr lang="en-GB" sz="2000" dirty="0"/>
              <a:t>) + </a:t>
            </a:r>
            <a:r>
              <a:rPr lang="en-GB" sz="2000" dirty="0" err="1"/>
              <a:t>ε</a:t>
            </a:r>
            <a:r>
              <a:rPr lang="en-GB" sz="2000" baseline="-25000" dirty="0" err="1"/>
              <a:t>i</a:t>
            </a:r>
            <a:endParaRPr lang="en-GB" sz="2000" dirty="0"/>
          </a:p>
          <a:p>
            <a:pPr marL="358775" indent="-358775">
              <a:spcBef>
                <a:spcPts val="400"/>
              </a:spcBef>
              <a:defRPr/>
            </a:pPr>
            <a:r>
              <a:rPr lang="en-GB" sz="2000" i="1" dirty="0"/>
              <a:t>	</a:t>
            </a:r>
            <a:r>
              <a:rPr lang="en-GB" sz="2000" dirty="0"/>
              <a:t>with </a:t>
            </a:r>
          </a:p>
          <a:p>
            <a:pPr marL="719138" lvl="1" indent="-358775">
              <a:spcBef>
                <a:spcPts val="400"/>
              </a:spcBef>
              <a:buClr>
                <a:schemeClr val="tx2"/>
              </a:buClr>
              <a:buSzPct val="65000"/>
              <a:buFont typeface="Wingdings" pitchFamily="2" charset="2"/>
              <a:buChar char="q"/>
              <a:defRPr/>
            </a:pPr>
            <a:r>
              <a:rPr lang="en-GB" sz="2000" i="1" dirty="0" err="1"/>
              <a:t>R</a:t>
            </a:r>
            <a:r>
              <a:rPr lang="en-GB" sz="2000" baseline="-25000" dirty="0" err="1"/>
              <a:t>f</a:t>
            </a:r>
            <a:r>
              <a:rPr lang="en-GB" sz="2000" dirty="0"/>
              <a:t>: return of a risk-free asset</a:t>
            </a:r>
            <a:endParaRPr lang="en-GB" sz="2000" i="1" dirty="0"/>
          </a:p>
          <a:p>
            <a:pPr marL="719138" lvl="1" indent="-358775">
              <a:spcBef>
                <a:spcPts val="400"/>
              </a:spcBef>
              <a:buClr>
                <a:schemeClr val="tx2"/>
              </a:buClr>
              <a:buSzPct val="65000"/>
              <a:buFont typeface="Wingdings" pitchFamily="2" charset="2"/>
              <a:buChar char="q"/>
              <a:defRPr/>
            </a:pPr>
            <a:r>
              <a:rPr lang="en-GB" sz="2000" i="1" dirty="0" err="1"/>
              <a:t>R</a:t>
            </a:r>
            <a:r>
              <a:rPr lang="en-GB" sz="2000" baseline="-25000" dirty="0" err="1"/>
              <a:t>m</a:t>
            </a:r>
            <a:r>
              <a:rPr lang="en-GB" sz="2000" dirty="0"/>
              <a:t>: return of the market’s optimal portfolio</a:t>
            </a:r>
          </a:p>
          <a:p>
            <a:pPr marL="358775" indent="-358775">
              <a:spcBef>
                <a:spcPts val="400"/>
              </a:spcBef>
              <a:buClr>
                <a:schemeClr val="accent1"/>
              </a:buClr>
              <a:buSzPct val="65000"/>
              <a:buFont typeface="Wingdings" pitchFamily="2" charset="2"/>
              <a:buChar char="n"/>
              <a:defRPr/>
            </a:pPr>
            <a:r>
              <a:rPr lang="en-GB" sz="2000" dirty="0" err="1"/>
              <a:t>β</a:t>
            </a:r>
            <a:r>
              <a:rPr lang="en-GB" sz="2000" baseline="-25000" dirty="0" err="1"/>
              <a:t>i</a:t>
            </a:r>
            <a:r>
              <a:rPr lang="en-GB" sz="2000" dirty="0"/>
              <a:t>: indicates how strong fluctuations of the returns of asset </a:t>
            </a:r>
            <a:r>
              <a:rPr lang="en-GB" sz="2000" i="1" dirty="0" err="1"/>
              <a:t>i</a:t>
            </a:r>
            <a:r>
              <a:rPr lang="en-GB" sz="2000" dirty="0"/>
              <a:t> are determined by fluctuations of the market as a whole</a:t>
            </a:r>
          </a:p>
          <a:p>
            <a:pPr marL="358775" indent="-358775">
              <a:spcBef>
                <a:spcPts val="400"/>
              </a:spcBef>
              <a:buClr>
                <a:schemeClr val="accent1"/>
              </a:buClr>
              <a:buSzPct val="65000"/>
              <a:buFont typeface="Wingdings" pitchFamily="2" charset="2"/>
              <a:buChar char="n"/>
              <a:defRPr/>
            </a:pPr>
            <a:r>
              <a:rPr lang="en-GB" sz="2000" dirty="0"/>
              <a:t>Knowledge of the return difference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will give information on the return difference </a:t>
            </a:r>
            <a:r>
              <a:rPr lang="en-GB" sz="2000" i="1" dirty="0" err="1"/>
              <a:t>R</a:t>
            </a:r>
            <a:r>
              <a:rPr lang="en-GB" sz="2000" baseline="-25000" dirty="0" err="1"/>
              <a:t>j</a:t>
            </a:r>
            <a:r>
              <a:rPr lang="en-GB" sz="2000" dirty="0"/>
              <a:t> - </a:t>
            </a:r>
            <a:r>
              <a:rPr lang="en-GB" sz="2000" i="1" dirty="0" err="1"/>
              <a:t>R</a:t>
            </a:r>
            <a:r>
              <a:rPr lang="en-GB" sz="2000" baseline="-25000" dirty="0" err="1"/>
              <a:t>f</a:t>
            </a:r>
            <a:r>
              <a:rPr lang="en-GB" sz="2000" dirty="0"/>
              <a:t> of asset </a:t>
            </a:r>
            <a:r>
              <a:rPr lang="en-GB" sz="2000" i="1" dirty="0"/>
              <a:t>j</a:t>
            </a:r>
            <a:r>
              <a:rPr lang="en-GB" sz="2000" dirty="0"/>
              <a:t>, at least for some assets</a:t>
            </a:r>
          </a:p>
          <a:p>
            <a:pPr marL="358775" indent="-358775">
              <a:spcBef>
                <a:spcPts val="400"/>
              </a:spcBef>
              <a:buClr>
                <a:schemeClr val="accent1"/>
              </a:buClr>
              <a:buSzPct val="65000"/>
              <a:buFont typeface="Wingdings" pitchFamily="2" charset="2"/>
              <a:buChar char="n"/>
              <a:defRPr/>
            </a:pPr>
            <a:r>
              <a:rPr lang="en-GB" sz="2000" dirty="0"/>
              <a:t>Analysis of a set of assets </a:t>
            </a:r>
            <a:r>
              <a:rPr lang="en-GB" sz="2000" i="1" dirty="0" err="1"/>
              <a:t>i</a:t>
            </a:r>
            <a:r>
              <a:rPr lang="en-GB" sz="2000" dirty="0"/>
              <a:t> = 1, …, </a:t>
            </a:r>
            <a:r>
              <a:rPr lang="en-GB" sz="2000" i="1" dirty="0"/>
              <a:t>s</a:t>
            </a:r>
            <a:r>
              <a:rPr lang="en-GB" sz="2000" dirty="0"/>
              <a:t> </a:t>
            </a:r>
          </a:p>
          <a:p>
            <a:pPr marL="719138" lvl="2" indent="-358775">
              <a:spcBef>
                <a:spcPts val="400"/>
              </a:spcBef>
              <a:buClr>
                <a:schemeClr val="tx2"/>
              </a:buClr>
              <a:buSzPct val="65000"/>
              <a:buFont typeface="Wingdings" pitchFamily="2" charset="2"/>
              <a:buChar char="q"/>
              <a:defRPr/>
            </a:pPr>
            <a:r>
              <a:rPr lang="en-GB" sz="2000" dirty="0"/>
              <a:t>The error terms </a:t>
            </a:r>
            <a:r>
              <a:rPr lang="en-GB" sz="2000" dirty="0" err="1"/>
              <a:t>ε</a:t>
            </a:r>
            <a:r>
              <a:rPr lang="en-GB" sz="2000" baseline="-25000" dirty="0" err="1"/>
              <a:t>i</a:t>
            </a:r>
            <a:r>
              <a:rPr lang="en-GB" sz="2000" dirty="0"/>
              <a:t>,</a:t>
            </a:r>
            <a:r>
              <a:rPr lang="en-GB" sz="2000" baseline="-25000" dirty="0"/>
              <a:t> </a:t>
            </a:r>
            <a:r>
              <a:rPr lang="en-GB" sz="2000" i="1" dirty="0" err="1"/>
              <a:t>i</a:t>
            </a:r>
            <a:r>
              <a:rPr lang="en-GB" sz="2000" dirty="0"/>
              <a:t> = 1, …, </a:t>
            </a:r>
            <a:r>
              <a:rPr lang="en-GB" sz="2000" i="1" dirty="0"/>
              <a:t>s</a:t>
            </a:r>
            <a:r>
              <a:rPr lang="en-GB" sz="2000" dirty="0"/>
              <a:t>, represent common factors, e.g., inflation rate, have a common dependence structure </a:t>
            </a:r>
          </a:p>
          <a:p>
            <a:pPr marL="719138" lvl="1" indent="-358775">
              <a:spcBef>
                <a:spcPts val="400"/>
              </a:spcBef>
              <a:buClr>
                <a:schemeClr val="tx2"/>
              </a:buClr>
              <a:buSzPct val="65000"/>
              <a:buFont typeface="Wingdings" pitchFamily="2" charset="2"/>
              <a:buChar char="q"/>
              <a:defRPr/>
            </a:pPr>
            <a:r>
              <a:rPr lang="en-GB" sz="2000" dirty="0"/>
              <a:t>Efficient use of information: simultaneous analysis</a:t>
            </a:r>
          </a:p>
        </p:txBody>
      </p:sp>
    </p:spTree>
    <p:extLst>
      <p:ext uri="{BB962C8B-B14F-4D97-AF65-F5344CB8AC3E}">
        <p14:creationId xmlns:p14="http://schemas.microsoft.com/office/powerpoint/2010/main" val="3913324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el 1"/>
          <p:cNvSpPr>
            <a:spLocks noGrp="1"/>
          </p:cNvSpPr>
          <p:nvPr>
            <p:ph type="title"/>
          </p:nvPr>
        </p:nvSpPr>
        <p:spPr/>
        <p:txBody>
          <a:bodyPr/>
          <a:lstStyle/>
          <a:p>
            <a:r>
              <a:rPr lang="en-GB" sz="4000" dirty="0">
                <a:latin typeface="Verdana" pitchFamily="34" charset="0"/>
              </a:rPr>
              <a:t>A Model for Investment</a:t>
            </a:r>
            <a:endParaRPr lang="en-GB" sz="4000" dirty="0"/>
          </a:p>
        </p:txBody>
      </p:sp>
      <p:sp>
        <p:nvSpPr>
          <p:cNvPr id="81923" name="Inhaltsplatzhalter 2"/>
          <p:cNvSpPr>
            <a:spLocks noGrp="1"/>
          </p:cNvSpPr>
          <p:nvPr>
            <p:ph idx="1"/>
          </p:nvPr>
        </p:nvSpPr>
        <p:spPr>
          <a:xfrm>
            <a:off x="457200" y="1600200"/>
            <a:ext cx="8218488" cy="449309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style>
          <a:lnRef idx="1">
            <a:schemeClr val="accent6"/>
          </a:lnRef>
          <a:fillRef idx="2">
            <a:schemeClr val="accent6"/>
          </a:fillRef>
          <a:effectRef idx="1">
            <a:schemeClr val="accent6"/>
          </a:effectRef>
          <a:fontRef idx="minor">
            <a:schemeClr val="dk1"/>
          </a:fontRef>
        </p:style>
        <p:txBody>
          <a:bodyPr/>
          <a:lstStyle/>
          <a:p>
            <a:pPr>
              <a:spcBef>
                <a:spcPts val="480"/>
              </a:spcBef>
              <a:buFont typeface="Wingdings" pitchFamily="2" charset="2"/>
              <a:buNone/>
              <a:defRPr/>
            </a:pPr>
            <a:r>
              <a:rPr lang="en-GB" sz="2000" dirty="0" err="1"/>
              <a:t>Grunfeld</a:t>
            </a:r>
            <a:r>
              <a:rPr lang="en-GB" sz="2000" dirty="0"/>
              <a:t> investment data (</a:t>
            </a:r>
            <a:r>
              <a:rPr lang="en-GB" sz="2000" dirty="0" err="1"/>
              <a:t>Grunfeld</a:t>
            </a:r>
            <a:r>
              <a:rPr lang="en-GB" sz="2000" dirty="0"/>
              <a:t> &amp; </a:t>
            </a:r>
            <a:r>
              <a:rPr lang="en-GB" sz="2000" dirty="0" err="1"/>
              <a:t>Griliches</a:t>
            </a:r>
            <a:r>
              <a:rPr lang="en-GB" sz="2000" dirty="0"/>
              <a:t>, 1960): Panel data set on gross investments </a:t>
            </a:r>
            <a:r>
              <a:rPr lang="en-GB" sz="2000" i="1" dirty="0" err="1"/>
              <a:t>I</a:t>
            </a:r>
            <a:r>
              <a:rPr lang="en-GB" sz="2000" baseline="-25000" dirty="0" err="1"/>
              <a:t>it</a:t>
            </a:r>
            <a:r>
              <a:rPr lang="en-GB" sz="2000" i="1" dirty="0"/>
              <a:t> </a:t>
            </a:r>
            <a:r>
              <a:rPr lang="en-GB" sz="2000" dirty="0"/>
              <a:t>of firms </a:t>
            </a:r>
            <a:r>
              <a:rPr lang="en-GB" sz="2000" i="1" dirty="0" err="1"/>
              <a:t>i</a:t>
            </a:r>
            <a:r>
              <a:rPr lang="en-GB" sz="2000" dirty="0"/>
              <a:t> = 1, ..., 6 over 20 years and related data </a:t>
            </a:r>
          </a:p>
          <a:p>
            <a:pPr>
              <a:spcBef>
                <a:spcPts val="480"/>
              </a:spcBef>
              <a:defRPr/>
            </a:pPr>
            <a:r>
              <a:rPr lang="en-GB" sz="2000" dirty="0"/>
              <a:t>Investment decisions are assumed to be determined by</a:t>
            </a:r>
            <a:endParaRPr lang="en-GB" sz="2000" i="1" dirty="0"/>
          </a:p>
          <a:p>
            <a:pPr>
              <a:spcBef>
                <a:spcPts val="480"/>
              </a:spcBef>
              <a:buFont typeface="Wingdings" pitchFamily="2" charset="2"/>
              <a:buNone/>
              <a:defRPr/>
            </a:pPr>
            <a:r>
              <a:rPr lang="en-GB" sz="2000" i="1" dirty="0"/>
              <a:t>		</a:t>
            </a:r>
            <a:r>
              <a:rPr lang="en-GB" sz="2000" i="1" dirty="0" err="1"/>
              <a:t>I</a:t>
            </a:r>
            <a:r>
              <a:rPr lang="en-GB" sz="2000" baseline="-25000" dirty="0" err="1"/>
              <a:t>it</a:t>
            </a:r>
            <a:r>
              <a:rPr lang="en-GB" sz="2000" i="1" dirty="0"/>
              <a:t> </a:t>
            </a:r>
            <a:r>
              <a:rPr lang="en-GB" sz="2000" dirty="0"/>
              <a:t>= β</a:t>
            </a:r>
            <a:r>
              <a:rPr lang="en-GB" sz="2000" baseline="-25000" dirty="0"/>
              <a:t>i1</a:t>
            </a:r>
            <a:r>
              <a:rPr lang="en-GB" sz="2000" dirty="0"/>
              <a:t> + β</a:t>
            </a:r>
            <a:r>
              <a:rPr lang="en-GB" sz="2000" baseline="-25000" dirty="0"/>
              <a:t>i2</a:t>
            </a:r>
            <a:r>
              <a:rPr lang="en-GB" sz="2000" i="1" dirty="0"/>
              <a:t>F</a:t>
            </a:r>
            <a:r>
              <a:rPr lang="en-GB" sz="2000" baseline="-25000" dirty="0"/>
              <a:t>it</a:t>
            </a:r>
            <a:r>
              <a:rPr lang="en-GB" sz="2000" i="1" dirty="0"/>
              <a:t> </a:t>
            </a:r>
            <a:r>
              <a:rPr lang="en-GB" sz="2000" dirty="0"/>
              <a:t>+ β</a:t>
            </a:r>
            <a:r>
              <a:rPr lang="en-GB" sz="2000" baseline="-25000" dirty="0"/>
              <a:t>i3</a:t>
            </a:r>
            <a:r>
              <a:rPr lang="en-GB" sz="2000" i="1" dirty="0"/>
              <a:t>C</a:t>
            </a:r>
            <a:r>
              <a:rPr lang="en-GB" sz="2000" baseline="-25000" dirty="0"/>
              <a:t>it</a:t>
            </a:r>
            <a:r>
              <a:rPr lang="en-GB" sz="2000" i="1" dirty="0"/>
              <a:t> </a:t>
            </a:r>
            <a:r>
              <a:rPr lang="en-GB" sz="2000" dirty="0"/>
              <a:t>+ </a:t>
            </a:r>
            <a:r>
              <a:rPr lang="en-GB" sz="2000" dirty="0" err="1"/>
              <a:t>ε</a:t>
            </a:r>
            <a:r>
              <a:rPr lang="en-GB" sz="2000" baseline="-25000" dirty="0" err="1"/>
              <a:t>it</a:t>
            </a:r>
            <a:endParaRPr lang="en-GB" sz="2000" dirty="0"/>
          </a:p>
          <a:p>
            <a:pPr>
              <a:spcBef>
                <a:spcPts val="480"/>
              </a:spcBef>
              <a:buFont typeface="Wingdings" pitchFamily="2" charset="2"/>
              <a:buNone/>
              <a:defRPr/>
            </a:pPr>
            <a:r>
              <a:rPr lang="en-GB" sz="2000" dirty="0"/>
              <a:t>	with </a:t>
            </a:r>
          </a:p>
          <a:p>
            <a:pPr lvl="1">
              <a:spcBef>
                <a:spcPts val="480"/>
              </a:spcBef>
              <a:defRPr/>
            </a:pPr>
            <a:r>
              <a:rPr lang="en-GB" sz="1800" i="1" dirty="0"/>
              <a:t>F</a:t>
            </a:r>
            <a:r>
              <a:rPr lang="en-GB" sz="1800" baseline="-25000" dirty="0"/>
              <a:t>it</a:t>
            </a:r>
            <a:r>
              <a:rPr lang="en-GB" sz="1800" dirty="0"/>
              <a:t>: market value of firm </a:t>
            </a:r>
            <a:r>
              <a:rPr lang="en-GB" sz="1800" i="1" dirty="0" err="1"/>
              <a:t>i</a:t>
            </a:r>
            <a:r>
              <a:rPr lang="en-GB" sz="1800" dirty="0"/>
              <a:t> at the end of year </a:t>
            </a:r>
            <a:r>
              <a:rPr lang="en-GB" sz="1800" i="1" dirty="0"/>
              <a:t>t</a:t>
            </a:r>
            <a:r>
              <a:rPr lang="en-GB" sz="1800" dirty="0"/>
              <a:t>-1</a:t>
            </a:r>
          </a:p>
          <a:p>
            <a:pPr lvl="1">
              <a:spcBef>
                <a:spcPts val="480"/>
              </a:spcBef>
              <a:defRPr/>
            </a:pPr>
            <a:r>
              <a:rPr lang="en-GB" sz="1800" i="1" dirty="0"/>
              <a:t>C</a:t>
            </a:r>
            <a:r>
              <a:rPr lang="en-GB" sz="1800" baseline="-25000" dirty="0"/>
              <a:t>it</a:t>
            </a:r>
            <a:r>
              <a:rPr lang="en-GB" sz="1800" dirty="0"/>
              <a:t>: value of stock of plant and equipment at the end of year</a:t>
            </a:r>
            <a:r>
              <a:rPr lang="en-GB" sz="1800" i="1" dirty="0"/>
              <a:t> t</a:t>
            </a:r>
            <a:r>
              <a:rPr lang="en-GB" sz="1800" dirty="0"/>
              <a:t>-1</a:t>
            </a:r>
          </a:p>
          <a:p>
            <a:pPr marL="360000" indent="-360000">
              <a:spcBef>
                <a:spcPts val="480"/>
              </a:spcBef>
              <a:defRPr/>
            </a:pPr>
            <a:r>
              <a:rPr lang="en-GB" sz="2000" dirty="0"/>
              <a:t>Simultaneous analysis of equations for the various firms </a:t>
            </a:r>
            <a:r>
              <a:rPr lang="en-GB" sz="2000" i="1" dirty="0" err="1"/>
              <a:t>i</a:t>
            </a:r>
            <a:r>
              <a:rPr lang="en-GB" sz="2000" dirty="0"/>
              <a:t>: efficient use of information </a:t>
            </a:r>
          </a:p>
          <a:p>
            <a:pPr marL="687025" lvl="1" indent="-360000">
              <a:spcBef>
                <a:spcPts val="480"/>
              </a:spcBef>
              <a:defRPr/>
            </a:pPr>
            <a:r>
              <a:rPr lang="en-GB" sz="1800" dirty="0"/>
              <a:t>Error terms for the firms include common factors such as economic climate </a:t>
            </a:r>
          </a:p>
          <a:p>
            <a:pPr marL="687025" lvl="1" indent="-360000">
              <a:spcBef>
                <a:spcPts val="480"/>
              </a:spcBef>
              <a:defRPr/>
            </a:pPr>
            <a:r>
              <a:rPr lang="en-GB" sz="1800" dirty="0"/>
              <a:t>Coefficients may be the same for the firms</a:t>
            </a:r>
          </a:p>
        </p:txBody>
      </p:sp>
      <p:sp>
        <p:nvSpPr>
          <p:cNvPr id="4" name="Datumsplatzhalter 3"/>
          <p:cNvSpPr>
            <a:spLocks noGrp="1"/>
          </p:cNvSpPr>
          <p:nvPr>
            <p:ph type="dt" sz="quarter" idx="10"/>
          </p:nvPr>
        </p:nvSpPr>
        <p:spPr/>
        <p:txBody>
          <a:bodyPr/>
          <a:lstStyle/>
          <a:p>
            <a:pPr>
              <a:defRPr/>
            </a:pPr>
            <a:r>
              <a:rPr lang="en-US" altLang="en-US"/>
              <a:t>Nov 22, 2019</a:t>
            </a:r>
            <a:endParaRPr lang="de-AT" altLang="en-US" dirty="0"/>
          </a:p>
        </p:txBody>
      </p:sp>
      <p:sp>
        <p:nvSpPr>
          <p:cNvPr id="5"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6" name="Foliennummernplatzhalter 5"/>
          <p:cNvSpPr>
            <a:spLocks noGrp="1"/>
          </p:cNvSpPr>
          <p:nvPr>
            <p:ph type="sldNum" sz="quarter" idx="12"/>
          </p:nvPr>
        </p:nvSpPr>
        <p:spPr/>
        <p:txBody>
          <a:bodyPr/>
          <a:lstStyle/>
          <a:p>
            <a:pPr>
              <a:defRPr/>
            </a:pPr>
            <a:fld id="{979C41FA-A45C-4250-9648-D1D295D992E3}" type="slidenum">
              <a:rPr lang="de-AT" altLang="en-US" smtClean="0"/>
              <a:pPr>
                <a:defRPr/>
              </a:pPr>
              <a:t>42</a:t>
            </a:fld>
            <a:endParaRPr lang="de-AT" altLang="en-US"/>
          </a:p>
        </p:txBody>
      </p:sp>
    </p:spTree>
    <p:extLst>
      <p:ext uri="{BB962C8B-B14F-4D97-AF65-F5344CB8AC3E}">
        <p14:creationId xmlns:p14="http://schemas.microsoft.com/office/powerpoint/2010/main" val="7951223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GB" sz="4000" dirty="0">
                <a:latin typeface="Verdana" pitchFamily="34" charset="0"/>
              </a:rPr>
              <a:t>The Hog Market</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B31A4D82-8DF0-4D23-A74C-67588A2D997B}" type="slidenum">
              <a:rPr lang="de-AT" altLang="en-US"/>
              <a:pPr>
                <a:defRPr/>
              </a:pPr>
              <a:t>43</a:t>
            </a:fld>
            <a:endParaRPr lang="de-AT" altLang="en-US" dirty="0"/>
          </a:p>
        </p:txBody>
      </p:sp>
      <p:sp>
        <p:nvSpPr>
          <p:cNvPr id="84998" name="Rectangle 299"/>
          <p:cNvSpPr txBox="1">
            <a:spLocks noChangeArrowheads="1"/>
          </p:cNvSpPr>
          <p:nvPr/>
        </p:nvSpPr>
        <p:spPr bwMode="auto">
          <a:xfrm>
            <a:off x="500063" y="1600200"/>
            <a:ext cx="8175625" cy="4492625"/>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prstDash val="solid"/>
            <a:miter lim="800000"/>
            <a:headEnd/>
            <a:tailEnd/>
          </a:ln>
        </p:spPr>
        <p:txBody>
          <a:bodyPr/>
          <a:lstStyle/>
          <a:p>
            <a:pPr marL="360000" indent="-360000">
              <a:spcBef>
                <a:spcPts val="480"/>
              </a:spcBef>
              <a:buClr>
                <a:schemeClr val="accent1"/>
              </a:buClr>
              <a:buSzPct val="65000"/>
              <a:defRPr/>
            </a:pPr>
            <a:r>
              <a:rPr lang="en-GB" sz="2000" dirty="0"/>
              <a:t>Model equations:</a:t>
            </a:r>
          </a:p>
          <a:p>
            <a:pPr marL="571500" indent="-571500">
              <a:buFont typeface="Wingdings" pitchFamily="2" charset="2"/>
              <a:buNone/>
              <a:defRPr/>
            </a:pPr>
            <a:r>
              <a:rPr lang="en-GB" sz="2000" dirty="0"/>
              <a:t> 		</a:t>
            </a:r>
            <a:r>
              <a:rPr lang="en-GB" sz="2000" i="1" dirty="0" err="1"/>
              <a:t>Q</a:t>
            </a:r>
            <a:r>
              <a:rPr lang="en-GB" sz="2000" baseline="30000" dirty="0" err="1"/>
              <a:t>d</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r>
              <a:rPr lang="en-GB" sz="2000" dirty="0"/>
              <a:t>  (demand equation)</a:t>
            </a:r>
            <a:endParaRPr lang="en-GB" sz="2000" baseline="-25000" dirty="0"/>
          </a:p>
          <a:p>
            <a:pPr marL="571500" indent="-571500">
              <a:buFont typeface="Wingdings" pitchFamily="2" charset="2"/>
              <a:buNone/>
              <a:defRPr/>
            </a:pPr>
            <a:r>
              <a:rPr lang="en-GB" sz="2000" dirty="0"/>
              <a:t>		</a:t>
            </a:r>
            <a:r>
              <a:rPr lang="en-GB" sz="2000" i="1" dirty="0"/>
              <a:t>Q</a:t>
            </a:r>
            <a:r>
              <a:rPr lang="en-GB" sz="2000" baseline="30000" dirty="0"/>
              <a:t>s</a:t>
            </a:r>
            <a:r>
              <a:rPr lang="en-GB" sz="2000" dirty="0"/>
              <a:t> = β</a:t>
            </a:r>
            <a:r>
              <a:rPr lang="en-GB" sz="2000" baseline="-25000" dirty="0"/>
              <a:t>1</a:t>
            </a:r>
            <a:r>
              <a:rPr lang="en-GB" sz="2000" dirty="0"/>
              <a:t> + β</a:t>
            </a:r>
            <a:r>
              <a:rPr lang="en-GB" sz="2000" baseline="-25000" dirty="0"/>
              <a:t>2</a:t>
            </a:r>
            <a:r>
              <a:rPr lang="en-GB" sz="2000" i="1" dirty="0"/>
              <a:t>P</a:t>
            </a:r>
            <a:r>
              <a:rPr lang="en-GB" sz="2000" dirty="0"/>
              <a:t> + β</a:t>
            </a:r>
            <a:r>
              <a:rPr lang="en-GB" sz="2000" baseline="-25000" dirty="0"/>
              <a:t>3</a:t>
            </a:r>
            <a:r>
              <a:rPr lang="en-GB" sz="2000" i="1" dirty="0"/>
              <a:t>Z</a:t>
            </a:r>
            <a:r>
              <a:rPr lang="en-GB" sz="2000" dirty="0"/>
              <a:t> + ε</a:t>
            </a:r>
            <a:r>
              <a:rPr lang="en-GB" sz="2000" baseline="-25000" dirty="0"/>
              <a:t>2</a:t>
            </a:r>
            <a:r>
              <a:rPr lang="en-GB" sz="2000" dirty="0"/>
              <a:t>   (supply equation)</a:t>
            </a:r>
            <a:endParaRPr lang="en-GB" sz="2000" baseline="-25000" dirty="0"/>
          </a:p>
          <a:p>
            <a:pPr marL="571500" indent="-571500">
              <a:buFont typeface="Wingdings" pitchFamily="2" charset="2"/>
              <a:buNone/>
              <a:defRPr/>
            </a:pPr>
            <a:r>
              <a:rPr lang="en-GB" sz="2000" dirty="0"/>
              <a:t>		</a:t>
            </a:r>
            <a:r>
              <a:rPr lang="en-GB" sz="2000" i="1" dirty="0" err="1"/>
              <a:t>Q</a:t>
            </a:r>
            <a:r>
              <a:rPr lang="en-GB" sz="2000" baseline="30000" dirty="0" err="1"/>
              <a:t>d</a:t>
            </a:r>
            <a:r>
              <a:rPr lang="en-GB" sz="2000" dirty="0"/>
              <a:t> = </a:t>
            </a:r>
            <a:r>
              <a:rPr lang="en-GB" sz="2000" i="1" dirty="0"/>
              <a:t>Q</a:t>
            </a:r>
            <a:r>
              <a:rPr lang="en-GB" sz="2000" baseline="30000" dirty="0"/>
              <a:t>s</a:t>
            </a:r>
            <a:r>
              <a:rPr lang="en-GB" sz="2000" dirty="0"/>
              <a:t> (equilibrium condition)</a:t>
            </a:r>
          </a:p>
          <a:p>
            <a:pPr marL="360000" indent="-360000">
              <a:spcBef>
                <a:spcPts val="480"/>
              </a:spcBef>
              <a:defRPr/>
            </a:pPr>
            <a:r>
              <a:rPr lang="en-GB" sz="2000" i="1" dirty="0"/>
              <a:t>	</a:t>
            </a:r>
            <a:r>
              <a:rPr lang="en-GB" sz="2000" dirty="0"/>
              <a:t>with </a:t>
            </a:r>
            <a:r>
              <a:rPr lang="en-GB" sz="2000" i="1" dirty="0" err="1"/>
              <a:t>Q</a:t>
            </a:r>
            <a:r>
              <a:rPr lang="en-GB" sz="2000" baseline="30000" dirty="0" err="1"/>
              <a:t>d</a:t>
            </a:r>
            <a:r>
              <a:rPr lang="en-GB" sz="2000" dirty="0"/>
              <a:t>: demanded quantity, </a:t>
            </a:r>
            <a:r>
              <a:rPr lang="en-GB" sz="2000" i="1" dirty="0"/>
              <a:t>Q</a:t>
            </a:r>
            <a:r>
              <a:rPr lang="en-GB" sz="2000" baseline="30000" dirty="0"/>
              <a:t>s</a:t>
            </a:r>
            <a:r>
              <a:rPr lang="en-GB" sz="2000" dirty="0"/>
              <a:t>: supplied quantity, </a:t>
            </a:r>
            <a:r>
              <a:rPr lang="en-GB" sz="2000" i="1" dirty="0"/>
              <a:t>P</a:t>
            </a:r>
            <a:r>
              <a:rPr lang="en-GB" sz="2000" dirty="0"/>
              <a:t>: price, </a:t>
            </a:r>
            <a:r>
              <a:rPr lang="en-GB" sz="2000" i="1" dirty="0"/>
              <a:t>Y</a:t>
            </a:r>
            <a:r>
              <a:rPr lang="en-GB" sz="2000" dirty="0"/>
              <a:t>: income, and </a:t>
            </a:r>
            <a:r>
              <a:rPr lang="en-GB" sz="2000" i="1" dirty="0"/>
              <a:t>Z</a:t>
            </a:r>
            <a:r>
              <a:rPr lang="en-GB" sz="2000" dirty="0"/>
              <a:t>: costs of production, or</a:t>
            </a:r>
          </a:p>
          <a:p>
            <a:pPr marL="571500" indent="-571500">
              <a:buFont typeface="Wingdings" pitchFamily="2" charset="2"/>
              <a:buNone/>
              <a:defRPr/>
            </a:pPr>
            <a:r>
              <a:rPr lang="en-GB" sz="2000" dirty="0"/>
              <a:t> 		</a:t>
            </a:r>
            <a:r>
              <a:rPr lang="en-GB" sz="2000" i="1" dirty="0"/>
              <a:t>Q</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r>
              <a:rPr lang="en-GB" sz="2000" dirty="0"/>
              <a:t>  (demand equation)</a:t>
            </a:r>
            <a:endParaRPr lang="en-GB" sz="2000" baseline="-25000" dirty="0"/>
          </a:p>
          <a:p>
            <a:pPr marL="571500" indent="-571500">
              <a:buFont typeface="Wingdings" pitchFamily="2" charset="2"/>
              <a:buNone/>
              <a:defRPr/>
            </a:pPr>
            <a:r>
              <a:rPr lang="en-GB" sz="2000" dirty="0"/>
              <a:t>		</a:t>
            </a:r>
            <a:r>
              <a:rPr lang="en-GB" sz="2000" i="1" dirty="0"/>
              <a:t>Q</a:t>
            </a:r>
            <a:r>
              <a:rPr lang="en-GB" sz="2000" dirty="0"/>
              <a:t> = β</a:t>
            </a:r>
            <a:r>
              <a:rPr lang="en-GB" sz="2000" baseline="-25000" dirty="0"/>
              <a:t>1</a:t>
            </a:r>
            <a:r>
              <a:rPr lang="en-GB" sz="2000" dirty="0"/>
              <a:t> + β</a:t>
            </a:r>
            <a:r>
              <a:rPr lang="en-GB" sz="2000" baseline="-25000" dirty="0"/>
              <a:t>2</a:t>
            </a:r>
            <a:r>
              <a:rPr lang="en-GB" sz="2000" i="1" dirty="0"/>
              <a:t>P</a:t>
            </a:r>
            <a:r>
              <a:rPr lang="en-GB" sz="2000" dirty="0"/>
              <a:t> + β</a:t>
            </a:r>
            <a:r>
              <a:rPr lang="en-GB" sz="2000" baseline="-25000" dirty="0"/>
              <a:t>3</a:t>
            </a:r>
            <a:r>
              <a:rPr lang="en-GB" sz="2000" i="1" dirty="0"/>
              <a:t>Z</a:t>
            </a:r>
            <a:r>
              <a:rPr lang="en-GB" sz="2000" dirty="0"/>
              <a:t> + ε</a:t>
            </a:r>
            <a:r>
              <a:rPr lang="en-GB" sz="2000" baseline="-25000" dirty="0"/>
              <a:t>2</a:t>
            </a:r>
            <a:r>
              <a:rPr lang="en-GB" sz="2000" dirty="0"/>
              <a:t>   (supply equation)</a:t>
            </a:r>
            <a:endParaRPr lang="en-GB" sz="2000" baseline="-25000" dirty="0"/>
          </a:p>
          <a:p>
            <a:pPr marL="360000" indent="-360000">
              <a:spcBef>
                <a:spcPts val="480"/>
              </a:spcBef>
              <a:buClr>
                <a:schemeClr val="accent1"/>
              </a:buClr>
              <a:buSzPct val="65000"/>
              <a:buFont typeface="Wingdings" pitchFamily="2" charset="2"/>
              <a:buChar char="n"/>
              <a:defRPr/>
            </a:pPr>
            <a:r>
              <a:rPr lang="en-GB" sz="2000" dirty="0">
                <a:latin typeface="+mn-lt"/>
              </a:rPr>
              <a:t>Model describes quantity and price of </a:t>
            </a:r>
            <a:r>
              <a:rPr lang="en-GB" sz="2000" dirty="0"/>
              <a:t>the equilibrium transactions </a:t>
            </a:r>
            <a:endParaRPr lang="en-GB" sz="2000" dirty="0">
              <a:latin typeface="+mn-lt"/>
            </a:endParaRPr>
          </a:p>
          <a:p>
            <a:pPr marL="360000" indent="-360000">
              <a:spcBef>
                <a:spcPts val="480"/>
              </a:spcBef>
              <a:buClr>
                <a:schemeClr val="accent1"/>
              </a:buClr>
              <a:buSzPct val="65000"/>
              <a:buFont typeface="Wingdings" pitchFamily="2" charset="2"/>
              <a:buChar char="n"/>
              <a:defRPr/>
            </a:pPr>
            <a:r>
              <a:rPr lang="en-GB" sz="2000" dirty="0">
                <a:latin typeface="+mn-lt"/>
              </a:rPr>
              <a:t>Model determines simultaneously </a:t>
            </a:r>
            <a:r>
              <a:rPr lang="en-GB" sz="2000" i="1" dirty="0">
                <a:latin typeface="+mn-lt"/>
              </a:rPr>
              <a:t>Q</a:t>
            </a:r>
            <a:r>
              <a:rPr lang="en-GB" sz="2000" dirty="0">
                <a:latin typeface="+mn-lt"/>
              </a:rPr>
              <a:t> and </a:t>
            </a:r>
            <a:r>
              <a:rPr lang="en-GB" sz="2000" i="1" dirty="0">
                <a:latin typeface="+mn-lt"/>
              </a:rPr>
              <a:t>P</a:t>
            </a:r>
            <a:r>
              <a:rPr lang="en-GB" sz="2000" dirty="0">
                <a:latin typeface="+mn-lt"/>
              </a:rPr>
              <a:t>, given </a:t>
            </a:r>
            <a:r>
              <a:rPr lang="en-GB" sz="2000" i="1" dirty="0">
                <a:latin typeface="+mn-lt"/>
              </a:rPr>
              <a:t>Y</a:t>
            </a:r>
            <a:r>
              <a:rPr lang="en-GB" sz="2000" dirty="0">
                <a:latin typeface="+mn-lt"/>
              </a:rPr>
              <a:t> and </a:t>
            </a:r>
            <a:r>
              <a:rPr lang="en-GB" sz="2000" i="1" dirty="0">
                <a:latin typeface="+mn-lt"/>
              </a:rPr>
              <a:t>Z</a:t>
            </a:r>
          </a:p>
          <a:p>
            <a:pPr marL="360000" indent="-360000">
              <a:spcBef>
                <a:spcPts val="480"/>
              </a:spcBef>
              <a:buClr>
                <a:schemeClr val="accent1"/>
              </a:buClr>
              <a:buSzPct val="65000"/>
              <a:buFont typeface="Wingdings" pitchFamily="2" charset="2"/>
              <a:buChar char="n"/>
              <a:defRPr/>
            </a:pPr>
            <a:r>
              <a:rPr lang="en-GB" sz="2000" dirty="0">
                <a:latin typeface="+mn-lt"/>
              </a:rPr>
              <a:t>Error terms </a:t>
            </a:r>
          </a:p>
          <a:p>
            <a:pPr marL="720000" lvl="2" indent="-360000">
              <a:spcBef>
                <a:spcPts val="480"/>
              </a:spcBef>
              <a:buClr>
                <a:schemeClr val="tx2"/>
              </a:buClr>
              <a:buSzPct val="65000"/>
              <a:buFont typeface="Wingdings" pitchFamily="2" charset="2"/>
              <a:buChar char="q"/>
              <a:defRPr/>
            </a:pPr>
            <a:r>
              <a:rPr lang="en-GB" sz="1800" dirty="0"/>
              <a:t>May be correlated: </a:t>
            </a:r>
            <a:r>
              <a:rPr lang="en-GB" sz="1800" dirty="0" err="1"/>
              <a:t>Cov</a:t>
            </a:r>
            <a:r>
              <a:rPr lang="en-GB" sz="1800" dirty="0"/>
              <a:t>{ε</a:t>
            </a:r>
            <a:r>
              <a:rPr lang="en-GB" sz="1800" baseline="-25000" dirty="0"/>
              <a:t>1</a:t>
            </a:r>
            <a:r>
              <a:rPr lang="en-GB" sz="1800" dirty="0"/>
              <a:t>, ε</a:t>
            </a:r>
            <a:r>
              <a:rPr lang="en-GB" sz="1800" baseline="-25000" dirty="0"/>
              <a:t>2</a:t>
            </a:r>
            <a:r>
              <a:rPr lang="en-GB" sz="1800" dirty="0"/>
              <a:t>} ≠ 0 </a:t>
            </a:r>
          </a:p>
          <a:p>
            <a:pPr marL="360000" indent="-360000">
              <a:spcBef>
                <a:spcPts val="480"/>
              </a:spcBef>
              <a:buClr>
                <a:schemeClr val="accent1"/>
              </a:buClr>
              <a:buSzPct val="65000"/>
              <a:buFont typeface="Wingdings" pitchFamily="2" charset="2"/>
              <a:buChar char="n"/>
              <a:defRPr/>
            </a:pPr>
            <a:r>
              <a:rPr lang="en-GB" sz="2000" dirty="0"/>
              <a:t>Simultaneous analysis necessary for efficient use of information</a:t>
            </a:r>
            <a:endParaRPr lang="en-GB" sz="2000" i="1" dirty="0"/>
          </a:p>
          <a:p>
            <a:pPr marL="262800" lvl="1" indent="-360000">
              <a:spcBef>
                <a:spcPts val="480"/>
              </a:spcBef>
              <a:buClr>
                <a:schemeClr val="tx2"/>
              </a:buClr>
              <a:buSzPct val="65000"/>
              <a:defRPr/>
            </a:pPr>
            <a:endParaRPr lang="en-GB" sz="1800" dirty="0"/>
          </a:p>
        </p:txBody>
      </p:sp>
    </p:spTree>
    <p:extLst>
      <p:ext uri="{BB962C8B-B14F-4D97-AF65-F5344CB8AC3E}">
        <p14:creationId xmlns:p14="http://schemas.microsoft.com/office/powerpoint/2010/main" val="33825357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4000" dirty="0">
                <a:latin typeface="Verdana" pitchFamily="34" charset="0"/>
              </a:rPr>
              <a:t>Types of Multi-equation Models</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1630B334-6B41-401E-81C1-47CA0E92C034}" type="slidenum">
              <a:rPr lang="de-AT" altLang="en-US"/>
              <a:pPr>
                <a:defRPr/>
              </a:pPr>
              <a:t>44</a:t>
            </a:fld>
            <a:endParaRPr lang="de-AT" altLang="en-US" dirty="0"/>
          </a:p>
        </p:txBody>
      </p:sp>
      <p:sp>
        <p:nvSpPr>
          <p:cNvPr id="60422" name="Rectangle 299"/>
          <p:cNvSpPr txBox="1">
            <a:spLocks noChangeArrowheads="1"/>
          </p:cNvSpPr>
          <p:nvPr/>
        </p:nvSpPr>
        <p:spPr bwMode="auto">
          <a:xfrm>
            <a:off x="500063" y="1600200"/>
            <a:ext cx="8043862" cy="4329113"/>
          </a:xfrm>
          <a:prstGeom prst="rect">
            <a:avLst/>
          </a:prstGeom>
          <a:noFill/>
          <a:ln w="9525">
            <a:noFill/>
            <a:miter lim="800000"/>
            <a:headEnd/>
            <a:tailEnd/>
          </a:ln>
        </p:spPr>
        <p:txBody>
          <a:bodyPr/>
          <a:lstStyle/>
          <a:p>
            <a:pPr marL="358775" indent="-358775">
              <a:lnSpc>
                <a:spcPct val="90000"/>
              </a:lnSpc>
              <a:spcBef>
                <a:spcPts val="475"/>
              </a:spcBef>
              <a:buClr>
                <a:schemeClr val="accent1"/>
              </a:buClr>
              <a:buSzPct val="65000"/>
            </a:pPr>
            <a:r>
              <a:rPr lang="en-GB" sz="2000" dirty="0"/>
              <a:t>Multivariate regression or multivariate multi-equation model</a:t>
            </a:r>
          </a:p>
          <a:p>
            <a:pPr marL="358775" indent="-358775">
              <a:lnSpc>
                <a:spcPct val="90000"/>
              </a:lnSpc>
              <a:spcBef>
                <a:spcPts val="475"/>
              </a:spcBef>
              <a:buClr>
                <a:schemeClr val="accent1"/>
              </a:buClr>
              <a:buSzPct val="65000"/>
              <a:buFont typeface="Wingdings" pitchFamily="2" charset="2"/>
              <a:buChar char="n"/>
            </a:pPr>
            <a:r>
              <a:rPr lang="en-GB" sz="2000" dirty="0"/>
              <a:t>A set of regression equations, each explaining one of the dependent variables</a:t>
            </a:r>
          </a:p>
          <a:p>
            <a:pPr marL="815975" lvl="1" indent="-358775">
              <a:lnSpc>
                <a:spcPct val="90000"/>
              </a:lnSpc>
              <a:spcBef>
                <a:spcPts val="475"/>
              </a:spcBef>
              <a:buClr>
                <a:schemeClr val="tx2"/>
              </a:buClr>
              <a:buSzPct val="65000"/>
              <a:buFont typeface="Wingdings" pitchFamily="2" charset="2"/>
              <a:buChar char="q"/>
            </a:pPr>
            <a:r>
              <a:rPr lang="en-GB" sz="2000" dirty="0"/>
              <a:t>Possibly common explanatory variables </a:t>
            </a:r>
          </a:p>
          <a:p>
            <a:pPr marL="815975" lvl="1" indent="-358775">
              <a:lnSpc>
                <a:spcPct val="90000"/>
              </a:lnSpc>
              <a:spcBef>
                <a:spcPts val="475"/>
              </a:spcBef>
              <a:buClr>
                <a:schemeClr val="tx2"/>
              </a:buClr>
              <a:buSzPct val="65000"/>
              <a:buFont typeface="Wingdings" pitchFamily="2" charset="2"/>
              <a:buChar char="q"/>
            </a:pPr>
            <a:r>
              <a:rPr lang="en-GB" sz="2000" dirty="0"/>
              <a:t>Seemingly unrelated regression (SUR) model: each equation is a valid specification of a linear regression, related to other equations only by the error terms</a:t>
            </a:r>
          </a:p>
          <a:p>
            <a:pPr marL="815975" lvl="1" indent="-358775">
              <a:lnSpc>
                <a:spcPct val="90000"/>
              </a:lnSpc>
              <a:spcBef>
                <a:spcPts val="475"/>
              </a:spcBef>
              <a:buClr>
                <a:schemeClr val="tx2"/>
              </a:buClr>
              <a:buSzPct val="65000"/>
              <a:buFont typeface="Wingdings" pitchFamily="2" charset="2"/>
              <a:buChar char="q"/>
            </a:pPr>
            <a:r>
              <a:rPr lang="en-GB" sz="2000" dirty="0"/>
              <a:t>See cases 1 and 2 of “typical situations” on slide 40</a:t>
            </a:r>
          </a:p>
          <a:p>
            <a:pPr marL="358775" indent="-358775">
              <a:lnSpc>
                <a:spcPct val="90000"/>
              </a:lnSpc>
              <a:spcBef>
                <a:spcPts val="475"/>
              </a:spcBef>
              <a:buClr>
                <a:schemeClr val="accent1"/>
              </a:buClr>
              <a:buSzPct val="65000"/>
            </a:pPr>
            <a:r>
              <a:rPr lang="en-GB" sz="2000" dirty="0"/>
              <a:t>Simultaneous equations models</a:t>
            </a:r>
          </a:p>
          <a:p>
            <a:pPr marL="358775" indent="-358775">
              <a:lnSpc>
                <a:spcPct val="90000"/>
              </a:lnSpc>
              <a:spcBef>
                <a:spcPct val="20000"/>
              </a:spcBef>
              <a:buClr>
                <a:schemeClr val="accent1"/>
              </a:buClr>
              <a:buSzPct val="65000"/>
              <a:buFont typeface="Wingdings" pitchFamily="2" charset="2"/>
              <a:buChar char="n"/>
            </a:pPr>
            <a:r>
              <a:rPr lang="en-GB" sz="2000" dirty="0"/>
              <a:t>Describe the relations within the system of economic variables </a:t>
            </a:r>
          </a:p>
          <a:p>
            <a:pPr marL="815975" lvl="1" indent="-358775">
              <a:lnSpc>
                <a:spcPct val="90000"/>
              </a:lnSpc>
              <a:spcBef>
                <a:spcPct val="20000"/>
              </a:spcBef>
              <a:buClr>
                <a:schemeClr val="tx2"/>
              </a:buClr>
              <a:buSzPct val="65000"/>
              <a:buFont typeface="Wingdings" pitchFamily="2" charset="2"/>
              <a:buChar char="q"/>
            </a:pPr>
            <a:r>
              <a:rPr lang="en-GB" sz="2000" dirty="0"/>
              <a:t>in form of model equations</a:t>
            </a:r>
          </a:p>
          <a:p>
            <a:pPr marL="815975" lvl="1" indent="-358775">
              <a:lnSpc>
                <a:spcPct val="90000"/>
              </a:lnSpc>
              <a:spcBef>
                <a:spcPct val="20000"/>
              </a:spcBef>
              <a:buClr>
                <a:schemeClr val="tx2"/>
              </a:buClr>
              <a:buSzPct val="65000"/>
              <a:buFont typeface="Wingdings" pitchFamily="2" charset="2"/>
              <a:buChar char="q"/>
            </a:pPr>
            <a:r>
              <a:rPr lang="en-GB" sz="2000" dirty="0"/>
              <a:t>See cases 3 and 4 of “typical situations” on slide 40</a:t>
            </a:r>
          </a:p>
          <a:p>
            <a:pPr marL="358775" indent="-358775">
              <a:lnSpc>
                <a:spcPct val="90000"/>
              </a:lnSpc>
              <a:spcBef>
                <a:spcPct val="20000"/>
              </a:spcBef>
              <a:buClr>
                <a:schemeClr val="tx2"/>
              </a:buClr>
              <a:buSzPct val="65000"/>
            </a:pPr>
            <a:r>
              <a:rPr lang="en-GB" sz="2000" dirty="0"/>
              <a:t>Error terms: dependence structure is specified by means of second moments or as joint probability distribution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z="4000" dirty="0">
                <a:latin typeface="Verdana" pitchFamily="34" charset="0"/>
              </a:rPr>
              <a:t>Examples of Multi-equation Models</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DB2F0F13-4577-41A1-B37A-574E4CA82693}" type="slidenum">
              <a:rPr lang="de-AT" altLang="en-US"/>
              <a:pPr>
                <a:defRPr/>
              </a:pPr>
              <a:t>45</a:t>
            </a:fld>
            <a:endParaRPr lang="de-AT" altLang="en-US" dirty="0"/>
          </a:p>
        </p:txBody>
      </p:sp>
      <p:sp>
        <p:nvSpPr>
          <p:cNvPr id="65542" name="Rectangle 299"/>
          <p:cNvSpPr txBox="1">
            <a:spLocks noChangeArrowheads="1"/>
          </p:cNvSpPr>
          <p:nvPr/>
        </p:nvSpPr>
        <p:spPr bwMode="auto">
          <a:xfrm>
            <a:off x="500063" y="1600200"/>
            <a:ext cx="8043862" cy="4329113"/>
          </a:xfrm>
          <a:prstGeom prst="rect">
            <a:avLst/>
          </a:prstGeom>
          <a:noFill/>
          <a:ln w="9525">
            <a:noFill/>
            <a:miter lim="800000"/>
            <a:headEnd/>
            <a:tailEnd/>
          </a:ln>
        </p:spPr>
        <p:txBody>
          <a:bodyPr/>
          <a:lstStyle/>
          <a:p>
            <a:pPr marL="358775" indent="-358775">
              <a:lnSpc>
                <a:spcPct val="90000"/>
              </a:lnSpc>
              <a:spcBef>
                <a:spcPts val="475"/>
              </a:spcBef>
              <a:buClr>
                <a:schemeClr val="accent1"/>
              </a:buClr>
              <a:buSzPct val="65000"/>
            </a:pPr>
            <a:r>
              <a:rPr lang="en-GB" sz="2000" dirty="0"/>
              <a:t>Multivariate regression models</a:t>
            </a:r>
          </a:p>
          <a:p>
            <a:pPr marL="358775" indent="-358775">
              <a:lnSpc>
                <a:spcPct val="90000"/>
              </a:lnSpc>
              <a:spcBef>
                <a:spcPts val="475"/>
              </a:spcBef>
              <a:buClr>
                <a:schemeClr val="accent1"/>
              </a:buClr>
              <a:buSzPct val="65000"/>
              <a:buFont typeface="Wingdings" pitchFamily="2" charset="2"/>
              <a:buChar char="n"/>
            </a:pPr>
            <a:r>
              <a:rPr lang="en-GB" sz="2000" dirty="0"/>
              <a:t>Capital asset pricing (CAP) model: for all assets, return </a:t>
            </a:r>
            <a:r>
              <a:rPr lang="en-GB" sz="2000" i="1" dirty="0" err="1"/>
              <a:t>R</a:t>
            </a:r>
            <a:r>
              <a:rPr lang="en-GB" sz="2000" baseline="-25000" dirty="0" err="1"/>
              <a:t>i</a:t>
            </a:r>
            <a:r>
              <a:rPr lang="en-GB" sz="2000" dirty="0"/>
              <a:t> (or risk premium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is a function of E{</a:t>
            </a:r>
            <a:r>
              <a:rPr lang="en-GB" sz="2000" i="1" dirty="0" err="1"/>
              <a:t>R</a:t>
            </a:r>
            <a:r>
              <a:rPr lang="en-GB" sz="2000" baseline="-25000" dirty="0" err="1"/>
              <a:t>m</a:t>
            </a:r>
            <a:r>
              <a:rPr lang="en-GB" sz="2000" dirty="0"/>
              <a:t>} – </a:t>
            </a:r>
            <a:r>
              <a:rPr lang="en-GB" sz="2000" i="1" dirty="0" err="1"/>
              <a:t>R</a:t>
            </a:r>
            <a:r>
              <a:rPr lang="en-GB" sz="2000" baseline="-25000" dirty="0" err="1"/>
              <a:t>f</a:t>
            </a:r>
            <a:r>
              <a:rPr lang="en-GB" sz="2000" dirty="0"/>
              <a:t>; dependence structure of the error terms caused by common variables </a:t>
            </a:r>
          </a:p>
          <a:p>
            <a:pPr marL="358775" indent="-358775">
              <a:lnSpc>
                <a:spcPct val="90000"/>
              </a:lnSpc>
              <a:spcBef>
                <a:spcPts val="475"/>
              </a:spcBef>
              <a:buClr>
                <a:schemeClr val="accent1"/>
              </a:buClr>
              <a:buSzPct val="65000"/>
              <a:buFont typeface="Wingdings" pitchFamily="2" charset="2"/>
              <a:buChar char="n"/>
            </a:pPr>
            <a:r>
              <a:rPr lang="en-GB" sz="2000" dirty="0"/>
              <a:t>Model for investment: firm-specific regressors, dependence structure of the error terms like in CAP model </a:t>
            </a:r>
          </a:p>
          <a:p>
            <a:pPr marL="358775" indent="-358775">
              <a:lnSpc>
                <a:spcPct val="90000"/>
              </a:lnSpc>
              <a:spcBef>
                <a:spcPts val="475"/>
              </a:spcBef>
              <a:buClr>
                <a:schemeClr val="accent1"/>
              </a:buClr>
              <a:buSzPct val="65000"/>
              <a:buFont typeface="Wingdings" pitchFamily="2" charset="2"/>
              <a:buChar char="n"/>
            </a:pPr>
            <a:r>
              <a:rPr lang="en-GB" sz="2000" dirty="0"/>
              <a:t>Seemingly unrelated regression (SUR) models</a:t>
            </a:r>
          </a:p>
          <a:p>
            <a:pPr marL="358775" indent="-358775">
              <a:lnSpc>
                <a:spcPct val="90000"/>
              </a:lnSpc>
              <a:spcBef>
                <a:spcPts val="475"/>
              </a:spcBef>
              <a:buClr>
                <a:schemeClr val="accent1"/>
              </a:buClr>
              <a:buSzPct val="65000"/>
            </a:pPr>
            <a:r>
              <a:rPr lang="en-GB" sz="2000" dirty="0"/>
              <a:t>Simultaneous equations models</a:t>
            </a:r>
          </a:p>
          <a:p>
            <a:pPr marL="358775" indent="-358775">
              <a:lnSpc>
                <a:spcPct val="90000"/>
              </a:lnSpc>
              <a:spcBef>
                <a:spcPct val="20000"/>
              </a:spcBef>
              <a:buClr>
                <a:schemeClr val="accent1"/>
              </a:buClr>
              <a:buSzPct val="65000"/>
              <a:buFont typeface="Wingdings" pitchFamily="2" charset="2"/>
              <a:buChar char="n"/>
            </a:pPr>
            <a:r>
              <a:rPr lang="en-GB" sz="2000" dirty="0"/>
              <a:t>Hog market model: endogenous regressors, dependence structure of error terms</a:t>
            </a:r>
          </a:p>
          <a:p>
            <a:pPr marL="358775" indent="-358775">
              <a:lnSpc>
                <a:spcPct val="90000"/>
              </a:lnSpc>
              <a:spcBef>
                <a:spcPct val="20000"/>
              </a:spcBef>
              <a:buClr>
                <a:schemeClr val="accent1"/>
              </a:buClr>
              <a:buSzPct val="65000"/>
              <a:buFont typeface="Wingdings" pitchFamily="2" charset="2"/>
              <a:buChar char="n"/>
            </a:pPr>
            <a:r>
              <a:rPr lang="en-GB" sz="2000" dirty="0"/>
              <a:t>Klein’s model I: endogenous regressors, dynamic model, dependence of error terms from different equations and possibly over time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GB" sz="4000" dirty="0">
                <a:latin typeface="Verdana" pitchFamily="34" charset="0"/>
              </a:rPr>
              <a:t>Single- vs. Multi-equation Models</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245B0617-D161-4F5D-BA8E-3F3262082911}" type="slidenum">
              <a:rPr lang="de-AT" altLang="en-US"/>
              <a:pPr>
                <a:defRPr/>
              </a:pPr>
              <a:t>46</a:t>
            </a:fld>
            <a:endParaRPr lang="de-AT" altLang="en-US" dirty="0"/>
          </a:p>
        </p:txBody>
      </p:sp>
      <p:sp>
        <p:nvSpPr>
          <p:cNvPr id="6" name="Rectangle 299"/>
          <p:cNvSpPr txBox="1">
            <a:spLocks noChangeArrowheads="1"/>
          </p:cNvSpPr>
          <p:nvPr/>
        </p:nvSpPr>
        <p:spPr bwMode="auto">
          <a:xfrm>
            <a:off x="457200" y="1600200"/>
            <a:ext cx="8043863" cy="4329113"/>
          </a:xfrm>
          <a:prstGeom prst="rect">
            <a:avLst/>
          </a:prstGeom>
          <a:noFill/>
          <a:ln w="9525">
            <a:noFill/>
            <a:miter lim="800000"/>
            <a:headEnd/>
            <a:tailEnd/>
          </a:ln>
          <a:effectLst/>
        </p:spPr>
        <p:txBody>
          <a:bodyPr/>
          <a:lstStyle/>
          <a:p>
            <a:pPr marL="457200" indent="-457200">
              <a:lnSpc>
                <a:spcPct val="90000"/>
              </a:lnSpc>
              <a:spcBef>
                <a:spcPct val="20000"/>
              </a:spcBef>
              <a:buClr>
                <a:schemeClr val="accent1"/>
              </a:buClr>
              <a:buSzPct val="100000"/>
              <a:defRPr/>
            </a:pPr>
            <a:r>
              <a:rPr lang="en-GB" sz="2000" dirty="0"/>
              <a:t>Complications for estimation of parameters of multi-equation models: </a:t>
            </a:r>
          </a:p>
          <a:p>
            <a:pPr marL="342900" indent="-342900">
              <a:lnSpc>
                <a:spcPct val="90000"/>
              </a:lnSpc>
              <a:spcBef>
                <a:spcPct val="20000"/>
              </a:spcBef>
              <a:buClr>
                <a:schemeClr val="accent1"/>
              </a:buClr>
              <a:buSzPct val="65000"/>
              <a:buFont typeface="Wingdings" pitchFamily="2" charset="2"/>
              <a:buChar char="n"/>
              <a:defRPr/>
            </a:pPr>
            <a:r>
              <a:rPr lang="en-GB" sz="2000" dirty="0"/>
              <a:t>Dependence structure of error terms</a:t>
            </a:r>
          </a:p>
          <a:p>
            <a:pPr marL="342900" indent="-342900">
              <a:lnSpc>
                <a:spcPct val="90000"/>
              </a:lnSpc>
              <a:spcBef>
                <a:spcPct val="20000"/>
              </a:spcBef>
              <a:buClr>
                <a:schemeClr val="accent1"/>
              </a:buClr>
              <a:buSzPct val="65000"/>
              <a:buFont typeface="Wingdings" pitchFamily="2" charset="2"/>
              <a:buChar char="n"/>
              <a:defRPr/>
            </a:pPr>
            <a:r>
              <a:rPr lang="en-GB" sz="2000" dirty="0"/>
              <a:t>Violation of exogeneity of regressors</a:t>
            </a:r>
          </a:p>
          <a:p>
            <a:pPr marL="342900" indent="-342900">
              <a:lnSpc>
                <a:spcPct val="90000"/>
              </a:lnSpc>
              <a:spcBef>
                <a:spcPct val="20000"/>
              </a:spcBef>
              <a:buClr>
                <a:schemeClr val="accent1"/>
              </a:buClr>
              <a:buSzPct val="65000"/>
              <a:defRPr/>
            </a:pPr>
            <a:r>
              <a:rPr lang="en-GB" sz="2000" dirty="0"/>
              <a:t>Example: Hog market model, demand equation </a:t>
            </a:r>
          </a:p>
          <a:p>
            <a:pPr marL="342900" indent="-342900">
              <a:lnSpc>
                <a:spcPct val="90000"/>
              </a:lnSpc>
              <a:spcBef>
                <a:spcPct val="20000"/>
              </a:spcBef>
              <a:buClr>
                <a:schemeClr val="accent1"/>
              </a:buClr>
              <a:buSzPct val="65000"/>
              <a:defRPr/>
            </a:pPr>
            <a:r>
              <a:rPr lang="en-GB" sz="2000" i="1" dirty="0"/>
              <a:t>		Q</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endParaRPr lang="en-GB" sz="2000" dirty="0"/>
          </a:p>
          <a:p>
            <a:pPr marL="342900" indent="-342900">
              <a:lnSpc>
                <a:spcPct val="90000"/>
              </a:lnSpc>
              <a:spcBef>
                <a:spcPct val="20000"/>
              </a:spcBef>
              <a:buClr>
                <a:schemeClr val="accent1"/>
              </a:buClr>
              <a:buSzPct val="65000"/>
              <a:buFont typeface="Wingdings" pitchFamily="2" charset="2"/>
              <a:buChar char="n"/>
              <a:defRPr/>
            </a:pPr>
            <a:r>
              <a:rPr lang="en-GB" sz="2000" dirty="0"/>
              <a:t>Covariance matrix of ε = (ε</a:t>
            </a:r>
            <a:r>
              <a:rPr lang="en-GB" sz="2000" baseline="-25000" dirty="0"/>
              <a:t>1</a:t>
            </a:r>
            <a:r>
              <a:rPr lang="en-GB" sz="2000" dirty="0"/>
              <a:t>, ε</a:t>
            </a:r>
            <a:r>
              <a:rPr lang="en-GB" sz="2000" baseline="-25000" dirty="0"/>
              <a:t>2</a:t>
            </a:r>
            <a:r>
              <a:rPr lang="en-GB" sz="2000" dirty="0"/>
              <a:t>)’</a:t>
            </a:r>
          </a:p>
          <a:p>
            <a:pPr marL="342900" indent="-342900">
              <a:lnSpc>
                <a:spcPct val="90000"/>
              </a:lnSpc>
              <a:spcBef>
                <a:spcPct val="20000"/>
              </a:spcBef>
              <a:buClr>
                <a:schemeClr val="accent1"/>
              </a:buClr>
              <a:buSzPct val="65000"/>
              <a:buFont typeface="Wingdings" pitchFamily="2" charset="2"/>
              <a:buChar char="n"/>
              <a:defRPr/>
            </a:pPr>
            <a:endParaRPr lang="en-GB" dirty="0"/>
          </a:p>
          <a:p>
            <a:pPr marL="342900" indent="-342900">
              <a:lnSpc>
                <a:spcPct val="90000"/>
              </a:lnSpc>
              <a:spcBef>
                <a:spcPct val="20000"/>
              </a:spcBef>
              <a:buClr>
                <a:schemeClr val="accent1"/>
              </a:buClr>
              <a:buSzPct val="65000"/>
              <a:buFont typeface="Wingdings" pitchFamily="2" charset="2"/>
              <a:buChar char="n"/>
              <a:defRPr/>
            </a:pPr>
            <a:endParaRPr lang="en-GB" sz="2800" dirty="0"/>
          </a:p>
          <a:p>
            <a:pPr marL="342900" indent="-342900">
              <a:lnSpc>
                <a:spcPct val="90000"/>
              </a:lnSpc>
              <a:spcBef>
                <a:spcPct val="20000"/>
              </a:spcBef>
              <a:buClr>
                <a:schemeClr val="accent1"/>
              </a:buClr>
              <a:buSzPct val="65000"/>
              <a:buFont typeface="Wingdings" pitchFamily="2" charset="2"/>
              <a:buChar char="n"/>
              <a:defRPr/>
            </a:pPr>
            <a:r>
              <a:rPr lang="en-GB" sz="2000" i="1" dirty="0"/>
              <a:t>P</a:t>
            </a:r>
            <a:r>
              <a:rPr lang="en-GB" sz="2000" dirty="0"/>
              <a:t> is not exogenous: </a:t>
            </a:r>
            <a:r>
              <a:rPr lang="en-GB" sz="2000" dirty="0" err="1"/>
              <a:t>Cov</a:t>
            </a:r>
            <a:r>
              <a:rPr lang="en-GB" sz="2000" dirty="0"/>
              <a:t>{</a:t>
            </a:r>
            <a:r>
              <a:rPr lang="en-GB" sz="2000" i="1" dirty="0"/>
              <a:t>P</a:t>
            </a:r>
            <a:r>
              <a:rPr lang="en-GB" sz="2000" dirty="0"/>
              <a:t>,ε</a:t>
            </a:r>
            <a:r>
              <a:rPr lang="en-GB" sz="2000" baseline="-25000" dirty="0"/>
              <a:t>1</a:t>
            </a:r>
            <a:r>
              <a:rPr lang="en-GB" sz="2000" dirty="0"/>
              <a:t>} = (σ</a:t>
            </a:r>
            <a:r>
              <a:rPr lang="en-GB" sz="2000" baseline="-25000" dirty="0"/>
              <a:t>1</a:t>
            </a:r>
            <a:r>
              <a:rPr lang="en-GB" sz="2000" baseline="30000" dirty="0"/>
              <a:t>2</a:t>
            </a:r>
            <a:r>
              <a:rPr lang="en-GB" sz="2000" dirty="0"/>
              <a:t> - σ</a:t>
            </a:r>
            <a:r>
              <a:rPr lang="en-GB" sz="2000" baseline="-25000" dirty="0"/>
              <a:t>12</a:t>
            </a:r>
            <a:r>
              <a:rPr lang="en-GB" sz="2000" dirty="0"/>
              <a:t>)/(β</a:t>
            </a:r>
            <a:r>
              <a:rPr lang="en-GB" sz="2000" baseline="-25000" dirty="0"/>
              <a:t>2 </a:t>
            </a:r>
            <a:r>
              <a:rPr lang="en-GB" sz="2000" dirty="0"/>
              <a:t>- α</a:t>
            </a:r>
            <a:r>
              <a:rPr lang="en-GB" sz="2000" baseline="-25000" dirty="0"/>
              <a:t>2</a:t>
            </a:r>
            <a:r>
              <a:rPr lang="en-GB" sz="2000" dirty="0"/>
              <a:t>) ≠ 0</a:t>
            </a:r>
          </a:p>
          <a:p>
            <a:pPr marL="342900" indent="-342900">
              <a:lnSpc>
                <a:spcPct val="90000"/>
              </a:lnSpc>
              <a:spcBef>
                <a:spcPct val="20000"/>
              </a:spcBef>
              <a:buClr>
                <a:schemeClr val="accent1"/>
              </a:buClr>
              <a:buSzPct val="65000"/>
              <a:defRPr/>
            </a:pPr>
            <a:r>
              <a:rPr lang="en-GB" sz="2000" dirty="0"/>
              <a:t>Statistical analysis of multi-equation models requires methods adapted to these features</a:t>
            </a:r>
          </a:p>
        </p:txBody>
      </p:sp>
      <p:graphicFrame>
        <p:nvGraphicFramePr>
          <p:cNvPr id="2050" name="Object 2"/>
          <p:cNvGraphicFramePr>
            <a:graphicFrameLocks noChangeAspect="1"/>
          </p:cNvGraphicFramePr>
          <p:nvPr/>
        </p:nvGraphicFramePr>
        <p:xfrm>
          <a:off x="1495425" y="3614478"/>
          <a:ext cx="2201863" cy="795338"/>
        </p:xfrm>
        <a:graphic>
          <a:graphicData uri="http://schemas.openxmlformats.org/presentationml/2006/ole">
            <mc:AlternateContent xmlns:mc="http://schemas.openxmlformats.org/markup-compatibility/2006">
              <mc:Choice xmlns:v="urn:schemas-microsoft-com:vml" Requires="v">
                <p:oleObj spid="_x0000_s148508" name="Equation" r:id="rId4" imgW="1333440" imgH="482400" progId="Equation.DSMT4">
                  <p:embed/>
                </p:oleObj>
              </mc:Choice>
              <mc:Fallback>
                <p:oleObj name="Equation" r:id="rId4" imgW="1333440" imgH="4824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425" y="3614478"/>
                        <a:ext cx="2201863" cy="795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4000">
                <a:latin typeface="Verdana" pitchFamily="34" charset="0"/>
              </a:rPr>
              <a:t>Multi-equation Models: Estimation of Parameters</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5DB91683-ECB9-401F-B6D9-367E42001E2D}" type="slidenum">
              <a:rPr lang="de-AT" altLang="en-US"/>
              <a:pPr>
                <a:defRPr/>
              </a:pPr>
              <a:t>47</a:t>
            </a:fld>
            <a:endParaRPr lang="de-AT" altLang="en-US" dirty="0"/>
          </a:p>
        </p:txBody>
      </p:sp>
      <p:sp>
        <p:nvSpPr>
          <p:cNvPr id="61446"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marL="342900" indent="-342900">
              <a:lnSpc>
                <a:spcPct val="90000"/>
              </a:lnSpc>
              <a:spcBef>
                <a:spcPct val="20000"/>
              </a:spcBef>
              <a:buClr>
                <a:schemeClr val="accent1"/>
              </a:buClr>
              <a:buSzPct val="65000"/>
            </a:pPr>
            <a:r>
              <a:rPr lang="en-GB" sz="2000" dirty="0"/>
              <a:t>Estimation procedures </a:t>
            </a:r>
          </a:p>
          <a:p>
            <a:pPr marL="342900" indent="-342900">
              <a:lnSpc>
                <a:spcPct val="90000"/>
              </a:lnSpc>
              <a:spcBef>
                <a:spcPct val="20000"/>
              </a:spcBef>
              <a:buClr>
                <a:schemeClr val="accent1"/>
              </a:buClr>
              <a:buSzPct val="65000"/>
              <a:buFont typeface="Wingdings" pitchFamily="2" charset="2"/>
              <a:buChar char="n"/>
            </a:pPr>
            <a:r>
              <a:rPr lang="en-GB" sz="2000" dirty="0"/>
              <a:t>Multivariate regression models </a:t>
            </a:r>
          </a:p>
          <a:p>
            <a:pPr marL="800100" lvl="1" indent="-342900">
              <a:lnSpc>
                <a:spcPct val="90000"/>
              </a:lnSpc>
              <a:spcBef>
                <a:spcPct val="20000"/>
              </a:spcBef>
              <a:buClr>
                <a:schemeClr val="tx2"/>
              </a:buClr>
              <a:buSzPct val="65000"/>
              <a:buFont typeface="Wingdings" pitchFamily="2" charset="2"/>
              <a:buChar char="q"/>
            </a:pPr>
            <a:r>
              <a:rPr lang="en-GB" sz="2000" dirty="0"/>
              <a:t>FGLS , GLS, ML</a:t>
            </a:r>
          </a:p>
          <a:p>
            <a:pPr marL="342900" indent="-342900">
              <a:lnSpc>
                <a:spcPct val="90000"/>
              </a:lnSpc>
              <a:spcBef>
                <a:spcPct val="20000"/>
              </a:spcBef>
              <a:buClr>
                <a:schemeClr val="accent1"/>
              </a:buClr>
              <a:buSzPct val="65000"/>
              <a:buFont typeface="Wingdings" pitchFamily="2" charset="2"/>
              <a:buChar char="n"/>
            </a:pPr>
            <a:r>
              <a:rPr lang="en-GB" sz="2000" dirty="0"/>
              <a:t>Simultaneous equations models </a:t>
            </a:r>
          </a:p>
          <a:p>
            <a:pPr marL="800100" lvl="1" indent="-342900">
              <a:lnSpc>
                <a:spcPct val="90000"/>
              </a:lnSpc>
              <a:spcBef>
                <a:spcPct val="20000"/>
              </a:spcBef>
              <a:buClr>
                <a:schemeClr val="tx2"/>
              </a:buClr>
              <a:buSzPct val="65000"/>
              <a:buFont typeface="Wingdings" pitchFamily="2" charset="2"/>
              <a:buChar char="q"/>
            </a:pPr>
            <a:r>
              <a:rPr lang="en-GB" sz="2000" dirty="0"/>
              <a:t>Single equation methods: indirect least squares (ILS), two stage least squares (TSLS), limited information ML (LIML)</a:t>
            </a:r>
          </a:p>
          <a:p>
            <a:pPr marL="800100" lvl="1" indent="-342900">
              <a:lnSpc>
                <a:spcPct val="90000"/>
              </a:lnSpc>
              <a:spcBef>
                <a:spcPct val="20000"/>
              </a:spcBef>
              <a:buClr>
                <a:schemeClr val="tx2"/>
              </a:buClr>
              <a:buSzPct val="65000"/>
              <a:buFont typeface="Wingdings" pitchFamily="2" charset="2"/>
              <a:buChar char="q"/>
            </a:pPr>
            <a:r>
              <a:rPr lang="en-GB" sz="2000" dirty="0"/>
              <a:t>System methods of estimation: three stage least squares (3SLS), full information ML (FIML)</a:t>
            </a:r>
          </a:p>
          <a:p>
            <a:pPr marL="800100" lvl="1" indent="-342900">
              <a:lnSpc>
                <a:spcPct val="90000"/>
              </a:lnSpc>
              <a:spcBef>
                <a:spcPct val="20000"/>
              </a:spcBef>
              <a:buClr>
                <a:schemeClr val="tx2"/>
              </a:buClr>
              <a:buSzPct val="65000"/>
              <a:buFont typeface="Wingdings" pitchFamily="2" charset="2"/>
              <a:buChar char="q"/>
            </a:pPr>
            <a:r>
              <a:rPr lang="en-GB" sz="2000" dirty="0"/>
              <a:t>Dynamic models: estimation methods for vector autoregressive (VAR) and vector error correction (VEC) models</a:t>
            </a:r>
          </a:p>
          <a:p>
            <a:pPr marL="342900" indent="-342900">
              <a:lnSpc>
                <a:spcPct val="90000"/>
              </a:lnSpc>
              <a:spcBef>
                <a:spcPct val="20000"/>
              </a:spcBef>
              <a:buClr>
                <a:schemeClr val="accent1"/>
              </a:buClr>
              <a:buSzPct val="65000"/>
              <a:buFont typeface="Wingdings" pitchFamily="2" charset="2"/>
              <a:buChar char="n"/>
            </a:pPr>
            <a:endParaRPr lang="en-US" sz="2000" dirty="0"/>
          </a:p>
          <a:p>
            <a:pPr marL="342900" indent="-342900">
              <a:lnSpc>
                <a:spcPct val="90000"/>
              </a:lnSpc>
              <a:spcBef>
                <a:spcPct val="20000"/>
              </a:spcBef>
              <a:buClr>
                <a:schemeClr val="accent1"/>
              </a:buClr>
              <a:buSzPct val="65000"/>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solidFill>
                  <a:schemeClr val="accent3">
                    <a:lumMod val="65000"/>
                  </a:schemeClr>
                </a:solidFill>
              </a:rPr>
              <a:t>Econometric Models</a:t>
            </a:r>
          </a:p>
          <a:p>
            <a:pPr>
              <a:spcBef>
                <a:spcPts val="500"/>
              </a:spcBef>
              <a:defRPr/>
            </a:pPr>
            <a:r>
              <a:rPr lang="en-GB" sz="2000" dirty="0">
                <a:solidFill>
                  <a:schemeClr val="accent3">
                    <a:lumMod val="65000"/>
                  </a:schemeClr>
                </a:solidFill>
              </a:rPr>
              <a:t>Dynamic Models</a:t>
            </a:r>
          </a:p>
          <a:p>
            <a:pPr>
              <a:spcBef>
                <a:spcPts val="500"/>
              </a:spcBef>
              <a:defRPr/>
            </a:pPr>
            <a:r>
              <a:rPr lang="en-GB" sz="2000" dirty="0">
                <a:solidFill>
                  <a:schemeClr val="accent3">
                    <a:lumMod val="65000"/>
                  </a:schemeClr>
                </a:solidFill>
              </a:rPr>
              <a:t>Multi-equation Models</a:t>
            </a:r>
          </a:p>
          <a:p>
            <a:pPr>
              <a:spcBef>
                <a:spcPts val="500"/>
              </a:spcBef>
              <a:defRPr/>
            </a:pPr>
            <a:r>
              <a:rPr lang="en-GB" sz="2000" dirty="0"/>
              <a:t>Time Series Models</a:t>
            </a:r>
          </a:p>
          <a:p>
            <a:pPr>
              <a:spcBef>
                <a:spcPts val="500"/>
              </a:spcBef>
              <a:defRPr/>
            </a:pPr>
            <a:r>
              <a:rPr lang="en-GB" sz="2000" dirty="0"/>
              <a:t>Models for Limited Dependent Variables</a:t>
            </a:r>
          </a:p>
          <a:p>
            <a:pPr>
              <a:spcBef>
                <a:spcPts val="500"/>
              </a:spcBef>
              <a:defRPr/>
            </a:pPr>
            <a:r>
              <a:rPr lang="en-GB" sz="2000" dirty="0"/>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730C0096-B529-4A7B-A76F-E814CAEC93DE}" type="slidenum">
              <a:rPr lang="de-AT" altLang="en-US"/>
              <a:pPr>
                <a:defRPr/>
              </a:pPr>
              <a:t>48</a:t>
            </a:fld>
            <a:endParaRPr lang="de-AT" altLang="en-US"/>
          </a:p>
        </p:txBody>
      </p:sp>
      <p:graphicFrame>
        <p:nvGraphicFramePr>
          <p:cNvPr id="2048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053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53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39C1783C-927F-449D-BC64-C2A5FFC60D53}" type="slidenum">
              <a:rPr lang="de-AT" altLang="en-US"/>
              <a:pPr>
                <a:defRPr/>
              </a:pPr>
              <a:t>49</a:t>
            </a:fld>
            <a:endParaRPr lang="de-AT" altLang="en-US"/>
          </a:p>
        </p:txBody>
      </p:sp>
      <p:sp>
        <p:nvSpPr>
          <p:cNvPr id="21509" name="Rectangle 2"/>
          <p:cNvSpPr>
            <a:spLocks noGrp="1" noChangeArrowheads="1"/>
          </p:cNvSpPr>
          <p:nvPr>
            <p:ph type="title"/>
          </p:nvPr>
        </p:nvSpPr>
        <p:spPr/>
        <p:txBody>
          <a:bodyPr/>
          <a:lstStyle/>
          <a:p>
            <a:r>
              <a:rPr lang="en-GB" sz="4000" dirty="0">
                <a:latin typeface="Verdana" pitchFamily="34" charset="0"/>
              </a:rPr>
              <a:t>Types of Trend</a:t>
            </a:r>
            <a:endParaRPr lang="en-GB" sz="2400" dirty="0">
              <a:latin typeface="Verdana" pitchFamily="34" charset="0"/>
            </a:endParaRPr>
          </a:p>
        </p:txBody>
      </p:sp>
      <p:sp>
        <p:nvSpPr>
          <p:cNvPr id="694275" name="Rectangle 3"/>
          <p:cNvSpPr>
            <a:spLocks noGrp="1" noChangeArrowheads="1"/>
          </p:cNvSpPr>
          <p:nvPr>
            <p:ph type="body" sz="half" idx="1"/>
          </p:nvPr>
        </p:nvSpPr>
        <p:spPr>
          <a:xfrm>
            <a:off x="457200" y="1484313"/>
            <a:ext cx="8219256" cy="4530725"/>
          </a:xfrm>
        </p:spPr>
        <p:txBody>
          <a:bodyPr/>
          <a:lstStyle/>
          <a:p>
            <a:pPr marL="360000" indent="-360000">
              <a:buFont typeface="Wingdings" pitchFamily="2" charset="2"/>
              <a:buNone/>
              <a:defRPr/>
            </a:pPr>
            <a:r>
              <a:rPr lang="en-GB" sz="2000" dirty="0"/>
              <a:t>Trend: The expected value of a process {</a:t>
            </a:r>
            <a:r>
              <a:rPr lang="en-GB" sz="2000" i="1" dirty="0" err="1"/>
              <a:t>Y</a:t>
            </a:r>
            <a:r>
              <a:rPr lang="en-GB" sz="2000" baseline="-25000" dirty="0" err="1"/>
              <a:t>t</a:t>
            </a:r>
            <a:r>
              <a:rPr lang="en-GB" sz="2000" dirty="0"/>
              <a:t>, </a:t>
            </a:r>
            <a:r>
              <a:rPr lang="en-GB" sz="2000" i="1" dirty="0"/>
              <a:t>t</a:t>
            </a:r>
            <a:r>
              <a:rPr lang="en-GB" sz="2000" dirty="0"/>
              <a:t> = 1, 2, ... } increases or decreases with time</a:t>
            </a:r>
            <a:endParaRPr lang="en-GB" sz="2000" i="1" dirty="0"/>
          </a:p>
          <a:p>
            <a:pPr marL="360000" indent="-360000">
              <a:defRPr/>
            </a:pPr>
            <a:r>
              <a:rPr lang="en-GB" sz="2000" dirty="0"/>
              <a:t>Deterministic trend: a function </a:t>
            </a:r>
            <a:r>
              <a:rPr lang="en-GB" sz="2000" i="1" dirty="0"/>
              <a:t>f</a:t>
            </a:r>
            <a:r>
              <a:rPr lang="en-GB" sz="2000" dirty="0"/>
              <a:t>(</a:t>
            </a:r>
            <a:r>
              <a:rPr lang="en-GB" sz="2000" i="1" dirty="0"/>
              <a:t>t</a:t>
            </a:r>
            <a:r>
              <a:rPr lang="en-GB" sz="2000" dirty="0"/>
              <a:t>) of the time </a:t>
            </a:r>
            <a:r>
              <a:rPr lang="en-GB" sz="2000" i="1" dirty="0"/>
              <a:t>t</a:t>
            </a:r>
            <a:r>
              <a:rPr lang="en-GB" sz="2000" dirty="0"/>
              <a:t>, describing the evolution of E{</a:t>
            </a:r>
            <a:r>
              <a:rPr lang="en-GB" sz="2000" i="1" dirty="0" err="1"/>
              <a:t>Y</a:t>
            </a:r>
            <a:r>
              <a:rPr lang="en-GB" sz="2000" baseline="-25000" dirty="0" err="1"/>
              <a:t>t</a:t>
            </a:r>
            <a:r>
              <a:rPr lang="en-GB" sz="2000" dirty="0"/>
              <a:t>} over time</a:t>
            </a:r>
          </a:p>
          <a:p>
            <a:pPr marL="360000" indent="-360000">
              <a:buFont typeface="Wingdings" pitchFamily="2" charset="2"/>
              <a:buNone/>
              <a:defRPr/>
            </a:pPr>
            <a:r>
              <a:rPr lang="en-GB" sz="2000" dirty="0"/>
              <a:t>		</a:t>
            </a:r>
            <a:r>
              <a:rPr lang="en-GB" sz="2000" i="1" dirty="0"/>
              <a:t> </a:t>
            </a:r>
            <a:r>
              <a:rPr lang="en-GB" sz="2000" i="1" dirty="0" err="1"/>
              <a:t>Y</a:t>
            </a:r>
            <a:r>
              <a:rPr lang="en-GB" sz="2000" baseline="-25000" dirty="0" err="1"/>
              <a:t>t</a:t>
            </a:r>
            <a:r>
              <a:rPr lang="en-GB" sz="2000" dirty="0"/>
              <a:t> = </a:t>
            </a:r>
            <a:r>
              <a:rPr lang="en-GB" sz="2000" i="1" dirty="0"/>
              <a:t>f</a:t>
            </a:r>
            <a:r>
              <a:rPr lang="en-GB" sz="2000" dirty="0"/>
              <a:t>(</a:t>
            </a:r>
            <a:r>
              <a:rPr lang="en-GB" sz="2000" i="1" dirty="0"/>
              <a:t>t</a:t>
            </a:r>
            <a:r>
              <a:rPr lang="en-GB" sz="2000" dirty="0"/>
              <a:t>) + </a:t>
            </a:r>
            <a:r>
              <a:rPr lang="en-GB" sz="2000" dirty="0" err="1"/>
              <a:t>ε</a:t>
            </a:r>
            <a:r>
              <a:rPr lang="en-GB" sz="2000" baseline="-25000" dirty="0" err="1"/>
              <a:t>t</a:t>
            </a:r>
            <a:r>
              <a:rPr lang="en-GB" sz="2000" dirty="0"/>
              <a:t>, </a:t>
            </a:r>
            <a:r>
              <a:rPr lang="en-GB" sz="2000" dirty="0" err="1"/>
              <a:t>ε</a:t>
            </a:r>
            <a:r>
              <a:rPr lang="en-GB" sz="2000" baseline="-25000" dirty="0" err="1"/>
              <a:t>t</a:t>
            </a:r>
            <a:r>
              <a:rPr lang="en-GB" sz="2000" dirty="0"/>
              <a:t>: white noise </a:t>
            </a:r>
          </a:p>
          <a:p>
            <a:pPr marL="360000" indent="-360000">
              <a:buFont typeface="Wingdings" pitchFamily="2" charset="2"/>
              <a:buNone/>
              <a:defRPr/>
            </a:pPr>
            <a:r>
              <a:rPr lang="en-GB" sz="2000" dirty="0"/>
              <a:t>	Example: </a:t>
            </a:r>
            <a:r>
              <a:rPr lang="en-GB" sz="2000" i="1" dirty="0" err="1"/>
              <a:t>Y</a:t>
            </a:r>
            <a:r>
              <a:rPr lang="en-GB" sz="2000" baseline="-25000" dirty="0" err="1"/>
              <a:t>t</a:t>
            </a:r>
            <a:r>
              <a:rPr lang="en-GB" sz="2000" dirty="0"/>
              <a:t> = α + </a:t>
            </a:r>
            <a:r>
              <a:rPr lang="en-GB" sz="2000" dirty="0" err="1">
                <a:cs typeface="Arial"/>
              </a:rPr>
              <a:t>β</a:t>
            </a:r>
            <a:r>
              <a:rPr lang="en-GB" sz="2000" i="1" dirty="0" err="1"/>
              <a:t>t</a:t>
            </a:r>
            <a:r>
              <a:rPr lang="en-GB" sz="2000" dirty="0"/>
              <a:t> + </a:t>
            </a:r>
            <a:r>
              <a:rPr lang="en-GB" sz="2000" dirty="0" err="1"/>
              <a:t>ε</a:t>
            </a:r>
            <a:r>
              <a:rPr lang="en-GB" sz="2000" baseline="-25000" dirty="0" err="1"/>
              <a:t>t</a:t>
            </a:r>
            <a:r>
              <a:rPr lang="en-GB" sz="2000" dirty="0"/>
              <a:t> describes a linear trend of </a:t>
            </a:r>
            <a:r>
              <a:rPr lang="en-GB" sz="2000" i="1" dirty="0"/>
              <a:t>Y</a:t>
            </a:r>
            <a:r>
              <a:rPr lang="en-GB" sz="2000" dirty="0"/>
              <a:t>; an increasing trend corresponds to </a:t>
            </a:r>
            <a:r>
              <a:rPr lang="en-GB" sz="2000" dirty="0">
                <a:cs typeface="Arial"/>
              </a:rPr>
              <a:t>β </a:t>
            </a:r>
            <a:r>
              <a:rPr lang="en-GB" sz="2000" dirty="0"/>
              <a:t>&gt; 0</a:t>
            </a:r>
          </a:p>
          <a:p>
            <a:pPr marL="360000" indent="-360000">
              <a:defRPr/>
            </a:pPr>
            <a:r>
              <a:rPr lang="en-GB" sz="2000" dirty="0"/>
              <a:t>Stochastic trend: </a:t>
            </a:r>
            <a:r>
              <a:rPr lang="en-GB" sz="2000" i="1" dirty="0" err="1"/>
              <a:t>Y</a:t>
            </a:r>
            <a:r>
              <a:rPr lang="en-GB" sz="2000" baseline="-25000" dirty="0" err="1"/>
              <a:t>t</a:t>
            </a:r>
            <a:r>
              <a:rPr lang="en-GB" sz="2000" dirty="0"/>
              <a:t> = δ + </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or </a:t>
            </a:r>
          </a:p>
          <a:p>
            <a:pPr marL="360000" indent="-360000">
              <a:buFont typeface="Wingdings" pitchFamily="2" charset="2"/>
              <a:buNone/>
              <a:defRPr/>
            </a:pPr>
            <a:r>
              <a:rPr lang="en-GB" sz="2000" dirty="0"/>
              <a:t>		</a:t>
            </a:r>
            <a:r>
              <a:rPr lang="en-GB" sz="2000" dirty="0" err="1"/>
              <a:t>Δ</a:t>
            </a:r>
            <a:r>
              <a:rPr lang="en-GB" sz="2000" i="1" dirty="0" err="1"/>
              <a:t>Y</a:t>
            </a:r>
            <a:r>
              <a:rPr lang="en-GB" sz="2000" baseline="-25000" dirty="0" err="1"/>
              <a:t>t</a:t>
            </a:r>
            <a:r>
              <a:rPr lang="en-GB" sz="2000" dirty="0"/>
              <a:t> = </a:t>
            </a:r>
            <a:r>
              <a:rPr lang="en-GB" sz="2000" i="1" dirty="0" err="1"/>
              <a:t>Y</a:t>
            </a:r>
            <a:r>
              <a:rPr lang="en-GB" sz="2000" baseline="-25000" dirty="0" err="1"/>
              <a:t>t</a:t>
            </a:r>
            <a:r>
              <a:rPr lang="en-GB" sz="2000" dirty="0"/>
              <a:t> – </a:t>
            </a:r>
            <a:r>
              <a:rPr lang="en-GB" sz="2000" i="1" dirty="0"/>
              <a:t>Y</a:t>
            </a:r>
            <a:r>
              <a:rPr lang="en-GB" sz="2000" baseline="-25000" dirty="0"/>
              <a:t>t-1</a:t>
            </a:r>
            <a:r>
              <a:rPr lang="en-GB" sz="2000" dirty="0"/>
              <a:t> = δ + </a:t>
            </a:r>
            <a:r>
              <a:rPr lang="en-GB" sz="2000" dirty="0" err="1"/>
              <a:t>ε</a:t>
            </a:r>
            <a:r>
              <a:rPr lang="en-GB" sz="2000" baseline="-25000" dirty="0" err="1"/>
              <a:t>t</a:t>
            </a:r>
            <a:r>
              <a:rPr lang="en-GB" sz="2000" dirty="0"/>
              <a:t>, </a:t>
            </a:r>
            <a:r>
              <a:rPr lang="en-GB" sz="2000" dirty="0" err="1"/>
              <a:t>ε</a:t>
            </a:r>
            <a:r>
              <a:rPr lang="en-GB" sz="2000" baseline="-25000" dirty="0" err="1"/>
              <a:t>t</a:t>
            </a:r>
            <a:r>
              <a:rPr lang="en-GB" sz="2000" dirty="0"/>
              <a:t>: white noise</a:t>
            </a:r>
          </a:p>
          <a:p>
            <a:pPr marL="687025" lvl="1" indent="-360000">
              <a:defRPr/>
            </a:pPr>
            <a:r>
              <a:rPr lang="en-GB" sz="1800" dirty="0"/>
              <a:t>describes an irregular or random fluctuation of the differences </a:t>
            </a:r>
            <a:r>
              <a:rPr lang="en-GB" sz="1800" dirty="0" err="1"/>
              <a:t>Δ</a:t>
            </a:r>
            <a:r>
              <a:rPr lang="en-GB" sz="1800" i="1" dirty="0" err="1"/>
              <a:t>Y</a:t>
            </a:r>
            <a:r>
              <a:rPr lang="en-GB" sz="1800" baseline="-25000" dirty="0" err="1"/>
              <a:t>t</a:t>
            </a:r>
            <a:r>
              <a:rPr lang="en-GB" sz="1800" dirty="0"/>
              <a:t> around the expected value δ</a:t>
            </a:r>
          </a:p>
          <a:p>
            <a:pPr marL="687025" lvl="1" indent="-360000">
              <a:defRPr/>
            </a:pPr>
            <a:r>
              <a:rPr lang="en-GB" sz="1800" dirty="0"/>
              <a:t>AR(1) – or AR(</a:t>
            </a:r>
            <a:r>
              <a:rPr lang="en-GB" sz="1800" i="1" dirty="0"/>
              <a:t>p</a:t>
            </a:r>
            <a:r>
              <a:rPr lang="en-GB" sz="1800" dirty="0"/>
              <a:t>) – process with unit root</a:t>
            </a:r>
          </a:p>
          <a:p>
            <a:pPr marL="687025" lvl="1" indent="-360000">
              <a:defRPr/>
            </a:pPr>
            <a:r>
              <a:rPr lang="en-GB" sz="1800" i="1" dirty="0"/>
              <a:t>“</a:t>
            </a:r>
            <a:r>
              <a:rPr lang="en-GB" sz="1800" dirty="0"/>
              <a:t>random walk with trend”</a:t>
            </a:r>
            <a:endParaRPr lang="en-GB" sz="1800" dirty="0">
              <a:ea typeface="+mn-ea"/>
              <a:cs typeface="+mn-cs"/>
            </a:endParaRPr>
          </a:p>
          <a:p>
            <a:pPr marL="571500" indent="-571500">
              <a:buFont typeface="Wingdings" pitchFamily="2" charset="2"/>
              <a:buNone/>
              <a:defRPr/>
            </a:pPr>
            <a:r>
              <a:rPr lang="en-GB" sz="2000" dirty="0"/>
              <a:t>		</a:t>
            </a:r>
            <a:endParaRPr lang="en-GB" sz="2000" baseline="30000" dirty="0"/>
          </a:p>
        </p:txBody>
      </p:sp>
      <p:graphicFrame>
        <p:nvGraphicFramePr>
          <p:cNvPr id="2150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153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p:txBody>
          <a:bodyPr/>
          <a:lstStyle/>
          <a:p>
            <a:r>
              <a:rPr lang="en-GB" sz="4000">
                <a:latin typeface="Verdana" pitchFamily="34" charset="0"/>
              </a:rPr>
              <a:t>The GIV Estimator</a:t>
            </a:r>
          </a:p>
        </p:txBody>
      </p:sp>
      <p:sp>
        <p:nvSpPr>
          <p:cNvPr id="1029" name="Textplatzhalter 17"/>
          <p:cNvSpPr>
            <a:spLocks noGrp="1"/>
          </p:cNvSpPr>
          <p:nvPr>
            <p:ph type="body" sz="half" idx="1"/>
          </p:nvPr>
        </p:nvSpPr>
        <p:spPr>
          <a:xfrm>
            <a:off x="500063" y="1600200"/>
            <a:ext cx="7858125" cy="4400550"/>
          </a:xfrm>
        </p:spPr>
        <p:txBody>
          <a:bodyPr/>
          <a:lstStyle/>
          <a:p>
            <a:pPr marL="360000" indent="-360000">
              <a:spcBef>
                <a:spcPts val="600"/>
              </a:spcBef>
              <a:buSzPct val="100000"/>
              <a:buFont typeface="+mj-lt"/>
              <a:buAutoNum type="arabicPeriod" startAt="3"/>
              <a:defRPr/>
            </a:pPr>
            <a:r>
              <a:rPr lang="en-GB" sz="2000" i="1"/>
              <a:t>R </a:t>
            </a:r>
            <a:r>
              <a:rPr lang="en-GB" sz="2000" i="1">
                <a:cs typeface="Arial" charset="0"/>
              </a:rPr>
              <a:t>&gt; K</a:t>
            </a:r>
            <a:r>
              <a:rPr lang="en-GB" sz="2000">
                <a:cs typeface="Arial" charset="0"/>
              </a:rPr>
              <a:t>: more instruments than necessary for identification; over-identified model</a:t>
            </a:r>
          </a:p>
          <a:p>
            <a:pPr marL="360000" indent="-360000" eaLnBrk="1" hangingPunct="1">
              <a:buFont typeface="Wingdings" pitchFamily="2" charset="2"/>
              <a:buNone/>
              <a:defRPr/>
            </a:pPr>
            <a:r>
              <a:rPr lang="en-GB" sz="2000">
                <a:cs typeface="Arial" charset="0"/>
              </a:rPr>
              <a:t>For </a:t>
            </a:r>
            <a:r>
              <a:rPr lang="en-GB" sz="2000" i="1"/>
              <a:t>R </a:t>
            </a:r>
            <a:r>
              <a:rPr lang="en-GB" sz="2000" i="1">
                <a:cs typeface="Arial" charset="0"/>
              </a:rPr>
              <a:t>&gt; K</a:t>
            </a:r>
            <a:r>
              <a:rPr lang="en-GB" sz="2000">
                <a:cs typeface="Arial" charset="0"/>
              </a:rPr>
              <a:t>, in general, no unique solution of all </a:t>
            </a:r>
            <a:r>
              <a:rPr lang="en-GB" sz="2000" i="1">
                <a:cs typeface="Arial" charset="0"/>
              </a:rPr>
              <a:t>R</a:t>
            </a:r>
            <a:r>
              <a:rPr lang="en-GB" sz="2000">
                <a:cs typeface="Arial" charset="0"/>
              </a:rPr>
              <a:t> sample moment conditions can be obtained; instead:</a:t>
            </a:r>
          </a:p>
          <a:p>
            <a:pPr>
              <a:spcBef>
                <a:spcPts val="600"/>
              </a:spcBef>
              <a:defRPr/>
            </a:pPr>
            <a:r>
              <a:rPr lang="en-GB" sz="2000">
                <a:cs typeface="Arial" charset="0"/>
              </a:rPr>
              <a:t>the </a:t>
            </a:r>
            <a:r>
              <a:rPr lang="en-GB" sz="2000"/>
              <a:t>weighted </a:t>
            </a:r>
            <a:r>
              <a:rPr lang="en-GB" sz="2000">
                <a:cs typeface="Arial" charset="0"/>
              </a:rPr>
              <a:t>quadratic form in the sample moments </a:t>
            </a:r>
          </a:p>
          <a:p>
            <a:pPr>
              <a:spcBef>
                <a:spcPts val="600"/>
              </a:spcBef>
              <a:buFont typeface="Wingdings" pitchFamily="2" charset="2"/>
              <a:buNone/>
              <a:defRPr/>
            </a:pPr>
            <a:endParaRPr lang="en-GB" sz="2800">
              <a:cs typeface="Arial" charset="0"/>
            </a:endParaRPr>
          </a:p>
          <a:p>
            <a:pPr>
              <a:spcBef>
                <a:spcPts val="600"/>
              </a:spcBef>
              <a:buFont typeface="Wingdings" pitchFamily="2" charset="2"/>
              <a:buNone/>
              <a:defRPr/>
            </a:pPr>
            <a:r>
              <a:rPr lang="en-GB" sz="2000">
                <a:cs typeface="Arial" charset="0"/>
              </a:rPr>
              <a:t>	with </a:t>
            </a:r>
            <a:r>
              <a:rPr lang="en-GB" sz="2000"/>
              <a:t>a </a:t>
            </a:r>
            <a:r>
              <a:rPr lang="en-GB" sz="2000" i="1" err="1"/>
              <a:t>RxR</a:t>
            </a:r>
            <a:r>
              <a:rPr lang="en-GB" sz="2000"/>
              <a:t> positive definite weighting matrix </a:t>
            </a:r>
            <a:r>
              <a:rPr lang="en-GB" sz="2000" i="1"/>
              <a:t>W</a:t>
            </a:r>
            <a:r>
              <a:rPr lang="en-GB" sz="2000" baseline="-25000"/>
              <a:t>N</a:t>
            </a:r>
            <a:r>
              <a:rPr lang="en-GB" sz="2000"/>
              <a:t> is </a:t>
            </a:r>
            <a:r>
              <a:rPr lang="en-GB" sz="2000">
                <a:cs typeface="Arial" charset="0"/>
              </a:rPr>
              <a:t>minimized</a:t>
            </a:r>
          </a:p>
          <a:p>
            <a:pPr>
              <a:spcBef>
                <a:spcPts val="600"/>
              </a:spcBef>
              <a:defRPr/>
            </a:pPr>
            <a:r>
              <a:rPr lang="en-GB" sz="2000"/>
              <a:t>gives the generalized instrumental variable (GIV) estimator</a:t>
            </a:r>
          </a:p>
          <a:p>
            <a:pPr>
              <a:spcBef>
                <a:spcPts val="600"/>
              </a:spcBef>
              <a:defRPr/>
            </a:pPr>
            <a:endParaRPr lang="en-GB" sz="2000"/>
          </a:p>
          <a:p>
            <a:pPr>
              <a:spcBef>
                <a:spcPts val="600"/>
              </a:spcBef>
              <a:defRPr/>
            </a:pPr>
            <a:endParaRPr lang="en-GB" sz="2000"/>
          </a:p>
          <a:p>
            <a:pPr>
              <a:spcBef>
                <a:spcPts val="600"/>
              </a:spcBef>
              <a:buFont typeface="Wingdings" pitchFamily="2" charset="2"/>
              <a:buNone/>
              <a:defRPr/>
            </a:pPr>
            <a:endParaRPr lang="en-US" sz="2800"/>
          </a:p>
          <a:p>
            <a:pPr>
              <a:spcBef>
                <a:spcPts val="600"/>
              </a:spcBef>
              <a:buFont typeface="Wingdings" pitchFamily="2" charset="2"/>
              <a:buNone/>
              <a:defRPr/>
            </a:pPr>
            <a:endParaRPr lang="en-US" sz="280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DA58AE38-2972-4577-94B3-7C9721B865ED}" type="slidenum">
              <a:rPr lang="de-AT" altLang="en-US"/>
              <a:pPr>
                <a:defRPr/>
              </a:pPr>
              <a:t>5</a:t>
            </a:fld>
            <a:endParaRPr lang="de-AT" altLang="en-US"/>
          </a:p>
        </p:txBody>
      </p:sp>
      <p:graphicFrame>
        <p:nvGraphicFramePr>
          <p:cNvPr id="20482"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5578" name="Formel" r:id="rId4" imgW="114151" imgH="215619" progId="Equation.3">
                  <p:embed/>
                </p:oleObj>
              </mc:Choice>
              <mc:Fallback>
                <p:oleObj name="Formel" r:id="rId4" imgW="114151" imgH="215619" progId="Equation.3">
                  <p:embed/>
                  <p:pic>
                    <p:nvPicPr>
                      <p:cNvPr id="20482"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3" name="Object 4"/>
          <p:cNvGraphicFramePr>
            <a:graphicFrameLocks noChangeAspect="1"/>
          </p:cNvGraphicFramePr>
          <p:nvPr/>
        </p:nvGraphicFramePr>
        <p:xfrm>
          <a:off x="1454547" y="3268663"/>
          <a:ext cx="6573837" cy="665162"/>
        </p:xfrm>
        <a:graphic>
          <a:graphicData uri="http://schemas.openxmlformats.org/presentationml/2006/ole">
            <mc:AlternateContent xmlns:mc="http://schemas.openxmlformats.org/markup-compatibility/2006">
              <mc:Choice xmlns:v="urn:schemas-microsoft-com:vml" Requires="v">
                <p:oleObj spid="_x0000_s235579" name="Equation" r:id="rId6" imgW="3263760" imgH="330120" progId="Equation.DSMT4">
                  <p:embed/>
                </p:oleObj>
              </mc:Choice>
              <mc:Fallback>
                <p:oleObj name="Equation" r:id="rId6" imgW="3263760" imgH="330120" progId="Equation.DSMT4">
                  <p:embed/>
                  <p:pic>
                    <p:nvPicPr>
                      <p:cNvPr id="20483"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4547" y="3268663"/>
                        <a:ext cx="6573837" cy="665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4" name="Object 5"/>
          <p:cNvGraphicFramePr>
            <a:graphicFrameLocks noChangeAspect="1"/>
          </p:cNvGraphicFramePr>
          <p:nvPr/>
        </p:nvGraphicFramePr>
        <p:xfrm>
          <a:off x="1475656" y="4545434"/>
          <a:ext cx="4075113" cy="539750"/>
        </p:xfrm>
        <a:graphic>
          <a:graphicData uri="http://schemas.openxmlformats.org/presentationml/2006/ole">
            <mc:AlternateContent xmlns:mc="http://schemas.openxmlformats.org/markup-compatibility/2006">
              <mc:Choice xmlns:v="urn:schemas-microsoft-com:vml" Requires="v">
                <p:oleObj spid="_x0000_s235580" name="Equation" r:id="rId8" imgW="1917360" imgH="253800" progId="Equation.DSMT4">
                  <p:embed/>
                </p:oleObj>
              </mc:Choice>
              <mc:Fallback>
                <p:oleObj name="Equation" r:id="rId8" imgW="1917360" imgH="253800" progId="Equation.DSMT4">
                  <p:embed/>
                  <p:pic>
                    <p:nvPicPr>
                      <p:cNvPr id="20484"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5656" y="4545434"/>
                        <a:ext cx="4075113"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065219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9335A0F-C5B2-4996-A9B7-4E232E6FD2F4}" type="slidenum">
              <a:rPr lang="de-AT" altLang="en-US"/>
              <a:pPr>
                <a:defRPr/>
              </a:pPr>
              <a:t>50</a:t>
            </a:fld>
            <a:endParaRPr lang="de-AT" altLang="en-US"/>
          </a:p>
        </p:txBody>
      </p:sp>
      <p:sp>
        <p:nvSpPr>
          <p:cNvPr id="22533" name="Rectangle 2"/>
          <p:cNvSpPr>
            <a:spLocks noGrp="1" noChangeArrowheads="1"/>
          </p:cNvSpPr>
          <p:nvPr>
            <p:ph type="title"/>
          </p:nvPr>
        </p:nvSpPr>
        <p:spPr/>
        <p:txBody>
          <a:bodyPr/>
          <a:lstStyle/>
          <a:p>
            <a:r>
              <a:rPr lang="en-GB" sz="4000" dirty="0">
                <a:latin typeface="Verdana" pitchFamily="34" charset="0"/>
              </a:rPr>
              <a:t>Trends: Random Walk and AR Process</a:t>
            </a:r>
          </a:p>
        </p:txBody>
      </p:sp>
      <p:sp>
        <p:nvSpPr>
          <p:cNvPr id="19462"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60000" indent="-360000">
              <a:buFont typeface="Wingdings" pitchFamily="2" charset="2"/>
              <a:buNone/>
              <a:defRPr/>
            </a:pPr>
            <a:r>
              <a:rPr lang="en-GB" sz="2000" dirty="0"/>
              <a:t>Random walk: </a:t>
            </a:r>
            <a:r>
              <a:rPr lang="en-GB" sz="2000" i="1" dirty="0" err="1"/>
              <a:t>Y</a:t>
            </a:r>
            <a:r>
              <a:rPr lang="en-GB" sz="2000" baseline="-25000" dirty="0" err="1"/>
              <a:t>t</a:t>
            </a:r>
            <a:r>
              <a:rPr lang="en-GB" sz="2000" baseline="-25000" dirty="0"/>
              <a:t> </a:t>
            </a:r>
            <a:r>
              <a:rPr lang="en-GB" sz="2000" dirty="0"/>
              <a:t>= </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random walk with trend: </a:t>
            </a:r>
            <a:r>
              <a:rPr lang="en-GB" sz="2000" i="1" dirty="0" err="1"/>
              <a:t>Y</a:t>
            </a:r>
            <a:r>
              <a:rPr lang="en-GB" sz="2000" baseline="-25000" dirty="0" err="1"/>
              <a:t>t</a:t>
            </a:r>
            <a:r>
              <a:rPr lang="en-GB" sz="2000" baseline="-25000" dirty="0"/>
              <a:t> </a:t>
            </a:r>
            <a:r>
              <a:rPr lang="en-GB" sz="2000" dirty="0"/>
              <a:t>= 0.1 +</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AR(1) process: </a:t>
            </a:r>
            <a:r>
              <a:rPr lang="en-GB" sz="2000" i="1" dirty="0" err="1"/>
              <a:t>Y</a:t>
            </a:r>
            <a:r>
              <a:rPr lang="en-GB" sz="2000" baseline="-25000" dirty="0" err="1"/>
              <a:t>t</a:t>
            </a:r>
            <a:r>
              <a:rPr lang="en-GB" sz="2000" baseline="-25000" dirty="0"/>
              <a:t> </a:t>
            </a:r>
            <a:r>
              <a:rPr lang="en-GB" sz="2000" dirty="0"/>
              <a:t>= 0.2 + 0.7</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a:t>
            </a:r>
            <a:r>
              <a:rPr lang="en-GB" sz="2000" dirty="0" err="1"/>
              <a:t>ε</a:t>
            </a:r>
            <a:r>
              <a:rPr lang="en-GB" sz="2000" baseline="-25000" dirty="0" err="1"/>
              <a:t>t</a:t>
            </a:r>
            <a:r>
              <a:rPr lang="en-GB" sz="2000" baseline="-25000" dirty="0"/>
              <a:t> </a:t>
            </a:r>
            <a:r>
              <a:rPr lang="en-GB" sz="2000" dirty="0"/>
              <a:t>simulated from </a:t>
            </a:r>
            <a:r>
              <a:rPr lang="en-GB" sz="2000" i="1" dirty="0"/>
              <a:t>N</a:t>
            </a:r>
            <a:r>
              <a:rPr lang="en-GB" sz="2000" dirty="0"/>
              <a:t>(0,1) </a:t>
            </a:r>
          </a:p>
          <a:p>
            <a:pPr marL="571500" indent="-571500">
              <a:buFont typeface="Wingdings" pitchFamily="2" charset="2"/>
              <a:buNone/>
              <a:defRPr/>
            </a:pPr>
            <a:r>
              <a:rPr lang="en-US" sz="2000" dirty="0"/>
              <a:t>		</a:t>
            </a:r>
            <a:endParaRPr lang="en-US" sz="2000" baseline="30000" dirty="0"/>
          </a:p>
        </p:txBody>
      </p:sp>
      <p:graphicFrame>
        <p:nvGraphicFramePr>
          <p:cNvPr id="22530"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255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Datumsplatzhalter 8"/>
          <p:cNvSpPr>
            <a:spLocks noGrp="1"/>
          </p:cNvSpPr>
          <p:nvPr>
            <p:ph type="dt" sz="quarter" idx="10"/>
          </p:nvPr>
        </p:nvSpPr>
        <p:spPr/>
        <p:txBody>
          <a:bodyPr/>
          <a:lstStyle/>
          <a:p>
            <a:pPr>
              <a:defRPr/>
            </a:pPr>
            <a:r>
              <a:rPr lang="en-US" altLang="en-US"/>
              <a:t>Nov 22, 2019</a:t>
            </a:r>
            <a:endParaRPr lang="de-AT" altLang="en-US"/>
          </a:p>
        </p:txBody>
      </p:sp>
      <p:grpSp>
        <p:nvGrpSpPr>
          <p:cNvPr id="22536" name="Group 11"/>
          <p:cNvGrpSpPr>
            <a:grpSpLocks noChangeAspect="1"/>
          </p:cNvGrpSpPr>
          <p:nvPr/>
        </p:nvGrpSpPr>
        <p:grpSpPr bwMode="auto">
          <a:xfrm>
            <a:off x="2090738" y="2214563"/>
            <a:ext cx="6369050" cy="3819525"/>
            <a:chOff x="1317" y="1395"/>
            <a:chExt cx="4137" cy="2481"/>
          </a:xfrm>
        </p:grpSpPr>
        <p:sp>
          <p:nvSpPr>
            <p:cNvPr id="22537" name="AutoShape 10"/>
            <p:cNvSpPr>
              <a:spLocks noChangeAspect="1" noChangeArrowheads="1" noTextEdit="1"/>
            </p:cNvSpPr>
            <p:nvPr/>
          </p:nvSpPr>
          <p:spPr bwMode="auto">
            <a:xfrm>
              <a:off x="1317" y="1395"/>
              <a:ext cx="4128" cy="2475"/>
            </a:xfrm>
            <a:prstGeom prst="rect">
              <a:avLst/>
            </a:prstGeom>
            <a:noFill/>
            <a:ln w="9525">
              <a:noFill/>
              <a:miter lim="800000"/>
              <a:headEnd/>
              <a:tailEnd/>
            </a:ln>
          </p:spPr>
          <p:txBody>
            <a:bodyPr/>
            <a:lstStyle/>
            <a:p>
              <a:endParaRPr lang="en-GB"/>
            </a:p>
          </p:txBody>
        </p:sp>
        <p:sp>
          <p:nvSpPr>
            <p:cNvPr id="22538" name="Rectangle 12"/>
            <p:cNvSpPr>
              <a:spLocks noChangeArrowheads="1"/>
            </p:cNvSpPr>
            <p:nvPr/>
          </p:nvSpPr>
          <p:spPr bwMode="auto">
            <a:xfrm>
              <a:off x="1317" y="1395"/>
              <a:ext cx="4137" cy="2481"/>
            </a:xfrm>
            <a:prstGeom prst="rect">
              <a:avLst/>
            </a:prstGeom>
            <a:solidFill>
              <a:srgbClr val="FFFFFF"/>
            </a:solidFill>
            <a:ln w="9525">
              <a:noFill/>
              <a:miter lim="800000"/>
              <a:headEnd/>
              <a:tailEnd/>
            </a:ln>
          </p:spPr>
          <p:txBody>
            <a:bodyPr/>
            <a:lstStyle/>
            <a:p>
              <a:endParaRPr lang="de-DE"/>
            </a:p>
          </p:txBody>
        </p:sp>
        <p:sp>
          <p:nvSpPr>
            <p:cNvPr id="22539" name="Rectangle 13"/>
            <p:cNvSpPr>
              <a:spLocks noChangeArrowheads="1"/>
            </p:cNvSpPr>
            <p:nvPr/>
          </p:nvSpPr>
          <p:spPr bwMode="auto">
            <a:xfrm>
              <a:off x="1317" y="1395"/>
              <a:ext cx="467" cy="2481"/>
            </a:xfrm>
            <a:prstGeom prst="rect">
              <a:avLst/>
            </a:prstGeom>
            <a:solidFill>
              <a:srgbClr val="FFFFFB"/>
            </a:solidFill>
            <a:ln w="9525">
              <a:noFill/>
              <a:miter lim="800000"/>
              <a:headEnd/>
              <a:tailEnd/>
            </a:ln>
          </p:spPr>
          <p:txBody>
            <a:bodyPr/>
            <a:lstStyle/>
            <a:p>
              <a:endParaRPr lang="de-DE"/>
            </a:p>
          </p:txBody>
        </p:sp>
        <p:sp>
          <p:nvSpPr>
            <p:cNvPr id="22540" name="Rectangle 14"/>
            <p:cNvSpPr>
              <a:spLocks noChangeArrowheads="1"/>
            </p:cNvSpPr>
            <p:nvPr/>
          </p:nvSpPr>
          <p:spPr bwMode="auto">
            <a:xfrm>
              <a:off x="5163" y="1395"/>
              <a:ext cx="291" cy="2481"/>
            </a:xfrm>
            <a:prstGeom prst="rect">
              <a:avLst/>
            </a:prstGeom>
            <a:solidFill>
              <a:srgbClr val="FFFFFB"/>
            </a:solidFill>
            <a:ln w="9525">
              <a:noFill/>
              <a:miter lim="800000"/>
              <a:headEnd/>
              <a:tailEnd/>
            </a:ln>
          </p:spPr>
          <p:txBody>
            <a:bodyPr/>
            <a:lstStyle/>
            <a:p>
              <a:endParaRPr lang="de-DE"/>
            </a:p>
          </p:txBody>
        </p:sp>
        <p:sp>
          <p:nvSpPr>
            <p:cNvPr id="22541" name="Rectangle 15"/>
            <p:cNvSpPr>
              <a:spLocks noChangeArrowheads="1"/>
            </p:cNvSpPr>
            <p:nvPr/>
          </p:nvSpPr>
          <p:spPr bwMode="auto">
            <a:xfrm>
              <a:off x="1784" y="1395"/>
              <a:ext cx="3379" cy="149"/>
            </a:xfrm>
            <a:prstGeom prst="rect">
              <a:avLst/>
            </a:prstGeom>
            <a:solidFill>
              <a:srgbClr val="FFFFFB"/>
            </a:solidFill>
            <a:ln w="9525">
              <a:noFill/>
              <a:miter lim="800000"/>
              <a:headEnd/>
              <a:tailEnd/>
            </a:ln>
          </p:spPr>
          <p:txBody>
            <a:bodyPr/>
            <a:lstStyle/>
            <a:p>
              <a:endParaRPr lang="de-DE"/>
            </a:p>
          </p:txBody>
        </p:sp>
        <p:sp>
          <p:nvSpPr>
            <p:cNvPr id="22542" name="Rectangle 16"/>
            <p:cNvSpPr>
              <a:spLocks noChangeArrowheads="1"/>
            </p:cNvSpPr>
            <p:nvPr/>
          </p:nvSpPr>
          <p:spPr bwMode="auto">
            <a:xfrm>
              <a:off x="1784" y="3192"/>
              <a:ext cx="3379" cy="684"/>
            </a:xfrm>
            <a:prstGeom prst="rect">
              <a:avLst/>
            </a:prstGeom>
            <a:solidFill>
              <a:srgbClr val="FFFFFB"/>
            </a:solidFill>
            <a:ln w="9525">
              <a:noFill/>
              <a:miter lim="800000"/>
              <a:headEnd/>
              <a:tailEnd/>
            </a:ln>
          </p:spPr>
          <p:txBody>
            <a:bodyPr/>
            <a:lstStyle/>
            <a:p>
              <a:endParaRPr lang="de-DE"/>
            </a:p>
          </p:txBody>
        </p:sp>
        <p:sp>
          <p:nvSpPr>
            <p:cNvPr id="22543" name="Rectangle 17"/>
            <p:cNvSpPr>
              <a:spLocks noChangeArrowheads="1"/>
            </p:cNvSpPr>
            <p:nvPr/>
          </p:nvSpPr>
          <p:spPr bwMode="auto">
            <a:xfrm>
              <a:off x="1784" y="1544"/>
              <a:ext cx="3379" cy="1648"/>
            </a:xfrm>
            <a:prstGeom prst="rect">
              <a:avLst/>
            </a:prstGeom>
            <a:solidFill>
              <a:srgbClr val="FFFFFF"/>
            </a:solidFill>
            <a:ln w="9525">
              <a:noFill/>
              <a:miter lim="800000"/>
              <a:headEnd/>
              <a:tailEnd/>
            </a:ln>
          </p:spPr>
          <p:txBody>
            <a:bodyPr/>
            <a:lstStyle/>
            <a:p>
              <a:endParaRPr lang="de-DE"/>
            </a:p>
          </p:txBody>
        </p:sp>
        <p:sp>
          <p:nvSpPr>
            <p:cNvPr id="22544" name="Rectangle 18"/>
            <p:cNvSpPr>
              <a:spLocks noChangeArrowheads="1"/>
            </p:cNvSpPr>
            <p:nvPr/>
          </p:nvSpPr>
          <p:spPr bwMode="auto">
            <a:xfrm>
              <a:off x="1784" y="1544"/>
              <a:ext cx="3379" cy="1648"/>
            </a:xfrm>
            <a:prstGeom prst="rect">
              <a:avLst/>
            </a:prstGeom>
            <a:solidFill>
              <a:srgbClr val="FFFFFF"/>
            </a:solidFill>
            <a:ln w="9525">
              <a:noFill/>
              <a:miter lim="800000"/>
              <a:headEnd/>
              <a:tailEnd/>
            </a:ln>
          </p:spPr>
          <p:txBody>
            <a:bodyPr/>
            <a:lstStyle/>
            <a:p>
              <a:endParaRPr lang="de-DE"/>
            </a:p>
          </p:txBody>
        </p:sp>
        <p:sp>
          <p:nvSpPr>
            <p:cNvPr id="22545" name="Freeform 19"/>
            <p:cNvSpPr>
              <a:spLocks/>
            </p:cNvSpPr>
            <p:nvPr/>
          </p:nvSpPr>
          <p:spPr bwMode="auto">
            <a:xfrm>
              <a:off x="1784" y="1539"/>
              <a:ext cx="3388" cy="1659"/>
            </a:xfrm>
            <a:custGeom>
              <a:avLst/>
              <a:gdLst>
                <a:gd name="T0" fmla="*/ 0 w 384"/>
                <a:gd name="T1" fmla="*/ 0 h 289"/>
                <a:gd name="T2" fmla="*/ 0 w 384"/>
                <a:gd name="T3" fmla="*/ 2147483647 h 289"/>
                <a:gd name="T4" fmla="*/ 2147483647 w 384"/>
                <a:gd name="T5" fmla="*/ 2147483647 h 289"/>
                <a:gd name="T6" fmla="*/ 2147483647 w 384"/>
                <a:gd name="T7" fmla="*/ 0 h 289"/>
                <a:gd name="T8" fmla="*/ 0 60000 65536"/>
                <a:gd name="T9" fmla="*/ 0 60000 65536"/>
                <a:gd name="T10" fmla="*/ 0 60000 65536"/>
                <a:gd name="T11" fmla="*/ 0 60000 65536"/>
                <a:gd name="T12" fmla="*/ 0 w 384"/>
                <a:gd name="T13" fmla="*/ 0 h 289"/>
                <a:gd name="T14" fmla="*/ 384 w 384"/>
                <a:gd name="T15" fmla="*/ 289 h 289"/>
              </a:gdLst>
              <a:ahLst/>
              <a:cxnLst>
                <a:cxn ang="T8">
                  <a:pos x="T0" y="T1"/>
                </a:cxn>
                <a:cxn ang="T9">
                  <a:pos x="T2" y="T3"/>
                </a:cxn>
                <a:cxn ang="T10">
                  <a:pos x="T4" y="T5"/>
                </a:cxn>
                <a:cxn ang="T11">
                  <a:pos x="T6" y="T7"/>
                </a:cxn>
              </a:cxnLst>
              <a:rect l="T12" t="T13" r="T14" b="T15"/>
              <a:pathLst>
                <a:path w="384" h="289">
                  <a:moveTo>
                    <a:pt x="0" y="0"/>
                  </a:moveTo>
                  <a:lnTo>
                    <a:pt x="0" y="289"/>
                  </a:lnTo>
                  <a:lnTo>
                    <a:pt x="384" y="289"/>
                  </a:lnTo>
                  <a:lnTo>
                    <a:pt x="384" y="0"/>
                  </a:lnTo>
                </a:path>
              </a:pathLst>
            </a:custGeom>
            <a:noFill/>
            <a:ln w="9">
              <a:solidFill>
                <a:srgbClr val="010101"/>
              </a:solidFill>
              <a:prstDash val="solid"/>
              <a:round/>
              <a:headEnd/>
              <a:tailEnd/>
            </a:ln>
          </p:spPr>
          <p:txBody>
            <a:bodyPr/>
            <a:lstStyle/>
            <a:p>
              <a:endParaRPr lang="en-GB"/>
            </a:p>
          </p:txBody>
        </p:sp>
        <p:sp>
          <p:nvSpPr>
            <p:cNvPr id="22546" name="Line 20"/>
            <p:cNvSpPr>
              <a:spLocks noChangeShapeType="1"/>
            </p:cNvSpPr>
            <p:nvPr/>
          </p:nvSpPr>
          <p:spPr bwMode="auto">
            <a:xfrm>
              <a:off x="1784" y="1539"/>
              <a:ext cx="3388" cy="1"/>
            </a:xfrm>
            <a:prstGeom prst="line">
              <a:avLst/>
            </a:prstGeom>
            <a:noFill/>
            <a:ln w="9">
              <a:solidFill>
                <a:srgbClr val="010101"/>
              </a:solidFill>
              <a:round/>
              <a:headEnd/>
              <a:tailEnd/>
            </a:ln>
          </p:spPr>
          <p:txBody>
            <a:bodyPr/>
            <a:lstStyle/>
            <a:p>
              <a:endParaRPr lang="en-GB"/>
            </a:p>
          </p:txBody>
        </p:sp>
        <p:sp>
          <p:nvSpPr>
            <p:cNvPr id="22547" name="Rectangle 21"/>
            <p:cNvSpPr>
              <a:spLocks noChangeArrowheads="1"/>
            </p:cNvSpPr>
            <p:nvPr/>
          </p:nvSpPr>
          <p:spPr bwMode="auto">
            <a:xfrm>
              <a:off x="1493" y="3123"/>
              <a:ext cx="282" cy="132"/>
            </a:xfrm>
            <a:prstGeom prst="rect">
              <a:avLst/>
            </a:prstGeom>
            <a:noFill/>
            <a:ln w="9525">
              <a:noFill/>
              <a:miter lim="800000"/>
              <a:headEnd/>
              <a:tailEnd/>
            </a:ln>
          </p:spPr>
          <p:txBody>
            <a:bodyPr wrap="none" lIns="0" tIns="0" rIns="0" bIns="0">
              <a:spAutoFit/>
            </a:bodyPr>
            <a:lstStyle/>
            <a:p>
              <a:r>
                <a:rPr lang="en-US" sz="1200">
                  <a:solidFill>
                    <a:srgbClr val="000000"/>
                  </a:solidFill>
                </a:rPr>
                <a:t>-12</a:t>
              </a:r>
              <a:endParaRPr lang="en-US"/>
            </a:p>
          </p:txBody>
        </p:sp>
        <p:sp>
          <p:nvSpPr>
            <p:cNvPr id="22548" name="Line 22"/>
            <p:cNvSpPr>
              <a:spLocks noChangeShapeType="1"/>
            </p:cNvSpPr>
            <p:nvPr/>
          </p:nvSpPr>
          <p:spPr bwMode="auto">
            <a:xfrm>
              <a:off x="1732" y="3187"/>
              <a:ext cx="44" cy="1"/>
            </a:xfrm>
            <a:prstGeom prst="line">
              <a:avLst/>
            </a:prstGeom>
            <a:noFill/>
            <a:ln w="9">
              <a:solidFill>
                <a:srgbClr val="010101"/>
              </a:solidFill>
              <a:round/>
              <a:headEnd/>
              <a:tailEnd/>
            </a:ln>
          </p:spPr>
          <p:txBody>
            <a:bodyPr/>
            <a:lstStyle/>
            <a:p>
              <a:endParaRPr lang="en-GB"/>
            </a:p>
          </p:txBody>
        </p:sp>
        <p:sp>
          <p:nvSpPr>
            <p:cNvPr id="22549" name="Rectangle 23"/>
            <p:cNvSpPr>
              <a:spLocks noChangeArrowheads="1"/>
            </p:cNvSpPr>
            <p:nvPr/>
          </p:nvSpPr>
          <p:spPr bwMode="auto">
            <a:xfrm>
              <a:off x="1573" y="2917"/>
              <a:ext cx="203" cy="132"/>
            </a:xfrm>
            <a:prstGeom prst="rect">
              <a:avLst/>
            </a:prstGeom>
            <a:noFill/>
            <a:ln w="9525">
              <a:noFill/>
              <a:miter lim="800000"/>
              <a:headEnd/>
              <a:tailEnd/>
            </a:ln>
          </p:spPr>
          <p:txBody>
            <a:bodyPr wrap="none" lIns="0" tIns="0" rIns="0" bIns="0">
              <a:spAutoFit/>
            </a:bodyPr>
            <a:lstStyle/>
            <a:p>
              <a:r>
                <a:rPr lang="en-US" sz="1200">
                  <a:solidFill>
                    <a:srgbClr val="000000"/>
                  </a:solidFill>
                </a:rPr>
                <a:t>-8</a:t>
              </a:r>
              <a:endParaRPr lang="en-US"/>
            </a:p>
          </p:txBody>
        </p:sp>
        <p:sp>
          <p:nvSpPr>
            <p:cNvPr id="22550" name="Line 24"/>
            <p:cNvSpPr>
              <a:spLocks noChangeShapeType="1"/>
            </p:cNvSpPr>
            <p:nvPr/>
          </p:nvSpPr>
          <p:spPr bwMode="auto">
            <a:xfrm>
              <a:off x="1732" y="2986"/>
              <a:ext cx="44" cy="1"/>
            </a:xfrm>
            <a:prstGeom prst="line">
              <a:avLst/>
            </a:prstGeom>
            <a:noFill/>
            <a:ln w="9">
              <a:solidFill>
                <a:srgbClr val="010101"/>
              </a:solidFill>
              <a:round/>
              <a:headEnd/>
              <a:tailEnd/>
            </a:ln>
          </p:spPr>
          <p:txBody>
            <a:bodyPr/>
            <a:lstStyle/>
            <a:p>
              <a:endParaRPr lang="en-GB"/>
            </a:p>
          </p:txBody>
        </p:sp>
        <p:sp>
          <p:nvSpPr>
            <p:cNvPr id="22551" name="Rectangle 25"/>
            <p:cNvSpPr>
              <a:spLocks noChangeArrowheads="1"/>
            </p:cNvSpPr>
            <p:nvPr/>
          </p:nvSpPr>
          <p:spPr bwMode="auto">
            <a:xfrm>
              <a:off x="1573" y="2710"/>
              <a:ext cx="203" cy="132"/>
            </a:xfrm>
            <a:prstGeom prst="rect">
              <a:avLst/>
            </a:prstGeom>
            <a:noFill/>
            <a:ln w="9525">
              <a:noFill/>
              <a:miter lim="800000"/>
              <a:headEnd/>
              <a:tailEnd/>
            </a:ln>
          </p:spPr>
          <p:txBody>
            <a:bodyPr wrap="none" lIns="0" tIns="0" rIns="0" bIns="0">
              <a:spAutoFit/>
            </a:bodyPr>
            <a:lstStyle/>
            <a:p>
              <a:r>
                <a:rPr lang="en-US" sz="1200">
                  <a:solidFill>
                    <a:srgbClr val="000000"/>
                  </a:solidFill>
                </a:rPr>
                <a:t>-4</a:t>
              </a:r>
              <a:endParaRPr lang="en-US"/>
            </a:p>
          </p:txBody>
        </p:sp>
        <p:sp>
          <p:nvSpPr>
            <p:cNvPr id="22552" name="Line 26"/>
            <p:cNvSpPr>
              <a:spLocks noChangeShapeType="1"/>
            </p:cNvSpPr>
            <p:nvPr/>
          </p:nvSpPr>
          <p:spPr bwMode="auto">
            <a:xfrm>
              <a:off x="1732" y="2779"/>
              <a:ext cx="44" cy="1"/>
            </a:xfrm>
            <a:prstGeom prst="line">
              <a:avLst/>
            </a:prstGeom>
            <a:noFill/>
            <a:ln w="9">
              <a:solidFill>
                <a:srgbClr val="010101"/>
              </a:solidFill>
              <a:round/>
              <a:headEnd/>
              <a:tailEnd/>
            </a:ln>
          </p:spPr>
          <p:txBody>
            <a:bodyPr/>
            <a:lstStyle/>
            <a:p>
              <a:endParaRPr lang="en-GB"/>
            </a:p>
          </p:txBody>
        </p:sp>
        <p:sp>
          <p:nvSpPr>
            <p:cNvPr id="22553" name="Rectangle 27"/>
            <p:cNvSpPr>
              <a:spLocks noChangeArrowheads="1"/>
            </p:cNvSpPr>
            <p:nvPr/>
          </p:nvSpPr>
          <p:spPr bwMode="auto">
            <a:xfrm>
              <a:off x="1617" y="2503"/>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0</a:t>
              </a:r>
              <a:endParaRPr lang="en-US"/>
            </a:p>
          </p:txBody>
        </p:sp>
        <p:sp>
          <p:nvSpPr>
            <p:cNvPr id="22554" name="Line 28"/>
            <p:cNvSpPr>
              <a:spLocks noChangeShapeType="1"/>
            </p:cNvSpPr>
            <p:nvPr/>
          </p:nvSpPr>
          <p:spPr bwMode="auto">
            <a:xfrm>
              <a:off x="1732" y="2572"/>
              <a:ext cx="44" cy="1"/>
            </a:xfrm>
            <a:prstGeom prst="line">
              <a:avLst/>
            </a:prstGeom>
            <a:noFill/>
            <a:ln w="9">
              <a:solidFill>
                <a:srgbClr val="010101"/>
              </a:solidFill>
              <a:round/>
              <a:headEnd/>
              <a:tailEnd/>
            </a:ln>
          </p:spPr>
          <p:txBody>
            <a:bodyPr/>
            <a:lstStyle/>
            <a:p>
              <a:endParaRPr lang="en-GB"/>
            </a:p>
          </p:txBody>
        </p:sp>
        <p:sp>
          <p:nvSpPr>
            <p:cNvPr id="22555" name="Rectangle 29"/>
            <p:cNvSpPr>
              <a:spLocks noChangeArrowheads="1"/>
            </p:cNvSpPr>
            <p:nvPr/>
          </p:nvSpPr>
          <p:spPr bwMode="auto">
            <a:xfrm>
              <a:off x="1617" y="2302"/>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4</a:t>
              </a:r>
              <a:endParaRPr lang="en-US"/>
            </a:p>
          </p:txBody>
        </p:sp>
        <p:sp>
          <p:nvSpPr>
            <p:cNvPr id="22556" name="Line 30"/>
            <p:cNvSpPr>
              <a:spLocks noChangeShapeType="1"/>
            </p:cNvSpPr>
            <p:nvPr/>
          </p:nvSpPr>
          <p:spPr bwMode="auto">
            <a:xfrm>
              <a:off x="1732" y="2365"/>
              <a:ext cx="44" cy="1"/>
            </a:xfrm>
            <a:prstGeom prst="line">
              <a:avLst/>
            </a:prstGeom>
            <a:noFill/>
            <a:ln w="9">
              <a:solidFill>
                <a:srgbClr val="010101"/>
              </a:solidFill>
              <a:round/>
              <a:headEnd/>
              <a:tailEnd/>
            </a:ln>
          </p:spPr>
          <p:txBody>
            <a:bodyPr/>
            <a:lstStyle/>
            <a:p>
              <a:endParaRPr lang="en-GB"/>
            </a:p>
          </p:txBody>
        </p:sp>
        <p:sp>
          <p:nvSpPr>
            <p:cNvPr id="22557" name="Rectangle 31"/>
            <p:cNvSpPr>
              <a:spLocks noChangeArrowheads="1"/>
            </p:cNvSpPr>
            <p:nvPr/>
          </p:nvSpPr>
          <p:spPr bwMode="auto">
            <a:xfrm>
              <a:off x="1617" y="2096"/>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8</a:t>
              </a:r>
              <a:endParaRPr lang="en-US"/>
            </a:p>
          </p:txBody>
        </p:sp>
        <p:sp>
          <p:nvSpPr>
            <p:cNvPr id="22558" name="Line 32"/>
            <p:cNvSpPr>
              <a:spLocks noChangeShapeType="1"/>
            </p:cNvSpPr>
            <p:nvPr/>
          </p:nvSpPr>
          <p:spPr bwMode="auto">
            <a:xfrm>
              <a:off x="1732" y="2159"/>
              <a:ext cx="44" cy="1"/>
            </a:xfrm>
            <a:prstGeom prst="line">
              <a:avLst/>
            </a:prstGeom>
            <a:noFill/>
            <a:ln w="9">
              <a:solidFill>
                <a:srgbClr val="010101"/>
              </a:solidFill>
              <a:round/>
              <a:headEnd/>
              <a:tailEnd/>
            </a:ln>
          </p:spPr>
          <p:txBody>
            <a:bodyPr/>
            <a:lstStyle/>
            <a:p>
              <a:endParaRPr lang="en-GB"/>
            </a:p>
          </p:txBody>
        </p:sp>
        <p:sp>
          <p:nvSpPr>
            <p:cNvPr id="22559" name="Rectangle 33"/>
            <p:cNvSpPr>
              <a:spLocks noChangeArrowheads="1"/>
            </p:cNvSpPr>
            <p:nvPr/>
          </p:nvSpPr>
          <p:spPr bwMode="auto">
            <a:xfrm>
              <a:off x="1538" y="1889"/>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12</a:t>
              </a:r>
              <a:endParaRPr lang="en-US"/>
            </a:p>
          </p:txBody>
        </p:sp>
        <p:sp>
          <p:nvSpPr>
            <p:cNvPr id="22560" name="Line 34"/>
            <p:cNvSpPr>
              <a:spLocks noChangeShapeType="1"/>
            </p:cNvSpPr>
            <p:nvPr/>
          </p:nvSpPr>
          <p:spPr bwMode="auto">
            <a:xfrm>
              <a:off x="1732" y="1952"/>
              <a:ext cx="44" cy="1"/>
            </a:xfrm>
            <a:prstGeom prst="line">
              <a:avLst/>
            </a:prstGeom>
            <a:noFill/>
            <a:ln w="9">
              <a:solidFill>
                <a:srgbClr val="010101"/>
              </a:solidFill>
              <a:round/>
              <a:headEnd/>
              <a:tailEnd/>
            </a:ln>
          </p:spPr>
          <p:txBody>
            <a:bodyPr/>
            <a:lstStyle/>
            <a:p>
              <a:endParaRPr lang="en-GB"/>
            </a:p>
          </p:txBody>
        </p:sp>
        <p:sp>
          <p:nvSpPr>
            <p:cNvPr id="22561" name="Rectangle 35"/>
            <p:cNvSpPr>
              <a:spLocks noChangeArrowheads="1"/>
            </p:cNvSpPr>
            <p:nvPr/>
          </p:nvSpPr>
          <p:spPr bwMode="auto">
            <a:xfrm>
              <a:off x="1538" y="1682"/>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16</a:t>
              </a:r>
              <a:endParaRPr lang="en-US"/>
            </a:p>
          </p:txBody>
        </p:sp>
        <p:sp>
          <p:nvSpPr>
            <p:cNvPr id="22562" name="Line 36"/>
            <p:cNvSpPr>
              <a:spLocks noChangeShapeType="1"/>
            </p:cNvSpPr>
            <p:nvPr/>
          </p:nvSpPr>
          <p:spPr bwMode="auto">
            <a:xfrm>
              <a:off x="1732" y="1751"/>
              <a:ext cx="44" cy="1"/>
            </a:xfrm>
            <a:prstGeom prst="line">
              <a:avLst/>
            </a:prstGeom>
            <a:noFill/>
            <a:ln w="9">
              <a:solidFill>
                <a:srgbClr val="010101"/>
              </a:solidFill>
              <a:round/>
              <a:headEnd/>
              <a:tailEnd/>
            </a:ln>
          </p:spPr>
          <p:txBody>
            <a:bodyPr/>
            <a:lstStyle/>
            <a:p>
              <a:endParaRPr lang="en-GB"/>
            </a:p>
          </p:txBody>
        </p:sp>
        <p:sp>
          <p:nvSpPr>
            <p:cNvPr id="22563" name="Rectangle 37"/>
            <p:cNvSpPr>
              <a:spLocks noChangeArrowheads="1"/>
            </p:cNvSpPr>
            <p:nvPr/>
          </p:nvSpPr>
          <p:spPr bwMode="auto">
            <a:xfrm>
              <a:off x="1538" y="1475"/>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20</a:t>
              </a:r>
              <a:endParaRPr lang="en-US"/>
            </a:p>
          </p:txBody>
        </p:sp>
        <p:sp>
          <p:nvSpPr>
            <p:cNvPr id="22564" name="Line 38"/>
            <p:cNvSpPr>
              <a:spLocks noChangeShapeType="1"/>
            </p:cNvSpPr>
            <p:nvPr/>
          </p:nvSpPr>
          <p:spPr bwMode="auto">
            <a:xfrm>
              <a:off x="1732" y="1544"/>
              <a:ext cx="44" cy="1"/>
            </a:xfrm>
            <a:prstGeom prst="line">
              <a:avLst/>
            </a:prstGeom>
            <a:noFill/>
            <a:ln w="9">
              <a:solidFill>
                <a:srgbClr val="010101"/>
              </a:solidFill>
              <a:round/>
              <a:headEnd/>
              <a:tailEnd/>
            </a:ln>
          </p:spPr>
          <p:txBody>
            <a:bodyPr/>
            <a:lstStyle/>
            <a:p>
              <a:endParaRPr lang="en-GB"/>
            </a:p>
          </p:txBody>
        </p:sp>
        <p:sp>
          <p:nvSpPr>
            <p:cNvPr id="22565" name="Line 39"/>
            <p:cNvSpPr>
              <a:spLocks noChangeShapeType="1"/>
            </p:cNvSpPr>
            <p:nvPr/>
          </p:nvSpPr>
          <p:spPr bwMode="auto">
            <a:xfrm>
              <a:off x="2058" y="3198"/>
              <a:ext cx="1" cy="17"/>
            </a:xfrm>
            <a:prstGeom prst="line">
              <a:avLst/>
            </a:prstGeom>
            <a:noFill/>
            <a:ln w="9">
              <a:solidFill>
                <a:srgbClr val="010101"/>
              </a:solidFill>
              <a:round/>
              <a:headEnd/>
              <a:tailEnd/>
            </a:ln>
          </p:spPr>
          <p:txBody>
            <a:bodyPr/>
            <a:lstStyle/>
            <a:p>
              <a:endParaRPr lang="en-GB"/>
            </a:p>
          </p:txBody>
        </p:sp>
        <p:sp>
          <p:nvSpPr>
            <p:cNvPr id="22566" name="Line 40"/>
            <p:cNvSpPr>
              <a:spLocks noChangeShapeType="1"/>
            </p:cNvSpPr>
            <p:nvPr/>
          </p:nvSpPr>
          <p:spPr bwMode="auto">
            <a:xfrm>
              <a:off x="2402" y="3198"/>
              <a:ext cx="1" cy="17"/>
            </a:xfrm>
            <a:prstGeom prst="line">
              <a:avLst/>
            </a:prstGeom>
            <a:noFill/>
            <a:ln w="9">
              <a:solidFill>
                <a:srgbClr val="010101"/>
              </a:solidFill>
              <a:round/>
              <a:headEnd/>
              <a:tailEnd/>
            </a:ln>
          </p:spPr>
          <p:txBody>
            <a:bodyPr/>
            <a:lstStyle/>
            <a:p>
              <a:endParaRPr lang="en-GB"/>
            </a:p>
          </p:txBody>
        </p:sp>
        <p:sp>
          <p:nvSpPr>
            <p:cNvPr id="22567" name="Line 41"/>
            <p:cNvSpPr>
              <a:spLocks noChangeShapeType="1"/>
            </p:cNvSpPr>
            <p:nvPr/>
          </p:nvSpPr>
          <p:spPr bwMode="auto">
            <a:xfrm>
              <a:off x="2755" y="3198"/>
              <a:ext cx="1" cy="17"/>
            </a:xfrm>
            <a:prstGeom prst="line">
              <a:avLst/>
            </a:prstGeom>
            <a:noFill/>
            <a:ln w="9">
              <a:solidFill>
                <a:srgbClr val="010101"/>
              </a:solidFill>
              <a:round/>
              <a:headEnd/>
              <a:tailEnd/>
            </a:ln>
          </p:spPr>
          <p:txBody>
            <a:bodyPr/>
            <a:lstStyle/>
            <a:p>
              <a:endParaRPr lang="en-GB"/>
            </a:p>
          </p:txBody>
        </p:sp>
        <p:sp>
          <p:nvSpPr>
            <p:cNvPr id="22568" name="Line 42"/>
            <p:cNvSpPr>
              <a:spLocks noChangeShapeType="1"/>
            </p:cNvSpPr>
            <p:nvPr/>
          </p:nvSpPr>
          <p:spPr bwMode="auto">
            <a:xfrm>
              <a:off x="3099" y="3198"/>
              <a:ext cx="1" cy="17"/>
            </a:xfrm>
            <a:prstGeom prst="line">
              <a:avLst/>
            </a:prstGeom>
            <a:noFill/>
            <a:ln w="9">
              <a:solidFill>
                <a:srgbClr val="010101"/>
              </a:solidFill>
              <a:round/>
              <a:headEnd/>
              <a:tailEnd/>
            </a:ln>
          </p:spPr>
          <p:txBody>
            <a:bodyPr/>
            <a:lstStyle/>
            <a:p>
              <a:endParaRPr lang="en-GB"/>
            </a:p>
          </p:txBody>
        </p:sp>
        <p:sp>
          <p:nvSpPr>
            <p:cNvPr id="22569" name="Line 43"/>
            <p:cNvSpPr>
              <a:spLocks noChangeShapeType="1"/>
            </p:cNvSpPr>
            <p:nvPr/>
          </p:nvSpPr>
          <p:spPr bwMode="auto">
            <a:xfrm>
              <a:off x="3443" y="3198"/>
              <a:ext cx="1" cy="17"/>
            </a:xfrm>
            <a:prstGeom prst="line">
              <a:avLst/>
            </a:prstGeom>
            <a:noFill/>
            <a:ln w="9">
              <a:solidFill>
                <a:srgbClr val="010101"/>
              </a:solidFill>
              <a:round/>
              <a:headEnd/>
              <a:tailEnd/>
            </a:ln>
          </p:spPr>
          <p:txBody>
            <a:bodyPr/>
            <a:lstStyle/>
            <a:p>
              <a:endParaRPr lang="en-GB"/>
            </a:p>
          </p:txBody>
        </p:sp>
        <p:sp>
          <p:nvSpPr>
            <p:cNvPr id="22570" name="Line 44"/>
            <p:cNvSpPr>
              <a:spLocks noChangeShapeType="1"/>
            </p:cNvSpPr>
            <p:nvPr/>
          </p:nvSpPr>
          <p:spPr bwMode="auto">
            <a:xfrm>
              <a:off x="3787" y="3198"/>
              <a:ext cx="1" cy="17"/>
            </a:xfrm>
            <a:prstGeom prst="line">
              <a:avLst/>
            </a:prstGeom>
            <a:noFill/>
            <a:ln w="9">
              <a:solidFill>
                <a:srgbClr val="010101"/>
              </a:solidFill>
              <a:round/>
              <a:headEnd/>
              <a:tailEnd/>
            </a:ln>
          </p:spPr>
          <p:txBody>
            <a:bodyPr/>
            <a:lstStyle/>
            <a:p>
              <a:endParaRPr lang="en-GB"/>
            </a:p>
          </p:txBody>
        </p:sp>
        <p:sp>
          <p:nvSpPr>
            <p:cNvPr id="22571" name="Line 45"/>
            <p:cNvSpPr>
              <a:spLocks noChangeShapeType="1"/>
            </p:cNvSpPr>
            <p:nvPr/>
          </p:nvSpPr>
          <p:spPr bwMode="auto">
            <a:xfrm>
              <a:off x="4131" y="3198"/>
              <a:ext cx="1" cy="17"/>
            </a:xfrm>
            <a:prstGeom prst="line">
              <a:avLst/>
            </a:prstGeom>
            <a:noFill/>
            <a:ln w="9">
              <a:solidFill>
                <a:srgbClr val="010101"/>
              </a:solidFill>
              <a:round/>
              <a:headEnd/>
              <a:tailEnd/>
            </a:ln>
          </p:spPr>
          <p:txBody>
            <a:bodyPr/>
            <a:lstStyle/>
            <a:p>
              <a:endParaRPr lang="en-GB"/>
            </a:p>
          </p:txBody>
        </p:sp>
        <p:sp>
          <p:nvSpPr>
            <p:cNvPr id="22572" name="Line 46"/>
            <p:cNvSpPr>
              <a:spLocks noChangeShapeType="1"/>
            </p:cNvSpPr>
            <p:nvPr/>
          </p:nvSpPr>
          <p:spPr bwMode="auto">
            <a:xfrm>
              <a:off x="4475" y="3198"/>
              <a:ext cx="1" cy="17"/>
            </a:xfrm>
            <a:prstGeom prst="line">
              <a:avLst/>
            </a:prstGeom>
            <a:noFill/>
            <a:ln w="9">
              <a:solidFill>
                <a:srgbClr val="010101"/>
              </a:solidFill>
              <a:round/>
              <a:headEnd/>
              <a:tailEnd/>
            </a:ln>
          </p:spPr>
          <p:txBody>
            <a:bodyPr/>
            <a:lstStyle/>
            <a:p>
              <a:endParaRPr lang="en-GB"/>
            </a:p>
          </p:txBody>
        </p:sp>
        <p:sp>
          <p:nvSpPr>
            <p:cNvPr id="22573" name="Line 47"/>
            <p:cNvSpPr>
              <a:spLocks noChangeShapeType="1"/>
            </p:cNvSpPr>
            <p:nvPr/>
          </p:nvSpPr>
          <p:spPr bwMode="auto">
            <a:xfrm>
              <a:off x="4819" y="3198"/>
              <a:ext cx="1" cy="17"/>
            </a:xfrm>
            <a:prstGeom prst="line">
              <a:avLst/>
            </a:prstGeom>
            <a:noFill/>
            <a:ln w="9">
              <a:solidFill>
                <a:srgbClr val="010101"/>
              </a:solidFill>
              <a:round/>
              <a:headEnd/>
              <a:tailEnd/>
            </a:ln>
          </p:spPr>
          <p:txBody>
            <a:bodyPr/>
            <a:lstStyle/>
            <a:p>
              <a:endParaRPr lang="en-GB"/>
            </a:p>
          </p:txBody>
        </p:sp>
        <p:sp>
          <p:nvSpPr>
            <p:cNvPr id="22574" name="Line 48"/>
            <p:cNvSpPr>
              <a:spLocks noChangeShapeType="1"/>
            </p:cNvSpPr>
            <p:nvPr/>
          </p:nvSpPr>
          <p:spPr bwMode="auto">
            <a:xfrm>
              <a:off x="5163" y="3198"/>
              <a:ext cx="1" cy="17"/>
            </a:xfrm>
            <a:prstGeom prst="line">
              <a:avLst/>
            </a:prstGeom>
            <a:noFill/>
            <a:ln w="9">
              <a:solidFill>
                <a:srgbClr val="010101"/>
              </a:solidFill>
              <a:round/>
              <a:headEnd/>
              <a:tailEnd/>
            </a:ln>
          </p:spPr>
          <p:txBody>
            <a:bodyPr/>
            <a:lstStyle/>
            <a:p>
              <a:endParaRPr lang="en-GB"/>
            </a:p>
          </p:txBody>
        </p:sp>
        <p:sp>
          <p:nvSpPr>
            <p:cNvPr id="22575" name="Rectangle 49"/>
            <p:cNvSpPr>
              <a:spLocks noChangeArrowheads="1"/>
            </p:cNvSpPr>
            <p:nvPr/>
          </p:nvSpPr>
          <p:spPr bwMode="auto">
            <a:xfrm>
              <a:off x="1987"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10</a:t>
              </a:r>
              <a:endParaRPr lang="en-US"/>
            </a:p>
          </p:txBody>
        </p:sp>
        <p:sp>
          <p:nvSpPr>
            <p:cNvPr id="22576" name="Line 50"/>
            <p:cNvSpPr>
              <a:spLocks noChangeShapeType="1"/>
            </p:cNvSpPr>
            <p:nvPr/>
          </p:nvSpPr>
          <p:spPr bwMode="auto">
            <a:xfrm>
              <a:off x="2058" y="3198"/>
              <a:ext cx="1" cy="35"/>
            </a:xfrm>
            <a:prstGeom prst="line">
              <a:avLst/>
            </a:prstGeom>
            <a:noFill/>
            <a:ln w="9">
              <a:solidFill>
                <a:srgbClr val="010101"/>
              </a:solidFill>
              <a:round/>
              <a:headEnd/>
              <a:tailEnd/>
            </a:ln>
          </p:spPr>
          <p:txBody>
            <a:bodyPr/>
            <a:lstStyle/>
            <a:p>
              <a:endParaRPr lang="en-GB"/>
            </a:p>
          </p:txBody>
        </p:sp>
        <p:sp>
          <p:nvSpPr>
            <p:cNvPr id="22577" name="Rectangle 51"/>
            <p:cNvSpPr>
              <a:spLocks noChangeArrowheads="1"/>
            </p:cNvSpPr>
            <p:nvPr/>
          </p:nvSpPr>
          <p:spPr bwMode="auto">
            <a:xfrm>
              <a:off x="2331"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20</a:t>
              </a:r>
              <a:endParaRPr lang="en-US"/>
            </a:p>
          </p:txBody>
        </p:sp>
        <p:sp>
          <p:nvSpPr>
            <p:cNvPr id="22578" name="Line 52"/>
            <p:cNvSpPr>
              <a:spLocks noChangeShapeType="1"/>
            </p:cNvSpPr>
            <p:nvPr/>
          </p:nvSpPr>
          <p:spPr bwMode="auto">
            <a:xfrm>
              <a:off x="2402" y="3198"/>
              <a:ext cx="1" cy="35"/>
            </a:xfrm>
            <a:prstGeom prst="line">
              <a:avLst/>
            </a:prstGeom>
            <a:noFill/>
            <a:ln w="9">
              <a:solidFill>
                <a:srgbClr val="010101"/>
              </a:solidFill>
              <a:round/>
              <a:headEnd/>
              <a:tailEnd/>
            </a:ln>
          </p:spPr>
          <p:txBody>
            <a:bodyPr/>
            <a:lstStyle/>
            <a:p>
              <a:endParaRPr lang="en-GB"/>
            </a:p>
          </p:txBody>
        </p:sp>
        <p:sp>
          <p:nvSpPr>
            <p:cNvPr id="22579" name="Rectangle 53"/>
            <p:cNvSpPr>
              <a:spLocks noChangeArrowheads="1"/>
            </p:cNvSpPr>
            <p:nvPr/>
          </p:nvSpPr>
          <p:spPr bwMode="auto">
            <a:xfrm>
              <a:off x="2675"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30</a:t>
              </a:r>
              <a:endParaRPr lang="en-US"/>
            </a:p>
          </p:txBody>
        </p:sp>
        <p:sp>
          <p:nvSpPr>
            <p:cNvPr id="22580" name="Line 54"/>
            <p:cNvSpPr>
              <a:spLocks noChangeShapeType="1"/>
            </p:cNvSpPr>
            <p:nvPr/>
          </p:nvSpPr>
          <p:spPr bwMode="auto">
            <a:xfrm>
              <a:off x="2755" y="3198"/>
              <a:ext cx="1" cy="35"/>
            </a:xfrm>
            <a:prstGeom prst="line">
              <a:avLst/>
            </a:prstGeom>
            <a:noFill/>
            <a:ln w="9">
              <a:solidFill>
                <a:srgbClr val="010101"/>
              </a:solidFill>
              <a:round/>
              <a:headEnd/>
              <a:tailEnd/>
            </a:ln>
          </p:spPr>
          <p:txBody>
            <a:bodyPr/>
            <a:lstStyle/>
            <a:p>
              <a:endParaRPr lang="en-GB"/>
            </a:p>
          </p:txBody>
        </p:sp>
        <p:sp>
          <p:nvSpPr>
            <p:cNvPr id="22581" name="Rectangle 55"/>
            <p:cNvSpPr>
              <a:spLocks noChangeArrowheads="1"/>
            </p:cNvSpPr>
            <p:nvPr/>
          </p:nvSpPr>
          <p:spPr bwMode="auto">
            <a:xfrm>
              <a:off x="3019"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40</a:t>
              </a:r>
              <a:endParaRPr lang="en-US"/>
            </a:p>
          </p:txBody>
        </p:sp>
        <p:sp>
          <p:nvSpPr>
            <p:cNvPr id="22582" name="Line 56"/>
            <p:cNvSpPr>
              <a:spLocks noChangeShapeType="1"/>
            </p:cNvSpPr>
            <p:nvPr/>
          </p:nvSpPr>
          <p:spPr bwMode="auto">
            <a:xfrm>
              <a:off x="3099" y="3198"/>
              <a:ext cx="1" cy="35"/>
            </a:xfrm>
            <a:prstGeom prst="line">
              <a:avLst/>
            </a:prstGeom>
            <a:noFill/>
            <a:ln w="9">
              <a:solidFill>
                <a:srgbClr val="010101"/>
              </a:solidFill>
              <a:round/>
              <a:headEnd/>
              <a:tailEnd/>
            </a:ln>
          </p:spPr>
          <p:txBody>
            <a:bodyPr/>
            <a:lstStyle/>
            <a:p>
              <a:endParaRPr lang="en-GB"/>
            </a:p>
          </p:txBody>
        </p:sp>
        <p:sp>
          <p:nvSpPr>
            <p:cNvPr id="22583" name="Rectangle 57"/>
            <p:cNvSpPr>
              <a:spLocks noChangeArrowheads="1"/>
            </p:cNvSpPr>
            <p:nvPr/>
          </p:nvSpPr>
          <p:spPr bwMode="auto">
            <a:xfrm>
              <a:off x="3363"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50</a:t>
              </a:r>
              <a:endParaRPr lang="en-US"/>
            </a:p>
          </p:txBody>
        </p:sp>
        <p:sp>
          <p:nvSpPr>
            <p:cNvPr id="22584" name="Line 58"/>
            <p:cNvSpPr>
              <a:spLocks noChangeShapeType="1"/>
            </p:cNvSpPr>
            <p:nvPr/>
          </p:nvSpPr>
          <p:spPr bwMode="auto">
            <a:xfrm>
              <a:off x="3443" y="3198"/>
              <a:ext cx="1" cy="35"/>
            </a:xfrm>
            <a:prstGeom prst="line">
              <a:avLst/>
            </a:prstGeom>
            <a:noFill/>
            <a:ln w="9">
              <a:solidFill>
                <a:srgbClr val="010101"/>
              </a:solidFill>
              <a:round/>
              <a:headEnd/>
              <a:tailEnd/>
            </a:ln>
          </p:spPr>
          <p:txBody>
            <a:bodyPr/>
            <a:lstStyle/>
            <a:p>
              <a:endParaRPr lang="en-GB"/>
            </a:p>
          </p:txBody>
        </p:sp>
        <p:sp>
          <p:nvSpPr>
            <p:cNvPr id="22585" name="Rectangle 59"/>
            <p:cNvSpPr>
              <a:spLocks noChangeArrowheads="1"/>
            </p:cNvSpPr>
            <p:nvPr/>
          </p:nvSpPr>
          <p:spPr bwMode="auto">
            <a:xfrm>
              <a:off x="3707"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60</a:t>
              </a:r>
              <a:endParaRPr lang="en-US"/>
            </a:p>
          </p:txBody>
        </p:sp>
        <p:sp>
          <p:nvSpPr>
            <p:cNvPr id="22586" name="Line 60"/>
            <p:cNvSpPr>
              <a:spLocks noChangeShapeType="1"/>
            </p:cNvSpPr>
            <p:nvPr/>
          </p:nvSpPr>
          <p:spPr bwMode="auto">
            <a:xfrm>
              <a:off x="3787" y="3198"/>
              <a:ext cx="1" cy="35"/>
            </a:xfrm>
            <a:prstGeom prst="line">
              <a:avLst/>
            </a:prstGeom>
            <a:noFill/>
            <a:ln w="9">
              <a:solidFill>
                <a:srgbClr val="010101"/>
              </a:solidFill>
              <a:round/>
              <a:headEnd/>
              <a:tailEnd/>
            </a:ln>
          </p:spPr>
          <p:txBody>
            <a:bodyPr/>
            <a:lstStyle/>
            <a:p>
              <a:endParaRPr lang="en-GB"/>
            </a:p>
          </p:txBody>
        </p:sp>
        <p:sp>
          <p:nvSpPr>
            <p:cNvPr id="22587" name="Rectangle 61"/>
            <p:cNvSpPr>
              <a:spLocks noChangeArrowheads="1"/>
            </p:cNvSpPr>
            <p:nvPr/>
          </p:nvSpPr>
          <p:spPr bwMode="auto">
            <a:xfrm>
              <a:off x="4051"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70</a:t>
              </a:r>
              <a:endParaRPr lang="en-US"/>
            </a:p>
          </p:txBody>
        </p:sp>
        <p:sp>
          <p:nvSpPr>
            <p:cNvPr id="22588" name="Line 62"/>
            <p:cNvSpPr>
              <a:spLocks noChangeShapeType="1"/>
            </p:cNvSpPr>
            <p:nvPr/>
          </p:nvSpPr>
          <p:spPr bwMode="auto">
            <a:xfrm>
              <a:off x="4131" y="3198"/>
              <a:ext cx="1" cy="35"/>
            </a:xfrm>
            <a:prstGeom prst="line">
              <a:avLst/>
            </a:prstGeom>
            <a:noFill/>
            <a:ln w="9">
              <a:solidFill>
                <a:srgbClr val="010101"/>
              </a:solidFill>
              <a:round/>
              <a:headEnd/>
              <a:tailEnd/>
            </a:ln>
          </p:spPr>
          <p:txBody>
            <a:bodyPr/>
            <a:lstStyle/>
            <a:p>
              <a:endParaRPr lang="en-GB"/>
            </a:p>
          </p:txBody>
        </p:sp>
        <p:sp>
          <p:nvSpPr>
            <p:cNvPr id="22589" name="Rectangle 63"/>
            <p:cNvSpPr>
              <a:spLocks noChangeArrowheads="1"/>
            </p:cNvSpPr>
            <p:nvPr/>
          </p:nvSpPr>
          <p:spPr bwMode="auto">
            <a:xfrm>
              <a:off x="4395"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80</a:t>
              </a:r>
              <a:endParaRPr lang="en-US"/>
            </a:p>
          </p:txBody>
        </p:sp>
        <p:sp>
          <p:nvSpPr>
            <p:cNvPr id="22590" name="Line 64"/>
            <p:cNvSpPr>
              <a:spLocks noChangeShapeType="1"/>
            </p:cNvSpPr>
            <p:nvPr/>
          </p:nvSpPr>
          <p:spPr bwMode="auto">
            <a:xfrm>
              <a:off x="4475" y="3198"/>
              <a:ext cx="1" cy="35"/>
            </a:xfrm>
            <a:prstGeom prst="line">
              <a:avLst/>
            </a:prstGeom>
            <a:noFill/>
            <a:ln w="9">
              <a:solidFill>
                <a:srgbClr val="010101"/>
              </a:solidFill>
              <a:round/>
              <a:headEnd/>
              <a:tailEnd/>
            </a:ln>
          </p:spPr>
          <p:txBody>
            <a:bodyPr/>
            <a:lstStyle/>
            <a:p>
              <a:endParaRPr lang="en-GB"/>
            </a:p>
          </p:txBody>
        </p:sp>
        <p:sp>
          <p:nvSpPr>
            <p:cNvPr id="22591" name="Rectangle 65"/>
            <p:cNvSpPr>
              <a:spLocks noChangeArrowheads="1"/>
            </p:cNvSpPr>
            <p:nvPr/>
          </p:nvSpPr>
          <p:spPr bwMode="auto">
            <a:xfrm>
              <a:off x="4739"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90</a:t>
              </a:r>
              <a:endParaRPr lang="en-US"/>
            </a:p>
          </p:txBody>
        </p:sp>
        <p:sp>
          <p:nvSpPr>
            <p:cNvPr id="22592" name="Line 66"/>
            <p:cNvSpPr>
              <a:spLocks noChangeShapeType="1"/>
            </p:cNvSpPr>
            <p:nvPr/>
          </p:nvSpPr>
          <p:spPr bwMode="auto">
            <a:xfrm>
              <a:off x="4819" y="3198"/>
              <a:ext cx="1" cy="35"/>
            </a:xfrm>
            <a:prstGeom prst="line">
              <a:avLst/>
            </a:prstGeom>
            <a:noFill/>
            <a:ln w="9">
              <a:solidFill>
                <a:srgbClr val="010101"/>
              </a:solidFill>
              <a:round/>
              <a:headEnd/>
              <a:tailEnd/>
            </a:ln>
          </p:spPr>
          <p:txBody>
            <a:bodyPr/>
            <a:lstStyle/>
            <a:p>
              <a:endParaRPr lang="en-GB"/>
            </a:p>
          </p:txBody>
        </p:sp>
        <p:sp>
          <p:nvSpPr>
            <p:cNvPr id="22593" name="Rectangle 67"/>
            <p:cNvSpPr>
              <a:spLocks noChangeArrowheads="1"/>
            </p:cNvSpPr>
            <p:nvPr/>
          </p:nvSpPr>
          <p:spPr bwMode="auto">
            <a:xfrm>
              <a:off x="5048" y="3238"/>
              <a:ext cx="309" cy="132"/>
            </a:xfrm>
            <a:prstGeom prst="rect">
              <a:avLst/>
            </a:prstGeom>
            <a:noFill/>
            <a:ln w="9525">
              <a:noFill/>
              <a:miter lim="800000"/>
              <a:headEnd/>
              <a:tailEnd/>
            </a:ln>
          </p:spPr>
          <p:txBody>
            <a:bodyPr wrap="none" lIns="0" tIns="0" rIns="0" bIns="0">
              <a:spAutoFit/>
            </a:bodyPr>
            <a:lstStyle/>
            <a:p>
              <a:r>
                <a:rPr lang="en-US" sz="1200">
                  <a:solidFill>
                    <a:srgbClr val="000000"/>
                  </a:solidFill>
                </a:rPr>
                <a:t>100</a:t>
              </a:r>
              <a:endParaRPr lang="en-US"/>
            </a:p>
          </p:txBody>
        </p:sp>
        <p:sp>
          <p:nvSpPr>
            <p:cNvPr id="22594" name="Line 68"/>
            <p:cNvSpPr>
              <a:spLocks noChangeShapeType="1"/>
            </p:cNvSpPr>
            <p:nvPr/>
          </p:nvSpPr>
          <p:spPr bwMode="auto">
            <a:xfrm>
              <a:off x="5163" y="3198"/>
              <a:ext cx="1" cy="35"/>
            </a:xfrm>
            <a:prstGeom prst="line">
              <a:avLst/>
            </a:prstGeom>
            <a:noFill/>
            <a:ln w="9">
              <a:solidFill>
                <a:srgbClr val="010101"/>
              </a:solidFill>
              <a:round/>
              <a:headEnd/>
              <a:tailEnd/>
            </a:ln>
          </p:spPr>
          <p:txBody>
            <a:bodyPr/>
            <a:lstStyle/>
            <a:p>
              <a:endParaRPr lang="en-GB"/>
            </a:p>
          </p:txBody>
        </p:sp>
        <p:sp>
          <p:nvSpPr>
            <p:cNvPr id="22595" name="Freeform 69"/>
            <p:cNvSpPr>
              <a:spLocks/>
            </p:cNvSpPr>
            <p:nvPr/>
          </p:nvSpPr>
          <p:spPr bwMode="auto">
            <a:xfrm>
              <a:off x="1784" y="2475"/>
              <a:ext cx="3379" cy="666"/>
            </a:xfrm>
            <a:custGeom>
              <a:avLst/>
              <a:gdLst>
                <a:gd name="T0" fmla="*/ 2147483647 w 383"/>
                <a:gd name="T1" fmla="*/ 0 h 116"/>
                <a:gd name="T2" fmla="*/ 2147483647 w 383"/>
                <a:gd name="T3" fmla="*/ 2147483647 h 116"/>
                <a:gd name="T4" fmla="*/ 2147483647 w 383"/>
                <a:gd name="T5" fmla="*/ 2147483647 h 116"/>
                <a:gd name="T6" fmla="*/ 2147483647 w 383"/>
                <a:gd name="T7" fmla="*/ 2147483647 h 116"/>
                <a:gd name="T8" fmla="*/ 2147483647 w 383"/>
                <a:gd name="T9" fmla="*/ 2147483647 h 116"/>
                <a:gd name="T10" fmla="*/ 2147483647 w 383"/>
                <a:gd name="T11" fmla="*/ 2147483647 h 116"/>
                <a:gd name="T12" fmla="*/ 2147483647 w 383"/>
                <a:gd name="T13" fmla="*/ 2147483647 h 116"/>
                <a:gd name="T14" fmla="*/ 2147483647 w 383"/>
                <a:gd name="T15" fmla="*/ 2147483647 h 116"/>
                <a:gd name="T16" fmla="*/ 2147483647 w 383"/>
                <a:gd name="T17" fmla="*/ 2147483647 h 116"/>
                <a:gd name="T18" fmla="*/ 2147483647 w 383"/>
                <a:gd name="T19" fmla="*/ 2147483647 h 116"/>
                <a:gd name="T20" fmla="*/ 2147483647 w 383"/>
                <a:gd name="T21" fmla="*/ 2147483647 h 116"/>
                <a:gd name="T22" fmla="*/ 2147483647 w 383"/>
                <a:gd name="T23" fmla="*/ 2147483647 h 116"/>
                <a:gd name="T24" fmla="*/ 2147483647 w 383"/>
                <a:gd name="T25" fmla="*/ 2147483647 h 116"/>
                <a:gd name="T26" fmla="*/ 2147483647 w 383"/>
                <a:gd name="T27" fmla="*/ 2147483647 h 116"/>
                <a:gd name="T28" fmla="*/ 2147483647 w 383"/>
                <a:gd name="T29" fmla="*/ 2147483647 h 116"/>
                <a:gd name="T30" fmla="*/ 2147483647 w 383"/>
                <a:gd name="T31" fmla="*/ 2147483647 h 116"/>
                <a:gd name="T32" fmla="*/ 2147483647 w 383"/>
                <a:gd name="T33" fmla="*/ 2147483647 h 116"/>
                <a:gd name="T34" fmla="*/ 2147483647 w 383"/>
                <a:gd name="T35" fmla="*/ 2147483647 h 116"/>
                <a:gd name="T36" fmla="*/ 2147483647 w 383"/>
                <a:gd name="T37" fmla="*/ 2147483647 h 116"/>
                <a:gd name="T38" fmla="*/ 2147483647 w 383"/>
                <a:gd name="T39" fmla="*/ 2147483647 h 116"/>
                <a:gd name="T40" fmla="*/ 2147483647 w 383"/>
                <a:gd name="T41" fmla="*/ 2147483647 h 116"/>
                <a:gd name="T42" fmla="*/ 2147483647 w 383"/>
                <a:gd name="T43" fmla="*/ 2147483647 h 116"/>
                <a:gd name="T44" fmla="*/ 2147483647 w 383"/>
                <a:gd name="T45" fmla="*/ 2147483647 h 116"/>
                <a:gd name="T46" fmla="*/ 2147483647 w 383"/>
                <a:gd name="T47" fmla="*/ 2147483647 h 116"/>
                <a:gd name="T48" fmla="*/ 2147483647 w 383"/>
                <a:gd name="T49" fmla="*/ 2147483647 h 116"/>
                <a:gd name="T50" fmla="*/ 2147483647 w 383"/>
                <a:gd name="T51" fmla="*/ 2147483647 h 116"/>
                <a:gd name="T52" fmla="*/ 2147483647 w 383"/>
                <a:gd name="T53" fmla="*/ 2147483647 h 116"/>
                <a:gd name="T54" fmla="*/ 2147483647 w 383"/>
                <a:gd name="T55" fmla="*/ 2147483647 h 116"/>
                <a:gd name="T56" fmla="*/ 2147483647 w 383"/>
                <a:gd name="T57" fmla="*/ 2147483647 h 116"/>
                <a:gd name="T58" fmla="*/ 2147483647 w 383"/>
                <a:gd name="T59" fmla="*/ 2147483647 h 116"/>
                <a:gd name="T60" fmla="*/ 2147483647 w 383"/>
                <a:gd name="T61" fmla="*/ 2147483647 h 116"/>
                <a:gd name="T62" fmla="*/ 2147483647 w 383"/>
                <a:gd name="T63" fmla="*/ 2147483647 h 116"/>
                <a:gd name="T64" fmla="*/ 2147483647 w 383"/>
                <a:gd name="T65" fmla="*/ 2147483647 h 116"/>
                <a:gd name="T66" fmla="*/ 2147483647 w 383"/>
                <a:gd name="T67" fmla="*/ 2147483647 h 116"/>
                <a:gd name="T68" fmla="*/ 2147483647 w 383"/>
                <a:gd name="T69" fmla="*/ 2147483647 h 116"/>
                <a:gd name="T70" fmla="*/ 2147483647 w 383"/>
                <a:gd name="T71" fmla="*/ 2147483647 h 116"/>
                <a:gd name="T72" fmla="*/ 2147483647 w 383"/>
                <a:gd name="T73" fmla="*/ 2147483647 h 116"/>
                <a:gd name="T74" fmla="*/ 2147483647 w 383"/>
                <a:gd name="T75" fmla="*/ 2147483647 h 116"/>
                <a:gd name="T76" fmla="*/ 2147483647 w 383"/>
                <a:gd name="T77" fmla="*/ 2147483647 h 116"/>
                <a:gd name="T78" fmla="*/ 2147483647 w 383"/>
                <a:gd name="T79" fmla="*/ 2147483647 h 116"/>
                <a:gd name="T80" fmla="*/ 2147483647 w 383"/>
                <a:gd name="T81" fmla="*/ 2147483647 h 116"/>
                <a:gd name="T82" fmla="*/ 2147483647 w 383"/>
                <a:gd name="T83" fmla="*/ 2147483647 h 116"/>
                <a:gd name="T84" fmla="*/ 2147483647 w 383"/>
                <a:gd name="T85" fmla="*/ 2147483647 h 116"/>
                <a:gd name="T86" fmla="*/ 2147483647 w 383"/>
                <a:gd name="T87" fmla="*/ 2147483647 h 116"/>
                <a:gd name="T88" fmla="*/ 2147483647 w 383"/>
                <a:gd name="T89" fmla="*/ 2147483647 h 116"/>
                <a:gd name="T90" fmla="*/ 2147483647 w 383"/>
                <a:gd name="T91" fmla="*/ 2147483647 h 116"/>
                <a:gd name="T92" fmla="*/ 2147483647 w 383"/>
                <a:gd name="T93" fmla="*/ 2147483647 h 116"/>
                <a:gd name="T94" fmla="*/ 2147483647 w 383"/>
                <a:gd name="T95" fmla="*/ 2147483647 h 116"/>
                <a:gd name="T96" fmla="*/ 2147483647 w 383"/>
                <a:gd name="T97" fmla="*/ 2147483647 h 1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116"/>
                <a:gd name="T149" fmla="*/ 383 w 383"/>
                <a:gd name="T150" fmla="*/ 116 h 1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116">
                  <a:moveTo>
                    <a:pt x="0" y="5"/>
                  </a:moveTo>
                  <a:lnTo>
                    <a:pt x="4" y="0"/>
                  </a:lnTo>
                  <a:lnTo>
                    <a:pt x="8" y="19"/>
                  </a:lnTo>
                  <a:lnTo>
                    <a:pt x="12" y="21"/>
                  </a:lnTo>
                  <a:lnTo>
                    <a:pt x="16" y="26"/>
                  </a:lnTo>
                  <a:lnTo>
                    <a:pt x="20" y="29"/>
                  </a:lnTo>
                  <a:lnTo>
                    <a:pt x="24" y="16"/>
                  </a:lnTo>
                  <a:lnTo>
                    <a:pt x="28" y="7"/>
                  </a:lnTo>
                  <a:lnTo>
                    <a:pt x="31" y="9"/>
                  </a:lnTo>
                  <a:lnTo>
                    <a:pt x="35" y="19"/>
                  </a:lnTo>
                  <a:lnTo>
                    <a:pt x="39" y="27"/>
                  </a:lnTo>
                  <a:lnTo>
                    <a:pt x="43" y="26"/>
                  </a:lnTo>
                  <a:lnTo>
                    <a:pt x="47" y="42"/>
                  </a:lnTo>
                  <a:lnTo>
                    <a:pt x="51" y="32"/>
                  </a:lnTo>
                  <a:lnTo>
                    <a:pt x="55" y="45"/>
                  </a:lnTo>
                  <a:lnTo>
                    <a:pt x="59" y="42"/>
                  </a:lnTo>
                  <a:lnTo>
                    <a:pt x="63" y="35"/>
                  </a:lnTo>
                  <a:lnTo>
                    <a:pt x="67" y="25"/>
                  </a:lnTo>
                  <a:lnTo>
                    <a:pt x="70" y="33"/>
                  </a:lnTo>
                  <a:lnTo>
                    <a:pt x="74" y="49"/>
                  </a:lnTo>
                  <a:lnTo>
                    <a:pt x="78" y="46"/>
                  </a:lnTo>
                  <a:lnTo>
                    <a:pt x="82" y="40"/>
                  </a:lnTo>
                  <a:lnTo>
                    <a:pt x="86" y="54"/>
                  </a:lnTo>
                  <a:lnTo>
                    <a:pt x="90" y="65"/>
                  </a:lnTo>
                  <a:lnTo>
                    <a:pt x="94" y="54"/>
                  </a:lnTo>
                  <a:lnTo>
                    <a:pt x="98" y="54"/>
                  </a:lnTo>
                  <a:lnTo>
                    <a:pt x="102" y="65"/>
                  </a:lnTo>
                  <a:lnTo>
                    <a:pt x="106" y="60"/>
                  </a:lnTo>
                  <a:lnTo>
                    <a:pt x="110" y="66"/>
                  </a:lnTo>
                  <a:lnTo>
                    <a:pt x="114" y="82"/>
                  </a:lnTo>
                  <a:lnTo>
                    <a:pt x="117" y="89"/>
                  </a:lnTo>
                  <a:lnTo>
                    <a:pt x="121" y="85"/>
                  </a:lnTo>
                  <a:lnTo>
                    <a:pt x="125" y="77"/>
                  </a:lnTo>
                  <a:lnTo>
                    <a:pt x="129" y="63"/>
                  </a:lnTo>
                  <a:lnTo>
                    <a:pt x="133" y="50"/>
                  </a:lnTo>
                  <a:lnTo>
                    <a:pt x="137" y="61"/>
                  </a:lnTo>
                  <a:lnTo>
                    <a:pt x="141" y="65"/>
                  </a:lnTo>
                  <a:lnTo>
                    <a:pt x="145" y="55"/>
                  </a:lnTo>
                  <a:lnTo>
                    <a:pt x="149" y="62"/>
                  </a:lnTo>
                  <a:lnTo>
                    <a:pt x="153" y="48"/>
                  </a:lnTo>
                  <a:lnTo>
                    <a:pt x="156" y="32"/>
                  </a:lnTo>
                  <a:lnTo>
                    <a:pt x="160" y="31"/>
                  </a:lnTo>
                  <a:lnTo>
                    <a:pt x="164" y="27"/>
                  </a:lnTo>
                  <a:lnTo>
                    <a:pt x="168" y="20"/>
                  </a:lnTo>
                  <a:lnTo>
                    <a:pt x="172" y="21"/>
                  </a:lnTo>
                  <a:lnTo>
                    <a:pt x="176" y="24"/>
                  </a:lnTo>
                  <a:lnTo>
                    <a:pt x="180" y="21"/>
                  </a:lnTo>
                  <a:lnTo>
                    <a:pt x="184" y="26"/>
                  </a:lnTo>
                  <a:lnTo>
                    <a:pt x="188" y="28"/>
                  </a:lnTo>
                  <a:lnTo>
                    <a:pt x="192" y="18"/>
                  </a:lnTo>
                  <a:lnTo>
                    <a:pt x="195" y="16"/>
                  </a:lnTo>
                  <a:lnTo>
                    <a:pt x="199" y="13"/>
                  </a:lnTo>
                  <a:lnTo>
                    <a:pt x="203" y="27"/>
                  </a:lnTo>
                  <a:lnTo>
                    <a:pt x="207" y="33"/>
                  </a:lnTo>
                  <a:lnTo>
                    <a:pt x="211" y="34"/>
                  </a:lnTo>
                  <a:lnTo>
                    <a:pt x="215" y="44"/>
                  </a:lnTo>
                  <a:lnTo>
                    <a:pt x="219" y="55"/>
                  </a:lnTo>
                  <a:lnTo>
                    <a:pt x="223" y="53"/>
                  </a:lnTo>
                  <a:lnTo>
                    <a:pt x="227" y="63"/>
                  </a:lnTo>
                  <a:lnTo>
                    <a:pt x="231" y="59"/>
                  </a:lnTo>
                  <a:lnTo>
                    <a:pt x="234" y="61"/>
                  </a:lnTo>
                  <a:lnTo>
                    <a:pt x="238" y="51"/>
                  </a:lnTo>
                  <a:lnTo>
                    <a:pt x="242" y="50"/>
                  </a:lnTo>
                  <a:lnTo>
                    <a:pt x="246" y="45"/>
                  </a:lnTo>
                  <a:lnTo>
                    <a:pt x="250" y="35"/>
                  </a:lnTo>
                  <a:lnTo>
                    <a:pt x="254" y="35"/>
                  </a:lnTo>
                  <a:lnTo>
                    <a:pt x="258" y="40"/>
                  </a:lnTo>
                  <a:lnTo>
                    <a:pt x="262" y="43"/>
                  </a:lnTo>
                  <a:lnTo>
                    <a:pt x="266" y="38"/>
                  </a:lnTo>
                  <a:lnTo>
                    <a:pt x="270" y="35"/>
                  </a:lnTo>
                  <a:lnTo>
                    <a:pt x="274" y="34"/>
                  </a:lnTo>
                  <a:lnTo>
                    <a:pt x="277" y="30"/>
                  </a:lnTo>
                  <a:lnTo>
                    <a:pt x="281" y="33"/>
                  </a:lnTo>
                  <a:lnTo>
                    <a:pt x="285" y="29"/>
                  </a:lnTo>
                  <a:lnTo>
                    <a:pt x="289" y="46"/>
                  </a:lnTo>
                  <a:lnTo>
                    <a:pt x="293" y="43"/>
                  </a:lnTo>
                  <a:lnTo>
                    <a:pt x="297" y="38"/>
                  </a:lnTo>
                  <a:lnTo>
                    <a:pt x="301" y="31"/>
                  </a:lnTo>
                  <a:lnTo>
                    <a:pt x="305" y="48"/>
                  </a:lnTo>
                  <a:lnTo>
                    <a:pt x="309" y="46"/>
                  </a:lnTo>
                  <a:lnTo>
                    <a:pt x="313" y="47"/>
                  </a:lnTo>
                  <a:lnTo>
                    <a:pt x="316" y="57"/>
                  </a:lnTo>
                  <a:lnTo>
                    <a:pt x="320" y="50"/>
                  </a:lnTo>
                  <a:lnTo>
                    <a:pt x="324" y="45"/>
                  </a:lnTo>
                  <a:lnTo>
                    <a:pt x="328" y="37"/>
                  </a:lnTo>
                  <a:lnTo>
                    <a:pt x="332" y="39"/>
                  </a:lnTo>
                  <a:lnTo>
                    <a:pt x="336" y="48"/>
                  </a:lnTo>
                  <a:lnTo>
                    <a:pt x="340" y="62"/>
                  </a:lnTo>
                  <a:lnTo>
                    <a:pt x="344" y="79"/>
                  </a:lnTo>
                  <a:lnTo>
                    <a:pt x="348" y="87"/>
                  </a:lnTo>
                  <a:lnTo>
                    <a:pt x="352" y="93"/>
                  </a:lnTo>
                  <a:lnTo>
                    <a:pt x="356" y="91"/>
                  </a:lnTo>
                  <a:lnTo>
                    <a:pt x="360" y="100"/>
                  </a:lnTo>
                  <a:lnTo>
                    <a:pt x="363" y="105"/>
                  </a:lnTo>
                  <a:lnTo>
                    <a:pt x="367" y="116"/>
                  </a:lnTo>
                  <a:lnTo>
                    <a:pt x="371" y="100"/>
                  </a:lnTo>
                  <a:lnTo>
                    <a:pt x="375" y="104"/>
                  </a:lnTo>
                  <a:lnTo>
                    <a:pt x="379" y="114"/>
                  </a:lnTo>
                  <a:lnTo>
                    <a:pt x="383" y="106"/>
                  </a:lnTo>
                </a:path>
              </a:pathLst>
            </a:custGeom>
            <a:noFill/>
            <a:ln w="9">
              <a:solidFill>
                <a:srgbClr val="0000FF"/>
              </a:solidFill>
              <a:prstDash val="solid"/>
              <a:round/>
              <a:headEnd/>
              <a:tailEnd/>
            </a:ln>
          </p:spPr>
          <p:txBody>
            <a:bodyPr/>
            <a:lstStyle/>
            <a:p>
              <a:endParaRPr lang="en-GB"/>
            </a:p>
          </p:txBody>
        </p:sp>
        <p:sp>
          <p:nvSpPr>
            <p:cNvPr id="22596" name="Freeform 70"/>
            <p:cNvSpPr>
              <a:spLocks/>
            </p:cNvSpPr>
            <p:nvPr/>
          </p:nvSpPr>
          <p:spPr bwMode="auto">
            <a:xfrm>
              <a:off x="1784" y="1671"/>
              <a:ext cx="3379" cy="855"/>
            </a:xfrm>
            <a:custGeom>
              <a:avLst/>
              <a:gdLst>
                <a:gd name="T0" fmla="*/ 2147483647 w 383"/>
                <a:gd name="T1" fmla="*/ 2147483647 h 149"/>
                <a:gd name="T2" fmla="*/ 2147483647 w 383"/>
                <a:gd name="T3" fmla="*/ 2147483647 h 149"/>
                <a:gd name="T4" fmla="*/ 2147483647 w 383"/>
                <a:gd name="T5" fmla="*/ 2147483647 h 149"/>
                <a:gd name="T6" fmla="*/ 2147483647 w 383"/>
                <a:gd name="T7" fmla="*/ 2147483647 h 149"/>
                <a:gd name="T8" fmla="*/ 2147483647 w 383"/>
                <a:gd name="T9" fmla="*/ 2147483647 h 149"/>
                <a:gd name="T10" fmla="*/ 2147483647 w 383"/>
                <a:gd name="T11" fmla="*/ 2147483647 h 149"/>
                <a:gd name="T12" fmla="*/ 2147483647 w 383"/>
                <a:gd name="T13" fmla="*/ 2147483647 h 149"/>
                <a:gd name="T14" fmla="*/ 2147483647 w 383"/>
                <a:gd name="T15" fmla="*/ 2147483647 h 149"/>
                <a:gd name="T16" fmla="*/ 2147483647 w 383"/>
                <a:gd name="T17" fmla="*/ 2147483647 h 149"/>
                <a:gd name="T18" fmla="*/ 2147483647 w 383"/>
                <a:gd name="T19" fmla="*/ 2147483647 h 149"/>
                <a:gd name="T20" fmla="*/ 2147483647 w 383"/>
                <a:gd name="T21" fmla="*/ 2147483647 h 149"/>
                <a:gd name="T22" fmla="*/ 2147483647 w 383"/>
                <a:gd name="T23" fmla="*/ 2147483647 h 149"/>
                <a:gd name="T24" fmla="*/ 2147483647 w 383"/>
                <a:gd name="T25" fmla="*/ 2147483647 h 149"/>
                <a:gd name="T26" fmla="*/ 2147483647 w 383"/>
                <a:gd name="T27" fmla="*/ 2147483647 h 149"/>
                <a:gd name="T28" fmla="*/ 2147483647 w 383"/>
                <a:gd name="T29" fmla="*/ 2147483647 h 149"/>
                <a:gd name="T30" fmla="*/ 2147483647 w 383"/>
                <a:gd name="T31" fmla="*/ 2147483647 h 149"/>
                <a:gd name="T32" fmla="*/ 2147483647 w 383"/>
                <a:gd name="T33" fmla="*/ 2147483647 h 149"/>
                <a:gd name="T34" fmla="*/ 2147483647 w 383"/>
                <a:gd name="T35" fmla="*/ 2147483647 h 149"/>
                <a:gd name="T36" fmla="*/ 2147483647 w 383"/>
                <a:gd name="T37" fmla="*/ 2147483647 h 149"/>
                <a:gd name="T38" fmla="*/ 2147483647 w 383"/>
                <a:gd name="T39" fmla="*/ 2147483647 h 149"/>
                <a:gd name="T40" fmla="*/ 2147483647 w 383"/>
                <a:gd name="T41" fmla="*/ 2147483647 h 149"/>
                <a:gd name="T42" fmla="*/ 2147483647 w 383"/>
                <a:gd name="T43" fmla="*/ 2147483647 h 149"/>
                <a:gd name="T44" fmla="*/ 2147483647 w 383"/>
                <a:gd name="T45" fmla="*/ 2147483647 h 149"/>
                <a:gd name="T46" fmla="*/ 2147483647 w 383"/>
                <a:gd name="T47" fmla="*/ 2147483647 h 149"/>
                <a:gd name="T48" fmla="*/ 2147483647 w 383"/>
                <a:gd name="T49" fmla="*/ 2147483647 h 149"/>
                <a:gd name="T50" fmla="*/ 2147483647 w 383"/>
                <a:gd name="T51" fmla="*/ 2147483647 h 149"/>
                <a:gd name="T52" fmla="*/ 2147483647 w 383"/>
                <a:gd name="T53" fmla="*/ 2147483647 h 149"/>
                <a:gd name="T54" fmla="*/ 2147483647 w 383"/>
                <a:gd name="T55" fmla="*/ 2147483647 h 149"/>
                <a:gd name="T56" fmla="*/ 2147483647 w 383"/>
                <a:gd name="T57" fmla="*/ 2147483647 h 149"/>
                <a:gd name="T58" fmla="*/ 2147483647 w 383"/>
                <a:gd name="T59" fmla="*/ 2147483647 h 149"/>
                <a:gd name="T60" fmla="*/ 2147483647 w 383"/>
                <a:gd name="T61" fmla="*/ 2147483647 h 149"/>
                <a:gd name="T62" fmla="*/ 2147483647 w 383"/>
                <a:gd name="T63" fmla="*/ 2147483647 h 149"/>
                <a:gd name="T64" fmla="*/ 2147483647 w 383"/>
                <a:gd name="T65" fmla="*/ 2147483647 h 149"/>
                <a:gd name="T66" fmla="*/ 2147483647 w 383"/>
                <a:gd name="T67" fmla="*/ 2147483647 h 149"/>
                <a:gd name="T68" fmla="*/ 2147483647 w 383"/>
                <a:gd name="T69" fmla="*/ 2147483647 h 149"/>
                <a:gd name="T70" fmla="*/ 2147483647 w 383"/>
                <a:gd name="T71" fmla="*/ 2147483647 h 149"/>
                <a:gd name="T72" fmla="*/ 2147483647 w 383"/>
                <a:gd name="T73" fmla="*/ 2147483647 h 149"/>
                <a:gd name="T74" fmla="*/ 2147483647 w 383"/>
                <a:gd name="T75" fmla="*/ 2147483647 h 149"/>
                <a:gd name="T76" fmla="*/ 2147483647 w 383"/>
                <a:gd name="T77" fmla="*/ 2147483647 h 149"/>
                <a:gd name="T78" fmla="*/ 2147483647 w 383"/>
                <a:gd name="T79" fmla="*/ 2147483647 h 149"/>
                <a:gd name="T80" fmla="*/ 2147483647 w 383"/>
                <a:gd name="T81" fmla="*/ 2147483647 h 149"/>
                <a:gd name="T82" fmla="*/ 2147483647 w 383"/>
                <a:gd name="T83" fmla="*/ 2147483647 h 149"/>
                <a:gd name="T84" fmla="*/ 2147483647 w 383"/>
                <a:gd name="T85" fmla="*/ 2147483647 h 149"/>
                <a:gd name="T86" fmla="*/ 2147483647 w 383"/>
                <a:gd name="T87" fmla="*/ 2147483647 h 149"/>
                <a:gd name="T88" fmla="*/ 2147483647 w 383"/>
                <a:gd name="T89" fmla="*/ 2147483647 h 149"/>
                <a:gd name="T90" fmla="*/ 2147483647 w 383"/>
                <a:gd name="T91" fmla="*/ 2147483647 h 149"/>
                <a:gd name="T92" fmla="*/ 2147483647 w 383"/>
                <a:gd name="T93" fmla="*/ 2147483647 h 149"/>
                <a:gd name="T94" fmla="*/ 2147483647 w 383"/>
                <a:gd name="T95" fmla="*/ 2147483647 h 149"/>
                <a:gd name="T96" fmla="*/ 2147483647 w 383"/>
                <a:gd name="T97" fmla="*/ 0 h 14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149"/>
                <a:gd name="T149" fmla="*/ 383 w 383"/>
                <a:gd name="T150" fmla="*/ 149 h 14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149">
                  <a:moveTo>
                    <a:pt x="0" y="149"/>
                  </a:moveTo>
                  <a:lnTo>
                    <a:pt x="4" y="147"/>
                  </a:lnTo>
                  <a:lnTo>
                    <a:pt x="8" y="137"/>
                  </a:lnTo>
                  <a:lnTo>
                    <a:pt x="12" y="143"/>
                  </a:lnTo>
                  <a:lnTo>
                    <a:pt x="16" y="133"/>
                  </a:lnTo>
                  <a:lnTo>
                    <a:pt x="20" y="135"/>
                  </a:lnTo>
                  <a:lnTo>
                    <a:pt x="24" y="139"/>
                  </a:lnTo>
                  <a:lnTo>
                    <a:pt x="28" y="139"/>
                  </a:lnTo>
                  <a:lnTo>
                    <a:pt x="31" y="135"/>
                  </a:lnTo>
                  <a:lnTo>
                    <a:pt x="35" y="125"/>
                  </a:lnTo>
                  <a:lnTo>
                    <a:pt x="39" y="129"/>
                  </a:lnTo>
                  <a:lnTo>
                    <a:pt x="43" y="110"/>
                  </a:lnTo>
                  <a:lnTo>
                    <a:pt x="47" y="93"/>
                  </a:lnTo>
                  <a:lnTo>
                    <a:pt x="51" y="105"/>
                  </a:lnTo>
                  <a:lnTo>
                    <a:pt x="55" y="122"/>
                  </a:lnTo>
                  <a:lnTo>
                    <a:pt x="59" y="102"/>
                  </a:lnTo>
                  <a:lnTo>
                    <a:pt x="63" y="111"/>
                  </a:lnTo>
                  <a:lnTo>
                    <a:pt x="67" y="112"/>
                  </a:lnTo>
                  <a:lnTo>
                    <a:pt x="70" y="99"/>
                  </a:lnTo>
                  <a:lnTo>
                    <a:pt x="74" y="102"/>
                  </a:lnTo>
                  <a:lnTo>
                    <a:pt x="78" y="95"/>
                  </a:lnTo>
                  <a:lnTo>
                    <a:pt x="82" y="92"/>
                  </a:lnTo>
                  <a:lnTo>
                    <a:pt x="86" y="90"/>
                  </a:lnTo>
                  <a:lnTo>
                    <a:pt x="90" y="81"/>
                  </a:lnTo>
                  <a:lnTo>
                    <a:pt x="94" y="78"/>
                  </a:lnTo>
                  <a:lnTo>
                    <a:pt x="98" y="79"/>
                  </a:lnTo>
                  <a:lnTo>
                    <a:pt x="102" y="80"/>
                  </a:lnTo>
                  <a:lnTo>
                    <a:pt x="106" y="76"/>
                  </a:lnTo>
                  <a:lnTo>
                    <a:pt x="110" y="63"/>
                  </a:lnTo>
                  <a:lnTo>
                    <a:pt x="114" y="60"/>
                  </a:lnTo>
                  <a:lnTo>
                    <a:pt x="117" y="54"/>
                  </a:lnTo>
                  <a:lnTo>
                    <a:pt x="121" y="60"/>
                  </a:lnTo>
                  <a:lnTo>
                    <a:pt x="125" y="48"/>
                  </a:lnTo>
                  <a:lnTo>
                    <a:pt x="129" y="61"/>
                  </a:lnTo>
                  <a:lnTo>
                    <a:pt x="133" y="62"/>
                  </a:lnTo>
                  <a:lnTo>
                    <a:pt x="137" y="78"/>
                  </a:lnTo>
                  <a:lnTo>
                    <a:pt x="141" y="76"/>
                  </a:lnTo>
                  <a:lnTo>
                    <a:pt x="145" y="66"/>
                  </a:lnTo>
                  <a:lnTo>
                    <a:pt x="149" y="65"/>
                  </a:lnTo>
                  <a:lnTo>
                    <a:pt x="153" y="65"/>
                  </a:lnTo>
                  <a:lnTo>
                    <a:pt x="156" y="64"/>
                  </a:lnTo>
                  <a:lnTo>
                    <a:pt x="160" y="55"/>
                  </a:lnTo>
                  <a:lnTo>
                    <a:pt x="164" y="41"/>
                  </a:lnTo>
                  <a:lnTo>
                    <a:pt x="168" y="22"/>
                  </a:lnTo>
                  <a:lnTo>
                    <a:pt x="172" y="23"/>
                  </a:lnTo>
                  <a:lnTo>
                    <a:pt x="176" y="34"/>
                  </a:lnTo>
                  <a:lnTo>
                    <a:pt x="180" y="36"/>
                  </a:lnTo>
                  <a:lnTo>
                    <a:pt x="184" y="38"/>
                  </a:lnTo>
                  <a:lnTo>
                    <a:pt x="188" y="47"/>
                  </a:lnTo>
                  <a:lnTo>
                    <a:pt x="192" y="58"/>
                  </a:lnTo>
                  <a:lnTo>
                    <a:pt x="195" y="58"/>
                  </a:lnTo>
                  <a:lnTo>
                    <a:pt x="199" y="67"/>
                  </a:lnTo>
                  <a:lnTo>
                    <a:pt x="203" y="41"/>
                  </a:lnTo>
                  <a:lnTo>
                    <a:pt x="207" y="52"/>
                  </a:lnTo>
                  <a:lnTo>
                    <a:pt x="211" y="52"/>
                  </a:lnTo>
                  <a:lnTo>
                    <a:pt x="215" y="53"/>
                  </a:lnTo>
                  <a:lnTo>
                    <a:pt x="219" y="61"/>
                  </a:lnTo>
                  <a:lnTo>
                    <a:pt x="223" y="68"/>
                  </a:lnTo>
                  <a:lnTo>
                    <a:pt x="227" y="58"/>
                  </a:lnTo>
                  <a:lnTo>
                    <a:pt x="231" y="45"/>
                  </a:lnTo>
                  <a:lnTo>
                    <a:pt x="234" y="41"/>
                  </a:lnTo>
                  <a:lnTo>
                    <a:pt x="238" y="56"/>
                  </a:lnTo>
                  <a:lnTo>
                    <a:pt x="242" y="50"/>
                  </a:lnTo>
                  <a:lnTo>
                    <a:pt x="246" y="57"/>
                  </a:lnTo>
                  <a:lnTo>
                    <a:pt x="250" y="63"/>
                  </a:lnTo>
                  <a:lnTo>
                    <a:pt x="254" y="70"/>
                  </a:lnTo>
                  <a:lnTo>
                    <a:pt x="258" y="55"/>
                  </a:lnTo>
                  <a:lnTo>
                    <a:pt x="262" y="57"/>
                  </a:lnTo>
                  <a:lnTo>
                    <a:pt x="266" y="52"/>
                  </a:lnTo>
                  <a:lnTo>
                    <a:pt x="270" y="50"/>
                  </a:lnTo>
                  <a:lnTo>
                    <a:pt x="274" y="55"/>
                  </a:lnTo>
                  <a:lnTo>
                    <a:pt x="277" y="60"/>
                  </a:lnTo>
                  <a:lnTo>
                    <a:pt x="281" y="69"/>
                  </a:lnTo>
                  <a:lnTo>
                    <a:pt x="285" y="72"/>
                  </a:lnTo>
                  <a:lnTo>
                    <a:pt x="289" y="61"/>
                  </a:lnTo>
                  <a:lnTo>
                    <a:pt x="293" y="60"/>
                  </a:lnTo>
                  <a:lnTo>
                    <a:pt x="297" y="60"/>
                  </a:lnTo>
                  <a:lnTo>
                    <a:pt x="301" y="62"/>
                  </a:lnTo>
                  <a:lnTo>
                    <a:pt x="305" y="57"/>
                  </a:lnTo>
                  <a:lnTo>
                    <a:pt x="309" y="62"/>
                  </a:lnTo>
                  <a:lnTo>
                    <a:pt x="313" y="70"/>
                  </a:lnTo>
                  <a:lnTo>
                    <a:pt x="316" y="66"/>
                  </a:lnTo>
                  <a:lnTo>
                    <a:pt x="320" y="62"/>
                  </a:lnTo>
                  <a:lnTo>
                    <a:pt x="324" y="54"/>
                  </a:lnTo>
                  <a:lnTo>
                    <a:pt x="328" y="60"/>
                  </a:lnTo>
                  <a:lnTo>
                    <a:pt x="332" y="56"/>
                  </a:lnTo>
                  <a:lnTo>
                    <a:pt x="336" y="40"/>
                  </a:lnTo>
                  <a:lnTo>
                    <a:pt x="340" y="39"/>
                  </a:lnTo>
                  <a:lnTo>
                    <a:pt x="344" y="33"/>
                  </a:lnTo>
                  <a:lnTo>
                    <a:pt x="348" y="51"/>
                  </a:lnTo>
                  <a:lnTo>
                    <a:pt x="352" y="39"/>
                  </a:lnTo>
                  <a:lnTo>
                    <a:pt x="356" y="33"/>
                  </a:lnTo>
                  <a:lnTo>
                    <a:pt x="360" y="29"/>
                  </a:lnTo>
                  <a:lnTo>
                    <a:pt x="363" y="28"/>
                  </a:lnTo>
                  <a:lnTo>
                    <a:pt x="367" y="37"/>
                  </a:lnTo>
                  <a:lnTo>
                    <a:pt x="371" y="22"/>
                  </a:lnTo>
                  <a:lnTo>
                    <a:pt x="375" y="15"/>
                  </a:lnTo>
                  <a:lnTo>
                    <a:pt x="379" y="0"/>
                  </a:lnTo>
                  <a:lnTo>
                    <a:pt x="383" y="4"/>
                  </a:lnTo>
                </a:path>
              </a:pathLst>
            </a:custGeom>
            <a:noFill/>
            <a:ln w="9">
              <a:solidFill>
                <a:srgbClr val="FF0000"/>
              </a:solidFill>
              <a:prstDash val="solid"/>
              <a:round/>
              <a:headEnd/>
              <a:tailEnd/>
            </a:ln>
          </p:spPr>
          <p:txBody>
            <a:bodyPr/>
            <a:lstStyle/>
            <a:p>
              <a:endParaRPr lang="en-GB"/>
            </a:p>
          </p:txBody>
        </p:sp>
        <p:sp>
          <p:nvSpPr>
            <p:cNvPr id="22597" name="Freeform 71"/>
            <p:cNvSpPr>
              <a:spLocks/>
            </p:cNvSpPr>
            <p:nvPr/>
          </p:nvSpPr>
          <p:spPr bwMode="auto">
            <a:xfrm>
              <a:off x="1784" y="2360"/>
              <a:ext cx="3379" cy="298"/>
            </a:xfrm>
            <a:custGeom>
              <a:avLst/>
              <a:gdLst>
                <a:gd name="T0" fmla="*/ 2147483647 w 383"/>
                <a:gd name="T1" fmla="*/ 2147483647 h 52"/>
                <a:gd name="T2" fmla="*/ 2147483647 w 383"/>
                <a:gd name="T3" fmla="*/ 2147483647 h 52"/>
                <a:gd name="T4" fmla="*/ 2147483647 w 383"/>
                <a:gd name="T5" fmla="*/ 2147483647 h 52"/>
                <a:gd name="T6" fmla="*/ 2147483647 w 383"/>
                <a:gd name="T7" fmla="*/ 2147483647 h 52"/>
                <a:gd name="T8" fmla="*/ 2147483647 w 383"/>
                <a:gd name="T9" fmla="*/ 2147483647 h 52"/>
                <a:gd name="T10" fmla="*/ 2147483647 w 383"/>
                <a:gd name="T11" fmla="*/ 2147483647 h 52"/>
                <a:gd name="T12" fmla="*/ 2147483647 w 383"/>
                <a:gd name="T13" fmla="*/ 2147483647 h 52"/>
                <a:gd name="T14" fmla="*/ 2147483647 w 383"/>
                <a:gd name="T15" fmla="*/ 2147483647 h 52"/>
                <a:gd name="T16" fmla="*/ 2147483647 w 383"/>
                <a:gd name="T17" fmla="*/ 2147483647 h 52"/>
                <a:gd name="T18" fmla="*/ 2147483647 w 383"/>
                <a:gd name="T19" fmla="*/ 2147483647 h 52"/>
                <a:gd name="T20" fmla="*/ 2147483647 w 383"/>
                <a:gd name="T21" fmla="*/ 2147483647 h 52"/>
                <a:gd name="T22" fmla="*/ 2147483647 w 383"/>
                <a:gd name="T23" fmla="*/ 2147483647 h 52"/>
                <a:gd name="T24" fmla="*/ 2147483647 w 383"/>
                <a:gd name="T25" fmla="*/ 2147483647 h 52"/>
                <a:gd name="T26" fmla="*/ 2147483647 w 383"/>
                <a:gd name="T27" fmla="*/ 2147483647 h 52"/>
                <a:gd name="T28" fmla="*/ 2147483647 w 383"/>
                <a:gd name="T29" fmla="*/ 2147483647 h 52"/>
                <a:gd name="T30" fmla="*/ 2147483647 w 383"/>
                <a:gd name="T31" fmla="*/ 2147483647 h 52"/>
                <a:gd name="T32" fmla="*/ 2147483647 w 383"/>
                <a:gd name="T33" fmla="*/ 2147483647 h 52"/>
                <a:gd name="T34" fmla="*/ 2147483647 w 383"/>
                <a:gd name="T35" fmla="*/ 2147483647 h 52"/>
                <a:gd name="T36" fmla="*/ 2147483647 w 383"/>
                <a:gd name="T37" fmla="*/ 2147483647 h 52"/>
                <a:gd name="T38" fmla="*/ 2147483647 w 383"/>
                <a:gd name="T39" fmla="*/ 2147483647 h 52"/>
                <a:gd name="T40" fmla="*/ 2147483647 w 383"/>
                <a:gd name="T41" fmla="*/ 2147483647 h 52"/>
                <a:gd name="T42" fmla="*/ 2147483647 w 383"/>
                <a:gd name="T43" fmla="*/ 0 h 52"/>
                <a:gd name="T44" fmla="*/ 2147483647 w 383"/>
                <a:gd name="T45" fmla="*/ 2147483647 h 52"/>
                <a:gd name="T46" fmla="*/ 2147483647 w 383"/>
                <a:gd name="T47" fmla="*/ 2147483647 h 52"/>
                <a:gd name="T48" fmla="*/ 2147483647 w 383"/>
                <a:gd name="T49" fmla="*/ 2147483647 h 52"/>
                <a:gd name="T50" fmla="*/ 2147483647 w 383"/>
                <a:gd name="T51" fmla="*/ 2147483647 h 52"/>
                <a:gd name="T52" fmla="*/ 2147483647 w 383"/>
                <a:gd name="T53" fmla="*/ 2147483647 h 52"/>
                <a:gd name="T54" fmla="*/ 2147483647 w 383"/>
                <a:gd name="T55" fmla="*/ 2147483647 h 52"/>
                <a:gd name="T56" fmla="*/ 2147483647 w 383"/>
                <a:gd name="T57" fmla="*/ 2147483647 h 52"/>
                <a:gd name="T58" fmla="*/ 2147483647 w 383"/>
                <a:gd name="T59" fmla="*/ 2147483647 h 52"/>
                <a:gd name="T60" fmla="*/ 2147483647 w 383"/>
                <a:gd name="T61" fmla="*/ 2147483647 h 52"/>
                <a:gd name="T62" fmla="*/ 2147483647 w 383"/>
                <a:gd name="T63" fmla="*/ 2147483647 h 52"/>
                <a:gd name="T64" fmla="*/ 2147483647 w 383"/>
                <a:gd name="T65" fmla="*/ 2147483647 h 52"/>
                <a:gd name="T66" fmla="*/ 2147483647 w 383"/>
                <a:gd name="T67" fmla="*/ 2147483647 h 52"/>
                <a:gd name="T68" fmla="*/ 2147483647 w 383"/>
                <a:gd name="T69" fmla="*/ 2147483647 h 52"/>
                <a:gd name="T70" fmla="*/ 2147483647 w 383"/>
                <a:gd name="T71" fmla="*/ 2147483647 h 52"/>
                <a:gd name="T72" fmla="*/ 2147483647 w 383"/>
                <a:gd name="T73" fmla="*/ 2147483647 h 52"/>
                <a:gd name="T74" fmla="*/ 2147483647 w 383"/>
                <a:gd name="T75" fmla="*/ 2147483647 h 52"/>
                <a:gd name="T76" fmla="*/ 2147483647 w 383"/>
                <a:gd name="T77" fmla="*/ 2147483647 h 52"/>
                <a:gd name="T78" fmla="*/ 2147483647 w 383"/>
                <a:gd name="T79" fmla="*/ 2147483647 h 52"/>
                <a:gd name="T80" fmla="*/ 2147483647 w 383"/>
                <a:gd name="T81" fmla="*/ 2147483647 h 52"/>
                <a:gd name="T82" fmla="*/ 2147483647 w 383"/>
                <a:gd name="T83" fmla="*/ 2147483647 h 52"/>
                <a:gd name="T84" fmla="*/ 2147483647 w 383"/>
                <a:gd name="T85" fmla="*/ 2147483647 h 52"/>
                <a:gd name="T86" fmla="*/ 2147483647 w 383"/>
                <a:gd name="T87" fmla="*/ 2147483647 h 52"/>
                <a:gd name="T88" fmla="*/ 2147483647 w 383"/>
                <a:gd name="T89" fmla="*/ 2147483647 h 52"/>
                <a:gd name="T90" fmla="*/ 2147483647 w 383"/>
                <a:gd name="T91" fmla="*/ 2147483647 h 52"/>
                <a:gd name="T92" fmla="*/ 2147483647 w 383"/>
                <a:gd name="T93" fmla="*/ 2147483647 h 52"/>
                <a:gd name="T94" fmla="*/ 2147483647 w 383"/>
                <a:gd name="T95" fmla="*/ 2147483647 h 52"/>
                <a:gd name="T96" fmla="*/ 2147483647 w 383"/>
                <a:gd name="T97" fmla="*/ 2147483647 h 5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52"/>
                <a:gd name="T149" fmla="*/ 383 w 383"/>
                <a:gd name="T150" fmla="*/ 52 h 5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52">
                  <a:moveTo>
                    <a:pt x="0" y="28"/>
                  </a:moveTo>
                  <a:lnTo>
                    <a:pt x="4" y="28"/>
                  </a:lnTo>
                  <a:lnTo>
                    <a:pt x="8" y="20"/>
                  </a:lnTo>
                  <a:lnTo>
                    <a:pt x="12" y="30"/>
                  </a:lnTo>
                  <a:lnTo>
                    <a:pt x="16" y="21"/>
                  </a:lnTo>
                  <a:lnTo>
                    <a:pt x="20" y="27"/>
                  </a:lnTo>
                  <a:lnTo>
                    <a:pt x="24" y="33"/>
                  </a:lnTo>
                  <a:lnTo>
                    <a:pt x="28" y="33"/>
                  </a:lnTo>
                  <a:lnTo>
                    <a:pt x="31" y="30"/>
                  </a:lnTo>
                  <a:lnTo>
                    <a:pt x="35" y="21"/>
                  </a:lnTo>
                  <a:lnTo>
                    <a:pt x="39" y="29"/>
                  </a:lnTo>
                  <a:lnTo>
                    <a:pt x="43" y="11"/>
                  </a:lnTo>
                  <a:lnTo>
                    <a:pt x="47" y="1"/>
                  </a:lnTo>
                  <a:lnTo>
                    <a:pt x="51" y="23"/>
                  </a:lnTo>
                  <a:lnTo>
                    <a:pt x="55" y="44"/>
                  </a:lnTo>
                  <a:lnTo>
                    <a:pt x="59" y="21"/>
                  </a:lnTo>
                  <a:lnTo>
                    <a:pt x="63" y="33"/>
                  </a:lnTo>
                  <a:lnTo>
                    <a:pt x="67" y="34"/>
                  </a:lnTo>
                  <a:lnTo>
                    <a:pt x="70" y="22"/>
                  </a:lnTo>
                  <a:lnTo>
                    <a:pt x="74" y="28"/>
                  </a:lnTo>
                  <a:lnTo>
                    <a:pt x="78" y="23"/>
                  </a:lnTo>
                  <a:lnTo>
                    <a:pt x="82" y="24"/>
                  </a:lnTo>
                  <a:lnTo>
                    <a:pt x="86" y="25"/>
                  </a:lnTo>
                  <a:lnTo>
                    <a:pt x="90" y="18"/>
                  </a:lnTo>
                  <a:lnTo>
                    <a:pt x="94" y="20"/>
                  </a:lnTo>
                  <a:lnTo>
                    <a:pt x="98" y="25"/>
                  </a:lnTo>
                  <a:lnTo>
                    <a:pt x="102" y="29"/>
                  </a:lnTo>
                  <a:lnTo>
                    <a:pt x="106" y="27"/>
                  </a:lnTo>
                  <a:lnTo>
                    <a:pt x="110" y="15"/>
                  </a:lnTo>
                  <a:lnTo>
                    <a:pt x="114" y="18"/>
                  </a:lnTo>
                  <a:lnTo>
                    <a:pt x="117" y="17"/>
                  </a:lnTo>
                  <a:lnTo>
                    <a:pt x="121" y="27"/>
                  </a:lnTo>
                  <a:lnTo>
                    <a:pt x="125" y="18"/>
                  </a:lnTo>
                  <a:lnTo>
                    <a:pt x="129" y="35"/>
                  </a:lnTo>
                  <a:lnTo>
                    <a:pt x="133" y="36"/>
                  </a:lnTo>
                  <a:lnTo>
                    <a:pt x="137" y="52"/>
                  </a:lnTo>
                  <a:lnTo>
                    <a:pt x="141" y="44"/>
                  </a:lnTo>
                  <a:lnTo>
                    <a:pt x="145" y="31"/>
                  </a:lnTo>
                  <a:lnTo>
                    <a:pt x="149" y="31"/>
                  </a:lnTo>
                  <a:lnTo>
                    <a:pt x="153" y="31"/>
                  </a:lnTo>
                  <a:lnTo>
                    <a:pt x="156" y="31"/>
                  </a:lnTo>
                  <a:lnTo>
                    <a:pt x="160" y="23"/>
                  </a:lnTo>
                  <a:lnTo>
                    <a:pt x="164" y="12"/>
                  </a:lnTo>
                  <a:lnTo>
                    <a:pt x="168" y="0"/>
                  </a:lnTo>
                  <a:lnTo>
                    <a:pt x="172" y="12"/>
                  </a:lnTo>
                  <a:lnTo>
                    <a:pt x="176" y="29"/>
                  </a:lnTo>
                  <a:lnTo>
                    <a:pt x="180" y="32"/>
                  </a:lnTo>
                  <a:lnTo>
                    <a:pt x="184" y="35"/>
                  </a:lnTo>
                  <a:lnTo>
                    <a:pt x="188" y="44"/>
                  </a:lnTo>
                  <a:lnTo>
                    <a:pt x="192" y="52"/>
                  </a:lnTo>
                  <a:lnTo>
                    <a:pt x="195" y="46"/>
                  </a:lnTo>
                  <a:lnTo>
                    <a:pt x="199" y="52"/>
                  </a:lnTo>
                  <a:lnTo>
                    <a:pt x="203" y="20"/>
                  </a:lnTo>
                  <a:lnTo>
                    <a:pt x="207" y="36"/>
                  </a:lnTo>
                  <a:lnTo>
                    <a:pt x="211" y="35"/>
                  </a:lnTo>
                  <a:lnTo>
                    <a:pt x="215" y="35"/>
                  </a:lnTo>
                  <a:lnTo>
                    <a:pt x="219" y="43"/>
                  </a:lnTo>
                  <a:lnTo>
                    <a:pt x="223" y="47"/>
                  </a:lnTo>
                  <a:lnTo>
                    <a:pt x="227" y="34"/>
                  </a:lnTo>
                  <a:lnTo>
                    <a:pt x="231" y="21"/>
                  </a:lnTo>
                  <a:lnTo>
                    <a:pt x="234" y="20"/>
                  </a:lnTo>
                  <a:lnTo>
                    <a:pt x="238" y="39"/>
                  </a:lnTo>
                  <a:lnTo>
                    <a:pt x="242" y="32"/>
                  </a:lnTo>
                  <a:lnTo>
                    <a:pt x="246" y="39"/>
                  </a:lnTo>
                  <a:lnTo>
                    <a:pt x="250" y="44"/>
                  </a:lnTo>
                  <a:lnTo>
                    <a:pt x="254" y="48"/>
                  </a:lnTo>
                  <a:lnTo>
                    <a:pt x="258" y="29"/>
                  </a:lnTo>
                  <a:lnTo>
                    <a:pt x="262" y="33"/>
                  </a:lnTo>
                  <a:lnTo>
                    <a:pt x="266" y="28"/>
                  </a:lnTo>
                  <a:lnTo>
                    <a:pt x="270" y="28"/>
                  </a:lnTo>
                  <a:lnTo>
                    <a:pt x="274" y="34"/>
                  </a:lnTo>
                  <a:lnTo>
                    <a:pt x="277" y="39"/>
                  </a:lnTo>
                  <a:lnTo>
                    <a:pt x="281" y="47"/>
                  </a:lnTo>
                  <a:lnTo>
                    <a:pt x="285" y="46"/>
                  </a:lnTo>
                  <a:lnTo>
                    <a:pt x="289" y="31"/>
                  </a:lnTo>
                  <a:lnTo>
                    <a:pt x="293" y="31"/>
                  </a:lnTo>
                  <a:lnTo>
                    <a:pt x="297" y="32"/>
                  </a:lnTo>
                  <a:lnTo>
                    <a:pt x="301" y="34"/>
                  </a:lnTo>
                  <a:lnTo>
                    <a:pt x="305" y="29"/>
                  </a:lnTo>
                  <a:lnTo>
                    <a:pt x="309" y="36"/>
                  </a:lnTo>
                  <a:lnTo>
                    <a:pt x="313" y="43"/>
                  </a:lnTo>
                  <a:lnTo>
                    <a:pt x="316" y="36"/>
                  </a:lnTo>
                  <a:lnTo>
                    <a:pt x="320" y="32"/>
                  </a:lnTo>
                  <a:lnTo>
                    <a:pt x="324" y="25"/>
                  </a:lnTo>
                  <a:lnTo>
                    <a:pt x="328" y="33"/>
                  </a:lnTo>
                  <a:lnTo>
                    <a:pt x="332" y="29"/>
                  </a:lnTo>
                  <a:lnTo>
                    <a:pt x="336" y="15"/>
                  </a:lnTo>
                  <a:lnTo>
                    <a:pt x="340" y="19"/>
                  </a:lnTo>
                  <a:lnTo>
                    <a:pt x="344" y="18"/>
                  </a:lnTo>
                  <a:lnTo>
                    <a:pt x="348" y="40"/>
                  </a:lnTo>
                  <a:lnTo>
                    <a:pt x="352" y="27"/>
                  </a:lnTo>
                  <a:lnTo>
                    <a:pt x="356" y="23"/>
                  </a:lnTo>
                  <a:lnTo>
                    <a:pt x="360" y="21"/>
                  </a:lnTo>
                  <a:lnTo>
                    <a:pt x="363" y="25"/>
                  </a:lnTo>
                  <a:lnTo>
                    <a:pt x="367" y="36"/>
                  </a:lnTo>
                  <a:lnTo>
                    <a:pt x="371" y="20"/>
                  </a:lnTo>
                  <a:lnTo>
                    <a:pt x="375" y="17"/>
                  </a:lnTo>
                  <a:lnTo>
                    <a:pt x="379" y="8"/>
                  </a:lnTo>
                  <a:lnTo>
                    <a:pt x="383" y="20"/>
                  </a:lnTo>
                </a:path>
              </a:pathLst>
            </a:custGeom>
            <a:noFill/>
            <a:ln w="9">
              <a:solidFill>
                <a:srgbClr val="007F00"/>
              </a:solidFill>
              <a:prstDash val="solid"/>
              <a:round/>
              <a:headEnd/>
              <a:tailEnd/>
            </a:ln>
          </p:spPr>
          <p:txBody>
            <a:bodyPr/>
            <a:lstStyle/>
            <a:p>
              <a:endParaRPr lang="en-GB"/>
            </a:p>
          </p:txBody>
        </p:sp>
        <p:sp>
          <p:nvSpPr>
            <p:cNvPr id="22598" name="Freeform 72"/>
            <p:cNvSpPr>
              <a:spLocks/>
            </p:cNvSpPr>
            <p:nvPr/>
          </p:nvSpPr>
          <p:spPr bwMode="auto">
            <a:xfrm>
              <a:off x="1784" y="1539"/>
              <a:ext cx="3388" cy="1659"/>
            </a:xfrm>
            <a:custGeom>
              <a:avLst/>
              <a:gdLst>
                <a:gd name="T0" fmla="*/ 0 w 384"/>
                <a:gd name="T1" fmla="*/ 0 h 289"/>
                <a:gd name="T2" fmla="*/ 0 w 384"/>
                <a:gd name="T3" fmla="*/ 2147483647 h 289"/>
                <a:gd name="T4" fmla="*/ 2147483647 w 384"/>
                <a:gd name="T5" fmla="*/ 2147483647 h 289"/>
                <a:gd name="T6" fmla="*/ 2147483647 w 384"/>
                <a:gd name="T7" fmla="*/ 0 h 289"/>
                <a:gd name="T8" fmla="*/ 0 60000 65536"/>
                <a:gd name="T9" fmla="*/ 0 60000 65536"/>
                <a:gd name="T10" fmla="*/ 0 60000 65536"/>
                <a:gd name="T11" fmla="*/ 0 60000 65536"/>
                <a:gd name="T12" fmla="*/ 0 w 384"/>
                <a:gd name="T13" fmla="*/ 0 h 289"/>
                <a:gd name="T14" fmla="*/ 384 w 384"/>
                <a:gd name="T15" fmla="*/ 289 h 289"/>
              </a:gdLst>
              <a:ahLst/>
              <a:cxnLst>
                <a:cxn ang="T8">
                  <a:pos x="T0" y="T1"/>
                </a:cxn>
                <a:cxn ang="T9">
                  <a:pos x="T2" y="T3"/>
                </a:cxn>
                <a:cxn ang="T10">
                  <a:pos x="T4" y="T5"/>
                </a:cxn>
                <a:cxn ang="T11">
                  <a:pos x="T6" y="T7"/>
                </a:cxn>
              </a:cxnLst>
              <a:rect l="T12" t="T13" r="T14" b="T15"/>
              <a:pathLst>
                <a:path w="384" h="289">
                  <a:moveTo>
                    <a:pt x="0" y="0"/>
                  </a:moveTo>
                  <a:lnTo>
                    <a:pt x="0" y="289"/>
                  </a:lnTo>
                  <a:lnTo>
                    <a:pt x="384" y="289"/>
                  </a:lnTo>
                  <a:lnTo>
                    <a:pt x="384" y="0"/>
                  </a:lnTo>
                </a:path>
              </a:pathLst>
            </a:custGeom>
            <a:noFill/>
            <a:ln w="9">
              <a:solidFill>
                <a:srgbClr val="010101"/>
              </a:solidFill>
              <a:prstDash val="solid"/>
              <a:round/>
              <a:headEnd/>
              <a:tailEnd/>
            </a:ln>
          </p:spPr>
          <p:txBody>
            <a:bodyPr/>
            <a:lstStyle/>
            <a:p>
              <a:endParaRPr lang="en-GB"/>
            </a:p>
          </p:txBody>
        </p:sp>
        <p:sp>
          <p:nvSpPr>
            <p:cNvPr id="22599" name="Line 73"/>
            <p:cNvSpPr>
              <a:spLocks noChangeShapeType="1"/>
            </p:cNvSpPr>
            <p:nvPr/>
          </p:nvSpPr>
          <p:spPr bwMode="auto">
            <a:xfrm>
              <a:off x="1784" y="1539"/>
              <a:ext cx="3388" cy="1"/>
            </a:xfrm>
            <a:prstGeom prst="line">
              <a:avLst/>
            </a:prstGeom>
            <a:noFill/>
            <a:ln w="9">
              <a:solidFill>
                <a:srgbClr val="010101"/>
              </a:solidFill>
              <a:round/>
              <a:headEnd/>
              <a:tailEnd/>
            </a:ln>
          </p:spPr>
          <p:txBody>
            <a:bodyPr/>
            <a:lstStyle/>
            <a:p>
              <a:endParaRPr lang="en-GB"/>
            </a:p>
          </p:txBody>
        </p:sp>
        <p:sp>
          <p:nvSpPr>
            <p:cNvPr id="22600" name="Rectangle 74"/>
            <p:cNvSpPr>
              <a:spLocks noChangeArrowheads="1"/>
            </p:cNvSpPr>
            <p:nvPr/>
          </p:nvSpPr>
          <p:spPr bwMode="auto">
            <a:xfrm>
              <a:off x="2525" y="3428"/>
              <a:ext cx="1897" cy="367"/>
            </a:xfrm>
            <a:prstGeom prst="rect">
              <a:avLst/>
            </a:prstGeom>
            <a:solidFill>
              <a:srgbClr val="FFFFFF"/>
            </a:solidFill>
            <a:ln w="9525">
              <a:noFill/>
              <a:miter lim="800000"/>
              <a:headEnd/>
              <a:tailEnd/>
            </a:ln>
          </p:spPr>
          <p:txBody>
            <a:bodyPr/>
            <a:lstStyle/>
            <a:p>
              <a:endParaRPr lang="de-DE"/>
            </a:p>
          </p:txBody>
        </p:sp>
        <p:sp>
          <p:nvSpPr>
            <p:cNvPr id="22601" name="Rectangle 75"/>
            <p:cNvSpPr>
              <a:spLocks noChangeArrowheads="1"/>
            </p:cNvSpPr>
            <p:nvPr/>
          </p:nvSpPr>
          <p:spPr bwMode="auto">
            <a:xfrm>
              <a:off x="2525" y="3428"/>
              <a:ext cx="1897" cy="362"/>
            </a:xfrm>
            <a:prstGeom prst="rect">
              <a:avLst/>
            </a:prstGeom>
            <a:noFill/>
            <a:ln w="9">
              <a:solidFill>
                <a:srgbClr val="010101"/>
              </a:solidFill>
              <a:miter lim="800000"/>
              <a:headEnd/>
              <a:tailEnd/>
            </a:ln>
          </p:spPr>
          <p:txBody>
            <a:bodyPr/>
            <a:lstStyle/>
            <a:p>
              <a:endParaRPr lang="de-DE"/>
            </a:p>
          </p:txBody>
        </p:sp>
        <p:sp>
          <p:nvSpPr>
            <p:cNvPr id="22602" name="Line 76"/>
            <p:cNvSpPr>
              <a:spLocks noChangeShapeType="1"/>
            </p:cNvSpPr>
            <p:nvPr/>
          </p:nvSpPr>
          <p:spPr bwMode="auto">
            <a:xfrm>
              <a:off x="2596" y="3508"/>
              <a:ext cx="309" cy="1"/>
            </a:xfrm>
            <a:prstGeom prst="line">
              <a:avLst/>
            </a:prstGeom>
            <a:noFill/>
            <a:ln w="9">
              <a:solidFill>
                <a:srgbClr val="0000FF"/>
              </a:solidFill>
              <a:round/>
              <a:headEnd/>
              <a:tailEnd/>
            </a:ln>
          </p:spPr>
          <p:txBody>
            <a:bodyPr/>
            <a:lstStyle/>
            <a:p>
              <a:endParaRPr lang="en-GB"/>
            </a:p>
          </p:txBody>
        </p:sp>
        <p:sp>
          <p:nvSpPr>
            <p:cNvPr id="22603" name="Rectangle 77"/>
            <p:cNvSpPr>
              <a:spLocks noChangeArrowheads="1"/>
            </p:cNvSpPr>
            <p:nvPr/>
          </p:nvSpPr>
          <p:spPr bwMode="auto">
            <a:xfrm>
              <a:off x="2966" y="3457"/>
              <a:ext cx="547" cy="116"/>
            </a:xfrm>
            <a:prstGeom prst="rect">
              <a:avLst/>
            </a:prstGeom>
            <a:noFill/>
            <a:ln w="9525">
              <a:noFill/>
              <a:miter lim="800000"/>
              <a:headEnd/>
              <a:tailEnd/>
            </a:ln>
          </p:spPr>
          <p:txBody>
            <a:bodyPr wrap="none" lIns="0" tIns="0" rIns="0" bIns="0">
              <a:spAutoFit/>
            </a:bodyPr>
            <a:lstStyle/>
            <a:p>
              <a:r>
                <a:rPr lang="en-US" sz="1200">
                  <a:solidFill>
                    <a:srgbClr val="000000"/>
                  </a:solidFill>
                </a:rPr>
                <a:t>random walk</a:t>
              </a:r>
              <a:endParaRPr lang="en-US"/>
            </a:p>
          </p:txBody>
        </p:sp>
        <p:sp>
          <p:nvSpPr>
            <p:cNvPr id="22604" name="Rectangle 78"/>
            <p:cNvSpPr>
              <a:spLocks noChangeArrowheads="1"/>
            </p:cNvSpPr>
            <p:nvPr/>
          </p:nvSpPr>
          <p:spPr bwMode="auto">
            <a:xfrm>
              <a:off x="3011" y="3457"/>
              <a:ext cx="0" cy="194"/>
            </a:xfrm>
            <a:prstGeom prst="rect">
              <a:avLst/>
            </a:prstGeom>
            <a:noFill/>
            <a:ln w="9525">
              <a:noFill/>
              <a:miter lim="800000"/>
              <a:headEnd/>
              <a:tailEnd/>
            </a:ln>
          </p:spPr>
          <p:txBody>
            <a:bodyPr wrap="none" lIns="0" tIns="0" rIns="0" bIns="0">
              <a:spAutoFit/>
            </a:bodyPr>
            <a:lstStyle/>
            <a:p>
              <a:endParaRPr lang="de-DE"/>
            </a:p>
          </p:txBody>
        </p:sp>
        <p:sp>
          <p:nvSpPr>
            <p:cNvPr id="22605" name="Rectangle 79"/>
            <p:cNvSpPr>
              <a:spLocks noChangeArrowheads="1"/>
            </p:cNvSpPr>
            <p:nvPr/>
          </p:nvSpPr>
          <p:spPr bwMode="auto">
            <a:xfrm>
              <a:off x="3090" y="3457"/>
              <a:ext cx="0" cy="194"/>
            </a:xfrm>
            <a:prstGeom prst="rect">
              <a:avLst/>
            </a:prstGeom>
            <a:noFill/>
            <a:ln w="9525">
              <a:noFill/>
              <a:miter lim="800000"/>
              <a:headEnd/>
              <a:tailEnd/>
            </a:ln>
          </p:spPr>
          <p:txBody>
            <a:bodyPr wrap="none" lIns="0" tIns="0" rIns="0" bIns="0">
              <a:spAutoFit/>
            </a:bodyPr>
            <a:lstStyle/>
            <a:p>
              <a:endParaRPr lang="de-DE"/>
            </a:p>
          </p:txBody>
        </p:sp>
        <p:sp>
          <p:nvSpPr>
            <p:cNvPr id="22606" name="Rectangle 80"/>
            <p:cNvSpPr>
              <a:spLocks noChangeArrowheads="1"/>
            </p:cNvSpPr>
            <p:nvPr/>
          </p:nvSpPr>
          <p:spPr bwMode="auto">
            <a:xfrm>
              <a:off x="3160" y="3457"/>
              <a:ext cx="0" cy="194"/>
            </a:xfrm>
            <a:prstGeom prst="rect">
              <a:avLst/>
            </a:prstGeom>
            <a:noFill/>
            <a:ln w="9525">
              <a:noFill/>
              <a:miter lim="800000"/>
              <a:headEnd/>
              <a:tailEnd/>
            </a:ln>
          </p:spPr>
          <p:txBody>
            <a:bodyPr wrap="none" lIns="0" tIns="0" rIns="0" bIns="0">
              <a:spAutoFit/>
            </a:bodyPr>
            <a:lstStyle/>
            <a:p>
              <a:endParaRPr lang="de-DE"/>
            </a:p>
          </p:txBody>
        </p:sp>
        <p:sp>
          <p:nvSpPr>
            <p:cNvPr id="22607" name="Rectangle 81"/>
            <p:cNvSpPr>
              <a:spLocks noChangeArrowheads="1"/>
            </p:cNvSpPr>
            <p:nvPr/>
          </p:nvSpPr>
          <p:spPr bwMode="auto">
            <a:xfrm>
              <a:off x="3240" y="3457"/>
              <a:ext cx="0" cy="194"/>
            </a:xfrm>
            <a:prstGeom prst="rect">
              <a:avLst/>
            </a:prstGeom>
            <a:noFill/>
            <a:ln w="9525">
              <a:noFill/>
              <a:miter lim="800000"/>
              <a:headEnd/>
              <a:tailEnd/>
            </a:ln>
          </p:spPr>
          <p:txBody>
            <a:bodyPr wrap="none" lIns="0" tIns="0" rIns="0" bIns="0">
              <a:spAutoFit/>
            </a:bodyPr>
            <a:lstStyle/>
            <a:p>
              <a:endParaRPr lang="de-DE"/>
            </a:p>
          </p:txBody>
        </p:sp>
        <p:sp>
          <p:nvSpPr>
            <p:cNvPr id="22608" name="Rectangle 83"/>
            <p:cNvSpPr>
              <a:spLocks noChangeArrowheads="1"/>
            </p:cNvSpPr>
            <p:nvPr/>
          </p:nvSpPr>
          <p:spPr bwMode="auto">
            <a:xfrm>
              <a:off x="3434" y="3457"/>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09" name="Rectangle 84"/>
            <p:cNvSpPr>
              <a:spLocks noChangeArrowheads="1"/>
            </p:cNvSpPr>
            <p:nvPr/>
          </p:nvSpPr>
          <p:spPr bwMode="auto">
            <a:xfrm>
              <a:off x="3469" y="3457"/>
              <a:ext cx="0" cy="194"/>
            </a:xfrm>
            <a:prstGeom prst="rect">
              <a:avLst/>
            </a:prstGeom>
            <a:noFill/>
            <a:ln w="9525">
              <a:noFill/>
              <a:miter lim="800000"/>
              <a:headEnd/>
              <a:tailEnd/>
            </a:ln>
          </p:spPr>
          <p:txBody>
            <a:bodyPr wrap="none" lIns="0" tIns="0" rIns="0" bIns="0">
              <a:spAutoFit/>
            </a:bodyPr>
            <a:lstStyle/>
            <a:p>
              <a:endParaRPr lang="de-DE"/>
            </a:p>
          </p:txBody>
        </p:sp>
        <p:sp>
          <p:nvSpPr>
            <p:cNvPr id="22610" name="Rectangle 85"/>
            <p:cNvSpPr>
              <a:spLocks noChangeArrowheads="1"/>
            </p:cNvSpPr>
            <p:nvPr/>
          </p:nvSpPr>
          <p:spPr bwMode="auto">
            <a:xfrm>
              <a:off x="3566" y="3457"/>
              <a:ext cx="0" cy="194"/>
            </a:xfrm>
            <a:prstGeom prst="rect">
              <a:avLst/>
            </a:prstGeom>
            <a:noFill/>
            <a:ln w="9525">
              <a:noFill/>
              <a:miter lim="800000"/>
              <a:headEnd/>
              <a:tailEnd/>
            </a:ln>
          </p:spPr>
          <p:txBody>
            <a:bodyPr wrap="none" lIns="0" tIns="0" rIns="0" bIns="0">
              <a:spAutoFit/>
            </a:bodyPr>
            <a:lstStyle/>
            <a:p>
              <a:endParaRPr lang="de-DE"/>
            </a:p>
          </p:txBody>
        </p:sp>
        <p:sp>
          <p:nvSpPr>
            <p:cNvPr id="22611" name="Rectangle 86"/>
            <p:cNvSpPr>
              <a:spLocks noChangeArrowheads="1"/>
            </p:cNvSpPr>
            <p:nvPr/>
          </p:nvSpPr>
          <p:spPr bwMode="auto">
            <a:xfrm>
              <a:off x="3654" y="3457"/>
              <a:ext cx="0" cy="194"/>
            </a:xfrm>
            <a:prstGeom prst="rect">
              <a:avLst/>
            </a:prstGeom>
            <a:noFill/>
            <a:ln w="9525">
              <a:noFill/>
              <a:miter lim="800000"/>
              <a:headEnd/>
              <a:tailEnd/>
            </a:ln>
          </p:spPr>
          <p:txBody>
            <a:bodyPr wrap="none" lIns="0" tIns="0" rIns="0" bIns="0">
              <a:spAutoFit/>
            </a:bodyPr>
            <a:lstStyle/>
            <a:p>
              <a:endParaRPr lang="de-DE"/>
            </a:p>
          </p:txBody>
        </p:sp>
        <p:sp>
          <p:nvSpPr>
            <p:cNvPr id="22612" name="Rectangle 87"/>
            <p:cNvSpPr>
              <a:spLocks noChangeArrowheads="1"/>
            </p:cNvSpPr>
            <p:nvPr/>
          </p:nvSpPr>
          <p:spPr bwMode="auto">
            <a:xfrm>
              <a:off x="3681" y="3457"/>
              <a:ext cx="0" cy="194"/>
            </a:xfrm>
            <a:prstGeom prst="rect">
              <a:avLst/>
            </a:prstGeom>
            <a:noFill/>
            <a:ln w="9525">
              <a:noFill/>
              <a:miter lim="800000"/>
              <a:headEnd/>
              <a:tailEnd/>
            </a:ln>
          </p:spPr>
          <p:txBody>
            <a:bodyPr wrap="none" lIns="0" tIns="0" rIns="0" bIns="0">
              <a:spAutoFit/>
            </a:bodyPr>
            <a:lstStyle/>
            <a:p>
              <a:endParaRPr lang="de-DE"/>
            </a:p>
          </p:txBody>
        </p:sp>
        <p:sp>
          <p:nvSpPr>
            <p:cNvPr id="22613" name="Line 88"/>
            <p:cNvSpPr>
              <a:spLocks noChangeShapeType="1"/>
            </p:cNvSpPr>
            <p:nvPr/>
          </p:nvSpPr>
          <p:spPr bwMode="auto">
            <a:xfrm>
              <a:off x="2596" y="3612"/>
              <a:ext cx="309" cy="1"/>
            </a:xfrm>
            <a:prstGeom prst="line">
              <a:avLst/>
            </a:prstGeom>
            <a:noFill/>
            <a:ln w="9">
              <a:solidFill>
                <a:srgbClr val="FF0000"/>
              </a:solidFill>
              <a:round/>
              <a:headEnd/>
              <a:tailEnd/>
            </a:ln>
          </p:spPr>
          <p:txBody>
            <a:bodyPr/>
            <a:lstStyle/>
            <a:p>
              <a:endParaRPr lang="en-GB"/>
            </a:p>
          </p:txBody>
        </p:sp>
        <p:sp>
          <p:nvSpPr>
            <p:cNvPr id="22614" name="Rectangle 89"/>
            <p:cNvSpPr>
              <a:spLocks noChangeArrowheads="1"/>
            </p:cNvSpPr>
            <p:nvPr/>
          </p:nvSpPr>
          <p:spPr bwMode="auto">
            <a:xfrm>
              <a:off x="2966" y="3560"/>
              <a:ext cx="1025" cy="120"/>
            </a:xfrm>
            <a:prstGeom prst="rect">
              <a:avLst/>
            </a:prstGeom>
            <a:noFill/>
            <a:ln w="9525">
              <a:noFill/>
              <a:miter lim="800000"/>
              <a:headEnd/>
              <a:tailEnd/>
            </a:ln>
          </p:spPr>
          <p:txBody>
            <a:bodyPr wrap="none" lIns="0" tIns="0" rIns="0" bIns="0">
              <a:spAutoFit/>
            </a:bodyPr>
            <a:lstStyle/>
            <a:p>
              <a:r>
                <a:rPr lang="en-US" sz="1200">
                  <a:solidFill>
                    <a:srgbClr val="000000"/>
                  </a:solidFill>
                </a:rPr>
                <a:t>random walk with trend</a:t>
              </a:r>
              <a:endParaRPr lang="en-US"/>
            </a:p>
          </p:txBody>
        </p:sp>
        <p:sp>
          <p:nvSpPr>
            <p:cNvPr id="22615" name="Rectangle 90"/>
            <p:cNvSpPr>
              <a:spLocks noChangeArrowheads="1"/>
            </p:cNvSpPr>
            <p:nvPr/>
          </p:nvSpPr>
          <p:spPr bwMode="auto">
            <a:xfrm>
              <a:off x="3011" y="3560"/>
              <a:ext cx="0" cy="194"/>
            </a:xfrm>
            <a:prstGeom prst="rect">
              <a:avLst/>
            </a:prstGeom>
            <a:noFill/>
            <a:ln w="9525">
              <a:noFill/>
              <a:miter lim="800000"/>
              <a:headEnd/>
              <a:tailEnd/>
            </a:ln>
          </p:spPr>
          <p:txBody>
            <a:bodyPr wrap="none" lIns="0" tIns="0" rIns="0" bIns="0">
              <a:spAutoFit/>
            </a:bodyPr>
            <a:lstStyle/>
            <a:p>
              <a:endParaRPr lang="de-DE"/>
            </a:p>
          </p:txBody>
        </p:sp>
        <p:sp>
          <p:nvSpPr>
            <p:cNvPr id="22616" name="Rectangle 91"/>
            <p:cNvSpPr>
              <a:spLocks noChangeArrowheads="1"/>
            </p:cNvSpPr>
            <p:nvPr/>
          </p:nvSpPr>
          <p:spPr bwMode="auto">
            <a:xfrm>
              <a:off x="3090" y="3560"/>
              <a:ext cx="0" cy="194"/>
            </a:xfrm>
            <a:prstGeom prst="rect">
              <a:avLst/>
            </a:prstGeom>
            <a:noFill/>
            <a:ln w="9525">
              <a:noFill/>
              <a:miter lim="800000"/>
              <a:headEnd/>
              <a:tailEnd/>
            </a:ln>
          </p:spPr>
          <p:txBody>
            <a:bodyPr wrap="none" lIns="0" tIns="0" rIns="0" bIns="0">
              <a:spAutoFit/>
            </a:bodyPr>
            <a:lstStyle/>
            <a:p>
              <a:endParaRPr lang="de-DE"/>
            </a:p>
          </p:txBody>
        </p:sp>
        <p:sp>
          <p:nvSpPr>
            <p:cNvPr id="22617" name="Rectangle 93"/>
            <p:cNvSpPr>
              <a:spLocks noChangeArrowheads="1"/>
            </p:cNvSpPr>
            <p:nvPr/>
          </p:nvSpPr>
          <p:spPr bwMode="auto">
            <a:xfrm>
              <a:off x="3240" y="3560"/>
              <a:ext cx="0" cy="194"/>
            </a:xfrm>
            <a:prstGeom prst="rect">
              <a:avLst/>
            </a:prstGeom>
            <a:noFill/>
            <a:ln w="9525">
              <a:noFill/>
              <a:miter lim="800000"/>
              <a:headEnd/>
              <a:tailEnd/>
            </a:ln>
          </p:spPr>
          <p:txBody>
            <a:bodyPr wrap="none" lIns="0" tIns="0" rIns="0" bIns="0">
              <a:spAutoFit/>
            </a:bodyPr>
            <a:lstStyle/>
            <a:p>
              <a:endParaRPr lang="de-DE"/>
            </a:p>
          </p:txBody>
        </p:sp>
        <p:sp>
          <p:nvSpPr>
            <p:cNvPr id="22618" name="Rectangle 94"/>
            <p:cNvSpPr>
              <a:spLocks noChangeArrowheads="1"/>
            </p:cNvSpPr>
            <p:nvPr/>
          </p:nvSpPr>
          <p:spPr bwMode="auto">
            <a:xfrm>
              <a:off x="3319" y="3560"/>
              <a:ext cx="0" cy="194"/>
            </a:xfrm>
            <a:prstGeom prst="rect">
              <a:avLst/>
            </a:prstGeom>
            <a:noFill/>
            <a:ln w="9525">
              <a:noFill/>
              <a:miter lim="800000"/>
              <a:headEnd/>
              <a:tailEnd/>
            </a:ln>
          </p:spPr>
          <p:txBody>
            <a:bodyPr wrap="none" lIns="0" tIns="0" rIns="0" bIns="0">
              <a:spAutoFit/>
            </a:bodyPr>
            <a:lstStyle/>
            <a:p>
              <a:endParaRPr lang="de-DE"/>
            </a:p>
          </p:txBody>
        </p:sp>
        <p:sp>
          <p:nvSpPr>
            <p:cNvPr id="22619" name="Rectangle 95"/>
            <p:cNvSpPr>
              <a:spLocks noChangeArrowheads="1"/>
            </p:cNvSpPr>
            <p:nvPr/>
          </p:nvSpPr>
          <p:spPr bwMode="auto">
            <a:xfrm>
              <a:off x="3434"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0" name="Rectangle 96"/>
            <p:cNvSpPr>
              <a:spLocks noChangeArrowheads="1"/>
            </p:cNvSpPr>
            <p:nvPr/>
          </p:nvSpPr>
          <p:spPr bwMode="auto">
            <a:xfrm>
              <a:off x="3469" y="3560"/>
              <a:ext cx="0" cy="194"/>
            </a:xfrm>
            <a:prstGeom prst="rect">
              <a:avLst/>
            </a:prstGeom>
            <a:noFill/>
            <a:ln w="9525">
              <a:noFill/>
              <a:miter lim="800000"/>
              <a:headEnd/>
              <a:tailEnd/>
            </a:ln>
          </p:spPr>
          <p:txBody>
            <a:bodyPr wrap="none" lIns="0" tIns="0" rIns="0" bIns="0">
              <a:spAutoFit/>
            </a:bodyPr>
            <a:lstStyle/>
            <a:p>
              <a:endParaRPr lang="de-DE"/>
            </a:p>
          </p:txBody>
        </p:sp>
        <p:sp>
          <p:nvSpPr>
            <p:cNvPr id="22621" name="Rectangle 97"/>
            <p:cNvSpPr>
              <a:spLocks noChangeArrowheads="1"/>
            </p:cNvSpPr>
            <p:nvPr/>
          </p:nvSpPr>
          <p:spPr bwMode="auto">
            <a:xfrm>
              <a:off x="3566" y="3560"/>
              <a:ext cx="0" cy="194"/>
            </a:xfrm>
            <a:prstGeom prst="rect">
              <a:avLst/>
            </a:prstGeom>
            <a:noFill/>
            <a:ln w="9525">
              <a:noFill/>
              <a:miter lim="800000"/>
              <a:headEnd/>
              <a:tailEnd/>
            </a:ln>
          </p:spPr>
          <p:txBody>
            <a:bodyPr wrap="none" lIns="0" tIns="0" rIns="0" bIns="0">
              <a:spAutoFit/>
            </a:bodyPr>
            <a:lstStyle/>
            <a:p>
              <a:endParaRPr lang="de-DE"/>
            </a:p>
          </p:txBody>
        </p:sp>
        <p:sp>
          <p:nvSpPr>
            <p:cNvPr id="22622" name="Rectangle 98"/>
            <p:cNvSpPr>
              <a:spLocks noChangeArrowheads="1"/>
            </p:cNvSpPr>
            <p:nvPr/>
          </p:nvSpPr>
          <p:spPr bwMode="auto">
            <a:xfrm>
              <a:off x="3654" y="3560"/>
              <a:ext cx="0" cy="194"/>
            </a:xfrm>
            <a:prstGeom prst="rect">
              <a:avLst/>
            </a:prstGeom>
            <a:noFill/>
            <a:ln w="9525">
              <a:noFill/>
              <a:miter lim="800000"/>
              <a:headEnd/>
              <a:tailEnd/>
            </a:ln>
          </p:spPr>
          <p:txBody>
            <a:bodyPr wrap="none" lIns="0" tIns="0" rIns="0" bIns="0">
              <a:spAutoFit/>
            </a:bodyPr>
            <a:lstStyle/>
            <a:p>
              <a:endParaRPr lang="de-DE"/>
            </a:p>
          </p:txBody>
        </p:sp>
        <p:sp>
          <p:nvSpPr>
            <p:cNvPr id="22623" name="Rectangle 99"/>
            <p:cNvSpPr>
              <a:spLocks noChangeArrowheads="1"/>
            </p:cNvSpPr>
            <p:nvPr/>
          </p:nvSpPr>
          <p:spPr bwMode="auto">
            <a:xfrm>
              <a:off x="3681" y="3560"/>
              <a:ext cx="0" cy="194"/>
            </a:xfrm>
            <a:prstGeom prst="rect">
              <a:avLst/>
            </a:prstGeom>
            <a:noFill/>
            <a:ln w="9525">
              <a:noFill/>
              <a:miter lim="800000"/>
              <a:headEnd/>
              <a:tailEnd/>
            </a:ln>
          </p:spPr>
          <p:txBody>
            <a:bodyPr wrap="none" lIns="0" tIns="0" rIns="0" bIns="0">
              <a:spAutoFit/>
            </a:bodyPr>
            <a:lstStyle/>
            <a:p>
              <a:endParaRPr lang="de-DE"/>
            </a:p>
          </p:txBody>
        </p:sp>
        <p:sp>
          <p:nvSpPr>
            <p:cNvPr id="22624" name="Rectangle 100"/>
            <p:cNvSpPr>
              <a:spLocks noChangeArrowheads="1"/>
            </p:cNvSpPr>
            <p:nvPr/>
          </p:nvSpPr>
          <p:spPr bwMode="auto">
            <a:xfrm>
              <a:off x="3751"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5" name="Rectangle 101"/>
            <p:cNvSpPr>
              <a:spLocks noChangeArrowheads="1"/>
            </p:cNvSpPr>
            <p:nvPr/>
          </p:nvSpPr>
          <p:spPr bwMode="auto">
            <a:xfrm>
              <a:off x="3787" y="3560"/>
              <a:ext cx="0" cy="194"/>
            </a:xfrm>
            <a:prstGeom prst="rect">
              <a:avLst/>
            </a:prstGeom>
            <a:noFill/>
            <a:ln w="9525">
              <a:noFill/>
              <a:miter lim="800000"/>
              <a:headEnd/>
              <a:tailEnd/>
            </a:ln>
          </p:spPr>
          <p:txBody>
            <a:bodyPr wrap="none" lIns="0" tIns="0" rIns="0" bIns="0">
              <a:spAutoFit/>
            </a:bodyPr>
            <a:lstStyle/>
            <a:p>
              <a:endParaRPr lang="de-DE"/>
            </a:p>
          </p:txBody>
        </p:sp>
        <p:sp>
          <p:nvSpPr>
            <p:cNvPr id="22626" name="Rectangle 102"/>
            <p:cNvSpPr>
              <a:spLocks noChangeArrowheads="1"/>
            </p:cNvSpPr>
            <p:nvPr/>
          </p:nvSpPr>
          <p:spPr bwMode="auto">
            <a:xfrm>
              <a:off x="3901" y="3560"/>
              <a:ext cx="0" cy="194"/>
            </a:xfrm>
            <a:prstGeom prst="rect">
              <a:avLst/>
            </a:prstGeom>
            <a:noFill/>
            <a:ln w="9525">
              <a:noFill/>
              <a:miter lim="800000"/>
              <a:headEnd/>
              <a:tailEnd/>
            </a:ln>
          </p:spPr>
          <p:txBody>
            <a:bodyPr wrap="none" lIns="0" tIns="0" rIns="0" bIns="0">
              <a:spAutoFit/>
            </a:bodyPr>
            <a:lstStyle/>
            <a:p>
              <a:endParaRPr lang="de-DE"/>
            </a:p>
          </p:txBody>
        </p:sp>
        <p:sp>
          <p:nvSpPr>
            <p:cNvPr id="22627" name="Rectangle 103"/>
            <p:cNvSpPr>
              <a:spLocks noChangeArrowheads="1"/>
            </p:cNvSpPr>
            <p:nvPr/>
          </p:nvSpPr>
          <p:spPr bwMode="auto">
            <a:xfrm>
              <a:off x="3937"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8" name="Rectangle 105"/>
            <p:cNvSpPr>
              <a:spLocks noChangeArrowheads="1"/>
            </p:cNvSpPr>
            <p:nvPr/>
          </p:nvSpPr>
          <p:spPr bwMode="auto">
            <a:xfrm>
              <a:off x="4051" y="3560"/>
              <a:ext cx="0" cy="194"/>
            </a:xfrm>
            <a:prstGeom prst="rect">
              <a:avLst/>
            </a:prstGeom>
            <a:noFill/>
            <a:ln w="9525">
              <a:noFill/>
              <a:miter lim="800000"/>
              <a:headEnd/>
              <a:tailEnd/>
            </a:ln>
          </p:spPr>
          <p:txBody>
            <a:bodyPr wrap="none" lIns="0" tIns="0" rIns="0" bIns="0">
              <a:spAutoFit/>
            </a:bodyPr>
            <a:lstStyle/>
            <a:p>
              <a:endParaRPr lang="de-DE"/>
            </a:p>
          </p:txBody>
        </p:sp>
        <p:sp>
          <p:nvSpPr>
            <p:cNvPr id="22629" name="Rectangle 106"/>
            <p:cNvSpPr>
              <a:spLocks noChangeArrowheads="1"/>
            </p:cNvSpPr>
            <p:nvPr/>
          </p:nvSpPr>
          <p:spPr bwMode="auto">
            <a:xfrm>
              <a:off x="4095" y="3560"/>
              <a:ext cx="0" cy="194"/>
            </a:xfrm>
            <a:prstGeom prst="rect">
              <a:avLst/>
            </a:prstGeom>
            <a:noFill/>
            <a:ln w="9525">
              <a:noFill/>
              <a:miter lim="800000"/>
              <a:headEnd/>
              <a:tailEnd/>
            </a:ln>
          </p:spPr>
          <p:txBody>
            <a:bodyPr wrap="none" lIns="0" tIns="0" rIns="0" bIns="0">
              <a:spAutoFit/>
            </a:bodyPr>
            <a:lstStyle/>
            <a:p>
              <a:endParaRPr lang="de-DE"/>
            </a:p>
          </p:txBody>
        </p:sp>
        <p:sp>
          <p:nvSpPr>
            <p:cNvPr id="22630" name="Rectangle 107"/>
            <p:cNvSpPr>
              <a:spLocks noChangeArrowheads="1"/>
            </p:cNvSpPr>
            <p:nvPr/>
          </p:nvSpPr>
          <p:spPr bwMode="auto">
            <a:xfrm>
              <a:off x="4175" y="3560"/>
              <a:ext cx="0" cy="194"/>
            </a:xfrm>
            <a:prstGeom prst="rect">
              <a:avLst/>
            </a:prstGeom>
            <a:noFill/>
            <a:ln w="9525">
              <a:noFill/>
              <a:miter lim="800000"/>
              <a:headEnd/>
              <a:tailEnd/>
            </a:ln>
          </p:spPr>
          <p:txBody>
            <a:bodyPr wrap="none" lIns="0" tIns="0" rIns="0" bIns="0">
              <a:spAutoFit/>
            </a:bodyPr>
            <a:lstStyle/>
            <a:p>
              <a:endParaRPr lang="de-DE"/>
            </a:p>
          </p:txBody>
        </p:sp>
        <p:sp>
          <p:nvSpPr>
            <p:cNvPr id="22631" name="Rectangle 108"/>
            <p:cNvSpPr>
              <a:spLocks noChangeArrowheads="1"/>
            </p:cNvSpPr>
            <p:nvPr/>
          </p:nvSpPr>
          <p:spPr bwMode="auto">
            <a:xfrm>
              <a:off x="4245" y="3560"/>
              <a:ext cx="0" cy="194"/>
            </a:xfrm>
            <a:prstGeom prst="rect">
              <a:avLst/>
            </a:prstGeom>
            <a:noFill/>
            <a:ln w="9525">
              <a:noFill/>
              <a:miter lim="800000"/>
              <a:headEnd/>
              <a:tailEnd/>
            </a:ln>
          </p:spPr>
          <p:txBody>
            <a:bodyPr wrap="none" lIns="0" tIns="0" rIns="0" bIns="0">
              <a:spAutoFit/>
            </a:bodyPr>
            <a:lstStyle/>
            <a:p>
              <a:endParaRPr lang="de-DE"/>
            </a:p>
          </p:txBody>
        </p:sp>
        <p:sp>
          <p:nvSpPr>
            <p:cNvPr id="22632" name="Line 109"/>
            <p:cNvSpPr>
              <a:spLocks noChangeShapeType="1"/>
            </p:cNvSpPr>
            <p:nvPr/>
          </p:nvSpPr>
          <p:spPr bwMode="auto">
            <a:xfrm>
              <a:off x="2596" y="3721"/>
              <a:ext cx="309" cy="1"/>
            </a:xfrm>
            <a:prstGeom prst="line">
              <a:avLst/>
            </a:prstGeom>
            <a:noFill/>
            <a:ln w="9">
              <a:solidFill>
                <a:srgbClr val="007F00"/>
              </a:solidFill>
              <a:round/>
              <a:headEnd/>
              <a:tailEnd/>
            </a:ln>
          </p:spPr>
          <p:txBody>
            <a:bodyPr/>
            <a:lstStyle/>
            <a:p>
              <a:endParaRPr lang="en-GB"/>
            </a:p>
          </p:txBody>
        </p:sp>
        <p:sp>
          <p:nvSpPr>
            <p:cNvPr id="22633" name="Rectangle 110"/>
            <p:cNvSpPr>
              <a:spLocks noChangeArrowheads="1"/>
            </p:cNvSpPr>
            <p:nvPr/>
          </p:nvSpPr>
          <p:spPr bwMode="auto">
            <a:xfrm>
              <a:off x="2966" y="3669"/>
              <a:ext cx="1254" cy="120"/>
            </a:xfrm>
            <a:prstGeom prst="rect">
              <a:avLst/>
            </a:prstGeom>
            <a:noFill/>
            <a:ln w="9525">
              <a:noFill/>
              <a:miter lim="800000"/>
              <a:headEnd/>
              <a:tailEnd/>
            </a:ln>
          </p:spPr>
          <p:txBody>
            <a:bodyPr wrap="none" lIns="0" tIns="0" rIns="0" bIns="0">
              <a:spAutoFit/>
            </a:bodyPr>
            <a:lstStyle/>
            <a:p>
              <a:r>
                <a:rPr lang="en-US" sz="1200">
                  <a:solidFill>
                    <a:srgbClr val="000000"/>
                  </a:solidFill>
                </a:rPr>
                <a:t>AR(1) process, </a:t>
              </a:r>
              <a:r>
                <a:rPr lang="el-GR" sz="1200">
                  <a:solidFill>
                    <a:srgbClr val="000000"/>
                  </a:solidFill>
                </a:rPr>
                <a:t>δ</a:t>
              </a:r>
              <a:r>
                <a:rPr lang="de-AT" sz="1200">
                  <a:solidFill>
                    <a:srgbClr val="000000"/>
                  </a:solidFill>
                </a:rPr>
                <a:t>=0.2, </a:t>
              </a:r>
              <a:r>
                <a:rPr lang="el-GR" sz="1200">
                  <a:solidFill>
                    <a:srgbClr val="000000"/>
                  </a:solidFill>
                </a:rPr>
                <a:t>θ</a:t>
              </a:r>
              <a:r>
                <a:rPr lang="de-AT" sz="1200">
                  <a:solidFill>
                    <a:srgbClr val="000000"/>
                  </a:solidFill>
                </a:rPr>
                <a:t>=0.7</a:t>
              </a:r>
              <a:endParaRPr lang="en-US" sz="1200">
                <a:solidFill>
                  <a:srgbClr val="000000"/>
                </a:solidFill>
              </a:endParaRPr>
            </a:p>
          </p:txBody>
        </p:sp>
        <p:sp>
          <p:nvSpPr>
            <p:cNvPr id="22634" name="Rectangle 111"/>
            <p:cNvSpPr>
              <a:spLocks noChangeArrowheads="1"/>
            </p:cNvSpPr>
            <p:nvPr/>
          </p:nvSpPr>
          <p:spPr bwMode="auto">
            <a:xfrm>
              <a:off x="3063" y="3669"/>
              <a:ext cx="0" cy="194"/>
            </a:xfrm>
            <a:prstGeom prst="rect">
              <a:avLst/>
            </a:prstGeom>
            <a:noFill/>
            <a:ln w="9525">
              <a:noFill/>
              <a:miter lim="800000"/>
              <a:headEnd/>
              <a:tailEnd/>
            </a:ln>
          </p:spPr>
          <p:txBody>
            <a:bodyPr wrap="none" lIns="0" tIns="0" rIns="0" bIns="0">
              <a:spAutoFit/>
            </a:bodyPr>
            <a:lstStyle/>
            <a:p>
              <a:endParaRPr lang="de-DE"/>
            </a:p>
          </p:txBody>
        </p:sp>
        <p:sp>
          <p:nvSpPr>
            <p:cNvPr id="22635" name="Rectangle 112"/>
            <p:cNvSpPr>
              <a:spLocks noChangeArrowheads="1"/>
            </p:cNvSpPr>
            <p:nvPr/>
          </p:nvSpPr>
          <p:spPr bwMode="auto">
            <a:xfrm>
              <a:off x="3160" y="3669"/>
              <a:ext cx="0" cy="194"/>
            </a:xfrm>
            <a:prstGeom prst="rect">
              <a:avLst/>
            </a:prstGeom>
            <a:noFill/>
            <a:ln w="9525">
              <a:noFill/>
              <a:miter lim="800000"/>
              <a:headEnd/>
              <a:tailEnd/>
            </a:ln>
          </p:spPr>
          <p:txBody>
            <a:bodyPr wrap="none" lIns="0" tIns="0" rIns="0" bIns="0">
              <a:spAutoFit/>
            </a:bodyPr>
            <a:lstStyle/>
            <a:p>
              <a:endParaRPr lang="de-DE"/>
            </a:p>
          </p:txBody>
        </p:sp>
        <p:sp>
          <p:nvSpPr>
            <p:cNvPr id="22636" name="Rectangle 113"/>
            <p:cNvSpPr>
              <a:spLocks noChangeArrowheads="1"/>
            </p:cNvSpPr>
            <p:nvPr/>
          </p:nvSpPr>
          <p:spPr bwMode="auto">
            <a:xfrm>
              <a:off x="3205" y="3669"/>
              <a:ext cx="0" cy="194"/>
            </a:xfrm>
            <a:prstGeom prst="rect">
              <a:avLst/>
            </a:prstGeom>
            <a:noFill/>
            <a:ln w="9525">
              <a:noFill/>
              <a:miter lim="800000"/>
              <a:headEnd/>
              <a:tailEnd/>
            </a:ln>
          </p:spPr>
          <p:txBody>
            <a:bodyPr wrap="none" lIns="0" tIns="0" rIns="0" bIns="0">
              <a:spAutoFit/>
            </a:bodyPr>
            <a:lstStyle/>
            <a:p>
              <a:endParaRPr lang="de-DE"/>
            </a:p>
          </p:txBody>
        </p:sp>
        <p:sp>
          <p:nvSpPr>
            <p:cNvPr id="22637" name="Rectangle 114"/>
            <p:cNvSpPr>
              <a:spLocks noChangeArrowheads="1"/>
            </p:cNvSpPr>
            <p:nvPr/>
          </p:nvSpPr>
          <p:spPr bwMode="auto">
            <a:xfrm>
              <a:off x="3284" y="3669"/>
              <a:ext cx="0" cy="194"/>
            </a:xfrm>
            <a:prstGeom prst="rect">
              <a:avLst/>
            </a:prstGeom>
            <a:noFill/>
            <a:ln w="9525">
              <a:noFill/>
              <a:miter lim="800000"/>
              <a:headEnd/>
              <a:tailEnd/>
            </a:ln>
          </p:spPr>
          <p:txBody>
            <a:bodyPr wrap="none" lIns="0" tIns="0" rIns="0" bIns="0">
              <a:spAutoFit/>
            </a:bodyPr>
            <a:lstStyle/>
            <a:p>
              <a:endParaRPr lang="de-DE"/>
            </a:p>
          </p:txBody>
        </p:sp>
        <p:sp>
          <p:nvSpPr>
            <p:cNvPr id="22638" name="Rectangle 116"/>
            <p:cNvSpPr>
              <a:spLocks noChangeArrowheads="1"/>
            </p:cNvSpPr>
            <p:nvPr/>
          </p:nvSpPr>
          <p:spPr bwMode="auto">
            <a:xfrm>
              <a:off x="3381" y="3669"/>
              <a:ext cx="0" cy="194"/>
            </a:xfrm>
            <a:prstGeom prst="rect">
              <a:avLst/>
            </a:prstGeom>
            <a:noFill/>
            <a:ln w="9525">
              <a:noFill/>
              <a:miter lim="800000"/>
              <a:headEnd/>
              <a:tailEnd/>
            </a:ln>
          </p:spPr>
          <p:txBody>
            <a:bodyPr wrap="none" lIns="0" tIns="0" rIns="0" bIns="0">
              <a:spAutoFit/>
            </a:bodyPr>
            <a:lstStyle/>
            <a:p>
              <a:endParaRPr lang="de-DE"/>
            </a:p>
          </p:txBody>
        </p:sp>
        <p:sp>
          <p:nvSpPr>
            <p:cNvPr id="22639" name="Rectangle 117"/>
            <p:cNvSpPr>
              <a:spLocks noChangeArrowheads="1"/>
            </p:cNvSpPr>
            <p:nvPr/>
          </p:nvSpPr>
          <p:spPr bwMode="auto">
            <a:xfrm>
              <a:off x="3478" y="3669"/>
              <a:ext cx="0" cy="194"/>
            </a:xfrm>
            <a:prstGeom prst="rect">
              <a:avLst/>
            </a:prstGeom>
            <a:noFill/>
            <a:ln w="9525">
              <a:noFill/>
              <a:miter lim="800000"/>
              <a:headEnd/>
              <a:tailEnd/>
            </a:ln>
          </p:spPr>
          <p:txBody>
            <a:bodyPr wrap="none" lIns="0" tIns="0" rIns="0" bIns="0">
              <a:spAutoFit/>
            </a:bodyPr>
            <a:lstStyle/>
            <a:p>
              <a:endParaRPr lang="de-DE"/>
            </a:p>
          </p:txBody>
        </p:sp>
        <p:sp>
          <p:nvSpPr>
            <p:cNvPr id="22640" name="Rectangle 118"/>
            <p:cNvSpPr>
              <a:spLocks noChangeArrowheads="1"/>
            </p:cNvSpPr>
            <p:nvPr/>
          </p:nvSpPr>
          <p:spPr bwMode="auto">
            <a:xfrm>
              <a:off x="3522" y="3669"/>
              <a:ext cx="0" cy="194"/>
            </a:xfrm>
            <a:prstGeom prst="rect">
              <a:avLst/>
            </a:prstGeom>
            <a:noFill/>
            <a:ln w="9525">
              <a:noFill/>
              <a:miter lim="800000"/>
              <a:headEnd/>
              <a:tailEnd/>
            </a:ln>
          </p:spPr>
          <p:txBody>
            <a:bodyPr wrap="none" lIns="0" tIns="0" rIns="0" bIns="0">
              <a:spAutoFit/>
            </a:bodyPr>
            <a:lstStyle/>
            <a:p>
              <a:endParaRPr lang="de-DE"/>
            </a:p>
          </p:txBody>
        </p:sp>
        <p:sp>
          <p:nvSpPr>
            <p:cNvPr id="22641" name="Rectangle 119"/>
            <p:cNvSpPr>
              <a:spLocks noChangeArrowheads="1"/>
            </p:cNvSpPr>
            <p:nvPr/>
          </p:nvSpPr>
          <p:spPr bwMode="auto">
            <a:xfrm>
              <a:off x="3602" y="3669"/>
              <a:ext cx="0" cy="194"/>
            </a:xfrm>
            <a:prstGeom prst="rect">
              <a:avLst/>
            </a:prstGeom>
            <a:noFill/>
            <a:ln w="9525">
              <a:noFill/>
              <a:miter lim="800000"/>
              <a:headEnd/>
              <a:tailEnd/>
            </a:ln>
          </p:spPr>
          <p:txBody>
            <a:bodyPr wrap="none" lIns="0" tIns="0" rIns="0" bIns="0">
              <a:spAutoFit/>
            </a:bodyPr>
            <a:lstStyle/>
            <a:p>
              <a:endParaRPr lang="de-DE"/>
            </a:p>
          </p:txBody>
        </p:sp>
        <p:sp>
          <p:nvSpPr>
            <p:cNvPr id="22642" name="Rectangle 120"/>
            <p:cNvSpPr>
              <a:spLocks noChangeArrowheads="1"/>
            </p:cNvSpPr>
            <p:nvPr/>
          </p:nvSpPr>
          <p:spPr bwMode="auto">
            <a:xfrm>
              <a:off x="3663" y="3669"/>
              <a:ext cx="0" cy="194"/>
            </a:xfrm>
            <a:prstGeom prst="rect">
              <a:avLst/>
            </a:prstGeom>
            <a:noFill/>
            <a:ln w="9525">
              <a:noFill/>
              <a:miter lim="800000"/>
              <a:headEnd/>
              <a:tailEnd/>
            </a:ln>
          </p:spPr>
          <p:txBody>
            <a:bodyPr wrap="none" lIns="0" tIns="0" rIns="0" bIns="0">
              <a:spAutoFit/>
            </a:bodyPr>
            <a:lstStyle/>
            <a:p>
              <a:endParaRPr lang="de-DE"/>
            </a:p>
          </p:txBody>
        </p:sp>
        <p:sp>
          <p:nvSpPr>
            <p:cNvPr id="22643" name="Rectangle 121"/>
            <p:cNvSpPr>
              <a:spLocks noChangeArrowheads="1"/>
            </p:cNvSpPr>
            <p:nvPr/>
          </p:nvSpPr>
          <p:spPr bwMode="auto">
            <a:xfrm>
              <a:off x="3743" y="3669"/>
              <a:ext cx="0" cy="194"/>
            </a:xfrm>
            <a:prstGeom prst="rect">
              <a:avLst/>
            </a:prstGeom>
            <a:noFill/>
            <a:ln w="9525">
              <a:noFill/>
              <a:miter lim="800000"/>
              <a:headEnd/>
              <a:tailEnd/>
            </a:ln>
          </p:spPr>
          <p:txBody>
            <a:bodyPr wrap="none" lIns="0" tIns="0" rIns="0" bIns="0">
              <a:spAutoFit/>
            </a:bodyPr>
            <a:lstStyle/>
            <a:p>
              <a:endParaRPr lang="de-DE"/>
            </a:p>
          </p:txBody>
        </p:sp>
        <p:sp>
          <p:nvSpPr>
            <p:cNvPr id="22644" name="Rectangle 122"/>
            <p:cNvSpPr>
              <a:spLocks noChangeArrowheads="1"/>
            </p:cNvSpPr>
            <p:nvPr/>
          </p:nvSpPr>
          <p:spPr bwMode="auto">
            <a:xfrm>
              <a:off x="3813" y="3669"/>
              <a:ext cx="0" cy="194"/>
            </a:xfrm>
            <a:prstGeom prst="rect">
              <a:avLst/>
            </a:prstGeom>
            <a:noFill/>
            <a:ln w="9525">
              <a:noFill/>
              <a:miter lim="800000"/>
              <a:headEnd/>
              <a:tailEnd/>
            </a:ln>
          </p:spPr>
          <p:txBody>
            <a:bodyPr wrap="none" lIns="0" tIns="0" rIns="0" bIns="0">
              <a:spAutoFit/>
            </a:bodyPr>
            <a:lstStyle/>
            <a:p>
              <a:endParaRPr lang="de-DE"/>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899B9890-9A7F-410B-8974-47AA2FE11EFB}" type="slidenum">
              <a:rPr lang="de-AT" altLang="en-US"/>
              <a:pPr>
                <a:defRPr/>
              </a:pPr>
              <a:t>51</a:t>
            </a:fld>
            <a:endParaRPr lang="de-AT" altLang="en-US" dirty="0"/>
          </a:p>
        </p:txBody>
      </p:sp>
      <p:sp>
        <p:nvSpPr>
          <p:cNvPr id="23557" name="Rectangle 2"/>
          <p:cNvSpPr>
            <a:spLocks noGrp="1" noChangeArrowheads="1"/>
          </p:cNvSpPr>
          <p:nvPr>
            <p:ph type="title"/>
          </p:nvPr>
        </p:nvSpPr>
        <p:spPr/>
        <p:txBody>
          <a:bodyPr/>
          <a:lstStyle/>
          <a:p>
            <a:r>
              <a:rPr lang="en-GB" sz="4000" dirty="0">
                <a:latin typeface="Verdana" pitchFamily="34" charset="0"/>
              </a:rPr>
              <a:t>Example: Private Consumption</a:t>
            </a:r>
            <a:endParaRPr lang="en-GB" sz="2400" dirty="0">
              <a:latin typeface="Verdana" pitchFamily="34" charset="0"/>
            </a:endParaRPr>
          </a:p>
        </p:txBody>
      </p:sp>
      <p:sp>
        <p:nvSpPr>
          <p:cNvPr id="20486"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571500" indent="-571500">
              <a:buFont typeface="Wingdings" pitchFamily="2" charset="2"/>
              <a:buNone/>
              <a:defRPr/>
            </a:pPr>
            <a:r>
              <a:rPr lang="en-GB" sz="2000" dirty="0"/>
              <a:t>Private consumption, AWM database; level values (PCR) and first differences (PCR_D); random walk?</a:t>
            </a:r>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800" dirty="0"/>
          </a:p>
          <a:p>
            <a:pPr marL="571500" indent="-571500">
              <a:buFont typeface="Wingdings" pitchFamily="2" charset="2"/>
              <a:buNone/>
              <a:defRPr/>
            </a:pPr>
            <a:r>
              <a:rPr lang="en-GB" sz="2000" dirty="0"/>
              <a:t>Mean of PCD_D: 3740</a:t>
            </a:r>
          </a:p>
        </p:txBody>
      </p:sp>
      <p:graphicFrame>
        <p:nvGraphicFramePr>
          <p:cNvPr id="23554"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358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559" name="Picture 7"/>
          <p:cNvPicPr>
            <a:picLocks noGrp="1" noChangeAspect="1" noChangeArrowheads="1"/>
          </p:cNvPicPr>
          <p:nvPr>
            <p:ph sz="half" idx="2"/>
          </p:nvPr>
        </p:nvPicPr>
        <p:blipFill>
          <a:blip r:embed="rId6" cstate="print"/>
          <a:srcRect/>
          <a:stretch>
            <a:fillRect/>
          </a:stretch>
        </p:blipFill>
        <p:spPr>
          <a:xfrm>
            <a:off x="755650" y="2357438"/>
            <a:ext cx="4038600" cy="3214687"/>
          </a:xfrm>
        </p:spPr>
      </p:pic>
      <p:pic>
        <p:nvPicPr>
          <p:cNvPr id="23560" name="Picture 15"/>
          <p:cNvPicPr>
            <a:picLocks noChangeAspect="1" noChangeArrowheads="1"/>
          </p:cNvPicPr>
          <p:nvPr/>
        </p:nvPicPr>
        <p:blipFill>
          <a:blip r:embed="rId7" cstate="print"/>
          <a:srcRect/>
          <a:stretch>
            <a:fillRect/>
          </a:stretch>
        </p:blipFill>
        <p:spPr bwMode="auto">
          <a:xfrm>
            <a:off x="4637088" y="2357438"/>
            <a:ext cx="4038600" cy="3214687"/>
          </a:xfrm>
          <a:prstGeom prst="rect">
            <a:avLst/>
          </a:prstGeom>
          <a:noFill/>
          <a:ln w="9525">
            <a:noFill/>
            <a:miter lim="800000"/>
            <a:headEnd/>
            <a:tailEnd/>
          </a:ln>
        </p:spPr>
      </p:pic>
      <p:sp>
        <p:nvSpPr>
          <p:cNvPr id="12" name="Datumsplatzhalter 11"/>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A1F924D-650C-499F-ADD1-1DBF81C55EEA}" type="slidenum">
              <a:rPr lang="de-AT" altLang="en-US"/>
              <a:pPr>
                <a:defRPr/>
              </a:pPr>
              <a:t>52</a:t>
            </a:fld>
            <a:endParaRPr lang="de-AT" altLang="en-US" dirty="0"/>
          </a:p>
        </p:txBody>
      </p:sp>
      <p:sp>
        <p:nvSpPr>
          <p:cNvPr id="24581" name="Rectangle 2"/>
          <p:cNvSpPr>
            <a:spLocks noGrp="1" noChangeArrowheads="1"/>
          </p:cNvSpPr>
          <p:nvPr>
            <p:ph type="title"/>
          </p:nvPr>
        </p:nvSpPr>
        <p:spPr/>
        <p:txBody>
          <a:bodyPr/>
          <a:lstStyle/>
          <a:p>
            <a:r>
              <a:rPr lang="en-GB" sz="4000" dirty="0">
                <a:latin typeface="Verdana" pitchFamily="34" charset="0"/>
              </a:rPr>
              <a:t>How to Model Trends? </a:t>
            </a:r>
          </a:p>
        </p:txBody>
      </p:sp>
      <p:sp>
        <p:nvSpPr>
          <p:cNvPr id="24582" name="Rectangle 3"/>
          <p:cNvSpPr>
            <a:spLocks noGrp="1" noChangeArrowheads="1"/>
          </p:cNvSpPr>
          <p:nvPr>
            <p:ph type="body" sz="half" idx="1"/>
          </p:nvPr>
        </p:nvSpPr>
        <p:spPr>
          <a:xfrm>
            <a:off x="457200" y="1484313"/>
            <a:ext cx="8219256" cy="4530725"/>
          </a:xfrm>
        </p:spPr>
        <p:txBody>
          <a:bodyPr/>
          <a:lstStyle/>
          <a:p>
            <a:pPr marL="358775" indent="-358775">
              <a:buFont typeface="Wingdings" pitchFamily="2" charset="2"/>
              <a:buNone/>
            </a:pPr>
            <a:r>
              <a:rPr lang="en-GB" sz="2000" dirty="0"/>
              <a:t>Specification of a</a:t>
            </a:r>
          </a:p>
          <a:p>
            <a:pPr marL="358775" indent="-358775"/>
            <a:r>
              <a:rPr lang="en-GB" sz="2000" dirty="0"/>
              <a:t>deterministic trend, e.g., </a:t>
            </a:r>
            <a:r>
              <a:rPr lang="en-GB" sz="2000" i="1" dirty="0" err="1"/>
              <a:t>Y</a:t>
            </a:r>
            <a:r>
              <a:rPr lang="en-GB" sz="2000" baseline="-25000" dirty="0" err="1"/>
              <a:t>t</a:t>
            </a:r>
            <a:r>
              <a:rPr lang="en-GB" sz="2000" dirty="0"/>
              <a:t> = α + </a:t>
            </a:r>
            <a:r>
              <a:rPr lang="en-GB" sz="2000" dirty="0" err="1">
                <a:cs typeface="Arial" charset="0"/>
              </a:rPr>
              <a:t>β</a:t>
            </a:r>
            <a:r>
              <a:rPr lang="en-GB" sz="2000" i="1" dirty="0" err="1"/>
              <a:t>t</a:t>
            </a:r>
            <a:r>
              <a:rPr lang="en-GB" sz="2000" dirty="0"/>
              <a:t> + </a:t>
            </a:r>
            <a:r>
              <a:rPr lang="en-GB" sz="2000" dirty="0" err="1"/>
              <a:t>ε</a:t>
            </a:r>
            <a:r>
              <a:rPr lang="en-GB" sz="2000" baseline="-25000" dirty="0" err="1"/>
              <a:t>t</a:t>
            </a:r>
            <a:r>
              <a:rPr lang="en-GB" sz="2000" dirty="0"/>
              <a:t>: risk of spurious regression, wrong decisions</a:t>
            </a:r>
            <a:endParaRPr lang="en-GB" sz="2000" i="1" dirty="0"/>
          </a:p>
          <a:p>
            <a:pPr marL="358775" indent="-358775">
              <a:lnSpc>
                <a:spcPct val="90000"/>
              </a:lnSpc>
            </a:pPr>
            <a:r>
              <a:rPr lang="en-GB" sz="2000" dirty="0"/>
              <a:t>stochastic trend: analysis of differences </a:t>
            </a:r>
            <a:r>
              <a:rPr lang="en-GB" sz="2000" dirty="0" err="1"/>
              <a:t>Δ</a:t>
            </a:r>
            <a:r>
              <a:rPr lang="en-GB" sz="2000" i="1" dirty="0" err="1"/>
              <a:t>Y</a:t>
            </a:r>
            <a:r>
              <a:rPr lang="en-GB" sz="2000" baseline="-25000" dirty="0" err="1"/>
              <a:t>t</a:t>
            </a:r>
            <a:r>
              <a:rPr lang="en-GB" sz="2000" dirty="0"/>
              <a:t>  if a random walk, i.e., a unit root, is suspected</a:t>
            </a:r>
          </a:p>
        </p:txBody>
      </p:sp>
      <p:graphicFrame>
        <p:nvGraphicFramePr>
          <p:cNvPr id="2457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4604"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FB916016-CE9B-407E-B119-AC9CD014AA12}" type="slidenum">
              <a:rPr lang="de-AT" altLang="en-US"/>
              <a:pPr>
                <a:defRPr/>
              </a:pPr>
              <a:t>53</a:t>
            </a:fld>
            <a:endParaRPr lang="de-AT" altLang="en-US" dirty="0"/>
          </a:p>
        </p:txBody>
      </p:sp>
      <p:sp>
        <p:nvSpPr>
          <p:cNvPr id="25605" name="Rectangle 2"/>
          <p:cNvSpPr>
            <a:spLocks noGrp="1" noChangeArrowheads="1"/>
          </p:cNvSpPr>
          <p:nvPr>
            <p:ph type="title"/>
          </p:nvPr>
        </p:nvSpPr>
        <p:spPr/>
        <p:txBody>
          <a:bodyPr/>
          <a:lstStyle/>
          <a:p>
            <a:r>
              <a:rPr lang="en-GB" sz="4000" dirty="0">
                <a:latin typeface="Verdana" pitchFamily="34" charset="0"/>
              </a:rPr>
              <a:t>Spurious Regression: An Illustration</a:t>
            </a:r>
          </a:p>
        </p:txBody>
      </p:sp>
      <p:sp>
        <p:nvSpPr>
          <p:cNvPr id="40966"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58775" indent="-358775">
              <a:buFont typeface="Wingdings" pitchFamily="2" charset="2"/>
              <a:buNone/>
              <a:defRPr/>
            </a:pPr>
            <a:r>
              <a:rPr lang="en-GB" sz="2000" dirty="0"/>
              <a:t>Independent random walks: </a:t>
            </a:r>
            <a:r>
              <a:rPr lang="en-GB" sz="2000" i="1" dirty="0" err="1"/>
              <a:t>Y</a:t>
            </a:r>
            <a:r>
              <a:rPr lang="en-GB" sz="2000" baseline="-25000" dirty="0" err="1"/>
              <a:t>t</a:t>
            </a:r>
            <a:r>
              <a:rPr lang="en-GB" sz="2000" dirty="0"/>
              <a:t> = </a:t>
            </a:r>
            <a:r>
              <a:rPr lang="en-GB" sz="2000" i="1" dirty="0"/>
              <a:t>Y</a:t>
            </a:r>
            <a:r>
              <a:rPr lang="en-GB" sz="2000" baseline="-25000" dirty="0"/>
              <a:t>t-1</a:t>
            </a:r>
            <a:r>
              <a:rPr lang="en-GB" sz="2000" dirty="0"/>
              <a:t> + </a:t>
            </a:r>
            <a:r>
              <a:rPr lang="en-GB" sz="2000" dirty="0" err="1"/>
              <a:t>ε</a:t>
            </a:r>
            <a:r>
              <a:rPr lang="en-GB" sz="2000" baseline="-25000" dirty="0" err="1"/>
              <a:t>yt</a:t>
            </a:r>
            <a:r>
              <a:rPr lang="en-GB" sz="2000" dirty="0"/>
              <a:t>, </a:t>
            </a:r>
            <a:r>
              <a:rPr lang="en-GB" sz="2000" i="1" dirty="0" err="1"/>
              <a:t>X</a:t>
            </a:r>
            <a:r>
              <a:rPr lang="en-GB" sz="2000" baseline="-25000" dirty="0" err="1"/>
              <a:t>t</a:t>
            </a:r>
            <a:r>
              <a:rPr lang="en-GB" sz="2000" dirty="0"/>
              <a:t> = </a:t>
            </a:r>
            <a:r>
              <a:rPr lang="en-GB" sz="2000" i="1" dirty="0"/>
              <a:t>X</a:t>
            </a:r>
            <a:r>
              <a:rPr lang="en-GB" sz="2000" baseline="-25000" dirty="0"/>
              <a:t>t-1</a:t>
            </a:r>
            <a:r>
              <a:rPr lang="en-GB" sz="2000" dirty="0"/>
              <a:t> + </a:t>
            </a:r>
            <a:r>
              <a:rPr lang="en-GB" sz="2000" dirty="0" err="1"/>
              <a:t>ε</a:t>
            </a:r>
            <a:r>
              <a:rPr lang="en-GB" sz="2000" baseline="-25000" dirty="0" err="1"/>
              <a:t>xt</a:t>
            </a:r>
            <a:r>
              <a:rPr lang="en-GB" sz="2000" dirty="0"/>
              <a:t> </a:t>
            </a:r>
          </a:p>
          <a:p>
            <a:pPr marL="358775" indent="-358775">
              <a:buFont typeface="Wingdings" pitchFamily="2" charset="2"/>
              <a:buNone/>
              <a:defRPr/>
            </a:pPr>
            <a:r>
              <a:rPr lang="en-GB" sz="2000" dirty="0"/>
              <a:t>	</a:t>
            </a:r>
            <a:r>
              <a:rPr lang="en-GB" sz="2000" dirty="0" err="1"/>
              <a:t>ε</a:t>
            </a:r>
            <a:r>
              <a:rPr lang="en-GB" sz="2000" baseline="-25000" dirty="0" err="1"/>
              <a:t>yt</a:t>
            </a:r>
            <a:r>
              <a:rPr lang="en-GB" sz="2000" dirty="0"/>
              <a:t>, </a:t>
            </a:r>
            <a:r>
              <a:rPr lang="en-GB" sz="2000" dirty="0" err="1"/>
              <a:t>ε</a:t>
            </a:r>
            <a:r>
              <a:rPr lang="en-GB" sz="2000" baseline="-25000" dirty="0" err="1"/>
              <a:t>xt</a:t>
            </a:r>
            <a:r>
              <a:rPr lang="en-GB" sz="2000" dirty="0"/>
              <a:t>: independent white noises with variances </a:t>
            </a:r>
            <a:r>
              <a:rPr lang="en-GB" sz="2000" dirty="0">
                <a:cs typeface="Arial" charset="0"/>
              </a:rPr>
              <a:t>σ</a:t>
            </a:r>
            <a:r>
              <a:rPr lang="en-GB" sz="2000" baseline="-25000" dirty="0">
                <a:cs typeface="Arial" charset="0"/>
              </a:rPr>
              <a:t>y</a:t>
            </a:r>
            <a:r>
              <a:rPr lang="en-GB" sz="2000" dirty="0">
                <a:cs typeface="Arial" charset="0"/>
              </a:rPr>
              <a:t>² = 2, σ</a:t>
            </a:r>
            <a:r>
              <a:rPr lang="en-GB" sz="2000" baseline="-25000" dirty="0">
                <a:cs typeface="Arial" charset="0"/>
              </a:rPr>
              <a:t>x</a:t>
            </a:r>
            <a:r>
              <a:rPr lang="en-GB" sz="2000" dirty="0">
                <a:cs typeface="Arial" charset="0"/>
              </a:rPr>
              <a:t>² = 1</a:t>
            </a:r>
          </a:p>
          <a:p>
            <a:pPr marL="358775" indent="-358775">
              <a:buFont typeface="Wingdings" pitchFamily="2" charset="2"/>
              <a:buNone/>
              <a:defRPr/>
            </a:pPr>
            <a:r>
              <a:rPr lang="en-GB" sz="2000" dirty="0">
                <a:cs typeface="Arial" charset="0"/>
              </a:rPr>
              <a:t>Fitting the model</a:t>
            </a:r>
          </a:p>
          <a:p>
            <a:pPr marL="358775" indent="-358775">
              <a:buFont typeface="Wingdings" pitchFamily="2" charset="2"/>
              <a:buNone/>
              <a:defRPr/>
            </a:pPr>
            <a:r>
              <a:rPr lang="en-GB" sz="2000" dirty="0">
                <a:cs typeface="Arial" charset="0"/>
              </a:rPr>
              <a:t>	</a:t>
            </a:r>
            <a:r>
              <a:rPr lang="en-GB" sz="2000" i="1" dirty="0" err="1"/>
              <a:t>Y</a:t>
            </a:r>
            <a:r>
              <a:rPr lang="en-GB" sz="2000" baseline="-25000" dirty="0" err="1"/>
              <a:t>t</a:t>
            </a:r>
            <a:r>
              <a:rPr lang="en-GB" sz="2000" dirty="0"/>
              <a:t> = α + </a:t>
            </a:r>
            <a:r>
              <a:rPr lang="en-GB" sz="2000" dirty="0" err="1">
                <a:cs typeface="Arial" charset="0"/>
              </a:rPr>
              <a:t>β</a:t>
            </a:r>
            <a:r>
              <a:rPr lang="en-GB" sz="2000" i="1" dirty="0" err="1"/>
              <a:t>X</a:t>
            </a:r>
            <a:r>
              <a:rPr lang="en-GB" sz="2000" baseline="-25000" dirty="0" err="1"/>
              <a:t>t</a:t>
            </a:r>
            <a:r>
              <a:rPr lang="en-GB" sz="2000" dirty="0"/>
              <a:t> + </a:t>
            </a:r>
            <a:r>
              <a:rPr lang="en-GB" sz="2000" dirty="0" err="1"/>
              <a:t>ε</a:t>
            </a:r>
            <a:r>
              <a:rPr lang="en-GB" sz="2000" baseline="-25000" dirty="0" err="1"/>
              <a:t>t</a:t>
            </a:r>
            <a:endParaRPr lang="en-GB" sz="2000" baseline="-25000" dirty="0"/>
          </a:p>
          <a:p>
            <a:pPr marL="358775" indent="-358775">
              <a:buFont typeface="Wingdings" pitchFamily="2" charset="2"/>
              <a:buNone/>
              <a:defRPr/>
            </a:pPr>
            <a:r>
              <a:rPr lang="en-GB" sz="2000" baseline="-25000" dirty="0"/>
              <a:t> </a:t>
            </a:r>
            <a:r>
              <a:rPr lang="en-GB" sz="2000" dirty="0"/>
              <a:t>gives </a:t>
            </a:r>
          </a:p>
          <a:p>
            <a:pPr marL="358775" indent="-358775">
              <a:buFont typeface="Wingdings" pitchFamily="2" charset="2"/>
              <a:buNone/>
              <a:defRPr/>
            </a:pPr>
            <a:r>
              <a:rPr lang="en-GB" sz="2000" dirty="0"/>
              <a:t>	</a:t>
            </a:r>
            <a:r>
              <a:rPr lang="en-GB" sz="2000" i="1" dirty="0" err="1"/>
              <a:t>Ŷ</a:t>
            </a:r>
            <a:r>
              <a:rPr lang="en-GB" sz="2000" baseline="-25000" dirty="0" err="1"/>
              <a:t>t</a:t>
            </a:r>
            <a:r>
              <a:rPr lang="en-GB" sz="2000" dirty="0"/>
              <a:t> = - 8.18 + </a:t>
            </a:r>
            <a:r>
              <a:rPr lang="en-GB" sz="2000" dirty="0">
                <a:cs typeface="Arial" charset="0"/>
              </a:rPr>
              <a:t>0.68</a:t>
            </a:r>
            <a:r>
              <a:rPr lang="en-GB" sz="2000" i="1" dirty="0"/>
              <a:t>X</a:t>
            </a:r>
            <a:r>
              <a:rPr lang="en-GB" sz="2000" baseline="-25000" dirty="0"/>
              <a:t>t</a:t>
            </a:r>
          </a:p>
          <a:p>
            <a:pPr marL="358775" indent="-358775">
              <a:buFont typeface="Wingdings" pitchFamily="2" charset="2"/>
              <a:buNone/>
              <a:defRPr/>
            </a:pPr>
            <a:r>
              <a:rPr lang="en-GB" sz="2000" i="1" dirty="0"/>
              <a:t>t</a:t>
            </a:r>
            <a:r>
              <a:rPr lang="en-GB" sz="2000" dirty="0"/>
              <a:t>-statistic for </a:t>
            </a:r>
            <a:r>
              <a:rPr lang="en-GB" sz="2000" i="1" dirty="0"/>
              <a:t>X: t</a:t>
            </a:r>
            <a:r>
              <a:rPr lang="en-GB" sz="2000" dirty="0"/>
              <a:t> = 17.1</a:t>
            </a:r>
            <a:endParaRPr lang="en-GB" sz="2000" i="1" dirty="0"/>
          </a:p>
          <a:p>
            <a:pPr marL="358775" indent="-358775">
              <a:buFont typeface="Wingdings" pitchFamily="2" charset="2"/>
              <a:buNone/>
              <a:defRPr/>
            </a:pPr>
            <a:r>
              <a:rPr lang="en-GB" sz="2000" i="1" dirty="0"/>
              <a:t>	p</a:t>
            </a:r>
            <a:r>
              <a:rPr lang="en-GB" sz="2000" dirty="0"/>
              <a:t>-value = 1.2 E-40</a:t>
            </a:r>
          </a:p>
          <a:p>
            <a:pPr marL="358775" indent="-358775">
              <a:buFont typeface="Wingdings" pitchFamily="2" charset="2"/>
              <a:buNone/>
              <a:defRPr/>
            </a:pPr>
            <a:r>
              <a:rPr lang="en-GB" sz="2000" dirty="0"/>
              <a:t>R</a:t>
            </a:r>
            <a:r>
              <a:rPr lang="en-GB" sz="2000" baseline="30000" dirty="0"/>
              <a:t>2</a:t>
            </a:r>
            <a:r>
              <a:rPr lang="en-GB" sz="2000" dirty="0"/>
              <a:t> = 0.50,  DW = 0.11</a:t>
            </a:r>
          </a:p>
        </p:txBody>
      </p:sp>
      <p:graphicFrame>
        <p:nvGraphicFramePr>
          <p:cNvPr id="2560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562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pic>
        <p:nvPicPr>
          <p:cNvPr id="25608" name="Picture 3"/>
          <p:cNvPicPr>
            <a:picLocks noChangeAspect="1" noChangeArrowheads="1"/>
          </p:cNvPicPr>
          <p:nvPr/>
        </p:nvPicPr>
        <p:blipFill>
          <a:blip r:embed="rId6" cstate="print"/>
          <a:srcRect/>
          <a:stretch>
            <a:fillRect/>
          </a:stretch>
        </p:blipFill>
        <p:spPr bwMode="auto">
          <a:xfrm>
            <a:off x="3492500" y="2205038"/>
            <a:ext cx="5256213" cy="3941762"/>
          </a:xfrm>
          <a:prstGeom prst="rect">
            <a:avLst/>
          </a:prstGeom>
          <a:noFill/>
          <a:ln w="9525">
            <a:noFill/>
            <a:miter lim="800000"/>
            <a:headEnd/>
            <a:tailEnd/>
          </a:ln>
        </p:spPr>
      </p:pic>
      <p:sp>
        <p:nvSpPr>
          <p:cNvPr id="9" name="Ellipse 8"/>
          <p:cNvSpPr/>
          <p:nvPr/>
        </p:nvSpPr>
        <p:spPr>
          <a:xfrm>
            <a:off x="2208213" y="3716338"/>
            <a:ext cx="936625" cy="315912"/>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
        <p:nvSpPr>
          <p:cNvPr id="10" name="Ellipse 9"/>
          <p:cNvSpPr/>
          <p:nvPr/>
        </p:nvSpPr>
        <p:spPr>
          <a:xfrm>
            <a:off x="1744663" y="4449763"/>
            <a:ext cx="1295400" cy="28892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
        <p:nvSpPr>
          <p:cNvPr id="11" name="Ellipse 10"/>
          <p:cNvSpPr/>
          <p:nvPr/>
        </p:nvSpPr>
        <p:spPr>
          <a:xfrm>
            <a:off x="512763" y="4449763"/>
            <a:ext cx="1152525" cy="28892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6311F6DD-03B0-4558-AC85-10CC871263D4}" type="slidenum">
              <a:rPr lang="de-AT" altLang="en-US"/>
              <a:pPr>
                <a:defRPr/>
              </a:pPr>
              <a:t>54</a:t>
            </a:fld>
            <a:endParaRPr lang="de-AT" altLang="en-US" dirty="0"/>
          </a:p>
        </p:txBody>
      </p:sp>
      <p:sp>
        <p:nvSpPr>
          <p:cNvPr id="26629" name="Rectangle 2"/>
          <p:cNvSpPr>
            <a:spLocks noGrp="1" noChangeArrowheads="1"/>
          </p:cNvSpPr>
          <p:nvPr>
            <p:ph type="title"/>
          </p:nvPr>
        </p:nvSpPr>
        <p:spPr/>
        <p:txBody>
          <a:bodyPr/>
          <a:lstStyle/>
          <a:p>
            <a:r>
              <a:rPr lang="en-GB" sz="4000" dirty="0">
                <a:latin typeface="Verdana" pitchFamily="34" charset="0"/>
              </a:rPr>
              <a:t>Models in Non-stationary Time Series </a:t>
            </a:r>
          </a:p>
        </p:txBody>
      </p:sp>
      <p:sp>
        <p:nvSpPr>
          <p:cNvPr id="35846" name="Rectangle 3"/>
          <p:cNvSpPr>
            <a:spLocks noGrp="1" noChangeArrowheads="1"/>
          </p:cNvSpPr>
          <p:nvPr>
            <p:ph type="body" sz="half" idx="1"/>
          </p:nvPr>
        </p:nvSpPr>
        <p:spPr>
          <a:xfrm>
            <a:off x="457200" y="1601788"/>
            <a:ext cx="8362950" cy="4530725"/>
          </a:xfrm>
        </p:spPr>
        <p:txBody>
          <a:bodyPr/>
          <a:lstStyle/>
          <a:p>
            <a:pPr marL="360000" indent="-360000">
              <a:buFont typeface="Wingdings" pitchFamily="2" charset="2"/>
              <a:buNone/>
              <a:defRPr/>
            </a:pPr>
            <a:r>
              <a:rPr lang="en-GB" sz="2000" dirty="0"/>
              <a:t>Let </a:t>
            </a:r>
            <a:r>
              <a:rPr lang="en-GB" sz="2000" i="1" dirty="0" err="1"/>
              <a:t>X</a:t>
            </a:r>
            <a:r>
              <a:rPr lang="en-GB" sz="2000" baseline="-25000" dirty="0" err="1"/>
              <a:t>t</a:t>
            </a:r>
            <a:r>
              <a:rPr lang="en-GB" sz="2000" dirty="0"/>
              <a:t> ~ </a:t>
            </a:r>
            <a:r>
              <a:rPr lang="en-GB" sz="2000" i="1" dirty="0"/>
              <a:t>I</a:t>
            </a:r>
            <a:r>
              <a:rPr lang="en-GB" sz="2000" dirty="0"/>
              <a:t>(1), </a:t>
            </a:r>
            <a:r>
              <a:rPr lang="en-GB" sz="2000" i="1" dirty="0" err="1"/>
              <a:t>Y</a:t>
            </a:r>
            <a:r>
              <a:rPr lang="en-GB" sz="2000" baseline="-25000" dirty="0" err="1"/>
              <a:t>t</a:t>
            </a:r>
            <a:r>
              <a:rPr lang="en-GB" sz="2000" dirty="0"/>
              <a:t> ~ </a:t>
            </a:r>
            <a:r>
              <a:rPr lang="en-GB" sz="2000" i="1" dirty="0"/>
              <a:t>I</a:t>
            </a:r>
            <a:r>
              <a:rPr lang="en-GB" sz="2000" dirty="0"/>
              <a:t>(1) be integrated of order 1 and the model be</a:t>
            </a:r>
          </a:p>
          <a:p>
            <a:pPr marL="360000" indent="-360000">
              <a:buFont typeface="Wingdings" pitchFamily="2" charset="2"/>
              <a:buNone/>
              <a:defRPr/>
            </a:pPr>
            <a:r>
              <a:rPr lang="en-GB" sz="2000" i="1" dirty="0"/>
              <a:t>		</a:t>
            </a:r>
            <a:r>
              <a:rPr lang="en-GB" sz="2000" i="1" dirty="0" err="1"/>
              <a:t>Y</a:t>
            </a:r>
            <a:r>
              <a:rPr lang="en-GB" sz="2000" baseline="-25000" dirty="0" err="1"/>
              <a:t>t</a:t>
            </a:r>
            <a:r>
              <a:rPr lang="en-GB" sz="2000" dirty="0"/>
              <a:t> = α + </a:t>
            </a:r>
            <a:r>
              <a:rPr lang="en-GB" sz="2000" dirty="0" err="1">
                <a:cs typeface="Arial" charset="0"/>
              </a:rPr>
              <a:t>β</a:t>
            </a:r>
            <a:r>
              <a:rPr lang="en-GB" sz="2000" i="1" dirty="0" err="1"/>
              <a:t>X</a:t>
            </a:r>
            <a:r>
              <a:rPr lang="en-GB" sz="2000" baseline="-25000" dirty="0" err="1"/>
              <a:t>t</a:t>
            </a:r>
            <a:r>
              <a:rPr lang="en-GB" sz="2000" dirty="0"/>
              <a:t> + </a:t>
            </a:r>
            <a:r>
              <a:rPr lang="en-GB" sz="2000" dirty="0" err="1"/>
              <a:t>ε</a:t>
            </a:r>
            <a:r>
              <a:rPr lang="en-GB" sz="2000" baseline="-25000" dirty="0" err="1"/>
              <a:t>t</a:t>
            </a:r>
            <a:endParaRPr lang="en-GB" sz="2000" dirty="0"/>
          </a:p>
          <a:p>
            <a:pPr marL="360000" indent="-360000">
              <a:buFont typeface="Wingdings" pitchFamily="2" charset="2"/>
              <a:buNone/>
              <a:defRPr/>
            </a:pPr>
            <a:r>
              <a:rPr lang="en-GB" sz="2000" dirty="0"/>
              <a:t>	it follows in general that </a:t>
            </a:r>
            <a:r>
              <a:rPr lang="en-GB" sz="2000" dirty="0" err="1"/>
              <a:t>ε</a:t>
            </a:r>
            <a:r>
              <a:rPr lang="en-GB" sz="2000" baseline="-25000" dirty="0" err="1"/>
              <a:t>t</a:t>
            </a:r>
            <a:r>
              <a:rPr lang="en-GB" sz="2000" dirty="0"/>
              <a:t> ~ </a:t>
            </a:r>
            <a:r>
              <a:rPr lang="en-GB" sz="2000" i="1" dirty="0"/>
              <a:t>I</a:t>
            </a:r>
            <a:r>
              <a:rPr lang="en-GB" sz="2000" dirty="0"/>
              <a:t>(1), i.e., the error terms are non- stationary</a:t>
            </a:r>
          </a:p>
          <a:p>
            <a:pPr marL="360000" indent="-360000">
              <a:buFont typeface="Wingdings" pitchFamily="2" charset="2"/>
              <a:buNone/>
              <a:defRPr/>
            </a:pPr>
            <a:r>
              <a:rPr lang="en-GB" sz="2000" dirty="0"/>
              <a:t>Consequences for OLS estimation of α and </a:t>
            </a:r>
            <a:r>
              <a:rPr lang="en-GB" sz="2000" dirty="0">
                <a:cs typeface="Arial" charset="0"/>
              </a:rPr>
              <a:t>β </a:t>
            </a:r>
          </a:p>
          <a:p>
            <a:pPr marL="360000" indent="-360000">
              <a:defRPr/>
            </a:pPr>
            <a:r>
              <a:rPr lang="en-GB" sz="2000" dirty="0"/>
              <a:t>(Asymptotic) distributions of </a:t>
            </a:r>
            <a:r>
              <a:rPr lang="en-GB" sz="2000" i="1" dirty="0"/>
              <a:t>t</a:t>
            </a:r>
            <a:r>
              <a:rPr lang="en-GB" sz="2000" dirty="0"/>
              <a:t>- and </a:t>
            </a:r>
            <a:r>
              <a:rPr lang="en-GB" sz="2000" i="1" dirty="0"/>
              <a:t>F</a:t>
            </a:r>
            <a:r>
              <a:rPr lang="en-GB" sz="2000" dirty="0"/>
              <a:t>-statistics are not the </a:t>
            </a:r>
            <a:r>
              <a:rPr lang="en-GB" sz="2000" i="1" dirty="0"/>
              <a:t>t</a:t>
            </a:r>
            <a:r>
              <a:rPr lang="en-GB" sz="2000" dirty="0"/>
              <a:t>- and </a:t>
            </a:r>
            <a:r>
              <a:rPr lang="en-GB" sz="2000" i="1" dirty="0"/>
              <a:t>F</a:t>
            </a:r>
            <a:r>
              <a:rPr lang="en-GB" sz="2000" dirty="0"/>
              <a:t>-distribution</a:t>
            </a:r>
          </a:p>
          <a:p>
            <a:pPr marL="360000" indent="-360000">
              <a:defRPr/>
            </a:pPr>
            <a:r>
              <a:rPr lang="en-GB" sz="2000" i="1" dirty="0"/>
              <a:t>t</a:t>
            </a:r>
            <a:r>
              <a:rPr lang="en-GB" sz="2000" dirty="0"/>
              <a:t>-statistic, R</a:t>
            </a:r>
            <a:r>
              <a:rPr lang="en-GB" sz="2000" baseline="30000" dirty="0"/>
              <a:t>2</a:t>
            </a:r>
            <a:r>
              <a:rPr lang="en-GB" sz="2000" dirty="0"/>
              <a:t> indicate explanatory potential </a:t>
            </a:r>
          </a:p>
          <a:p>
            <a:pPr marL="360000" indent="-360000">
              <a:defRPr/>
            </a:pPr>
            <a:r>
              <a:rPr lang="en-GB" sz="2000" dirty="0"/>
              <a:t>Highly autocorrelated residuals, DW statistic converges for growing length of time series to zero</a:t>
            </a:r>
          </a:p>
          <a:p>
            <a:pPr marL="358775" indent="-358775">
              <a:lnSpc>
                <a:spcPct val="90000"/>
              </a:lnSpc>
              <a:buFont typeface="Wingdings" pitchFamily="2" charset="2"/>
              <a:buNone/>
              <a:defRPr/>
            </a:pPr>
            <a:r>
              <a:rPr lang="en-GB" sz="2000" dirty="0"/>
              <a:t>Nonsense or spurious regression (Granger &amp; </a:t>
            </a:r>
            <a:r>
              <a:rPr lang="en-GB" sz="2000" dirty="0" err="1"/>
              <a:t>Newbold</a:t>
            </a:r>
            <a:r>
              <a:rPr lang="en-GB" sz="2000" dirty="0"/>
              <a:t>, 1974)</a:t>
            </a:r>
          </a:p>
          <a:p>
            <a:pPr marL="358775" indent="-358775">
              <a:lnSpc>
                <a:spcPct val="90000"/>
              </a:lnSpc>
              <a:defRPr/>
            </a:pPr>
            <a:r>
              <a:rPr lang="en-GB" sz="2000" dirty="0"/>
              <a:t>Non-stationary time series are trended; non-</a:t>
            </a:r>
            <a:r>
              <a:rPr lang="en-GB" sz="2000" dirty="0" err="1"/>
              <a:t>stationarity</a:t>
            </a:r>
            <a:r>
              <a:rPr lang="en-GB" sz="2000" dirty="0"/>
              <a:t> causes an apparent relationship</a:t>
            </a:r>
          </a:p>
          <a:p>
            <a:pPr marL="360000" indent="-360000">
              <a:buFont typeface="Wingdings" pitchFamily="2" charset="2"/>
              <a:buNone/>
              <a:defRPr/>
            </a:pPr>
            <a:endParaRPr lang="en-US" sz="2000" dirty="0"/>
          </a:p>
          <a:p>
            <a:pPr marL="360000" indent="-360000">
              <a:buFont typeface="Wingdings" pitchFamily="2" charset="2"/>
              <a:buNone/>
              <a:defRPr/>
            </a:pPr>
            <a:endParaRPr lang="en-US" sz="2000" dirty="0"/>
          </a:p>
        </p:txBody>
      </p:sp>
      <p:graphicFrame>
        <p:nvGraphicFramePr>
          <p:cNvPr id="2662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6653"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02743F0-E653-41A7-846F-5FB4234AA4F5}" type="slidenum">
              <a:rPr lang="de-AT" altLang="en-US"/>
              <a:pPr>
                <a:defRPr/>
              </a:pPr>
              <a:t>55</a:t>
            </a:fld>
            <a:endParaRPr lang="de-AT" altLang="en-US" dirty="0"/>
          </a:p>
        </p:txBody>
      </p:sp>
      <p:sp>
        <p:nvSpPr>
          <p:cNvPr id="27653" name="Rectangle 2"/>
          <p:cNvSpPr>
            <a:spLocks noGrp="1" noChangeArrowheads="1"/>
          </p:cNvSpPr>
          <p:nvPr>
            <p:ph type="title"/>
          </p:nvPr>
        </p:nvSpPr>
        <p:spPr/>
        <p:txBody>
          <a:bodyPr/>
          <a:lstStyle/>
          <a:p>
            <a:r>
              <a:rPr lang="en-GB" sz="4000" dirty="0">
                <a:latin typeface="Verdana" pitchFamily="34" charset="0"/>
              </a:rPr>
              <a:t>Avoiding Spurious Regression</a:t>
            </a:r>
          </a:p>
        </p:txBody>
      </p:sp>
      <p:sp>
        <p:nvSpPr>
          <p:cNvPr id="27654" name="Rectangle 3"/>
          <p:cNvSpPr>
            <a:spLocks noGrp="1" noChangeArrowheads="1"/>
          </p:cNvSpPr>
          <p:nvPr>
            <p:ph type="body" sz="half" idx="1"/>
          </p:nvPr>
        </p:nvSpPr>
        <p:spPr>
          <a:xfrm>
            <a:off x="457200" y="1601788"/>
            <a:ext cx="8362950" cy="4530725"/>
          </a:xfrm>
        </p:spPr>
        <p:txBody>
          <a:bodyPr/>
          <a:lstStyle/>
          <a:p>
            <a:pPr marL="358775" indent="-358775"/>
            <a:r>
              <a:rPr lang="en-GB" sz="2000" dirty="0"/>
              <a:t>Identification of non-</a:t>
            </a:r>
            <a:r>
              <a:rPr lang="en-GB" sz="2000" dirty="0" err="1"/>
              <a:t>stationarity</a:t>
            </a:r>
            <a:r>
              <a:rPr lang="en-GB" sz="2000" dirty="0"/>
              <a:t>: unit-root tests</a:t>
            </a:r>
          </a:p>
          <a:p>
            <a:pPr marL="358775" indent="-358775"/>
            <a:r>
              <a:rPr lang="en-GB" sz="2000" dirty="0"/>
              <a:t>Models for non-stationary variables</a:t>
            </a:r>
          </a:p>
          <a:p>
            <a:pPr marL="685800" lvl="1" indent="-358775"/>
            <a:r>
              <a:rPr lang="en-GB" sz="1800" dirty="0"/>
              <a:t>Elimination of stochastic trends: specifying the model for differences</a:t>
            </a:r>
          </a:p>
          <a:p>
            <a:pPr marL="685800" lvl="1" indent="-358775"/>
            <a:r>
              <a:rPr lang="en-GB" sz="1800" dirty="0"/>
              <a:t>Inclusion of lagged variables may result in stationary error terms</a:t>
            </a:r>
          </a:p>
          <a:p>
            <a:pPr marL="685800" lvl="1" indent="-358775"/>
            <a:r>
              <a:rPr lang="en-GB" sz="1800" dirty="0"/>
              <a:t>Explained and explanatory variables may have a common stochastic trend, are cointegrated: equilibrium relation, error-correction models</a:t>
            </a:r>
            <a:endParaRPr lang="en-GB" sz="1800" baseline="-25000" dirty="0"/>
          </a:p>
          <a:p>
            <a:pPr marL="358775" indent="-358775">
              <a:buFont typeface="Wingdings" pitchFamily="2" charset="2"/>
              <a:buNone/>
            </a:pPr>
            <a:endParaRPr lang="en-US" sz="2000" dirty="0"/>
          </a:p>
        </p:txBody>
      </p:sp>
      <p:graphicFrame>
        <p:nvGraphicFramePr>
          <p:cNvPr id="27650"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767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E8E393ED-3BC5-4CED-810E-4B553553B003}" type="slidenum">
              <a:rPr lang="de-AT" altLang="en-US"/>
              <a:pPr>
                <a:defRPr/>
              </a:pPr>
              <a:t>56</a:t>
            </a:fld>
            <a:endParaRPr lang="de-AT" altLang="en-US" dirty="0"/>
          </a:p>
        </p:txBody>
      </p:sp>
      <p:sp>
        <p:nvSpPr>
          <p:cNvPr id="28677" name="Rectangle 2"/>
          <p:cNvSpPr>
            <a:spLocks noGrp="1" noChangeArrowheads="1"/>
          </p:cNvSpPr>
          <p:nvPr>
            <p:ph type="title"/>
          </p:nvPr>
        </p:nvSpPr>
        <p:spPr/>
        <p:txBody>
          <a:bodyPr/>
          <a:lstStyle/>
          <a:p>
            <a:r>
              <a:rPr lang="en-GB" sz="4000" dirty="0">
                <a:latin typeface="Verdana" pitchFamily="34" charset="0"/>
              </a:rPr>
              <a:t>Unit Root Tests</a:t>
            </a:r>
          </a:p>
        </p:txBody>
      </p:sp>
      <p:sp>
        <p:nvSpPr>
          <p:cNvPr id="28678" name="Rectangle 3"/>
          <p:cNvSpPr>
            <a:spLocks noGrp="1" noChangeArrowheads="1"/>
          </p:cNvSpPr>
          <p:nvPr>
            <p:ph type="body" sz="half" idx="1"/>
          </p:nvPr>
        </p:nvSpPr>
        <p:spPr>
          <a:xfrm>
            <a:off x="457200" y="1484313"/>
            <a:ext cx="8362950" cy="4530725"/>
          </a:xfrm>
        </p:spPr>
        <p:txBody>
          <a:bodyPr/>
          <a:lstStyle/>
          <a:p>
            <a:pPr marL="358775" indent="-358775">
              <a:spcBef>
                <a:spcPts val="475"/>
              </a:spcBef>
              <a:buFont typeface="Wingdings" pitchFamily="2" charset="2"/>
              <a:buNone/>
            </a:pPr>
            <a:r>
              <a:rPr lang="en-GB" sz="2000" dirty="0"/>
              <a:t>AR(1) process </a:t>
            </a:r>
            <a:r>
              <a:rPr lang="en-GB" sz="2000" i="1" dirty="0" err="1"/>
              <a:t>Y</a:t>
            </a:r>
            <a:r>
              <a:rPr lang="en-GB" sz="2000" baseline="-25000" dirty="0" err="1"/>
              <a:t>t</a:t>
            </a:r>
            <a:r>
              <a:rPr lang="en-GB" sz="2000" dirty="0"/>
              <a:t> = δ + θ</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with white noise </a:t>
            </a:r>
            <a:r>
              <a:rPr lang="en-GB" sz="2000" dirty="0" err="1"/>
              <a:t>ε</a:t>
            </a:r>
            <a:r>
              <a:rPr lang="en-GB" sz="2000" baseline="-25000" dirty="0" err="1"/>
              <a:t>t</a:t>
            </a:r>
            <a:endParaRPr lang="en-GB" sz="2000" dirty="0"/>
          </a:p>
          <a:p>
            <a:pPr marL="358775" indent="-358775">
              <a:spcBef>
                <a:spcPts val="475"/>
              </a:spcBef>
            </a:pPr>
            <a:r>
              <a:rPr lang="en-GB" sz="2000" dirty="0"/>
              <a:t>Dickey-Fuller or DF test (Dickey &amp; Fuller, 1979)</a:t>
            </a:r>
          </a:p>
          <a:p>
            <a:pPr marL="358775" indent="-358775">
              <a:spcBef>
                <a:spcPts val="475"/>
              </a:spcBef>
              <a:buFont typeface="Wingdings" pitchFamily="2" charset="2"/>
              <a:buNone/>
            </a:pPr>
            <a:r>
              <a:rPr lang="en-GB" sz="2000" dirty="0"/>
              <a:t>	Test of </a:t>
            </a:r>
            <a:r>
              <a:rPr lang="en-GB" sz="2000" i="1" dirty="0"/>
              <a:t>H</a:t>
            </a:r>
            <a:r>
              <a:rPr lang="en-GB" sz="2000" baseline="-25000" dirty="0"/>
              <a:t>0</a:t>
            </a:r>
            <a:r>
              <a:rPr lang="en-GB" sz="2000" dirty="0"/>
              <a:t>: θ = 1 against </a:t>
            </a:r>
            <a:r>
              <a:rPr lang="en-GB" sz="2000" i="1" dirty="0"/>
              <a:t>H</a:t>
            </a:r>
            <a:r>
              <a:rPr lang="en-GB" sz="2000" baseline="-25000" dirty="0"/>
              <a:t>1</a:t>
            </a:r>
            <a:r>
              <a:rPr lang="en-GB" sz="2000" dirty="0"/>
              <a:t>: θ &lt; 1</a:t>
            </a:r>
            <a:endParaRPr lang="en-GB" sz="2000" baseline="-25000" dirty="0"/>
          </a:p>
          <a:p>
            <a:pPr marL="358775" indent="-358775">
              <a:spcBef>
                <a:spcPts val="475"/>
              </a:spcBef>
            </a:pPr>
            <a:r>
              <a:rPr lang="en-GB" sz="2000" dirty="0"/>
              <a:t>KPSS test (Kwiatkowski, Phillips, Schmidt &amp; Shin, 1992) </a:t>
            </a:r>
          </a:p>
          <a:p>
            <a:pPr marL="358775" indent="-358775">
              <a:spcBef>
                <a:spcPts val="475"/>
              </a:spcBef>
              <a:buFont typeface="Wingdings" pitchFamily="2" charset="2"/>
              <a:buNone/>
            </a:pPr>
            <a:r>
              <a:rPr lang="en-GB" sz="2000" dirty="0"/>
              <a:t>	 Test of </a:t>
            </a:r>
            <a:r>
              <a:rPr lang="en-GB" sz="2000" i="1" dirty="0"/>
              <a:t>H</a:t>
            </a:r>
            <a:r>
              <a:rPr lang="en-GB" sz="2000" baseline="-25000" dirty="0"/>
              <a:t>0</a:t>
            </a:r>
            <a:r>
              <a:rPr lang="en-GB" sz="2000" dirty="0"/>
              <a:t>: θ &lt; 1 against </a:t>
            </a:r>
            <a:r>
              <a:rPr lang="en-GB" sz="2000" i="1" dirty="0"/>
              <a:t>H</a:t>
            </a:r>
            <a:r>
              <a:rPr lang="en-GB" sz="2000" baseline="-25000" dirty="0"/>
              <a:t>1</a:t>
            </a:r>
            <a:r>
              <a:rPr lang="en-GB" sz="2000" dirty="0"/>
              <a:t>: θ = 1</a:t>
            </a:r>
          </a:p>
          <a:p>
            <a:pPr marL="358775" indent="-358775">
              <a:spcBef>
                <a:spcPts val="475"/>
              </a:spcBef>
            </a:pPr>
            <a:r>
              <a:rPr lang="en-GB" sz="2000" dirty="0"/>
              <a:t>Augmented Dickey-Fuller or ADF test</a:t>
            </a:r>
          </a:p>
          <a:p>
            <a:pPr marL="358775" indent="-358775">
              <a:spcBef>
                <a:spcPts val="475"/>
              </a:spcBef>
              <a:buFont typeface="Wingdings" pitchFamily="2" charset="2"/>
              <a:buNone/>
            </a:pPr>
            <a:r>
              <a:rPr lang="en-GB" sz="2000" dirty="0"/>
              <a:t>	extension of DF test</a:t>
            </a:r>
          </a:p>
          <a:p>
            <a:pPr marL="358775" indent="-358775">
              <a:spcBef>
                <a:spcPts val="475"/>
              </a:spcBef>
            </a:pPr>
            <a:r>
              <a:rPr lang="en-GB" sz="2000" dirty="0"/>
              <a:t>Various modifications like Phillips-</a:t>
            </a:r>
            <a:r>
              <a:rPr lang="en-GB" sz="2000" dirty="0" err="1"/>
              <a:t>Perron</a:t>
            </a:r>
            <a:r>
              <a:rPr lang="en-GB" sz="2000" dirty="0"/>
              <a:t> test, Dickey-Fuller GLS test, etc.</a:t>
            </a:r>
          </a:p>
          <a:p>
            <a:pPr marL="358775" indent="-358775">
              <a:spcBef>
                <a:spcPts val="475"/>
              </a:spcBef>
              <a:buFont typeface="Wingdings" pitchFamily="2" charset="2"/>
              <a:buNone/>
            </a:pPr>
            <a:endParaRPr lang="en-GB" sz="2000" i="1" dirty="0"/>
          </a:p>
          <a:p>
            <a:pPr marL="358775" indent="-358775">
              <a:spcBef>
                <a:spcPts val="475"/>
              </a:spcBef>
              <a:buFont typeface="Wingdings" pitchFamily="2" charset="2"/>
              <a:buNone/>
            </a:pPr>
            <a:endParaRPr lang="en-US" sz="2000" i="1" dirty="0"/>
          </a:p>
          <a:p>
            <a:pPr marL="358775" indent="-358775">
              <a:spcBef>
                <a:spcPts val="475"/>
              </a:spcBef>
              <a:buFont typeface="Wingdings" pitchFamily="2" charset="2"/>
              <a:buNone/>
            </a:pPr>
            <a:endParaRPr lang="en-US" sz="2000" i="1" dirty="0"/>
          </a:p>
        </p:txBody>
      </p:sp>
      <p:graphicFrame>
        <p:nvGraphicFramePr>
          <p:cNvPr id="28674"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870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5A736588-DD30-458C-89A1-52F0C73A4C4D}" type="slidenum">
              <a:rPr lang="de-AT" altLang="en-US"/>
              <a:pPr>
                <a:defRPr/>
              </a:pPr>
              <a:t>57</a:t>
            </a:fld>
            <a:endParaRPr lang="de-AT" altLang="en-US" dirty="0"/>
          </a:p>
        </p:txBody>
      </p:sp>
      <p:sp>
        <p:nvSpPr>
          <p:cNvPr id="29701" name="Rectangle 2"/>
          <p:cNvSpPr>
            <a:spLocks noGrp="1" noChangeArrowheads="1"/>
          </p:cNvSpPr>
          <p:nvPr>
            <p:ph type="title"/>
          </p:nvPr>
        </p:nvSpPr>
        <p:spPr/>
        <p:txBody>
          <a:bodyPr/>
          <a:lstStyle/>
          <a:p>
            <a:r>
              <a:rPr lang="en-GB" sz="4000" dirty="0">
                <a:latin typeface="Verdana" pitchFamily="34" charset="0"/>
              </a:rPr>
              <a:t>The Error-correction Model</a:t>
            </a:r>
          </a:p>
        </p:txBody>
      </p:sp>
      <p:sp>
        <p:nvSpPr>
          <p:cNvPr id="31750" name="Rectangle 3"/>
          <p:cNvSpPr>
            <a:spLocks noGrp="1" noChangeArrowheads="1"/>
          </p:cNvSpPr>
          <p:nvPr>
            <p:ph type="body" sz="half" idx="1"/>
          </p:nvPr>
        </p:nvSpPr>
        <p:spPr>
          <a:xfrm>
            <a:off x="457200" y="1601788"/>
            <a:ext cx="8362950" cy="4530725"/>
          </a:xfrm>
        </p:spPr>
        <p:txBody>
          <a:bodyPr/>
          <a:lstStyle/>
          <a:p>
            <a:pPr marL="358775" indent="-358775">
              <a:buFont typeface="Wingdings" pitchFamily="2" charset="2"/>
              <a:buNone/>
              <a:defRPr/>
            </a:pPr>
            <a:r>
              <a:rPr lang="en-GB" sz="2000" dirty="0"/>
              <a:t>ADL(1,1) model with </a:t>
            </a:r>
            <a:r>
              <a:rPr lang="en-GB" sz="2000" i="1" dirty="0" err="1"/>
              <a:t>Y</a:t>
            </a:r>
            <a:r>
              <a:rPr lang="en-GB" sz="2000" baseline="-25000" dirty="0" err="1"/>
              <a:t>t</a:t>
            </a:r>
            <a:r>
              <a:rPr lang="en-GB" sz="2000" dirty="0"/>
              <a:t> ~ </a:t>
            </a:r>
            <a:r>
              <a:rPr lang="en-GB" sz="2000" i="1" dirty="0"/>
              <a:t>I</a:t>
            </a:r>
            <a:r>
              <a:rPr lang="en-GB" sz="2000" dirty="0"/>
              <a:t>(1), </a:t>
            </a:r>
            <a:r>
              <a:rPr lang="en-GB" sz="2000" i="1" dirty="0" err="1"/>
              <a:t>X</a:t>
            </a:r>
            <a:r>
              <a:rPr lang="en-GB" sz="2000" baseline="-25000" dirty="0" err="1"/>
              <a:t>t</a:t>
            </a:r>
            <a:r>
              <a:rPr lang="en-GB" sz="2000" dirty="0"/>
              <a:t> ~ </a:t>
            </a:r>
            <a:r>
              <a:rPr lang="en-GB" sz="2000" i="1" dirty="0"/>
              <a:t>I</a:t>
            </a:r>
            <a:r>
              <a:rPr lang="en-GB" sz="2000" dirty="0"/>
              <a:t>(1) </a:t>
            </a:r>
          </a:p>
          <a:p>
            <a:pPr marL="358775" indent="-358775">
              <a:buFont typeface="Wingdings" pitchFamily="2" charset="2"/>
              <a:buNone/>
              <a:defRPr/>
            </a:pPr>
            <a:r>
              <a:rPr lang="en-GB" sz="2000" i="1" dirty="0"/>
              <a:t>		</a:t>
            </a:r>
            <a:r>
              <a:rPr lang="en-GB" sz="2000" i="1" dirty="0" err="1"/>
              <a:t>Y</a:t>
            </a:r>
            <a:r>
              <a:rPr lang="en-GB" sz="2000" baseline="-25000" dirty="0" err="1"/>
              <a:t>t</a:t>
            </a:r>
            <a:r>
              <a:rPr lang="en-GB" sz="2000" dirty="0"/>
              <a:t> = δ + θ</a:t>
            </a:r>
            <a:r>
              <a:rPr lang="en-GB" sz="2000" i="1" dirty="0"/>
              <a:t>Y</a:t>
            </a:r>
            <a:r>
              <a:rPr lang="en-GB" sz="2000" baseline="-25000" dirty="0"/>
              <a:t>t-1</a:t>
            </a:r>
            <a:r>
              <a:rPr lang="en-GB" sz="2000" dirty="0"/>
              <a:t> + φ</a:t>
            </a:r>
            <a:r>
              <a:rPr lang="en-GB" sz="2000" baseline="-25000" dirty="0"/>
              <a:t>0</a:t>
            </a:r>
            <a:r>
              <a:rPr lang="en-GB" sz="2000" i="1" dirty="0"/>
              <a:t>X</a:t>
            </a:r>
            <a:r>
              <a:rPr lang="en-GB" sz="2000" baseline="-25000" dirty="0"/>
              <a:t>t</a:t>
            </a:r>
            <a:r>
              <a:rPr lang="en-GB" sz="2000" dirty="0"/>
              <a:t> + φ</a:t>
            </a:r>
            <a:r>
              <a:rPr lang="en-GB" sz="2000" baseline="-25000" dirty="0"/>
              <a:t>1</a:t>
            </a:r>
            <a:r>
              <a:rPr lang="en-GB" sz="2000" i="1" dirty="0"/>
              <a:t>X</a:t>
            </a:r>
            <a:r>
              <a:rPr lang="en-GB" sz="2000" baseline="-25000" dirty="0"/>
              <a:t>t-1</a:t>
            </a:r>
            <a:r>
              <a:rPr lang="en-GB" sz="2000" dirty="0"/>
              <a:t> + </a:t>
            </a:r>
            <a:r>
              <a:rPr lang="en-GB" sz="2000" dirty="0" err="1"/>
              <a:t>ε</a:t>
            </a:r>
            <a:r>
              <a:rPr lang="en-GB" sz="2000" baseline="-25000" dirty="0" err="1"/>
              <a:t>t</a:t>
            </a:r>
            <a:endParaRPr lang="en-GB" sz="2000" baseline="-25000" dirty="0"/>
          </a:p>
          <a:p>
            <a:pPr>
              <a:lnSpc>
                <a:spcPct val="90000"/>
              </a:lnSpc>
              <a:defRPr/>
            </a:pPr>
            <a:r>
              <a:rPr lang="en-GB" sz="2000" dirty="0"/>
              <a:t>Common trend implies an equilibrium relation, i.e.,</a:t>
            </a:r>
          </a:p>
          <a:p>
            <a:pPr>
              <a:lnSpc>
                <a:spcPct val="90000"/>
              </a:lnSpc>
              <a:buFont typeface="Wingdings" pitchFamily="2" charset="2"/>
              <a:buNone/>
              <a:defRPr/>
            </a:pPr>
            <a:r>
              <a:rPr lang="en-GB" sz="2000" i="1" dirty="0"/>
              <a:t>		Y</a:t>
            </a:r>
            <a:r>
              <a:rPr lang="en-GB" sz="2000" baseline="-25000" dirty="0"/>
              <a:t>t-1</a:t>
            </a:r>
            <a:r>
              <a:rPr lang="en-GB" sz="2000" dirty="0"/>
              <a:t> – </a:t>
            </a:r>
            <a:r>
              <a:rPr lang="en-GB" sz="2000" i="1" dirty="0"/>
              <a:t>βX</a:t>
            </a:r>
            <a:r>
              <a:rPr lang="en-GB" sz="2000" baseline="-25000" dirty="0"/>
              <a:t>t-1</a:t>
            </a:r>
            <a:r>
              <a:rPr lang="en-GB" sz="2000" dirty="0"/>
              <a:t> ~ </a:t>
            </a:r>
            <a:r>
              <a:rPr lang="en-GB" sz="2000" i="1" dirty="0"/>
              <a:t>I</a:t>
            </a:r>
            <a:r>
              <a:rPr lang="en-GB" sz="2000" dirty="0"/>
              <a:t>(0) </a:t>
            </a:r>
          </a:p>
          <a:p>
            <a:pPr>
              <a:lnSpc>
                <a:spcPct val="90000"/>
              </a:lnSpc>
              <a:buFont typeface="Wingdings" pitchFamily="2" charset="2"/>
              <a:buNone/>
              <a:defRPr/>
            </a:pPr>
            <a:r>
              <a:rPr lang="en-GB" sz="2000" dirty="0"/>
              <a:t>	error-correction form of the ADL(1,1) model</a:t>
            </a:r>
          </a:p>
          <a:p>
            <a:pPr marL="784225" lvl="1" indent="-457200">
              <a:lnSpc>
                <a:spcPct val="90000"/>
              </a:lnSpc>
              <a:buSzPct val="100000"/>
              <a:buFont typeface="Wingdings" pitchFamily="2" charset="2"/>
              <a:buNone/>
              <a:defRPr/>
            </a:pPr>
            <a:r>
              <a:rPr lang="en-GB" sz="1800" dirty="0"/>
              <a:t>		</a:t>
            </a:r>
            <a:r>
              <a:rPr lang="en-GB" sz="1800" dirty="0" err="1">
                <a:latin typeface="Verdana" pitchFamily="34" charset="0"/>
              </a:rPr>
              <a:t>Δ</a:t>
            </a:r>
            <a:r>
              <a:rPr lang="en-GB" sz="1800" i="1" dirty="0" err="1"/>
              <a:t>Y</a:t>
            </a:r>
            <a:r>
              <a:rPr lang="en-GB" sz="1800" baseline="-25000" dirty="0" err="1"/>
              <a:t>t</a:t>
            </a:r>
            <a:r>
              <a:rPr lang="en-GB" sz="1800" dirty="0"/>
              <a:t> = φ</a:t>
            </a:r>
            <a:r>
              <a:rPr lang="en-GB" sz="1800" baseline="-25000" dirty="0"/>
              <a:t>0</a:t>
            </a:r>
            <a:r>
              <a:rPr lang="en-GB" sz="1800" dirty="0">
                <a:latin typeface="Verdana" pitchFamily="34" charset="0"/>
              </a:rPr>
              <a:t>Δ</a:t>
            </a:r>
            <a:r>
              <a:rPr lang="en-GB" sz="1800" i="1" dirty="0"/>
              <a:t>X</a:t>
            </a:r>
            <a:r>
              <a:rPr lang="en-GB" sz="1800" baseline="-25000" dirty="0"/>
              <a:t>t</a:t>
            </a:r>
            <a:r>
              <a:rPr lang="en-GB" sz="1800" dirty="0"/>
              <a:t> – (1 – θ</a:t>
            </a:r>
            <a:r>
              <a:rPr lang="en-GB" sz="1800" dirty="0">
                <a:latin typeface="Verdana" pitchFamily="34" charset="0"/>
              </a:rPr>
              <a:t>)(</a:t>
            </a:r>
            <a:r>
              <a:rPr lang="en-GB" sz="1800" i="1" dirty="0"/>
              <a:t>Y</a:t>
            </a:r>
            <a:r>
              <a:rPr lang="en-GB" sz="1800" baseline="-25000" dirty="0"/>
              <a:t>t-1</a:t>
            </a:r>
            <a:r>
              <a:rPr lang="en-GB" sz="1800" dirty="0"/>
              <a:t> – α – </a:t>
            </a:r>
            <a:r>
              <a:rPr lang="en-GB" sz="1800" i="1" dirty="0"/>
              <a:t>βX</a:t>
            </a:r>
            <a:r>
              <a:rPr lang="en-GB" sz="1800" baseline="-25000" dirty="0"/>
              <a:t>t-1</a:t>
            </a:r>
            <a:r>
              <a:rPr lang="en-GB" sz="1800" dirty="0"/>
              <a:t>)</a:t>
            </a:r>
            <a:r>
              <a:rPr lang="en-GB" sz="1800" i="1" dirty="0"/>
              <a:t> </a:t>
            </a:r>
            <a:r>
              <a:rPr lang="en-GB" sz="1800" dirty="0"/>
              <a:t>+ </a:t>
            </a:r>
            <a:r>
              <a:rPr lang="en-GB" sz="1800" dirty="0" err="1"/>
              <a:t>ε</a:t>
            </a:r>
            <a:r>
              <a:rPr lang="en-GB" sz="1800" baseline="-25000" dirty="0" err="1"/>
              <a:t>t</a:t>
            </a:r>
            <a:r>
              <a:rPr lang="en-GB" sz="1800" dirty="0"/>
              <a:t> </a:t>
            </a:r>
          </a:p>
          <a:p>
            <a:pPr marL="358775" indent="-358775">
              <a:buFont typeface="Wingdings" pitchFamily="2" charset="2"/>
              <a:buNone/>
              <a:defRPr/>
            </a:pPr>
            <a:r>
              <a:rPr lang="en-GB" sz="2000" dirty="0"/>
              <a:t>Error-correction model describes</a:t>
            </a:r>
          </a:p>
          <a:p>
            <a:pPr marL="358775" indent="-358775">
              <a:defRPr/>
            </a:pPr>
            <a:r>
              <a:rPr lang="en-GB" sz="2000" dirty="0"/>
              <a:t>the short-run behaviour </a:t>
            </a:r>
          </a:p>
          <a:p>
            <a:pPr marL="358775" indent="-358775">
              <a:defRPr/>
            </a:pPr>
            <a:r>
              <a:rPr lang="en-GB" sz="2000" dirty="0"/>
              <a:t>consistently with the long-run equilibrium </a:t>
            </a:r>
            <a:r>
              <a:rPr lang="en-GB" sz="2000" i="1" dirty="0" err="1"/>
              <a:t>Y</a:t>
            </a:r>
            <a:r>
              <a:rPr lang="en-GB" sz="2000" baseline="-25000" dirty="0" err="1"/>
              <a:t>t</a:t>
            </a:r>
            <a:r>
              <a:rPr lang="en-GB" sz="2000" dirty="0"/>
              <a:t> = α + </a:t>
            </a:r>
            <a:r>
              <a:rPr lang="en-GB" sz="2000" i="1" dirty="0" err="1"/>
              <a:t>βX</a:t>
            </a:r>
            <a:r>
              <a:rPr lang="en-GB" sz="2000" baseline="-25000" dirty="0" err="1"/>
              <a:t>t</a:t>
            </a:r>
            <a:endParaRPr lang="en-GB" sz="2000" dirty="0"/>
          </a:p>
          <a:p>
            <a:pPr marL="358775" indent="-358775">
              <a:defRPr/>
            </a:pPr>
            <a:endParaRPr lang="en-GB" sz="2000" dirty="0"/>
          </a:p>
        </p:txBody>
      </p:sp>
      <p:graphicFrame>
        <p:nvGraphicFramePr>
          <p:cNvPr id="2969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9724"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3552D317-49BA-4091-8E63-F0109BCA4348}" type="slidenum">
              <a:rPr lang="de-AT" altLang="en-US"/>
              <a:pPr>
                <a:defRPr/>
              </a:pPr>
              <a:t>58</a:t>
            </a:fld>
            <a:endParaRPr lang="de-AT" altLang="en-US" dirty="0"/>
          </a:p>
        </p:txBody>
      </p:sp>
      <p:sp>
        <p:nvSpPr>
          <p:cNvPr id="30725" name="Rectangle 2"/>
          <p:cNvSpPr>
            <a:spLocks noGrp="1" noChangeArrowheads="1"/>
          </p:cNvSpPr>
          <p:nvPr>
            <p:ph type="title"/>
          </p:nvPr>
        </p:nvSpPr>
        <p:spPr/>
        <p:txBody>
          <a:bodyPr/>
          <a:lstStyle/>
          <a:p>
            <a:r>
              <a:rPr lang="en-GB" sz="4000" dirty="0">
                <a:latin typeface="Verdana" pitchFamily="34" charset="0"/>
              </a:rPr>
              <a:t>Cointegration </a:t>
            </a:r>
          </a:p>
        </p:txBody>
      </p:sp>
      <p:sp>
        <p:nvSpPr>
          <p:cNvPr id="30726" name="Rectangle 3"/>
          <p:cNvSpPr>
            <a:spLocks noGrp="1" noChangeArrowheads="1"/>
          </p:cNvSpPr>
          <p:nvPr>
            <p:ph type="body" sz="half" idx="1"/>
          </p:nvPr>
        </p:nvSpPr>
        <p:spPr>
          <a:xfrm>
            <a:off x="457200" y="1601788"/>
            <a:ext cx="8147248" cy="4530725"/>
          </a:xfrm>
        </p:spPr>
        <p:txBody>
          <a:bodyPr/>
          <a:lstStyle/>
          <a:p>
            <a:pPr marL="358775" indent="-358775">
              <a:buFont typeface="Wingdings" pitchFamily="2" charset="2"/>
              <a:buNone/>
            </a:pPr>
            <a:r>
              <a:rPr lang="en-GB" sz="2000" dirty="0"/>
              <a:t>Non-stationary variables </a:t>
            </a:r>
            <a:r>
              <a:rPr lang="en-GB" sz="2000" i="1" dirty="0" err="1"/>
              <a:t>X</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(1), </a:t>
            </a:r>
            <a:r>
              <a:rPr lang="en-GB" sz="2000" i="1" dirty="0" err="1"/>
              <a:t>Y</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(1)</a:t>
            </a:r>
          </a:p>
          <a:p>
            <a:pPr marL="358775" indent="-358775">
              <a:buFont typeface="Wingdings" pitchFamily="2" charset="2"/>
              <a:buNone/>
            </a:pPr>
            <a:r>
              <a:rPr lang="en-GB" sz="2000" dirty="0"/>
              <a:t>		</a:t>
            </a:r>
            <a:r>
              <a:rPr lang="en-GB" sz="2000" i="1" dirty="0" err="1"/>
              <a:t>Y</a:t>
            </a:r>
            <a:r>
              <a:rPr lang="en-GB" sz="2000" baseline="-25000" dirty="0" err="1"/>
              <a:t>t</a:t>
            </a:r>
            <a:r>
              <a:rPr lang="en-GB" sz="2000" dirty="0"/>
              <a:t> = α + </a:t>
            </a:r>
            <a:r>
              <a:rPr lang="en-GB" sz="2000" dirty="0" err="1"/>
              <a:t>β</a:t>
            </a:r>
            <a:r>
              <a:rPr lang="en-GB" sz="2000" i="1" dirty="0" err="1"/>
              <a:t>X</a:t>
            </a:r>
            <a:r>
              <a:rPr lang="en-GB" sz="2000" baseline="-25000" dirty="0" err="1"/>
              <a:t>t</a:t>
            </a:r>
            <a:r>
              <a:rPr lang="en-GB" sz="2000" dirty="0"/>
              <a:t> + </a:t>
            </a:r>
            <a:r>
              <a:rPr lang="en-GB" sz="2000" dirty="0" err="1"/>
              <a:t>ε</a:t>
            </a:r>
            <a:r>
              <a:rPr lang="en-GB" sz="2000" baseline="-25000" dirty="0" err="1"/>
              <a:t>t</a:t>
            </a:r>
            <a:endParaRPr lang="en-GB" sz="2000" dirty="0"/>
          </a:p>
          <a:p>
            <a:pPr marL="358775" indent="-358775"/>
            <a:r>
              <a:rPr lang="en-GB" sz="2000" i="1" dirty="0" err="1"/>
              <a:t>X</a:t>
            </a:r>
            <a:r>
              <a:rPr lang="en-GB" sz="2000" baseline="-25000" dirty="0" err="1"/>
              <a:t>t</a:t>
            </a:r>
            <a:r>
              <a:rPr lang="en-GB" sz="2000" dirty="0"/>
              <a:t> and </a:t>
            </a:r>
            <a:r>
              <a:rPr lang="en-GB" sz="2000" i="1" dirty="0" err="1"/>
              <a:t>Y</a:t>
            </a:r>
            <a:r>
              <a:rPr lang="en-GB" sz="2000" baseline="-25000" dirty="0" err="1"/>
              <a:t>t</a:t>
            </a:r>
            <a:r>
              <a:rPr lang="en-GB" sz="2000" dirty="0"/>
              <a:t> are cointegrated: </a:t>
            </a:r>
            <a:r>
              <a:rPr lang="en-GB" sz="2000" dirty="0" err="1"/>
              <a:t>ε</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(0)</a:t>
            </a:r>
          </a:p>
          <a:p>
            <a:pPr marL="358775" indent="-358775"/>
            <a:r>
              <a:rPr lang="en-GB" sz="2000" i="1" dirty="0" err="1"/>
              <a:t>X</a:t>
            </a:r>
            <a:r>
              <a:rPr lang="en-GB" sz="2000" baseline="-25000" dirty="0" err="1"/>
              <a:t>t</a:t>
            </a:r>
            <a:r>
              <a:rPr lang="en-GB" sz="2000" dirty="0"/>
              <a:t> and </a:t>
            </a:r>
            <a:r>
              <a:rPr lang="en-GB" sz="2000" i="1" dirty="0" err="1"/>
              <a:t>Y</a:t>
            </a:r>
            <a:r>
              <a:rPr lang="en-GB" sz="2000" baseline="-25000" dirty="0" err="1"/>
              <a:t>t</a:t>
            </a:r>
            <a:r>
              <a:rPr lang="en-GB" sz="2000" dirty="0"/>
              <a:t> are not cointegrated: </a:t>
            </a:r>
            <a:r>
              <a:rPr lang="en-GB" sz="2000" dirty="0" err="1"/>
              <a:t>ε</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(1)</a:t>
            </a:r>
            <a:endParaRPr lang="en-GB" sz="2000" dirty="0"/>
          </a:p>
          <a:p>
            <a:pPr marL="358775" indent="-358775">
              <a:buFont typeface="Wingdings" pitchFamily="2" charset="2"/>
              <a:buNone/>
            </a:pPr>
            <a:r>
              <a:rPr lang="en-GB" sz="2000" dirty="0"/>
              <a:t>Tests for cointegration: </a:t>
            </a:r>
          </a:p>
          <a:p>
            <a:pPr marL="358775" indent="-358775"/>
            <a:r>
              <a:rPr lang="en-GB" sz="2000" dirty="0"/>
              <a:t>If β is known, unit root test based on differences </a:t>
            </a:r>
            <a:r>
              <a:rPr lang="en-GB" sz="2000" i="1" dirty="0" err="1"/>
              <a:t>Y</a:t>
            </a:r>
            <a:r>
              <a:rPr lang="en-GB" sz="2000" baseline="-25000" dirty="0" err="1"/>
              <a:t>t</a:t>
            </a:r>
            <a:r>
              <a:rPr lang="en-GB" sz="2000" dirty="0"/>
              <a:t> - </a:t>
            </a:r>
            <a:r>
              <a:rPr lang="en-GB" sz="2000" dirty="0" err="1"/>
              <a:t>β</a:t>
            </a:r>
            <a:r>
              <a:rPr lang="en-GB" sz="2000" i="1" dirty="0" err="1"/>
              <a:t>X</a:t>
            </a:r>
            <a:r>
              <a:rPr lang="en-GB" sz="2000" baseline="-25000" dirty="0" err="1"/>
              <a:t>t</a:t>
            </a:r>
            <a:r>
              <a:rPr lang="en-GB" sz="2000" dirty="0"/>
              <a:t> </a:t>
            </a:r>
          </a:p>
          <a:p>
            <a:pPr marL="358775" indent="-358775"/>
            <a:r>
              <a:rPr lang="en-GB" sz="2000" dirty="0"/>
              <a:t>Test procedures</a:t>
            </a:r>
          </a:p>
          <a:p>
            <a:pPr marL="719138" lvl="1" indent="-358775"/>
            <a:r>
              <a:rPr lang="en-GB" sz="1800" dirty="0"/>
              <a:t>Unit root test (DF or ADF) based on residuals e</a:t>
            </a:r>
            <a:r>
              <a:rPr lang="en-GB" sz="1800" baseline="-25000" dirty="0"/>
              <a:t>t</a:t>
            </a:r>
            <a:endParaRPr lang="en-GB" sz="1800" dirty="0"/>
          </a:p>
          <a:p>
            <a:pPr marL="719138" lvl="1" indent="-358775"/>
            <a:r>
              <a:rPr lang="en-GB" sz="1800" dirty="0"/>
              <a:t>Cointegrating regression Durbin-Watson (CRDW) test: DW statistic</a:t>
            </a:r>
          </a:p>
          <a:p>
            <a:pPr marL="719138" lvl="1" indent="-358775"/>
            <a:r>
              <a:rPr lang="en-GB" sz="1800" dirty="0"/>
              <a:t>Johansen technique: extends the cointegration technique to the multivariate case</a:t>
            </a:r>
          </a:p>
          <a:p>
            <a:pPr marL="358775" indent="-358775"/>
            <a:endParaRPr lang="en-GB" sz="2000" dirty="0"/>
          </a:p>
          <a:p>
            <a:pPr marL="358775" indent="-358775"/>
            <a:endParaRPr lang="en-US" sz="2000" dirty="0"/>
          </a:p>
        </p:txBody>
      </p:sp>
      <p:graphicFrame>
        <p:nvGraphicFramePr>
          <p:cNvPr id="3072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074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C2A51153-E1BA-49E0-AD44-DA47FB8DF665}" type="slidenum">
              <a:rPr lang="de-AT" altLang="en-US"/>
              <a:pPr>
                <a:defRPr/>
              </a:pPr>
              <a:t>59</a:t>
            </a:fld>
            <a:endParaRPr lang="de-AT" altLang="en-US"/>
          </a:p>
        </p:txBody>
      </p:sp>
      <p:sp>
        <p:nvSpPr>
          <p:cNvPr id="31749" name="Rectangle 2"/>
          <p:cNvSpPr>
            <a:spLocks noGrp="1" noChangeArrowheads="1"/>
          </p:cNvSpPr>
          <p:nvPr>
            <p:ph type="title"/>
          </p:nvPr>
        </p:nvSpPr>
        <p:spPr/>
        <p:txBody>
          <a:bodyPr/>
          <a:lstStyle/>
          <a:p>
            <a:r>
              <a:rPr lang="en-GB" sz="4000" dirty="0">
                <a:latin typeface="Verdana" pitchFamily="34" charset="0"/>
              </a:rPr>
              <a:t>Vector Error-Correction Model</a:t>
            </a:r>
            <a:endParaRPr lang="en-GB" sz="2400" dirty="0">
              <a:latin typeface="Verdana" pitchFamily="34" charset="0"/>
            </a:endParaRPr>
          </a:p>
        </p:txBody>
      </p:sp>
      <p:sp>
        <p:nvSpPr>
          <p:cNvPr id="31750" name="Rectangle 3"/>
          <p:cNvSpPr>
            <a:spLocks noGrp="1" noChangeArrowheads="1"/>
          </p:cNvSpPr>
          <p:nvPr>
            <p:ph type="body" sz="half" idx="1"/>
          </p:nvPr>
        </p:nvSpPr>
        <p:spPr>
          <a:xfrm>
            <a:off x="457200" y="1706563"/>
            <a:ext cx="8291264" cy="4530725"/>
          </a:xfrm>
        </p:spPr>
        <p:txBody>
          <a:bodyPr/>
          <a:lstStyle/>
          <a:p>
            <a:pPr marL="358775" indent="-358775">
              <a:spcBef>
                <a:spcPts val="475"/>
              </a:spcBef>
              <a:buFont typeface="Wingdings" pitchFamily="2" charset="2"/>
              <a:buNone/>
            </a:pPr>
            <a:r>
              <a:rPr lang="en-GB" sz="2000" i="1" dirty="0" err="1"/>
              <a:t>Y</a:t>
            </a:r>
            <a:r>
              <a:rPr lang="en-GB" sz="2000" baseline="-25000" dirty="0" err="1"/>
              <a:t>t</a:t>
            </a:r>
            <a:r>
              <a:rPr lang="en-GB" sz="2000" dirty="0"/>
              <a:t>: </a:t>
            </a:r>
            <a:r>
              <a:rPr lang="en-GB" sz="2000" i="1" dirty="0"/>
              <a:t>k</a:t>
            </a:r>
            <a:r>
              <a:rPr lang="en-GB" sz="2000" dirty="0"/>
              <a:t>-vector, each component </a:t>
            </a:r>
            <a:r>
              <a:rPr lang="en-GB" sz="2000" i="1" dirty="0"/>
              <a:t>I</a:t>
            </a:r>
            <a:r>
              <a:rPr lang="en-GB" sz="2000" dirty="0"/>
              <a:t>(1)</a:t>
            </a:r>
          </a:p>
          <a:p>
            <a:pPr marL="358775" indent="-358775">
              <a:spcBef>
                <a:spcPts val="475"/>
              </a:spcBef>
              <a:buFont typeface="Wingdings" pitchFamily="2" charset="2"/>
              <a:buNone/>
            </a:pPr>
            <a:r>
              <a:rPr lang="en-GB" sz="2000" dirty="0"/>
              <a:t>VAR(</a:t>
            </a:r>
            <a:r>
              <a:rPr lang="en-GB" sz="2000" i="1" dirty="0"/>
              <a:t>p</a:t>
            </a:r>
            <a:r>
              <a:rPr lang="en-GB" sz="2000" dirty="0"/>
              <a:t>) model for the </a:t>
            </a:r>
            <a:r>
              <a:rPr lang="en-GB" sz="2000" i="1" dirty="0"/>
              <a:t>k</a:t>
            </a:r>
            <a:r>
              <a:rPr lang="en-GB" sz="2000" dirty="0"/>
              <a:t>-vector</a:t>
            </a:r>
            <a:r>
              <a:rPr lang="en-GB" sz="2000" i="1" dirty="0"/>
              <a:t> </a:t>
            </a:r>
            <a:r>
              <a:rPr lang="en-GB" sz="2000" i="1" dirty="0" err="1"/>
              <a:t>Y</a:t>
            </a:r>
            <a:r>
              <a:rPr lang="en-GB" sz="2000" baseline="-25000" dirty="0" err="1"/>
              <a:t>t</a:t>
            </a:r>
            <a:endParaRPr lang="en-GB" sz="2000" dirty="0"/>
          </a:p>
          <a:p>
            <a:pPr marL="358775" indent="-358775">
              <a:spcBef>
                <a:spcPts val="475"/>
              </a:spcBef>
              <a:buFont typeface="Wingdings" pitchFamily="2" charset="2"/>
              <a:buNone/>
            </a:pPr>
            <a:r>
              <a:rPr lang="en-GB" sz="2000" dirty="0"/>
              <a:t>		</a:t>
            </a:r>
            <a:r>
              <a:rPr lang="en-GB" sz="2000" i="1" dirty="0" err="1"/>
              <a:t>Y</a:t>
            </a:r>
            <a:r>
              <a:rPr lang="en-GB" sz="2000" baseline="-25000" dirty="0" err="1"/>
              <a:t>t</a:t>
            </a:r>
            <a:r>
              <a:rPr lang="en-GB" sz="2000" dirty="0"/>
              <a:t> = δ + </a:t>
            </a:r>
            <a:r>
              <a:rPr lang="en-GB" sz="2000" dirty="0">
                <a:latin typeface="Verdana" pitchFamily="34" charset="0"/>
                <a:ea typeface="Verdana" pitchFamily="34" charset="0"/>
                <a:cs typeface="Verdana" pitchFamily="34" charset="0"/>
              </a:rPr>
              <a:t>Θ</a:t>
            </a:r>
            <a:r>
              <a:rPr lang="en-GB" sz="2000" baseline="-25000" dirty="0"/>
              <a:t>1</a:t>
            </a:r>
            <a:r>
              <a:rPr lang="en-GB" sz="2000" i="1" dirty="0"/>
              <a:t>Y</a:t>
            </a:r>
            <a:r>
              <a:rPr lang="en-GB" sz="2000" baseline="-25000" dirty="0"/>
              <a:t>t-1</a:t>
            </a:r>
            <a:r>
              <a:rPr lang="en-GB" sz="2000" dirty="0"/>
              <a:t> + … + </a:t>
            </a:r>
            <a:r>
              <a:rPr lang="en-GB" sz="2000" dirty="0" err="1">
                <a:latin typeface="Verdana" pitchFamily="34" charset="0"/>
                <a:ea typeface="Verdana" pitchFamily="34" charset="0"/>
                <a:cs typeface="Verdana" pitchFamily="34" charset="0"/>
              </a:rPr>
              <a:t>Θ</a:t>
            </a:r>
            <a:r>
              <a:rPr lang="en-GB" sz="2000" baseline="-25000" dirty="0" err="1"/>
              <a:t>p</a:t>
            </a:r>
            <a:r>
              <a:rPr lang="en-GB" sz="2000" i="1" dirty="0" err="1"/>
              <a:t>Y</a:t>
            </a:r>
            <a:r>
              <a:rPr lang="en-GB" sz="2000" baseline="-25000" dirty="0" err="1"/>
              <a:t>t</a:t>
            </a:r>
            <a:r>
              <a:rPr lang="en-GB" sz="2000" baseline="-25000" dirty="0"/>
              <a:t>-p</a:t>
            </a:r>
            <a:r>
              <a:rPr lang="en-GB" sz="2000" dirty="0"/>
              <a:t> + </a:t>
            </a:r>
            <a:r>
              <a:rPr lang="en-GB" sz="2000" dirty="0" err="1"/>
              <a:t>ε</a:t>
            </a:r>
            <a:r>
              <a:rPr lang="en-GB" sz="2000" baseline="-25000" dirty="0" err="1"/>
              <a:t>t</a:t>
            </a:r>
            <a:r>
              <a:rPr lang="en-GB" sz="2000" dirty="0"/>
              <a:t> </a:t>
            </a:r>
          </a:p>
          <a:p>
            <a:pPr marL="358775" indent="-358775">
              <a:spcBef>
                <a:spcPts val="475"/>
              </a:spcBef>
              <a:buFont typeface="Wingdings" pitchFamily="2" charset="2"/>
              <a:buNone/>
            </a:pPr>
            <a:r>
              <a:rPr lang="en-GB" sz="2000" dirty="0"/>
              <a:t>	transformed into </a:t>
            </a:r>
          </a:p>
          <a:p>
            <a:pPr marL="358775" indent="-358775">
              <a:spcBef>
                <a:spcPts val="475"/>
              </a:spcBef>
              <a:buFont typeface="Wingdings" pitchFamily="2" charset="2"/>
              <a:buNone/>
            </a:pPr>
            <a:r>
              <a:rPr lang="en-GB" sz="2000" dirty="0"/>
              <a:t>		</a:t>
            </a:r>
            <a:r>
              <a:rPr lang="en-GB" sz="2000" dirty="0" err="1">
                <a:latin typeface="Verdana" pitchFamily="34" charset="0"/>
              </a:rPr>
              <a:t>Δ</a:t>
            </a:r>
            <a:r>
              <a:rPr lang="en-GB" sz="2000" i="1" dirty="0" err="1"/>
              <a:t>Y</a:t>
            </a:r>
            <a:r>
              <a:rPr lang="en-GB" sz="2000" baseline="-25000" dirty="0" err="1"/>
              <a:t>t</a:t>
            </a:r>
            <a:r>
              <a:rPr lang="en-GB" sz="2000" dirty="0"/>
              <a:t> = δ + </a:t>
            </a:r>
            <a:r>
              <a:rPr lang="en-GB" sz="2000" dirty="0">
                <a:latin typeface="Verdana" pitchFamily="34" charset="0"/>
                <a:ea typeface="Verdana" pitchFamily="34" charset="0"/>
                <a:cs typeface="Verdana" pitchFamily="34" charset="0"/>
              </a:rPr>
              <a:t>Γ</a:t>
            </a:r>
            <a:r>
              <a:rPr lang="en-GB" sz="2000" baseline="-25000" dirty="0"/>
              <a:t>1</a:t>
            </a:r>
            <a:r>
              <a:rPr lang="en-GB" sz="2000" dirty="0">
                <a:latin typeface="Verdana" pitchFamily="34" charset="0"/>
              </a:rPr>
              <a:t>Δ</a:t>
            </a:r>
            <a:r>
              <a:rPr lang="en-GB" sz="2000" i="1" dirty="0"/>
              <a:t>Y</a:t>
            </a:r>
            <a:r>
              <a:rPr lang="en-GB" sz="2000" baseline="-25000" dirty="0"/>
              <a:t>t-1</a:t>
            </a:r>
            <a:r>
              <a:rPr lang="en-GB" sz="2000" dirty="0"/>
              <a:t> + … + </a:t>
            </a:r>
            <a:r>
              <a:rPr lang="en-GB" sz="2000" dirty="0">
                <a:latin typeface="Verdana" pitchFamily="34" charset="0"/>
                <a:ea typeface="Verdana" pitchFamily="34" charset="0"/>
                <a:cs typeface="Verdana" pitchFamily="34" charset="0"/>
              </a:rPr>
              <a:t>Γ</a:t>
            </a:r>
            <a:r>
              <a:rPr lang="en-GB" sz="2000" baseline="-25000" dirty="0"/>
              <a:t>p-1</a:t>
            </a:r>
            <a:r>
              <a:rPr lang="en-GB" sz="2000" dirty="0">
                <a:latin typeface="Verdana" pitchFamily="34" charset="0"/>
              </a:rPr>
              <a:t>Δ</a:t>
            </a:r>
            <a:r>
              <a:rPr lang="en-GB" sz="2000" i="1" dirty="0"/>
              <a:t>Y</a:t>
            </a:r>
            <a:r>
              <a:rPr lang="en-GB" sz="2000" baseline="-25000" dirty="0"/>
              <a:t>t-p+1</a:t>
            </a:r>
            <a:r>
              <a:rPr lang="en-GB" sz="2000" dirty="0"/>
              <a:t> + Π</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a:t>
            </a:r>
          </a:p>
          <a:p>
            <a:pPr marL="358775" indent="-358775">
              <a:spcBef>
                <a:spcPts val="475"/>
              </a:spcBef>
              <a:buFont typeface="Wingdings" pitchFamily="2" charset="2"/>
              <a:buNone/>
            </a:pPr>
            <a:r>
              <a:rPr lang="en-GB" sz="2000" dirty="0"/>
              <a:t>	with r{Π} = </a:t>
            </a:r>
            <a:r>
              <a:rPr lang="en-GB" sz="2000" i="1" dirty="0"/>
              <a:t>r</a:t>
            </a:r>
            <a:r>
              <a:rPr lang="en-GB" sz="2000" dirty="0"/>
              <a:t> and Π = </a:t>
            </a:r>
            <a:r>
              <a:rPr lang="en-GB" sz="2000" dirty="0" err="1"/>
              <a:t>γβ</a:t>
            </a:r>
            <a:r>
              <a:rPr lang="en-GB" sz="2000" dirty="0"/>
              <a:t>' gives </a:t>
            </a:r>
            <a:endParaRPr lang="en-GB" sz="2000" i="1" dirty="0"/>
          </a:p>
          <a:p>
            <a:pPr marL="358775" indent="-358775">
              <a:spcBef>
                <a:spcPts val="475"/>
              </a:spcBef>
              <a:buFont typeface="Wingdings" pitchFamily="2" charset="2"/>
              <a:buNone/>
            </a:pPr>
            <a:r>
              <a:rPr lang="en-GB" sz="2000" dirty="0"/>
              <a:t>		</a:t>
            </a:r>
            <a:r>
              <a:rPr lang="en-GB" sz="2000" dirty="0" err="1">
                <a:latin typeface="Verdana" pitchFamily="34" charset="0"/>
              </a:rPr>
              <a:t>Δ</a:t>
            </a:r>
            <a:r>
              <a:rPr lang="en-GB" sz="2000" i="1" dirty="0" err="1"/>
              <a:t>Y</a:t>
            </a:r>
            <a:r>
              <a:rPr lang="en-GB" sz="2000" baseline="-25000" dirty="0" err="1"/>
              <a:t>t</a:t>
            </a:r>
            <a:r>
              <a:rPr lang="en-GB" sz="2000" dirty="0"/>
              <a:t> = δ + </a:t>
            </a:r>
            <a:r>
              <a:rPr lang="en-GB" sz="2000" dirty="0">
                <a:latin typeface="Verdana" pitchFamily="34" charset="0"/>
                <a:ea typeface="Verdana" pitchFamily="34" charset="0"/>
                <a:cs typeface="Verdana" pitchFamily="34" charset="0"/>
              </a:rPr>
              <a:t>Γ</a:t>
            </a:r>
            <a:r>
              <a:rPr lang="en-GB" sz="2000" baseline="-25000" dirty="0"/>
              <a:t>1</a:t>
            </a:r>
            <a:r>
              <a:rPr lang="en-GB" sz="2000" dirty="0">
                <a:latin typeface="Verdana" pitchFamily="34" charset="0"/>
              </a:rPr>
              <a:t>Δ</a:t>
            </a:r>
            <a:r>
              <a:rPr lang="en-GB" sz="2000" i="1" dirty="0"/>
              <a:t>Y</a:t>
            </a:r>
            <a:r>
              <a:rPr lang="en-GB" sz="2000" baseline="-25000" dirty="0"/>
              <a:t>t-1</a:t>
            </a:r>
            <a:r>
              <a:rPr lang="en-GB" sz="2000" dirty="0"/>
              <a:t> + … + </a:t>
            </a:r>
            <a:r>
              <a:rPr lang="en-GB" sz="2000" dirty="0">
                <a:latin typeface="Verdana" pitchFamily="34" charset="0"/>
                <a:ea typeface="Verdana" pitchFamily="34" charset="0"/>
                <a:cs typeface="Verdana" pitchFamily="34" charset="0"/>
              </a:rPr>
              <a:t>Γ</a:t>
            </a:r>
            <a:r>
              <a:rPr lang="en-GB" sz="2000" baseline="-25000" dirty="0"/>
              <a:t>p-1</a:t>
            </a:r>
            <a:r>
              <a:rPr lang="en-GB" sz="2000" dirty="0">
                <a:latin typeface="Verdana" pitchFamily="34" charset="0"/>
              </a:rPr>
              <a:t>Δ</a:t>
            </a:r>
            <a:r>
              <a:rPr lang="en-GB" sz="2000" i="1" dirty="0"/>
              <a:t>Y</a:t>
            </a:r>
            <a:r>
              <a:rPr lang="en-GB" sz="2000" baseline="-25000" dirty="0"/>
              <a:t>t-p+1</a:t>
            </a:r>
            <a:r>
              <a:rPr lang="en-GB" sz="2000" dirty="0"/>
              <a:t> + γβ'</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(B)</a:t>
            </a:r>
          </a:p>
          <a:p>
            <a:pPr marL="358775" indent="-358775">
              <a:spcBef>
                <a:spcPts val="475"/>
              </a:spcBef>
            </a:pPr>
            <a:r>
              <a:rPr lang="en-GB" sz="2000" i="1" dirty="0"/>
              <a:t>r</a:t>
            </a:r>
            <a:r>
              <a:rPr lang="en-GB" sz="2000" dirty="0"/>
              <a:t> cointegrating relations β'</a:t>
            </a:r>
            <a:r>
              <a:rPr lang="en-GB" sz="2000" i="1" dirty="0"/>
              <a:t>Y</a:t>
            </a:r>
            <a:r>
              <a:rPr lang="en-GB" sz="2000" baseline="-25000" dirty="0"/>
              <a:t>t-1</a:t>
            </a:r>
          </a:p>
          <a:p>
            <a:pPr marL="358775" indent="-358775">
              <a:spcBef>
                <a:spcPts val="475"/>
              </a:spcBef>
            </a:pPr>
            <a:r>
              <a:rPr lang="en-GB" sz="2000" dirty="0"/>
              <a:t>Adaptation parameters γ measure the portion or speed of adaptation of </a:t>
            </a:r>
            <a:r>
              <a:rPr lang="en-GB" sz="2000" i="1" dirty="0" err="1"/>
              <a:t>Y</a:t>
            </a:r>
            <a:r>
              <a:rPr lang="en-GB" sz="2000" baseline="-25000" dirty="0" err="1"/>
              <a:t>t</a:t>
            </a:r>
            <a:r>
              <a:rPr lang="en-GB" sz="2000" dirty="0"/>
              <a:t> in compensation of the equilibrium error </a:t>
            </a:r>
            <a:r>
              <a:rPr lang="en-GB" sz="2000" i="1" dirty="0"/>
              <a:t>Z</a:t>
            </a:r>
            <a:r>
              <a:rPr lang="en-GB" sz="2000" baseline="-25000" dirty="0"/>
              <a:t>t-1</a:t>
            </a:r>
            <a:r>
              <a:rPr lang="en-GB" sz="2000" dirty="0"/>
              <a:t> = β'</a:t>
            </a:r>
            <a:r>
              <a:rPr lang="en-GB" sz="2000" i="1" dirty="0"/>
              <a:t>Y</a:t>
            </a:r>
            <a:r>
              <a:rPr lang="en-GB" sz="2000" baseline="-25000" dirty="0"/>
              <a:t>t-1</a:t>
            </a:r>
          </a:p>
          <a:p>
            <a:pPr marL="358775" indent="-358775">
              <a:spcBef>
                <a:spcPts val="475"/>
              </a:spcBef>
            </a:pPr>
            <a:r>
              <a:rPr lang="en-GB" sz="2000" dirty="0"/>
              <a:t>Equation (B) is called the vector error-correction (VEC) form of the VAR(</a:t>
            </a:r>
            <a:r>
              <a:rPr lang="en-GB" sz="2000" i="1" dirty="0"/>
              <a:t>p</a:t>
            </a:r>
            <a:r>
              <a:rPr lang="en-GB" sz="2000" dirty="0"/>
              <a:t>) model</a:t>
            </a:r>
          </a:p>
          <a:p>
            <a:pPr marL="358775" indent="-358775">
              <a:spcBef>
                <a:spcPts val="475"/>
              </a:spcBef>
            </a:pPr>
            <a:endParaRPr lang="en-GB" sz="2000" dirty="0"/>
          </a:p>
        </p:txBody>
      </p:sp>
      <p:graphicFrame>
        <p:nvGraphicFramePr>
          <p:cNvPr id="3174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177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a:t>Nov 22, 2019</a:t>
            </a:r>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GB" sz="4000">
                <a:latin typeface="Verdana" pitchFamily="34" charset="0"/>
              </a:rPr>
              <a:t>The weighting matrix </a:t>
            </a:r>
            <a:r>
              <a:rPr lang="en-GB" sz="4000" i="1">
                <a:latin typeface="Verdana" pitchFamily="34" charset="0"/>
              </a:rPr>
              <a:t>W</a:t>
            </a:r>
            <a:r>
              <a:rPr lang="en-GB" sz="4000" baseline="-25000">
                <a:latin typeface="Verdana" pitchFamily="34" charset="0"/>
              </a:rPr>
              <a:t>N</a:t>
            </a:r>
          </a:p>
        </p:txBody>
      </p:sp>
      <p:sp>
        <p:nvSpPr>
          <p:cNvPr id="1029" name="Textplatzhalter 17"/>
          <p:cNvSpPr>
            <a:spLocks noGrp="1"/>
          </p:cNvSpPr>
          <p:nvPr>
            <p:ph type="body" sz="half" idx="1"/>
          </p:nvPr>
        </p:nvSpPr>
        <p:spPr>
          <a:xfrm>
            <a:off x="500063" y="1600200"/>
            <a:ext cx="7858125" cy="4400550"/>
          </a:xfrm>
        </p:spPr>
        <p:txBody>
          <a:bodyPr/>
          <a:lstStyle/>
          <a:p>
            <a:pPr marL="571500" indent="-571500" eaLnBrk="1" hangingPunct="1">
              <a:buSzPct val="100000"/>
              <a:buFont typeface="Wingdings" pitchFamily="2" charset="2"/>
              <a:buNone/>
              <a:defRPr/>
            </a:pPr>
            <a:r>
              <a:rPr lang="en-GB" sz="2000" i="1"/>
              <a:t>W</a:t>
            </a:r>
            <a:r>
              <a:rPr lang="en-GB" sz="2000" baseline="-25000"/>
              <a:t>N</a:t>
            </a:r>
            <a:r>
              <a:rPr lang="en-GB" sz="2000"/>
              <a:t>: positive definite, order </a:t>
            </a:r>
            <a:r>
              <a:rPr lang="en-GB" sz="2000" i="1" err="1"/>
              <a:t>RxR</a:t>
            </a:r>
            <a:endParaRPr lang="en-GB" sz="2000">
              <a:cs typeface="Arial" charset="0"/>
            </a:endParaRPr>
          </a:p>
          <a:p>
            <a:pPr>
              <a:spcBef>
                <a:spcPts val="600"/>
              </a:spcBef>
              <a:defRPr/>
            </a:pPr>
            <a:r>
              <a:rPr lang="en-GB" sz="2000"/>
              <a:t>Different weighting matrices result in different consistent GIV estimators with different covariance matrices</a:t>
            </a:r>
          </a:p>
          <a:p>
            <a:pPr>
              <a:spcBef>
                <a:spcPts val="600"/>
              </a:spcBef>
              <a:defRPr/>
            </a:pPr>
            <a:r>
              <a:rPr lang="en-GB" sz="2000"/>
              <a:t>Optimal choice for </a:t>
            </a:r>
            <a:r>
              <a:rPr lang="en-GB" sz="2000" i="1"/>
              <a:t>W</a:t>
            </a:r>
            <a:r>
              <a:rPr lang="en-GB" sz="2000" baseline="-25000"/>
              <a:t>N</a:t>
            </a:r>
            <a:r>
              <a:rPr lang="en-GB" sz="2000"/>
              <a:t>?</a:t>
            </a:r>
          </a:p>
          <a:p>
            <a:pPr>
              <a:spcBef>
                <a:spcPts val="600"/>
              </a:spcBef>
              <a:defRPr/>
            </a:pPr>
            <a:r>
              <a:rPr lang="en-GB" sz="2000"/>
              <a:t>For </a:t>
            </a:r>
            <a:r>
              <a:rPr lang="en-GB" sz="2000" i="1"/>
              <a:t>R</a:t>
            </a:r>
            <a:r>
              <a:rPr lang="en-GB" sz="2000"/>
              <a:t> = </a:t>
            </a:r>
            <a:r>
              <a:rPr lang="en-GB" sz="2000" i="1"/>
              <a:t>K</a:t>
            </a:r>
            <a:r>
              <a:rPr lang="en-GB" sz="2000"/>
              <a:t>, the matrix </a:t>
            </a:r>
            <a:r>
              <a:rPr lang="en-GB" sz="2000" i="1"/>
              <a:t>Z’X</a:t>
            </a:r>
            <a:r>
              <a:rPr lang="en-GB" sz="2000"/>
              <a:t> is square and invertible; the IV estimator is (</a:t>
            </a:r>
            <a:r>
              <a:rPr lang="en-GB" sz="2000" i="1"/>
              <a:t>Z’X</a:t>
            </a:r>
            <a:r>
              <a:rPr lang="en-GB" sz="2000"/>
              <a:t>)</a:t>
            </a:r>
            <a:r>
              <a:rPr lang="en-GB" sz="2000" baseline="30000"/>
              <a:t>-1</a:t>
            </a:r>
            <a:r>
              <a:rPr lang="en-GB" sz="2000" i="1"/>
              <a:t>Z’y</a:t>
            </a:r>
            <a:r>
              <a:rPr lang="en-GB" sz="2000"/>
              <a:t> for any </a:t>
            </a:r>
            <a:r>
              <a:rPr lang="en-GB" sz="2000" i="1"/>
              <a:t>W</a:t>
            </a:r>
            <a:r>
              <a:rPr lang="en-GB" sz="2000" baseline="-25000"/>
              <a:t>N</a:t>
            </a:r>
          </a:p>
          <a:p>
            <a:pPr>
              <a:spcBef>
                <a:spcPts val="600"/>
              </a:spcBef>
              <a:buFont typeface="Wingdings" pitchFamily="2" charset="2"/>
              <a:buNone/>
              <a:defRPr/>
            </a:pPr>
            <a:endParaRPr lang="en-GB" sz="280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1ECBD12A-3787-4C95-96EF-B0818EF549AD}" type="slidenum">
              <a:rPr lang="de-AT" altLang="en-US"/>
              <a:pPr>
                <a:defRPr/>
              </a:pPr>
              <a:t>6</a:t>
            </a:fld>
            <a:endParaRPr lang="de-AT" altLang="en-US"/>
          </a:p>
        </p:txBody>
      </p:sp>
      <p:graphicFrame>
        <p:nvGraphicFramePr>
          <p:cNvPr id="2150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6564" name="Formel" r:id="rId4" imgW="114151" imgH="215619" progId="Equation.3">
                  <p:embed/>
                </p:oleObj>
              </mc:Choice>
              <mc:Fallback>
                <p:oleObj name="Formel" r:id="rId4" imgW="114151" imgH="215619" progId="Equation.3">
                  <p:embed/>
                  <p:pic>
                    <p:nvPicPr>
                      <p:cNvPr id="21506"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520363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solidFill>
                  <a:schemeClr val="accent3">
                    <a:lumMod val="65000"/>
                  </a:schemeClr>
                </a:solidFill>
              </a:rPr>
              <a:t>Econometric Models</a:t>
            </a:r>
          </a:p>
          <a:p>
            <a:pPr>
              <a:spcBef>
                <a:spcPts val="500"/>
              </a:spcBef>
              <a:defRPr/>
            </a:pPr>
            <a:r>
              <a:rPr lang="en-GB" sz="2000" dirty="0">
                <a:solidFill>
                  <a:schemeClr val="accent3">
                    <a:lumMod val="65000"/>
                  </a:schemeClr>
                </a:solidFill>
              </a:rPr>
              <a:t>Dynamic Models</a:t>
            </a:r>
          </a:p>
          <a:p>
            <a:pPr>
              <a:spcBef>
                <a:spcPts val="500"/>
              </a:spcBef>
              <a:defRPr/>
            </a:pPr>
            <a:r>
              <a:rPr lang="en-GB" sz="2000" dirty="0">
                <a:solidFill>
                  <a:schemeClr val="accent3">
                    <a:lumMod val="65000"/>
                  </a:schemeClr>
                </a:solidFill>
              </a:rPr>
              <a:t>Multi-equation Models</a:t>
            </a:r>
          </a:p>
          <a:p>
            <a:pPr>
              <a:spcBef>
                <a:spcPts val="500"/>
              </a:spcBef>
              <a:defRPr/>
            </a:pPr>
            <a:r>
              <a:rPr lang="en-GB" sz="2000" dirty="0">
                <a:solidFill>
                  <a:schemeClr val="accent3">
                    <a:lumMod val="65000"/>
                  </a:schemeClr>
                </a:solidFill>
              </a:rPr>
              <a:t>Time Series Models</a:t>
            </a:r>
          </a:p>
          <a:p>
            <a:pPr>
              <a:spcBef>
                <a:spcPts val="500"/>
              </a:spcBef>
              <a:defRPr/>
            </a:pPr>
            <a:r>
              <a:rPr lang="en-GB" sz="2000" dirty="0"/>
              <a:t>Models for Limited Dependent Variables</a:t>
            </a:r>
          </a:p>
          <a:p>
            <a:pPr>
              <a:spcBef>
                <a:spcPts val="500"/>
              </a:spcBef>
              <a:defRPr/>
            </a:pPr>
            <a:r>
              <a:rPr lang="en-GB" sz="2000" dirty="0"/>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2985BEA9-47F9-449C-8F44-E9CC7A717C3C}" type="slidenum">
              <a:rPr lang="de-AT" altLang="en-US"/>
              <a:pPr>
                <a:defRPr/>
              </a:pPr>
              <a:t>60</a:t>
            </a:fld>
            <a:endParaRPr lang="de-AT" altLang="en-US"/>
          </a:p>
        </p:txBody>
      </p:sp>
      <p:graphicFrame>
        <p:nvGraphicFramePr>
          <p:cNvPr id="3277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2820"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282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sz="4000" dirty="0">
                <a:latin typeface="Verdana" pitchFamily="34" charset="0"/>
              </a:rPr>
              <a:t>Example</a:t>
            </a:r>
          </a:p>
        </p:txBody>
      </p:sp>
      <p:sp>
        <p:nvSpPr>
          <p:cNvPr id="53251" name="Rectangle 3"/>
          <p:cNvSpPr>
            <a:spLocks noGrp="1" noChangeArrowheads="1"/>
          </p:cNvSpPr>
          <p:nvPr>
            <p:ph idx="1"/>
          </p:nvPr>
        </p:nvSpPr>
        <p:spPr>
          <a:xfrm>
            <a:off x="603250" y="1825625"/>
            <a:ext cx="8001000" cy="4267200"/>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60000" indent="-360000">
              <a:buFont typeface="Wingdings" pitchFamily="2" charset="2"/>
              <a:buNone/>
              <a:defRPr/>
            </a:pPr>
            <a:r>
              <a:rPr lang="en-GB" sz="2000" dirty="0"/>
              <a:t>To be explained whether a household owns a car: explanatory power have </a:t>
            </a:r>
          </a:p>
          <a:p>
            <a:pPr marL="360000" indent="-360000">
              <a:defRPr/>
            </a:pPr>
            <a:r>
              <a:rPr lang="en-GB" sz="2000" dirty="0"/>
              <a:t>income </a:t>
            </a:r>
          </a:p>
          <a:p>
            <a:pPr marL="360000" indent="-360000">
              <a:defRPr/>
            </a:pPr>
            <a:r>
              <a:rPr lang="en-GB" sz="2000" dirty="0"/>
              <a:t>household size </a:t>
            </a:r>
          </a:p>
          <a:p>
            <a:pPr marL="360000" indent="-360000">
              <a:defRPr/>
            </a:pPr>
            <a:r>
              <a:rPr lang="en-GB" sz="2000" dirty="0"/>
              <a:t>etc. </a:t>
            </a:r>
          </a:p>
          <a:p>
            <a:pPr marL="360000" indent="-360000">
              <a:buFont typeface="Wingdings" pitchFamily="2" charset="2"/>
              <a:buNone/>
              <a:defRPr/>
            </a:pPr>
            <a:r>
              <a:rPr lang="en-GB" sz="2000" dirty="0"/>
              <a:t>Regression for describing car-ownership is not suitable!</a:t>
            </a:r>
          </a:p>
          <a:p>
            <a:pPr marL="360000" indent="-360000">
              <a:defRPr/>
            </a:pPr>
            <a:r>
              <a:rPr lang="en-GB" sz="2000" dirty="0"/>
              <a:t>Owning a car has two manifestations: yes/no</a:t>
            </a:r>
          </a:p>
          <a:p>
            <a:pPr marL="360000" indent="-360000">
              <a:defRPr/>
            </a:pPr>
            <a:r>
              <a:rPr lang="en-GB" sz="2000" dirty="0"/>
              <a:t>Indicator for owning a car is a binary variable </a:t>
            </a:r>
          </a:p>
          <a:p>
            <a:pPr marL="360000" indent="-360000">
              <a:buFont typeface="Wingdings" pitchFamily="2" charset="2"/>
              <a:buNone/>
              <a:defRPr/>
            </a:pPr>
            <a:r>
              <a:rPr lang="en-GB" sz="2000" dirty="0"/>
              <a:t>Models are needed that allow describing a binary dependent variable or a, more generally, limited dependent variable </a:t>
            </a:r>
          </a:p>
        </p:txBody>
      </p:sp>
      <p:sp>
        <p:nvSpPr>
          <p:cNvPr id="6" name="Datumsplatzhalter 5"/>
          <p:cNvSpPr>
            <a:spLocks noGrp="1"/>
          </p:cNvSpPr>
          <p:nvPr>
            <p:ph type="dt" sz="quarter" idx="10"/>
          </p:nvPr>
        </p:nvSpPr>
        <p:spPr/>
        <p:txBody>
          <a:bodyPr/>
          <a:lstStyle/>
          <a:p>
            <a:pPr>
              <a:defRPr/>
            </a:pPr>
            <a:r>
              <a:rPr lang="en-US" altLang="en-US"/>
              <a:t>Nov 22, 2019</a:t>
            </a:r>
            <a:endParaRPr lang="de-AT" altLang="en-US"/>
          </a:p>
        </p:txBody>
      </p:sp>
      <p:sp>
        <p:nvSpPr>
          <p:cNvPr id="4"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5" name="Foliennummernplatzhalter 5"/>
          <p:cNvSpPr>
            <a:spLocks noGrp="1"/>
          </p:cNvSpPr>
          <p:nvPr>
            <p:ph type="sldNum" sz="quarter" idx="12"/>
          </p:nvPr>
        </p:nvSpPr>
        <p:spPr/>
        <p:txBody>
          <a:bodyPr/>
          <a:lstStyle/>
          <a:p>
            <a:pPr>
              <a:defRPr/>
            </a:pPr>
            <a:fld id="{503CBA9D-A204-4DBA-85A9-F1FDD7DBBFE9}" type="slidenum">
              <a:rPr lang="de-AT" altLang="en-US"/>
              <a:pPr>
                <a:defRPr/>
              </a:pPr>
              <a:t>61</a:t>
            </a:fld>
            <a:endParaRPr lang="de-AT"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r>
              <a:rPr lang="en-GB" sz="4000" dirty="0">
                <a:latin typeface="Verdana" pitchFamily="34" charset="0"/>
              </a:rPr>
              <a:t>Cases of Limited Dependent Variable</a:t>
            </a:r>
          </a:p>
        </p:txBody>
      </p:sp>
      <p:sp>
        <p:nvSpPr>
          <p:cNvPr id="2053" name="Textplatzhalter 17"/>
          <p:cNvSpPr>
            <a:spLocks noGrp="1"/>
          </p:cNvSpPr>
          <p:nvPr>
            <p:ph type="body" sz="half" idx="1"/>
          </p:nvPr>
        </p:nvSpPr>
        <p:spPr>
          <a:xfrm>
            <a:off x="500063" y="1600200"/>
            <a:ext cx="7858125" cy="4400550"/>
          </a:xfrm>
        </p:spPr>
        <p:txBody>
          <a:bodyPr/>
          <a:lstStyle/>
          <a:p>
            <a:pPr marL="360000" indent="-360000">
              <a:spcBef>
                <a:spcPts val="480"/>
              </a:spcBef>
              <a:buFont typeface="Wingdings" pitchFamily="2" charset="2"/>
              <a:buNone/>
              <a:defRPr/>
            </a:pPr>
            <a:r>
              <a:rPr lang="en-GB" sz="2000" dirty="0">
                <a:solidFill>
                  <a:srgbClr val="000000"/>
                </a:solidFill>
              </a:rPr>
              <a:t>Typical situations: functions of explanatory variables are used to describe or explain </a:t>
            </a:r>
          </a:p>
          <a:p>
            <a:pPr marL="360000" indent="-360000">
              <a:spcBef>
                <a:spcPts val="480"/>
              </a:spcBef>
              <a:defRPr/>
            </a:pPr>
            <a:r>
              <a:rPr lang="en-GB" sz="2000" dirty="0">
                <a:solidFill>
                  <a:srgbClr val="000000"/>
                </a:solidFill>
              </a:rPr>
              <a:t>Dichotomous dependent variable, e.g., ownership of a car (yes/no), employment status (employed/unemployed), etc.</a:t>
            </a:r>
            <a:endParaRPr lang="en-GB" sz="2000" dirty="0"/>
          </a:p>
          <a:p>
            <a:pPr marL="360000" indent="-360000">
              <a:spcBef>
                <a:spcPts val="480"/>
              </a:spcBef>
              <a:defRPr/>
            </a:pPr>
            <a:r>
              <a:rPr lang="en-GB" sz="2000" dirty="0"/>
              <a:t>Ordered response</a:t>
            </a:r>
            <a:r>
              <a:rPr lang="en-GB" sz="2000" dirty="0">
                <a:solidFill>
                  <a:srgbClr val="000000"/>
                </a:solidFill>
              </a:rPr>
              <a:t>, e.g., </a:t>
            </a:r>
            <a:r>
              <a:rPr lang="en-GB" sz="2000" dirty="0"/>
              <a:t>qualitative assessment (good/average/bad), working status (full-time/part-time/not working), etc.</a:t>
            </a:r>
          </a:p>
          <a:p>
            <a:pPr marL="360000" indent="-360000">
              <a:spcBef>
                <a:spcPts val="480"/>
              </a:spcBef>
              <a:defRPr/>
            </a:pPr>
            <a:r>
              <a:rPr lang="en-GB" sz="2000" dirty="0"/>
              <a:t>Multinomial response, e.g., trading destinations (Europe/Asia/Africa), transportation means (train/bus/car), etc.</a:t>
            </a:r>
          </a:p>
          <a:p>
            <a:pPr marL="360000" indent="-360000">
              <a:spcBef>
                <a:spcPts val="480"/>
              </a:spcBef>
              <a:defRPr/>
            </a:pPr>
            <a:r>
              <a:rPr lang="en-GB" sz="2000" dirty="0"/>
              <a:t>Count data, e.g., number of orders a company receives in a week, number of patents granted to a company in a year</a:t>
            </a:r>
          </a:p>
          <a:p>
            <a:pPr marL="360000" indent="-360000">
              <a:spcBef>
                <a:spcPts val="480"/>
              </a:spcBef>
              <a:defRPr/>
            </a:pPr>
            <a:r>
              <a:rPr lang="en-GB" sz="2000" dirty="0"/>
              <a:t>Censored data, e.g., expenditures for durable goods, duration of study with drop outs</a:t>
            </a:r>
          </a:p>
          <a:p>
            <a:pPr>
              <a:spcBef>
                <a:spcPts val="600"/>
              </a:spcBef>
              <a:buFont typeface="Wingdings" pitchFamily="2" charset="2"/>
              <a:buNone/>
              <a:defRPr/>
            </a:pPr>
            <a:endParaRPr lang="en-GB" sz="2000" dirty="0"/>
          </a:p>
          <a:p>
            <a:pPr>
              <a:spcBef>
                <a:spcPts val="600"/>
              </a:spcBef>
              <a:defRPr/>
            </a:pPr>
            <a:endParaRPr lang="en-US" sz="2000" dirty="0"/>
          </a:p>
          <a:p>
            <a:pPr>
              <a:spcBef>
                <a:spcPts val="600"/>
              </a:spcBef>
              <a:buFont typeface="Wingdings" pitchFamily="2" charset="2"/>
              <a:buNone/>
              <a:defRPr/>
            </a:pPr>
            <a:endParaRPr lang="en-US"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21BD43CB-051C-4565-BAA8-DD54DAE5709F}" type="slidenum">
              <a:rPr lang="de-AT" altLang="en-US"/>
              <a:pPr>
                <a:defRPr/>
              </a:pPr>
              <a:t>62</a:t>
            </a:fld>
            <a:endParaRPr lang="de-AT" altLang="en-US" dirty="0"/>
          </a:p>
        </p:txBody>
      </p:sp>
      <p:graphicFrame>
        <p:nvGraphicFramePr>
          <p:cNvPr id="348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486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486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solidFill>
                  <a:schemeClr val="accent3">
                    <a:lumMod val="65000"/>
                  </a:schemeClr>
                </a:solidFill>
              </a:rPr>
              <a:t>Econometric Models</a:t>
            </a:r>
          </a:p>
          <a:p>
            <a:pPr>
              <a:spcBef>
                <a:spcPts val="500"/>
              </a:spcBef>
              <a:defRPr/>
            </a:pPr>
            <a:r>
              <a:rPr lang="en-GB" sz="2000" dirty="0">
                <a:solidFill>
                  <a:schemeClr val="accent3">
                    <a:lumMod val="65000"/>
                  </a:schemeClr>
                </a:solidFill>
              </a:rPr>
              <a:t>Dynamic Models</a:t>
            </a:r>
          </a:p>
          <a:p>
            <a:pPr>
              <a:spcBef>
                <a:spcPts val="500"/>
              </a:spcBef>
              <a:defRPr/>
            </a:pPr>
            <a:r>
              <a:rPr lang="en-GB" sz="2000" dirty="0">
                <a:solidFill>
                  <a:schemeClr val="accent3">
                    <a:lumMod val="65000"/>
                  </a:schemeClr>
                </a:solidFill>
              </a:rPr>
              <a:t>Multi-equation Models</a:t>
            </a:r>
          </a:p>
          <a:p>
            <a:pPr>
              <a:spcBef>
                <a:spcPts val="500"/>
              </a:spcBef>
              <a:defRPr/>
            </a:pPr>
            <a:r>
              <a:rPr lang="en-GB" sz="2000" dirty="0">
                <a:solidFill>
                  <a:schemeClr val="accent3">
                    <a:lumMod val="65000"/>
                  </a:schemeClr>
                </a:solidFill>
              </a:rPr>
              <a:t>Time Series Models</a:t>
            </a:r>
          </a:p>
          <a:p>
            <a:pPr>
              <a:spcBef>
                <a:spcPts val="500"/>
              </a:spcBef>
              <a:defRPr/>
            </a:pPr>
            <a:r>
              <a:rPr lang="en-GB" sz="2000" dirty="0">
                <a:solidFill>
                  <a:schemeClr val="accent3">
                    <a:lumMod val="65000"/>
                  </a:schemeClr>
                </a:solidFill>
              </a:rPr>
              <a:t>Models for Limited Dependent Variables</a:t>
            </a:r>
          </a:p>
          <a:p>
            <a:pPr>
              <a:spcBef>
                <a:spcPts val="500"/>
              </a:spcBef>
              <a:defRPr/>
            </a:pPr>
            <a:r>
              <a:rPr lang="en-GB" sz="2000" dirty="0"/>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6537DABC-885A-4FAA-976B-304D5835AE40}" type="slidenum">
              <a:rPr lang="de-AT" altLang="en-US"/>
              <a:pPr>
                <a:defRPr/>
              </a:pPr>
              <a:t>63</a:t>
            </a:fld>
            <a:endParaRPr lang="de-AT" altLang="en-US"/>
          </a:p>
        </p:txBody>
      </p:sp>
      <p:graphicFrame>
        <p:nvGraphicFramePr>
          <p:cNvPr id="3584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589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589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GB" sz="4000" dirty="0">
                <a:latin typeface="Verdana" pitchFamily="34" charset="0"/>
              </a:rPr>
              <a:t>Panel Data</a:t>
            </a:r>
          </a:p>
        </p:txBody>
      </p:sp>
      <p:sp>
        <p:nvSpPr>
          <p:cNvPr id="36868"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Population of interest: individuals, households, companies, countries</a:t>
            </a:r>
          </a:p>
          <a:p>
            <a:pPr>
              <a:spcBef>
                <a:spcPts val="600"/>
              </a:spcBef>
              <a:buFont typeface="Wingdings" pitchFamily="2" charset="2"/>
              <a:buNone/>
            </a:pPr>
            <a:r>
              <a:rPr lang="en-GB" sz="2000" dirty="0"/>
              <a:t>Types of observations</a:t>
            </a:r>
          </a:p>
          <a:p>
            <a:pPr>
              <a:spcBef>
                <a:spcPts val="600"/>
              </a:spcBef>
            </a:pPr>
            <a:r>
              <a:rPr lang="en-GB" sz="1800" dirty="0"/>
              <a:t>Cross-sectional data: Observations of all units of a population, or of a (representative) subset, at one specific point in time; e.g., wages in 2015</a:t>
            </a:r>
          </a:p>
          <a:p>
            <a:pPr>
              <a:spcBef>
                <a:spcPts val="600"/>
              </a:spcBef>
            </a:pPr>
            <a:r>
              <a:rPr lang="en-GB" sz="1800" dirty="0"/>
              <a:t>Time series data: Series of observations on units of the population over a period of time; e.g., wages of a worker in 2009 through 2015</a:t>
            </a:r>
            <a:endParaRPr lang="en-GB" sz="1800" i="1" dirty="0"/>
          </a:p>
          <a:p>
            <a:pPr>
              <a:spcBef>
                <a:spcPts val="600"/>
              </a:spcBef>
            </a:pPr>
            <a:r>
              <a:rPr lang="en-GB" sz="1800" dirty="0"/>
              <a:t>Panel data: Repeated observations of (the same) population units collected over a number of periods; data set with both a cross-sectional and a time series aspect; multi-dimensional data</a:t>
            </a:r>
          </a:p>
          <a:p>
            <a:pPr>
              <a:spcBef>
                <a:spcPts val="600"/>
              </a:spcBef>
              <a:buFont typeface="Wingdings" pitchFamily="2" charset="2"/>
              <a:buNone/>
            </a:pPr>
            <a:r>
              <a:rPr lang="en-GB" sz="2000" dirty="0"/>
              <a:t>Cross-sectional and time series data are one-dimensional, special cases of panel data</a:t>
            </a:r>
          </a:p>
          <a:p>
            <a:pPr>
              <a:spcBef>
                <a:spcPts val="600"/>
              </a:spcBef>
              <a:buFont typeface="Wingdings" pitchFamily="2" charset="2"/>
              <a:buNone/>
            </a:pPr>
            <a:r>
              <a:rPr lang="en-GB" sz="2000" dirty="0"/>
              <a:t>Pooling independent cross-sections: (only) similar to panel data</a:t>
            </a:r>
          </a:p>
          <a:p>
            <a:pPr>
              <a:spcBef>
                <a:spcPts val="600"/>
              </a:spcBef>
            </a:pPr>
            <a:endParaRPr lang="en-US" sz="2000" dirty="0"/>
          </a:p>
          <a:p>
            <a:pPr>
              <a:spcBef>
                <a:spcPts val="600"/>
              </a:spcBef>
              <a:buFont typeface="Wingdings" pitchFamily="2" charset="2"/>
              <a:buNone/>
            </a:pPr>
            <a:endParaRPr lang="en-US" sz="2800" dirty="0"/>
          </a:p>
          <a:p>
            <a:pPr>
              <a:spcBef>
                <a:spcPts val="600"/>
              </a:spcBef>
              <a:buFont typeface="Wingdings" pitchFamily="2" charset="2"/>
              <a:buNone/>
            </a:pPr>
            <a:endParaRPr lang="en-US"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59FE1EB1-8E14-4586-8695-810CA1027040}" type="slidenum">
              <a:rPr lang="de-AT" altLang="en-US"/>
              <a:pPr>
                <a:defRPr/>
              </a:pPr>
              <a:t>64</a:t>
            </a:fld>
            <a:endParaRPr lang="de-AT" altLang="en-US" dirty="0"/>
          </a:p>
        </p:txBody>
      </p:sp>
      <p:graphicFrame>
        <p:nvGraphicFramePr>
          <p:cNvPr id="3686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6892"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GB" sz="4000" dirty="0">
                <a:latin typeface="Verdana" pitchFamily="34" charset="0"/>
              </a:rPr>
              <a:t>Panel Data: Three Types </a:t>
            </a:r>
          </a:p>
        </p:txBody>
      </p:sp>
      <p:sp>
        <p:nvSpPr>
          <p:cNvPr id="37892"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Typically data at micro-economic level (individuals, households, firms), but also at macro-economic level (e.g., countries)</a:t>
            </a:r>
          </a:p>
          <a:p>
            <a:pPr>
              <a:spcBef>
                <a:spcPts val="600"/>
              </a:spcBef>
              <a:buFont typeface="Wingdings" pitchFamily="2" charset="2"/>
              <a:buNone/>
            </a:pPr>
            <a:r>
              <a:rPr lang="en-GB" sz="2000" dirty="0"/>
              <a:t>Notation:</a:t>
            </a:r>
          </a:p>
          <a:p>
            <a:pPr>
              <a:spcBef>
                <a:spcPts val="600"/>
              </a:spcBef>
            </a:pPr>
            <a:r>
              <a:rPr lang="en-GB" sz="1800" i="1" dirty="0"/>
              <a:t>N</a:t>
            </a:r>
            <a:r>
              <a:rPr lang="en-GB" sz="1800" dirty="0"/>
              <a:t>: Number of cross-sectional units </a:t>
            </a:r>
          </a:p>
          <a:p>
            <a:pPr>
              <a:spcBef>
                <a:spcPts val="600"/>
              </a:spcBef>
            </a:pPr>
            <a:r>
              <a:rPr lang="en-GB" sz="1800" i="1" dirty="0"/>
              <a:t>T</a:t>
            </a:r>
            <a:r>
              <a:rPr lang="en-GB" sz="1800" dirty="0"/>
              <a:t>: Number of time periods</a:t>
            </a:r>
          </a:p>
          <a:p>
            <a:pPr>
              <a:spcBef>
                <a:spcPts val="600"/>
              </a:spcBef>
              <a:buFont typeface="Wingdings" pitchFamily="2" charset="2"/>
              <a:buNone/>
            </a:pPr>
            <a:r>
              <a:rPr lang="en-GB" sz="2000" dirty="0"/>
              <a:t>Types of panel data:</a:t>
            </a:r>
            <a:endParaRPr lang="en-GB" sz="2000" i="1" dirty="0"/>
          </a:p>
          <a:p>
            <a:pPr>
              <a:spcBef>
                <a:spcPts val="600"/>
              </a:spcBef>
            </a:pPr>
            <a:r>
              <a:rPr lang="en-GB" sz="1800" dirty="0"/>
              <a:t>Large </a:t>
            </a:r>
            <a:r>
              <a:rPr lang="en-GB" sz="1800" i="1" dirty="0"/>
              <a:t>T</a:t>
            </a:r>
            <a:r>
              <a:rPr lang="en-GB" sz="1800" dirty="0"/>
              <a:t>, small </a:t>
            </a:r>
            <a:r>
              <a:rPr lang="en-GB" sz="1800" i="1" dirty="0"/>
              <a:t>N</a:t>
            </a:r>
            <a:r>
              <a:rPr lang="en-GB" sz="1800" dirty="0"/>
              <a:t>: “long and narrow” </a:t>
            </a:r>
          </a:p>
          <a:p>
            <a:pPr>
              <a:spcBef>
                <a:spcPts val="600"/>
              </a:spcBef>
            </a:pPr>
            <a:r>
              <a:rPr lang="en-GB" sz="1800" dirty="0"/>
              <a:t>Small </a:t>
            </a:r>
            <a:r>
              <a:rPr lang="en-GB" sz="1800" i="1" dirty="0"/>
              <a:t>T</a:t>
            </a:r>
            <a:r>
              <a:rPr lang="en-GB" sz="1800" dirty="0"/>
              <a:t>, large </a:t>
            </a:r>
            <a:r>
              <a:rPr lang="en-GB" sz="1800" i="1" dirty="0"/>
              <a:t>N</a:t>
            </a:r>
            <a:r>
              <a:rPr lang="en-GB" sz="1800" dirty="0"/>
              <a:t>: “short and wide”</a:t>
            </a:r>
          </a:p>
          <a:p>
            <a:pPr>
              <a:spcBef>
                <a:spcPts val="600"/>
              </a:spcBef>
            </a:pPr>
            <a:r>
              <a:rPr lang="en-GB" sz="1800" dirty="0"/>
              <a:t>Large </a:t>
            </a:r>
            <a:r>
              <a:rPr lang="en-GB" sz="1800" i="1" dirty="0"/>
              <a:t>T</a:t>
            </a:r>
            <a:r>
              <a:rPr lang="en-GB" sz="1800" dirty="0"/>
              <a:t>, large </a:t>
            </a:r>
            <a:r>
              <a:rPr lang="en-GB" sz="1800" i="1" dirty="0"/>
              <a:t>N</a:t>
            </a:r>
            <a:r>
              <a:rPr lang="en-GB" sz="1800" dirty="0"/>
              <a:t>: “long and wide” </a:t>
            </a:r>
          </a:p>
          <a:p>
            <a:pPr>
              <a:spcBef>
                <a:spcPts val="600"/>
              </a:spcBef>
              <a:buFont typeface="Wingdings" pitchFamily="2" charset="2"/>
              <a:buNone/>
            </a:pPr>
            <a:endParaRPr lang="en-GB" sz="12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BBAE728E-2F22-49D0-9C10-E8203468BCE7}" type="slidenum">
              <a:rPr lang="de-AT" altLang="en-US"/>
              <a:pPr>
                <a:defRPr/>
              </a:pPr>
              <a:t>65</a:t>
            </a:fld>
            <a:endParaRPr lang="de-AT" altLang="en-US" dirty="0"/>
          </a:p>
        </p:txBody>
      </p:sp>
      <p:graphicFrame>
        <p:nvGraphicFramePr>
          <p:cNvPr id="3789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791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GB" sz="4000" dirty="0">
                <a:latin typeface="Verdana" pitchFamily="34" charset="0"/>
              </a:rPr>
              <a:t>Some Examples</a:t>
            </a:r>
          </a:p>
        </p:txBody>
      </p:sp>
      <p:sp>
        <p:nvSpPr>
          <p:cNvPr id="2053" name="Textplatzhalter 17"/>
          <p:cNvSpPr>
            <a:spLocks noGrp="1"/>
          </p:cNvSpPr>
          <p:nvPr>
            <p:ph type="body" sz="half" idx="1"/>
          </p:nvPr>
        </p:nvSpPr>
        <p:spPr>
          <a:xfrm>
            <a:off x="500063" y="1600200"/>
            <a:ext cx="7959725"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a:t>Verbeek’s</a:t>
            </a:r>
            <a:r>
              <a:rPr lang="en-GB" sz="2000" dirty="0"/>
              <a:t> data set “males”: Wages  and related variables</a:t>
            </a:r>
          </a:p>
          <a:p>
            <a:pPr>
              <a:spcBef>
                <a:spcPts val="600"/>
              </a:spcBef>
              <a:defRPr/>
            </a:pPr>
            <a:r>
              <a:rPr lang="en-GB" sz="1800" dirty="0"/>
              <a:t>short and wide panel (</a:t>
            </a:r>
            <a:r>
              <a:rPr lang="en-GB" sz="1800" i="1" dirty="0"/>
              <a:t>N</a:t>
            </a:r>
            <a:r>
              <a:rPr lang="en-GB" sz="1800" dirty="0"/>
              <a:t> = 545, </a:t>
            </a:r>
            <a:r>
              <a:rPr lang="en-GB" sz="1800" i="1" dirty="0"/>
              <a:t>T</a:t>
            </a:r>
            <a:r>
              <a:rPr lang="en-GB" sz="1800" dirty="0"/>
              <a:t> = 8) </a:t>
            </a:r>
          </a:p>
          <a:p>
            <a:pPr>
              <a:spcBef>
                <a:spcPts val="600"/>
              </a:spcBef>
              <a:defRPr/>
            </a:pPr>
            <a:r>
              <a:rPr lang="en-GB" sz="1800" dirty="0"/>
              <a:t>rich in information (~40 variables)</a:t>
            </a:r>
          </a:p>
          <a:p>
            <a:pPr>
              <a:spcBef>
                <a:spcPts val="600"/>
              </a:spcBef>
              <a:buFont typeface="Wingdings" pitchFamily="2" charset="2"/>
              <a:buNone/>
              <a:defRPr/>
            </a:pPr>
            <a:r>
              <a:rPr lang="en-GB" sz="2000" dirty="0" err="1"/>
              <a:t>Grunfeld</a:t>
            </a:r>
            <a:r>
              <a:rPr lang="en-GB" sz="2000" dirty="0"/>
              <a:t> investment data: Investments in plant and equipment by</a:t>
            </a:r>
          </a:p>
          <a:p>
            <a:pPr>
              <a:spcBef>
                <a:spcPts val="600"/>
              </a:spcBef>
              <a:defRPr/>
            </a:pPr>
            <a:r>
              <a:rPr lang="en-GB" sz="1800" i="1" dirty="0"/>
              <a:t>N</a:t>
            </a:r>
            <a:r>
              <a:rPr lang="en-GB" sz="1800" dirty="0"/>
              <a:t> = 10 firms </a:t>
            </a:r>
          </a:p>
          <a:p>
            <a:pPr>
              <a:spcBef>
                <a:spcPts val="600"/>
              </a:spcBef>
              <a:defRPr/>
            </a:pPr>
            <a:r>
              <a:rPr lang="en-GB" sz="1800" dirty="0"/>
              <a:t>for each of </a:t>
            </a:r>
            <a:r>
              <a:rPr lang="en-GB" sz="1800" i="1" dirty="0"/>
              <a:t>T </a:t>
            </a:r>
            <a:r>
              <a:rPr lang="en-GB" sz="1800" dirty="0"/>
              <a:t>= 20 yearly observations for 1935-1954 </a:t>
            </a:r>
            <a:endParaRPr lang="en-GB" sz="2000" dirty="0"/>
          </a:p>
          <a:p>
            <a:pPr>
              <a:spcBef>
                <a:spcPts val="600"/>
              </a:spcBef>
              <a:buFont typeface="Wingdings" pitchFamily="2" charset="2"/>
              <a:buNone/>
              <a:defRPr/>
            </a:pPr>
            <a:r>
              <a:rPr lang="en-GB" sz="2000" dirty="0"/>
              <a:t>Penn World Table: Purchasing power parity and national income accounts for</a:t>
            </a:r>
          </a:p>
          <a:p>
            <a:pPr>
              <a:spcBef>
                <a:spcPts val="600"/>
              </a:spcBef>
              <a:defRPr/>
            </a:pPr>
            <a:r>
              <a:rPr lang="en-GB" sz="1800" i="1" dirty="0"/>
              <a:t>N</a:t>
            </a:r>
            <a:r>
              <a:rPr lang="en-GB" sz="1800" dirty="0"/>
              <a:t> = 189 countries/territories</a:t>
            </a:r>
          </a:p>
          <a:p>
            <a:pPr>
              <a:spcBef>
                <a:spcPts val="600"/>
              </a:spcBef>
              <a:defRPr/>
            </a:pPr>
            <a:r>
              <a:rPr lang="en-GB" sz="1800" dirty="0"/>
              <a:t>for some or all of the years 1950-2009 (</a:t>
            </a:r>
            <a:r>
              <a:rPr lang="en-GB" sz="1800" i="1" dirty="0"/>
              <a:t>T</a:t>
            </a:r>
            <a:r>
              <a:rPr lang="en-GB" sz="1800" dirty="0"/>
              <a:t> ≤ 60)</a:t>
            </a:r>
          </a:p>
          <a:p>
            <a:pPr>
              <a:spcBef>
                <a:spcPts val="600"/>
              </a:spcBef>
              <a:buFont typeface="Wingdings" pitchFamily="2" charset="2"/>
              <a:buNone/>
              <a:defRPr/>
            </a:pPr>
            <a:endParaRPr lang="en-GB" sz="2000" dirty="0"/>
          </a:p>
          <a:p>
            <a:pPr>
              <a:spcBef>
                <a:spcPts val="600"/>
              </a:spcBef>
              <a:buFont typeface="Wingdings" pitchFamily="2" charset="2"/>
              <a:buNone/>
              <a:defRPr/>
            </a:pPr>
            <a:br>
              <a:rPr lang="en-GB" sz="2000" dirty="0"/>
            </a:br>
            <a:endParaRPr lang="en-GB" sz="1200" dirty="0"/>
          </a:p>
          <a:p>
            <a:pPr>
              <a:spcBef>
                <a:spcPts val="600"/>
              </a:spcBef>
              <a:buFont typeface="Wingdings" pitchFamily="2" charset="2"/>
              <a:buNone/>
              <a:defRPr/>
            </a:pPr>
            <a:endParaRPr lang="en-GB"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5197A6E-C79C-406A-9784-286F49458A3C}" type="slidenum">
              <a:rPr lang="de-AT" altLang="en-US"/>
              <a:pPr>
                <a:defRPr/>
              </a:pPr>
              <a:t>66</a:t>
            </a:fld>
            <a:endParaRPr lang="de-AT" altLang="en-US" dirty="0"/>
          </a:p>
        </p:txBody>
      </p:sp>
      <p:graphicFrame>
        <p:nvGraphicFramePr>
          <p:cNvPr id="3891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894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z="4000" dirty="0">
                <a:latin typeface="Verdana" pitchFamily="34" charset="0"/>
              </a:rPr>
              <a:t>Example: Individual Wages</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a:t>Verbeek’s</a:t>
            </a:r>
            <a:r>
              <a:rPr lang="en-GB" sz="2000" dirty="0"/>
              <a:t> data set “males” </a:t>
            </a:r>
          </a:p>
          <a:p>
            <a:pPr>
              <a:spcBef>
                <a:spcPts val="600"/>
              </a:spcBef>
              <a:defRPr/>
            </a:pPr>
            <a:r>
              <a:rPr lang="en-GB" sz="2000" dirty="0"/>
              <a:t>Sample of </a:t>
            </a:r>
          </a:p>
          <a:p>
            <a:pPr marL="684000" lvl="1">
              <a:spcBef>
                <a:spcPts val="600"/>
              </a:spcBef>
              <a:defRPr/>
            </a:pPr>
            <a:r>
              <a:rPr lang="en-GB" sz="1800" dirty="0"/>
              <a:t>545 full-time working males, end of schooling in 1980</a:t>
            </a:r>
          </a:p>
          <a:p>
            <a:pPr marL="684000" lvl="1">
              <a:spcBef>
                <a:spcPts val="600"/>
              </a:spcBef>
              <a:defRPr/>
            </a:pPr>
            <a:r>
              <a:rPr lang="en-GB" sz="1800" dirty="0"/>
              <a:t>from each person: yearly data collection from 1980 till 1987</a:t>
            </a:r>
          </a:p>
          <a:p>
            <a:pPr>
              <a:spcBef>
                <a:spcPts val="600"/>
              </a:spcBef>
              <a:defRPr/>
            </a:pPr>
            <a:r>
              <a:rPr lang="en-GB" sz="2000" dirty="0"/>
              <a:t>Variables</a:t>
            </a:r>
          </a:p>
          <a:p>
            <a:pPr marL="684000" lvl="1" indent="-324000">
              <a:spcBef>
                <a:spcPts val="600"/>
              </a:spcBef>
              <a:defRPr/>
            </a:pPr>
            <a:r>
              <a:rPr lang="en-GB" sz="1800" i="1" dirty="0">
                <a:cs typeface="Arial" charset="0"/>
              </a:rPr>
              <a:t>wage</a:t>
            </a:r>
            <a:r>
              <a:rPr lang="en-GB" sz="1800" dirty="0">
                <a:cs typeface="Arial" charset="0"/>
              </a:rPr>
              <a:t>: </a:t>
            </a:r>
            <a:r>
              <a:rPr lang="en-GB" sz="1800" dirty="0"/>
              <a:t>log</a:t>
            </a:r>
            <a:r>
              <a:rPr lang="en-GB" sz="1800" dirty="0">
                <a:cs typeface="Arial" charset="0"/>
              </a:rPr>
              <a:t> of hourly wage (in USD)</a:t>
            </a:r>
          </a:p>
          <a:p>
            <a:pPr marL="684000" lvl="1" indent="-324000">
              <a:spcBef>
                <a:spcPts val="600"/>
              </a:spcBef>
              <a:defRPr/>
            </a:pPr>
            <a:r>
              <a:rPr lang="en-GB" sz="1800" i="1" dirty="0"/>
              <a:t>school</a:t>
            </a:r>
            <a:r>
              <a:rPr lang="en-GB" sz="1800" dirty="0">
                <a:cs typeface="Arial" charset="0"/>
              </a:rPr>
              <a:t>: years of schooling</a:t>
            </a:r>
          </a:p>
          <a:p>
            <a:pPr marL="684000" lvl="1" indent="-324000">
              <a:spcBef>
                <a:spcPts val="600"/>
              </a:spcBef>
              <a:defRPr/>
            </a:pPr>
            <a:r>
              <a:rPr lang="en-GB" sz="1800" i="1" dirty="0" err="1">
                <a:cs typeface="Arial" charset="0"/>
              </a:rPr>
              <a:t>exper</a:t>
            </a:r>
            <a:r>
              <a:rPr lang="en-GB" sz="1800" dirty="0">
                <a:cs typeface="Arial" charset="0"/>
              </a:rPr>
              <a:t>: age – 6 – </a:t>
            </a:r>
            <a:r>
              <a:rPr lang="en-GB" sz="1800" i="1" dirty="0">
                <a:cs typeface="Arial" charset="0"/>
              </a:rPr>
              <a:t>school</a:t>
            </a:r>
          </a:p>
          <a:p>
            <a:pPr marL="684000" lvl="1" indent="-324000">
              <a:spcBef>
                <a:spcPts val="600"/>
              </a:spcBef>
              <a:defRPr/>
            </a:pPr>
            <a:r>
              <a:rPr lang="en-GB" sz="1800" dirty="0"/>
              <a:t>dummies for union membership, married,  black, Hispanic, public sector</a:t>
            </a:r>
          </a:p>
          <a:p>
            <a:pPr marL="684000" lvl="1" indent="-324000">
              <a:spcBef>
                <a:spcPts val="600"/>
              </a:spcBef>
              <a:defRPr/>
            </a:pPr>
            <a:r>
              <a:rPr lang="en-GB" sz="1800" dirty="0">
                <a:cs typeface="Arial" charset="0"/>
              </a:rPr>
              <a:t>others</a:t>
            </a:r>
          </a:p>
          <a:p>
            <a:pPr>
              <a:spcBef>
                <a:spcPts val="600"/>
              </a:spcBef>
              <a:buFont typeface="Wingdings" pitchFamily="2" charset="2"/>
              <a:buNone/>
              <a:defRPr/>
            </a:pPr>
            <a:endParaRPr lang="en-US" sz="2000" i="1" dirty="0">
              <a:cs typeface="Arial" charset="0"/>
            </a:endParaRP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178B56E1-4A7D-480E-A2F5-1AE404C6EBD4}" type="slidenum">
              <a:rPr lang="de-AT" altLang="en-US"/>
              <a:pPr>
                <a:defRPr/>
              </a:pPr>
              <a:t>67</a:t>
            </a:fld>
            <a:endParaRPr lang="de-AT"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r>
              <a:rPr lang="en-GB" sz="4000" dirty="0">
                <a:latin typeface="Verdana" pitchFamily="34" charset="0"/>
              </a:rPr>
              <a:t>Use of Panel Data</a:t>
            </a:r>
          </a:p>
        </p:txBody>
      </p:sp>
      <p:sp>
        <p:nvSpPr>
          <p:cNvPr id="39940"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Econometric models for describing the behaviour of cross-sectional units over time </a:t>
            </a:r>
          </a:p>
          <a:p>
            <a:pPr>
              <a:spcBef>
                <a:spcPts val="600"/>
              </a:spcBef>
              <a:buFont typeface="Wingdings" pitchFamily="2" charset="2"/>
              <a:buNone/>
            </a:pPr>
            <a:r>
              <a:rPr lang="en-GB" sz="2000" dirty="0"/>
              <a:t>Panel data models </a:t>
            </a:r>
          </a:p>
          <a:p>
            <a:pPr>
              <a:spcBef>
                <a:spcPts val="600"/>
              </a:spcBef>
            </a:pPr>
            <a:r>
              <a:rPr lang="en-GB" sz="1800" dirty="0"/>
              <a:t>Allow controlling individual differences, comparing behaviour, analysing dynamic adjustment, measuring effects of policy changes </a:t>
            </a:r>
          </a:p>
          <a:p>
            <a:pPr>
              <a:spcBef>
                <a:spcPts val="600"/>
              </a:spcBef>
            </a:pPr>
            <a:r>
              <a:rPr lang="en-GB" sz="1800" dirty="0"/>
              <a:t>More realistic models than cross-sectional and time-series models</a:t>
            </a:r>
          </a:p>
          <a:p>
            <a:pPr>
              <a:spcBef>
                <a:spcPts val="600"/>
              </a:spcBef>
            </a:pPr>
            <a:r>
              <a:rPr lang="en-GB" sz="1800" dirty="0"/>
              <a:t>Allow more detailed or sophisticated research questions   </a:t>
            </a:r>
            <a:endParaRPr lang="en-GB" sz="1600" dirty="0"/>
          </a:p>
          <a:p>
            <a:pPr>
              <a:spcBef>
                <a:spcPts val="600"/>
              </a:spcBef>
              <a:buFont typeface="Wingdings" pitchFamily="2" charset="2"/>
              <a:buNone/>
            </a:pPr>
            <a:r>
              <a:rPr lang="en-GB" sz="2000" dirty="0"/>
              <a:t>Methodological implications</a:t>
            </a:r>
          </a:p>
          <a:p>
            <a:pPr>
              <a:spcBef>
                <a:spcPts val="600"/>
              </a:spcBef>
            </a:pPr>
            <a:r>
              <a:rPr lang="en-GB" sz="1800" dirty="0"/>
              <a:t>Dependence of sample units in time-dimension </a:t>
            </a:r>
          </a:p>
          <a:p>
            <a:pPr>
              <a:spcBef>
                <a:spcPts val="600"/>
              </a:spcBef>
            </a:pPr>
            <a:r>
              <a:rPr lang="en-GB" sz="1800" dirty="0"/>
              <a:t>Some variables might be time-constant (e.g., variable </a:t>
            </a:r>
            <a:r>
              <a:rPr lang="en-GB" sz="1800" i="1" dirty="0"/>
              <a:t>school</a:t>
            </a:r>
            <a:r>
              <a:rPr lang="en-GB" sz="1800" dirty="0"/>
              <a:t> in “males”, population size in the Penn World Table dataset)</a:t>
            </a:r>
          </a:p>
          <a:p>
            <a:pPr>
              <a:spcBef>
                <a:spcPts val="600"/>
              </a:spcBef>
            </a:pPr>
            <a:r>
              <a:rPr lang="en-GB" sz="1800" dirty="0"/>
              <a:t>Missing values</a:t>
            </a:r>
          </a:p>
          <a:p>
            <a:pPr>
              <a:spcBef>
                <a:spcPts val="600"/>
              </a:spcBef>
            </a:pPr>
            <a:endParaRPr lang="en-GB" sz="1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62B1E157-A3FC-4DCD-9D19-248F3D4C3E39}" type="slidenum">
              <a:rPr lang="de-AT" altLang="en-US"/>
              <a:pPr>
                <a:defRPr/>
              </a:pPr>
              <a:t>68</a:t>
            </a:fld>
            <a:endParaRPr lang="de-AT" altLang="en-US" dirty="0"/>
          </a:p>
        </p:txBody>
      </p:sp>
      <p:graphicFrame>
        <p:nvGraphicFramePr>
          <p:cNvPr id="3993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996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GB" sz="4000" dirty="0">
                <a:latin typeface="Verdana" pitchFamily="34" charset="0"/>
              </a:rPr>
              <a:t>Examples for Fixed- and Random-effects</a:t>
            </a:r>
          </a:p>
        </p:txBody>
      </p:sp>
      <p:sp>
        <p:nvSpPr>
          <p:cNvPr id="2053" name="Textplatzhalter 17"/>
          <p:cNvSpPr>
            <a:spLocks noGrp="1"/>
          </p:cNvSpPr>
          <p:nvPr>
            <p:ph type="body" sz="half" idx="1"/>
          </p:nvPr>
        </p:nvSpPr>
        <p:spPr>
          <a:xfrm>
            <a:off x="500063" y="1600200"/>
            <a:ext cx="8104187"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a:t>Grunfeld</a:t>
            </a:r>
            <a:r>
              <a:rPr lang="en-GB" sz="2000" dirty="0"/>
              <a:t> investment data: Investment model</a:t>
            </a:r>
            <a:endParaRPr lang="en-GB" sz="2000" i="1" dirty="0"/>
          </a:p>
          <a:p>
            <a:pPr>
              <a:spcBef>
                <a:spcPts val="480"/>
              </a:spcBef>
              <a:buFont typeface="Wingdings" pitchFamily="2" charset="2"/>
              <a:buNone/>
              <a:defRPr/>
            </a:pPr>
            <a:r>
              <a:rPr lang="en-GB" sz="2000" i="1" dirty="0"/>
              <a:t>		</a:t>
            </a:r>
            <a:r>
              <a:rPr lang="en-GB" sz="2000" i="1" dirty="0" err="1"/>
              <a:t>I</a:t>
            </a:r>
            <a:r>
              <a:rPr lang="en-GB" sz="2000" baseline="-25000" dirty="0" err="1"/>
              <a:t>it</a:t>
            </a:r>
            <a:r>
              <a:rPr lang="en-GB" sz="2000" i="1" dirty="0"/>
              <a:t> </a:t>
            </a:r>
            <a:r>
              <a:rPr lang="en-GB" sz="2000" dirty="0"/>
              <a:t>= </a:t>
            </a:r>
            <a:r>
              <a:rPr lang="en-GB" sz="2000" i="1" dirty="0" err="1"/>
              <a:t>α</a:t>
            </a:r>
            <a:r>
              <a:rPr lang="en-GB" sz="2000" baseline="-25000" dirty="0" err="1"/>
              <a:t>i</a:t>
            </a:r>
            <a:r>
              <a:rPr lang="en-GB" sz="2000" dirty="0"/>
              <a:t> + β</a:t>
            </a:r>
            <a:r>
              <a:rPr lang="en-GB" sz="2000" baseline="-25000" dirty="0"/>
              <a:t>i1</a:t>
            </a:r>
            <a:r>
              <a:rPr lang="en-GB" sz="2000" i="1" dirty="0"/>
              <a:t>F</a:t>
            </a:r>
            <a:r>
              <a:rPr lang="en-GB" sz="2000" baseline="-25000" dirty="0"/>
              <a:t>it</a:t>
            </a:r>
            <a:r>
              <a:rPr lang="en-GB" sz="2000" i="1" dirty="0"/>
              <a:t> </a:t>
            </a:r>
            <a:r>
              <a:rPr lang="en-GB" sz="2000" dirty="0"/>
              <a:t>+ β</a:t>
            </a:r>
            <a:r>
              <a:rPr lang="en-GB" sz="2000" baseline="-25000" dirty="0"/>
              <a:t>i2</a:t>
            </a:r>
            <a:r>
              <a:rPr lang="en-GB" sz="2000" i="1" dirty="0"/>
              <a:t>C</a:t>
            </a:r>
            <a:r>
              <a:rPr lang="en-GB" sz="2000" baseline="-25000" dirty="0"/>
              <a:t>it</a:t>
            </a:r>
            <a:r>
              <a:rPr lang="en-GB" sz="2000" i="1" dirty="0"/>
              <a:t> </a:t>
            </a:r>
            <a:r>
              <a:rPr lang="en-GB" sz="2000" dirty="0"/>
              <a:t>+ </a:t>
            </a:r>
            <a:r>
              <a:rPr lang="en-GB" sz="2000" i="1" dirty="0" err="1"/>
              <a:t>u</a:t>
            </a:r>
            <a:r>
              <a:rPr lang="en-GB" sz="2000" baseline="-25000" dirty="0" err="1"/>
              <a:t>it</a:t>
            </a:r>
            <a:endParaRPr lang="en-GB" sz="2000" dirty="0"/>
          </a:p>
          <a:p>
            <a:pPr lvl="1">
              <a:spcBef>
                <a:spcPts val="480"/>
              </a:spcBef>
              <a:buFont typeface="Wingdings" pitchFamily="2" charset="2"/>
              <a:buNone/>
              <a:defRPr/>
            </a:pPr>
            <a:r>
              <a:rPr lang="en-GB" sz="1800" dirty="0"/>
              <a:t>with </a:t>
            </a:r>
            <a:r>
              <a:rPr lang="en-GB" sz="1800" i="1" dirty="0"/>
              <a:t>F</a:t>
            </a:r>
            <a:r>
              <a:rPr lang="en-GB" sz="1800" baseline="-25000" dirty="0"/>
              <a:t>it</a:t>
            </a:r>
            <a:r>
              <a:rPr lang="en-GB" sz="1800" dirty="0"/>
              <a:t>: market value, </a:t>
            </a:r>
            <a:r>
              <a:rPr lang="en-GB" sz="1800" i="1" dirty="0"/>
              <a:t>C</a:t>
            </a:r>
            <a:r>
              <a:rPr lang="en-GB" sz="1800" baseline="-25000" dirty="0"/>
              <a:t>it</a:t>
            </a:r>
            <a:r>
              <a:rPr lang="en-GB" sz="1800" dirty="0"/>
              <a:t>: value of stock of plant and equipment, both of firm </a:t>
            </a:r>
            <a:r>
              <a:rPr lang="en-GB" sz="1800" i="1" dirty="0" err="1"/>
              <a:t>i</a:t>
            </a:r>
            <a:r>
              <a:rPr lang="en-GB" sz="1800" dirty="0"/>
              <a:t> at the end of year </a:t>
            </a:r>
            <a:r>
              <a:rPr lang="en-GB" sz="1800" i="1" dirty="0"/>
              <a:t>t</a:t>
            </a:r>
            <a:r>
              <a:rPr lang="en-GB" sz="1800" dirty="0"/>
              <a:t>-1</a:t>
            </a:r>
          </a:p>
          <a:p>
            <a:pPr lvl="1">
              <a:spcBef>
                <a:spcPts val="600"/>
              </a:spcBef>
              <a:defRPr/>
            </a:pPr>
            <a:r>
              <a:rPr lang="en-GB" sz="1800" i="1" dirty="0"/>
              <a:t>N</a:t>
            </a:r>
            <a:r>
              <a:rPr lang="en-GB" sz="1800" dirty="0"/>
              <a:t> = 10 firms, </a:t>
            </a:r>
            <a:r>
              <a:rPr lang="en-GB" sz="1800" i="1" dirty="0"/>
              <a:t>T </a:t>
            </a:r>
            <a:r>
              <a:rPr lang="en-GB" sz="1800" dirty="0"/>
              <a:t>= 20 yearly observations </a:t>
            </a:r>
          </a:p>
          <a:p>
            <a:pPr lvl="1">
              <a:spcBef>
                <a:spcPts val="600"/>
              </a:spcBef>
              <a:defRPr/>
            </a:pPr>
            <a:r>
              <a:rPr lang="en-GB" sz="1800" dirty="0"/>
              <a:t>Fixed effects </a:t>
            </a:r>
            <a:r>
              <a:rPr lang="en-GB" sz="1800" i="1" dirty="0" err="1"/>
              <a:t>α</a:t>
            </a:r>
            <a:r>
              <a:rPr lang="en-GB" sz="1800" baseline="-25000" dirty="0" err="1"/>
              <a:t>i</a:t>
            </a:r>
            <a:r>
              <a:rPr lang="en-GB" sz="1800" dirty="0"/>
              <a:t> allow for firm-specific, time-constant factors </a:t>
            </a:r>
          </a:p>
          <a:p>
            <a:pPr eaLnBrk="1" fontAlgn="t" hangingPunct="1">
              <a:spcBef>
                <a:spcPts val="300"/>
              </a:spcBef>
              <a:buFont typeface="Wingdings" pitchFamily="2" charset="2"/>
              <a:buNone/>
              <a:defRPr/>
            </a:pPr>
            <a:r>
              <a:rPr lang="en-GB" sz="2000" dirty="0"/>
              <a:t>Wage equation</a:t>
            </a:r>
          </a:p>
          <a:p>
            <a:pPr>
              <a:spcBef>
                <a:spcPts val="300"/>
              </a:spcBef>
              <a:buFont typeface="Wingdings" pitchFamily="2" charset="2"/>
              <a:buNone/>
              <a:defRPr/>
            </a:pPr>
            <a:r>
              <a:rPr lang="en-GB" sz="2000" i="1" dirty="0"/>
              <a:t>		</a:t>
            </a:r>
            <a:r>
              <a:rPr lang="en-GB" sz="2000" i="1" dirty="0" err="1"/>
              <a:t>wage</a:t>
            </a:r>
            <a:r>
              <a:rPr lang="en-GB" sz="2000" baseline="-25000" dirty="0" err="1"/>
              <a:t>it</a:t>
            </a:r>
            <a:r>
              <a:rPr lang="en-GB" sz="2000" dirty="0"/>
              <a:t> = β</a:t>
            </a:r>
            <a:r>
              <a:rPr lang="en-GB" sz="2000" baseline="-25000" dirty="0"/>
              <a:t>1</a:t>
            </a:r>
            <a:r>
              <a:rPr lang="en-GB" sz="2000" dirty="0"/>
              <a:t> + β</a:t>
            </a:r>
            <a:r>
              <a:rPr lang="en-GB" sz="2000" baseline="-25000" dirty="0"/>
              <a:t>2</a:t>
            </a:r>
            <a:r>
              <a:rPr lang="en-GB" sz="2000" dirty="0"/>
              <a:t> </a:t>
            </a:r>
            <a:r>
              <a:rPr lang="en-GB" sz="2000" i="1" dirty="0" err="1"/>
              <a:t>exper</a:t>
            </a:r>
            <a:r>
              <a:rPr lang="en-GB" sz="2000" baseline="-25000" dirty="0" err="1"/>
              <a:t>it</a:t>
            </a:r>
            <a:r>
              <a:rPr lang="en-GB" sz="2000" i="1" dirty="0"/>
              <a:t> + </a:t>
            </a:r>
            <a:r>
              <a:rPr lang="en-GB" sz="2000" dirty="0"/>
              <a:t>β</a:t>
            </a:r>
            <a:r>
              <a:rPr lang="en-GB" sz="2000" baseline="-25000" dirty="0"/>
              <a:t>3</a:t>
            </a:r>
            <a:r>
              <a:rPr lang="en-GB" sz="2000" dirty="0"/>
              <a:t> </a:t>
            </a:r>
            <a:r>
              <a:rPr lang="en-GB" sz="2000" i="1" dirty="0"/>
              <a:t>exper2</a:t>
            </a:r>
            <a:r>
              <a:rPr lang="en-GB" sz="2000" baseline="-25000" dirty="0"/>
              <a:t>it</a:t>
            </a:r>
            <a:r>
              <a:rPr lang="en-GB" sz="2000" dirty="0"/>
              <a:t> + β</a:t>
            </a:r>
            <a:r>
              <a:rPr lang="en-GB" sz="2000" baseline="-25000" dirty="0"/>
              <a:t>4</a:t>
            </a:r>
            <a:r>
              <a:rPr lang="en-GB" sz="2000" dirty="0"/>
              <a:t> </a:t>
            </a:r>
            <a:r>
              <a:rPr lang="en-GB" sz="2000" i="1" dirty="0" err="1"/>
              <a:t>school</a:t>
            </a:r>
            <a:r>
              <a:rPr lang="en-GB" sz="2000" baseline="-25000" dirty="0" err="1"/>
              <a:t>it</a:t>
            </a:r>
            <a:r>
              <a:rPr lang="en-GB" sz="2000" dirty="0"/>
              <a:t> + β</a:t>
            </a:r>
            <a:r>
              <a:rPr lang="en-GB" sz="2000" baseline="-25000" dirty="0"/>
              <a:t>5</a:t>
            </a:r>
            <a:r>
              <a:rPr lang="en-GB" sz="2000" dirty="0"/>
              <a:t> </a:t>
            </a:r>
            <a:r>
              <a:rPr lang="en-GB" sz="2000" i="1" dirty="0" err="1"/>
              <a:t>union</a:t>
            </a:r>
            <a:r>
              <a:rPr lang="en-GB" sz="2000" baseline="-25000" dirty="0" err="1"/>
              <a:t>it</a:t>
            </a:r>
            <a:r>
              <a:rPr lang="en-GB" sz="2000" dirty="0"/>
              <a:t> </a:t>
            </a:r>
          </a:p>
          <a:p>
            <a:pPr>
              <a:spcBef>
                <a:spcPts val="300"/>
              </a:spcBef>
              <a:buFont typeface="Wingdings" pitchFamily="2" charset="2"/>
              <a:buNone/>
              <a:defRPr/>
            </a:pPr>
            <a:r>
              <a:rPr lang="en-GB" sz="2000" dirty="0"/>
              <a:t>		 + β</a:t>
            </a:r>
            <a:r>
              <a:rPr lang="en-GB" sz="2000" baseline="-25000" dirty="0"/>
              <a:t>6</a:t>
            </a:r>
            <a:r>
              <a:rPr lang="en-GB" sz="2000" dirty="0"/>
              <a:t> </a:t>
            </a:r>
            <a:r>
              <a:rPr lang="en-GB" sz="2000" i="1" dirty="0" err="1"/>
              <a:t>mar</a:t>
            </a:r>
            <a:r>
              <a:rPr lang="en-GB" sz="2000" baseline="-25000" dirty="0" err="1"/>
              <a:t>it</a:t>
            </a:r>
            <a:r>
              <a:rPr lang="en-GB" sz="2000" dirty="0"/>
              <a:t> + β</a:t>
            </a:r>
            <a:r>
              <a:rPr lang="en-GB" sz="2000" baseline="-25000" dirty="0"/>
              <a:t>7</a:t>
            </a:r>
            <a:r>
              <a:rPr lang="en-GB" sz="2000" dirty="0"/>
              <a:t> </a:t>
            </a:r>
            <a:r>
              <a:rPr lang="en-GB" sz="2000" i="1" dirty="0" err="1"/>
              <a:t>black</a:t>
            </a:r>
            <a:r>
              <a:rPr lang="en-GB" sz="2000" baseline="-25000" dirty="0" err="1"/>
              <a:t>it</a:t>
            </a:r>
            <a:r>
              <a:rPr lang="en-GB" sz="2000" dirty="0"/>
              <a:t> + β</a:t>
            </a:r>
            <a:r>
              <a:rPr lang="en-GB" sz="2000" baseline="-25000" dirty="0"/>
              <a:t>8</a:t>
            </a:r>
            <a:r>
              <a:rPr lang="en-GB" sz="2000" dirty="0"/>
              <a:t> </a:t>
            </a:r>
            <a:r>
              <a:rPr lang="en-GB" sz="2000" i="1" dirty="0" err="1"/>
              <a:t>rural</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baseline="-25000" dirty="0"/>
          </a:p>
          <a:p>
            <a:pPr>
              <a:spcBef>
                <a:spcPts val="600"/>
              </a:spcBef>
              <a:buFont typeface="Wingdings" pitchFamily="2" charset="2"/>
              <a:buNone/>
              <a:defRPr/>
            </a:pPr>
            <a:r>
              <a:rPr lang="en-GB" sz="2000" dirty="0"/>
              <a:t>	with composite error </a:t>
            </a:r>
            <a:r>
              <a:rPr lang="en-GB" sz="2000" i="1" dirty="0" err="1"/>
              <a:t>ε</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dirty="0"/>
          </a:p>
          <a:p>
            <a:pPr lvl="1">
              <a:spcBef>
                <a:spcPts val="300"/>
              </a:spcBef>
              <a:defRPr/>
            </a:pPr>
            <a:r>
              <a:rPr lang="en-GB" sz="1800" i="1" dirty="0" err="1"/>
              <a:t>α</a:t>
            </a:r>
            <a:r>
              <a:rPr lang="en-GB" sz="1800" baseline="-25000" dirty="0" err="1"/>
              <a:t>i</a:t>
            </a:r>
            <a:r>
              <a:rPr lang="en-GB" sz="1800" dirty="0"/>
              <a:t>: unit-specific parameter for each of 545 units</a:t>
            </a:r>
          </a:p>
          <a:p>
            <a:pPr lvl="1">
              <a:spcBef>
                <a:spcPts val="300"/>
              </a:spcBef>
              <a:defRPr/>
            </a:pPr>
            <a:r>
              <a:rPr lang="en-GB" sz="1800" dirty="0"/>
              <a:t>Time-constant factors </a:t>
            </a:r>
            <a:r>
              <a:rPr lang="en-GB" sz="1800" i="1" dirty="0" err="1"/>
              <a:t>α</a:t>
            </a:r>
            <a:r>
              <a:rPr lang="en-GB" sz="1800" baseline="-25000" dirty="0" err="1"/>
              <a:t>i</a:t>
            </a:r>
            <a:r>
              <a:rPr lang="en-GB" sz="1800" dirty="0"/>
              <a:t>: stochastic variables with identical distribution</a:t>
            </a:r>
          </a:p>
          <a:p>
            <a:pPr lvl="1">
              <a:spcBef>
                <a:spcPts val="300"/>
              </a:spcBef>
              <a:defRPr/>
            </a:pPr>
            <a:r>
              <a:rPr lang="en-GB" sz="1800" dirty="0"/>
              <a:t>Regressors are uncorrelated with </a:t>
            </a:r>
            <a:r>
              <a:rPr lang="en-GB" sz="1800" i="1" dirty="0" err="1"/>
              <a:t>u</a:t>
            </a:r>
            <a:r>
              <a:rPr lang="en-GB" sz="1800" baseline="-25000" dirty="0" err="1"/>
              <a:t>it</a:t>
            </a:r>
            <a:endParaRPr lang="en-GB" sz="1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740136DB-8C99-494F-A652-C89B7CAB0233}" type="slidenum">
              <a:rPr lang="de-AT" altLang="en-US"/>
              <a:pPr>
                <a:defRPr/>
              </a:pPr>
              <a:t>69</a:t>
            </a:fld>
            <a:endParaRPr lang="de-AT" altLang="en-US" dirty="0"/>
          </a:p>
        </p:txBody>
      </p:sp>
      <p:graphicFrame>
        <p:nvGraphicFramePr>
          <p:cNvPr id="1638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2838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Rectangle 2"/>
          <p:cNvSpPr>
            <a:spLocks noGrp="1" noChangeArrowheads="1"/>
          </p:cNvSpPr>
          <p:nvPr>
            <p:ph type="title"/>
          </p:nvPr>
        </p:nvSpPr>
        <p:spPr/>
        <p:txBody>
          <a:bodyPr/>
          <a:lstStyle/>
          <a:p>
            <a:r>
              <a:rPr lang="en-GB" sz="4000">
                <a:latin typeface="Verdana" pitchFamily="34" charset="0"/>
              </a:rPr>
              <a:t>GIV and TSLS Estimator </a:t>
            </a:r>
          </a:p>
        </p:txBody>
      </p:sp>
      <p:sp>
        <p:nvSpPr>
          <p:cNvPr id="1029" name="Textplatzhalter 17"/>
          <p:cNvSpPr>
            <a:spLocks noGrp="1"/>
          </p:cNvSpPr>
          <p:nvPr>
            <p:ph type="body" sz="half" idx="1"/>
          </p:nvPr>
        </p:nvSpPr>
        <p:spPr>
          <a:xfrm>
            <a:off x="500063" y="1600200"/>
            <a:ext cx="7960369" cy="4400550"/>
          </a:xfrm>
        </p:spPr>
        <p:txBody>
          <a:bodyPr/>
          <a:lstStyle/>
          <a:p>
            <a:pPr marL="571500" indent="-571500" eaLnBrk="1" hangingPunct="1">
              <a:buSzPct val="100000"/>
              <a:buFont typeface="Wingdings" pitchFamily="2" charset="2"/>
              <a:buNone/>
              <a:defRPr/>
            </a:pPr>
            <a:r>
              <a:rPr lang="en-GB" sz="2000" dirty="0"/>
              <a:t>Optimal weighting matrix: </a:t>
            </a:r>
            <a:r>
              <a:rPr lang="en-GB" sz="2000" i="1" dirty="0" err="1"/>
              <a:t>W</a:t>
            </a:r>
            <a:r>
              <a:rPr lang="en-GB" sz="2000" baseline="-25000" dirty="0" err="1"/>
              <a:t>N</a:t>
            </a:r>
            <a:r>
              <a:rPr lang="en-GB" sz="2000" baseline="30000" dirty="0" err="1"/>
              <a:t>opt</a:t>
            </a:r>
            <a:r>
              <a:rPr lang="en-GB" sz="2000" dirty="0"/>
              <a:t> = [1/</a:t>
            </a:r>
            <a:r>
              <a:rPr lang="en-GB" sz="2000" i="1" dirty="0"/>
              <a:t>N</a:t>
            </a:r>
            <a:r>
              <a:rPr lang="en-GB" sz="2000" dirty="0"/>
              <a:t>(Z’Z)]</a:t>
            </a:r>
            <a:r>
              <a:rPr lang="en-GB" sz="2000" baseline="30000" dirty="0"/>
              <a:t>-1</a:t>
            </a:r>
            <a:r>
              <a:rPr lang="en-GB" sz="2000" dirty="0"/>
              <a:t>; corresponds to the most efficient IV estimator</a:t>
            </a:r>
            <a:endParaRPr lang="en-GB" sz="2000" i="1" dirty="0">
              <a:solidFill>
                <a:schemeClr val="accent3">
                  <a:lumMod val="65000"/>
                </a:schemeClr>
              </a:solidFill>
            </a:endParaRPr>
          </a:p>
          <a:p>
            <a:pPr marL="571500" indent="-571500" eaLnBrk="1" hangingPunct="1">
              <a:buSzPct val="100000"/>
              <a:buFont typeface="Wingdings" pitchFamily="2" charset="2"/>
              <a:buNone/>
              <a:defRPr/>
            </a:pPr>
            <a:endParaRPr lang="en-GB" sz="2000" dirty="0">
              <a:cs typeface="Arial" charset="0"/>
            </a:endParaRPr>
          </a:p>
          <a:p>
            <a:pPr>
              <a:spcBef>
                <a:spcPts val="600"/>
              </a:spcBef>
              <a:defRPr/>
            </a:pPr>
            <a:r>
              <a:rPr lang="en-GB" sz="2000" dirty="0"/>
              <a:t>If the error terms are heteroskedastic or autocorrelated, the optimal weighting matrix has to be adapted</a:t>
            </a:r>
          </a:p>
          <a:p>
            <a:pPr>
              <a:spcBef>
                <a:spcPts val="600"/>
              </a:spcBef>
              <a:defRPr/>
            </a:pPr>
            <a:r>
              <a:rPr lang="en-GB" sz="2000" dirty="0"/>
              <a:t>Regression of each regressor, i.e., each column of </a:t>
            </a:r>
            <a:r>
              <a:rPr lang="en-GB" sz="2000" i="1" dirty="0"/>
              <a:t>X</a:t>
            </a:r>
            <a:r>
              <a:rPr lang="en-GB" sz="2000" dirty="0"/>
              <a:t>, on </a:t>
            </a:r>
            <a:r>
              <a:rPr lang="en-GB" sz="2000" i="1" dirty="0"/>
              <a:t>Z</a:t>
            </a:r>
            <a:r>
              <a:rPr lang="en-GB" sz="2000" dirty="0"/>
              <a:t>, i.e., on the </a:t>
            </a:r>
            <a:r>
              <a:rPr lang="en-GB" sz="2000" i="1" dirty="0"/>
              <a:t>R</a:t>
            </a:r>
            <a:r>
              <a:rPr lang="en-GB" sz="2000" dirty="0"/>
              <a:t> column of </a:t>
            </a:r>
            <a:r>
              <a:rPr lang="en-GB" sz="2000" i="1" dirty="0"/>
              <a:t>Z</a:t>
            </a:r>
            <a:r>
              <a:rPr lang="en-GB" sz="2000" dirty="0"/>
              <a:t>, results in                                 and </a:t>
            </a:r>
          </a:p>
          <a:p>
            <a:pPr>
              <a:spcBef>
                <a:spcPts val="600"/>
              </a:spcBef>
              <a:defRPr/>
            </a:pPr>
            <a:endParaRPr lang="en-GB" sz="2400" dirty="0"/>
          </a:p>
          <a:p>
            <a:pPr>
              <a:spcBef>
                <a:spcPts val="600"/>
              </a:spcBef>
              <a:defRPr/>
            </a:pPr>
            <a:r>
              <a:rPr lang="en-GB" sz="2000" dirty="0">
                <a:cs typeface="Arial" charset="0"/>
              </a:rPr>
              <a:t>This is why the GIV estimator is also called “two stage least squares” (TSLS) estimator:</a:t>
            </a:r>
          </a:p>
          <a:p>
            <a:pPr marL="784225" lvl="1" indent="-457200">
              <a:spcBef>
                <a:spcPts val="600"/>
              </a:spcBef>
              <a:buSzPct val="100000"/>
              <a:buFont typeface="+mj-lt"/>
              <a:buAutoNum type="arabicPeriod"/>
              <a:defRPr/>
            </a:pPr>
            <a:r>
              <a:rPr lang="en-GB" sz="1800" dirty="0">
                <a:cs typeface="Arial" charset="0"/>
              </a:rPr>
              <a:t>First step: regress each </a:t>
            </a:r>
            <a:r>
              <a:rPr lang="en-GB" sz="1800" dirty="0"/>
              <a:t>column of </a:t>
            </a:r>
            <a:r>
              <a:rPr lang="en-GB" sz="1800" i="1" dirty="0"/>
              <a:t>X</a:t>
            </a:r>
            <a:r>
              <a:rPr lang="en-GB" sz="1800" dirty="0"/>
              <a:t> on </a:t>
            </a:r>
            <a:r>
              <a:rPr lang="en-GB" sz="1800" i="1" dirty="0"/>
              <a:t>Z</a:t>
            </a:r>
            <a:r>
              <a:rPr lang="en-GB" sz="1800" dirty="0"/>
              <a:t> </a:t>
            </a:r>
          </a:p>
          <a:p>
            <a:pPr marL="784225" lvl="1" indent="-457200">
              <a:spcBef>
                <a:spcPts val="600"/>
              </a:spcBef>
              <a:buSzPct val="100000"/>
              <a:buFont typeface="+mj-lt"/>
              <a:buAutoNum type="arabicPeriod"/>
              <a:defRPr/>
            </a:pPr>
            <a:r>
              <a:rPr lang="en-GB" sz="1800" dirty="0"/>
              <a:t>Second step: regress </a:t>
            </a:r>
            <a:r>
              <a:rPr lang="en-GB" sz="1800" i="1" dirty="0"/>
              <a:t>y</a:t>
            </a:r>
            <a:r>
              <a:rPr lang="en-GB" sz="1800" dirty="0"/>
              <a:t> on predictions of </a:t>
            </a:r>
            <a:r>
              <a:rPr lang="en-GB" sz="1800" i="1" dirty="0"/>
              <a:t>X</a:t>
            </a:r>
          </a:p>
          <a:p>
            <a:pPr>
              <a:spcBef>
                <a:spcPts val="600"/>
              </a:spcBef>
              <a:defRPr/>
            </a:pPr>
            <a:endParaRPr lang="en-US" sz="2000" dirty="0"/>
          </a:p>
          <a:p>
            <a:pPr>
              <a:spcBef>
                <a:spcPts val="600"/>
              </a:spcBef>
              <a:buFont typeface="Wingdings" pitchFamily="2" charset="2"/>
              <a:buNone/>
              <a:defRPr/>
            </a:pPr>
            <a:endParaRPr lang="en-US"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8C995A4B-86FA-46F5-930E-BAF6AA4585EA}" type="slidenum">
              <a:rPr lang="de-AT" altLang="en-US"/>
              <a:pPr>
                <a:defRPr/>
              </a:pPr>
              <a:t>7</a:t>
            </a:fld>
            <a:endParaRPr lang="de-AT" altLang="en-US"/>
          </a:p>
        </p:txBody>
      </p:sp>
      <p:graphicFrame>
        <p:nvGraphicFramePr>
          <p:cNvPr id="2253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7664" name="Formel" r:id="rId4" imgW="114151" imgH="215619" progId="Equation.3">
                  <p:embed/>
                </p:oleObj>
              </mc:Choice>
              <mc:Fallback>
                <p:oleObj name="Formel" r:id="rId4" imgW="114151" imgH="215619" progId="Equation.3">
                  <p:embed/>
                  <p:pic>
                    <p:nvPicPr>
                      <p:cNvPr id="2253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1" name="Object 5"/>
          <p:cNvGraphicFramePr>
            <a:graphicFrameLocks noChangeAspect="1"/>
          </p:cNvGraphicFramePr>
          <p:nvPr/>
        </p:nvGraphicFramePr>
        <p:xfrm>
          <a:off x="1403350" y="2203450"/>
          <a:ext cx="5154613" cy="539750"/>
        </p:xfrm>
        <a:graphic>
          <a:graphicData uri="http://schemas.openxmlformats.org/presentationml/2006/ole">
            <mc:AlternateContent xmlns:mc="http://schemas.openxmlformats.org/markup-compatibility/2006">
              <mc:Choice xmlns:v="urn:schemas-microsoft-com:vml" Requires="v">
                <p:oleObj spid="_x0000_s237665" name="Equation" r:id="rId6" imgW="2425680" imgH="253800" progId="Equation.DSMT4">
                  <p:embed/>
                </p:oleObj>
              </mc:Choice>
              <mc:Fallback>
                <p:oleObj name="Equation" r:id="rId6" imgW="2425680" imgH="253800" progId="Equation.DSMT4">
                  <p:embed/>
                  <p:pic>
                    <p:nvPicPr>
                      <p:cNvPr id="22531"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350" y="2203450"/>
                        <a:ext cx="5154613"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2" name="Object 4"/>
          <p:cNvGraphicFramePr>
            <a:graphicFrameLocks noChangeAspect="1"/>
          </p:cNvGraphicFramePr>
          <p:nvPr/>
        </p:nvGraphicFramePr>
        <p:xfrm>
          <a:off x="4549427" y="3620448"/>
          <a:ext cx="2182813" cy="431800"/>
        </p:xfrm>
        <a:graphic>
          <a:graphicData uri="http://schemas.openxmlformats.org/presentationml/2006/ole">
            <mc:AlternateContent xmlns:mc="http://schemas.openxmlformats.org/markup-compatibility/2006">
              <mc:Choice xmlns:v="urn:schemas-microsoft-com:vml" Requires="v">
                <p:oleObj spid="_x0000_s237666" name="Equation" r:id="rId8" imgW="1218960" imgH="241200" progId="Equation.DSMT4">
                  <p:embed/>
                </p:oleObj>
              </mc:Choice>
              <mc:Fallback>
                <p:oleObj name="Equation" r:id="rId8" imgW="1218960" imgH="241200" progId="Equation.DSMT4">
                  <p:embed/>
                  <p:pic>
                    <p:nvPicPr>
                      <p:cNvPr id="2253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49427" y="3620448"/>
                        <a:ext cx="218281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6"/>
          <p:cNvGraphicFramePr>
            <a:graphicFrameLocks noChangeAspect="1"/>
          </p:cNvGraphicFramePr>
          <p:nvPr/>
        </p:nvGraphicFramePr>
        <p:xfrm>
          <a:off x="4514850" y="3340100"/>
          <a:ext cx="114300" cy="177800"/>
        </p:xfrm>
        <a:graphic>
          <a:graphicData uri="http://schemas.openxmlformats.org/presentationml/2006/ole">
            <mc:AlternateContent xmlns:mc="http://schemas.openxmlformats.org/markup-compatibility/2006">
              <mc:Choice xmlns:v="urn:schemas-microsoft-com:vml" Requires="v">
                <p:oleObj spid="_x0000_s237667" name="Equation" r:id="rId10" imgW="914400" imgH="198720" progId="Equation.DSMT4">
                  <p:embed/>
                </p:oleObj>
              </mc:Choice>
              <mc:Fallback>
                <p:oleObj name="Equation" r:id="rId10" imgW="914400" imgH="198720" progId="Equation.DSMT4">
                  <p:embed/>
                  <p:pic>
                    <p:nvPicPr>
                      <p:cNvPr id="22533"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4850" y="33401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6"/>
          <p:cNvGraphicFramePr>
            <a:graphicFrameLocks noChangeAspect="1"/>
          </p:cNvGraphicFramePr>
          <p:nvPr/>
        </p:nvGraphicFramePr>
        <p:xfrm>
          <a:off x="1403350" y="3987800"/>
          <a:ext cx="2320925" cy="539750"/>
        </p:xfrm>
        <a:graphic>
          <a:graphicData uri="http://schemas.openxmlformats.org/presentationml/2006/ole">
            <mc:AlternateContent xmlns:mc="http://schemas.openxmlformats.org/markup-compatibility/2006">
              <mc:Choice xmlns:v="urn:schemas-microsoft-com:vml" Requires="v">
                <p:oleObj spid="_x0000_s237668" name="Equation" r:id="rId12" imgW="1091880" imgH="253800" progId="Equation.DSMT4">
                  <p:embed/>
                </p:oleObj>
              </mc:Choice>
              <mc:Fallback>
                <p:oleObj name="Equation" r:id="rId12" imgW="1091880" imgH="253800" progId="Equation.DSMT4">
                  <p:embed/>
                  <p:pic>
                    <p:nvPicPr>
                      <p:cNvPr id="22534"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03350" y="3987800"/>
                        <a:ext cx="2320925"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083370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sz="4000" dirty="0">
                <a:latin typeface="Verdana" pitchFamily="34" charset="0"/>
              </a:rPr>
              <a:t>Models for Panel Data</a:t>
            </a:r>
          </a:p>
        </p:txBody>
      </p:sp>
      <p:sp>
        <p:nvSpPr>
          <p:cNvPr id="63491" name="Textplatzhalter 17"/>
          <p:cNvSpPr>
            <a:spLocks noGrp="1"/>
          </p:cNvSpPr>
          <p:nvPr>
            <p:ph type="body" sz="half" idx="1"/>
          </p:nvPr>
        </p:nvSpPr>
        <p:spPr>
          <a:xfrm>
            <a:off x="500063" y="1600200"/>
            <a:ext cx="7858125" cy="4400550"/>
          </a:xfrm>
        </p:spPr>
        <p:txBody>
          <a:bodyPr/>
          <a:lstStyle/>
          <a:p>
            <a:pPr>
              <a:spcBef>
                <a:spcPts val="300"/>
              </a:spcBef>
              <a:buFont typeface="Wingdings" pitchFamily="2" charset="2"/>
              <a:buNone/>
            </a:pPr>
            <a:r>
              <a:rPr lang="en-GB" sz="2000" dirty="0"/>
              <a:t>Model for </a:t>
            </a:r>
            <a:r>
              <a:rPr lang="en-GB" sz="2000" i="1" dirty="0"/>
              <a:t>y</a:t>
            </a:r>
            <a:r>
              <a:rPr lang="en-GB" sz="2000" dirty="0"/>
              <a:t>, based on panel data from </a:t>
            </a:r>
            <a:r>
              <a:rPr lang="en-GB" sz="2000" i="1" dirty="0"/>
              <a:t>N </a:t>
            </a:r>
            <a:r>
              <a:rPr lang="en-GB" sz="2000" dirty="0"/>
              <a:t>cross-sectional units and </a:t>
            </a:r>
            <a:r>
              <a:rPr lang="en-GB" sz="2000" i="1" dirty="0"/>
              <a:t>T</a:t>
            </a:r>
            <a:r>
              <a:rPr lang="en-GB" sz="2000" dirty="0"/>
              <a:t> periods</a:t>
            </a:r>
          </a:p>
          <a:p>
            <a:pPr>
              <a:spcBef>
                <a:spcPts val="300"/>
              </a:spcBef>
              <a:buFont typeface="Wingdings" pitchFamily="2" charset="2"/>
              <a:buNone/>
            </a:pPr>
            <a:r>
              <a:rPr lang="en-GB" sz="2000"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ε</a:t>
            </a:r>
            <a:r>
              <a:rPr lang="en-GB" sz="2000" baseline="-25000" dirty="0" err="1"/>
              <a:t>it</a:t>
            </a:r>
            <a:r>
              <a:rPr lang="en-GB" sz="2000" dirty="0"/>
              <a:t>   </a:t>
            </a:r>
          </a:p>
          <a:p>
            <a:pPr>
              <a:spcBef>
                <a:spcPts val="300"/>
              </a:spcBef>
              <a:buFont typeface="Wingdings" pitchFamily="2" charset="2"/>
              <a:buNone/>
            </a:pPr>
            <a:r>
              <a:rPr lang="en-GB" sz="2000" dirty="0"/>
              <a:t>	</a:t>
            </a:r>
            <a:r>
              <a:rPr lang="en-GB" sz="2000" i="1" dirty="0" err="1"/>
              <a:t>i</a:t>
            </a:r>
            <a:r>
              <a:rPr lang="en-GB" sz="2000" i="1" dirty="0"/>
              <a:t> </a:t>
            </a:r>
            <a:r>
              <a:rPr lang="en-GB" sz="2000" dirty="0"/>
              <a:t>= 1, ..., </a:t>
            </a:r>
            <a:r>
              <a:rPr lang="en-GB" sz="2000" i="1" dirty="0"/>
              <a:t>N</a:t>
            </a:r>
            <a:r>
              <a:rPr lang="en-GB" sz="2000" dirty="0"/>
              <a:t>: sample unit </a:t>
            </a:r>
          </a:p>
          <a:p>
            <a:pPr>
              <a:spcBef>
                <a:spcPts val="300"/>
              </a:spcBef>
              <a:buFont typeface="Wingdings" pitchFamily="2" charset="2"/>
              <a:buNone/>
            </a:pPr>
            <a:r>
              <a:rPr lang="en-GB" sz="2000" i="1" dirty="0"/>
              <a:t>	t </a:t>
            </a:r>
            <a:r>
              <a:rPr lang="en-GB" sz="2000" dirty="0"/>
              <a:t>= 1, ..., </a:t>
            </a:r>
            <a:r>
              <a:rPr lang="en-GB" sz="2000" i="1" dirty="0"/>
              <a:t>T</a:t>
            </a:r>
            <a:r>
              <a:rPr lang="en-GB" sz="2000" dirty="0"/>
              <a:t>: time period of sample</a:t>
            </a:r>
          </a:p>
          <a:p>
            <a:pPr>
              <a:spcBef>
                <a:spcPts val="300"/>
              </a:spcBef>
              <a:buFont typeface="Wingdings" pitchFamily="2" charset="2"/>
              <a:buNone/>
            </a:pPr>
            <a:r>
              <a:rPr lang="en-GB" sz="2000" dirty="0"/>
              <a:t>	</a:t>
            </a:r>
            <a:r>
              <a:rPr lang="en-GB" sz="2000" i="1" dirty="0" err="1"/>
              <a:t>x</a:t>
            </a:r>
            <a:r>
              <a:rPr lang="en-GB" sz="2000" baseline="-25000" dirty="0" err="1"/>
              <a:t>it</a:t>
            </a:r>
            <a:r>
              <a:rPr lang="en-GB" sz="2000" dirty="0"/>
              <a:t> and β</a:t>
            </a:r>
            <a:r>
              <a:rPr lang="en-GB" sz="2000" baseline="-25000" dirty="0"/>
              <a:t>1</a:t>
            </a:r>
            <a:r>
              <a:rPr lang="en-GB" sz="2000" dirty="0"/>
              <a:t>: </a:t>
            </a:r>
            <a:r>
              <a:rPr lang="en-GB" sz="2000" i="1" dirty="0"/>
              <a:t>K</a:t>
            </a:r>
            <a:r>
              <a:rPr lang="en-GB" sz="2000" dirty="0"/>
              <a:t>-vectors</a:t>
            </a:r>
          </a:p>
          <a:p>
            <a:pPr>
              <a:spcBef>
                <a:spcPts val="300"/>
              </a:spcBef>
            </a:pPr>
            <a:r>
              <a:rPr lang="en-GB" sz="2000" dirty="0"/>
              <a:t>β</a:t>
            </a:r>
            <a:r>
              <a:rPr lang="en-GB" sz="2000" baseline="-25000" dirty="0"/>
              <a:t>0</a:t>
            </a:r>
            <a:r>
              <a:rPr lang="en-GB" sz="2000" dirty="0"/>
              <a:t> and β</a:t>
            </a:r>
            <a:r>
              <a:rPr lang="en-GB" sz="2000" baseline="-25000" dirty="0"/>
              <a:t>1</a:t>
            </a:r>
            <a:r>
              <a:rPr lang="en-GB" sz="2000" dirty="0"/>
              <a:t>: represent intercept and </a:t>
            </a:r>
            <a:r>
              <a:rPr lang="en-GB" sz="2000" i="1" dirty="0"/>
              <a:t>K</a:t>
            </a:r>
            <a:r>
              <a:rPr lang="en-GB" sz="2000" dirty="0"/>
              <a:t> regression coefficients; are assumed to be identical for all units and all time periods</a:t>
            </a:r>
          </a:p>
          <a:p>
            <a:pPr>
              <a:spcBef>
                <a:spcPts val="300"/>
              </a:spcBef>
            </a:pPr>
            <a:r>
              <a:rPr lang="en-GB" sz="2000" i="1" dirty="0" err="1"/>
              <a:t>ε</a:t>
            </a:r>
            <a:r>
              <a:rPr lang="en-GB" sz="2000" baseline="-25000" dirty="0" err="1"/>
              <a:t>it</a:t>
            </a:r>
            <a:r>
              <a:rPr lang="en-GB" sz="2000" dirty="0"/>
              <a:t>: represents unobserved factors that may affect </a:t>
            </a:r>
            <a:r>
              <a:rPr lang="en-GB" sz="1800" i="1" dirty="0" err="1"/>
              <a:t>y</a:t>
            </a:r>
            <a:r>
              <a:rPr lang="en-GB" sz="1800" baseline="-25000" dirty="0" err="1"/>
              <a:t>it</a:t>
            </a:r>
            <a:r>
              <a:rPr lang="en-GB" sz="1800" dirty="0"/>
              <a:t> </a:t>
            </a:r>
          </a:p>
          <a:p>
            <a:pPr lvl="1">
              <a:spcBef>
                <a:spcPts val="300"/>
              </a:spcBef>
            </a:pPr>
            <a:r>
              <a:rPr lang="en-GB" sz="1800" dirty="0"/>
              <a:t>Assumption that </a:t>
            </a:r>
            <a:r>
              <a:rPr lang="en-GB" sz="1800" i="1" dirty="0" err="1"/>
              <a:t>ε</a:t>
            </a:r>
            <a:r>
              <a:rPr lang="en-GB" sz="1800" baseline="-25000" dirty="0" err="1"/>
              <a:t>it</a:t>
            </a:r>
            <a:r>
              <a:rPr lang="en-GB" sz="1800" dirty="0"/>
              <a:t> are uncorrelated over time not realistic; refer to the same unit or individual</a:t>
            </a:r>
          </a:p>
          <a:p>
            <a:pPr lvl="1">
              <a:spcBef>
                <a:spcPts val="300"/>
              </a:spcBef>
            </a:pPr>
            <a:r>
              <a:rPr lang="en-GB" sz="1800" dirty="0"/>
              <a:t>Standard errors of OLS estimates misleading, OLS estimation not efficient (does not exploit dependence structure over time)</a:t>
            </a:r>
          </a:p>
          <a:p>
            <a:pPr>
              <a:spcBef>
                <a:spcPts val="600"/>
              </a:spcBef>
              <a:buFont typeface="Wingdings" pitchFamily="2" charset="2"/>
              <a:buNone/>
            </a:pPr>
            <a:endParaRPr lang="en-GB" sz="1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8080C93-5A33-4B8A-A34A-A68C72C6F8D6}" type="slidenum">
              <a:rPr lang="de-AT" altLang="en-US"/>
              <a:pPr>
                <a:defRPr/>
              </a:pPr>
              <a:t>70</a:t>
            </a:fld>
            <a:endParaRPr lang="de-AT"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sz="4000" dirty="0">
                <a:latin typeface="Verdana" pitchFamily="34" charset="0"/>
              </a:rPr>
              <a:t>Fixed Effects Model</a:t>
            </a:r>
          </a:p>
        </p:txBody>
      </p:sp>
      <p:sp>
        <p:nvSpPr>
          <p:cNvPr id="64515" name="Textplatzhalter 17"/>
          <p:cNvSpPr>
            <a:spLocks noGrp="1"/>
          </p:cNvSpPr>
          <p:nvPr>
            <p:ph type="body" sz="half" idx="1"/>
          </p:nvPr>
        </p:nvSpPr>
        <p:spPr>
          <a:xfrm>
            <a:off x="500063" y="1600200"/>
            <a:ext cx="8032750" cy="4400550"/>
          </a:xfrm>
        </p:spPr>
        <p:txBody>
          <a:bodyPr/>
          <a:lstStyle/>
          <a:p>
            <a:pPr>
              <a:spcBef>
                <a:spcPts val="300"/>
              </a:spcBef>
              <a:buFont typeface="Wingdings" pitchFamily="2" charset="2"/>
              <a:buNone/>
            </a:pPr>
            <a:r>
              <a:rPr lang="en-GB" sz="2000" dirty="0"/>
              <a:t>The general model</a:t>
            </a:r>
          </a:p>
          <a:p>
            <a:pPr>
              <a:spcBef>
                <a:spcPts val="300"/>
              </a:spcBef>
              <a:buFont typeface="Wingdings" pitchFamily="2" charset="2"/>
              <a:buNone/>
            </a:pPr>
            <a:r>
              <a:rPr lang="en-GB" sz="2000"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ε</a:t>
            </a:r>
            <a:r>
              <a:rPr lang="en-GB" sz="2000" baseline="-25000" dirty="0" err="1"/>
              <a:t>it</a:t>
            </a:r>
            <a:endParaRPr lang="en-GB" sz="2000" dirty="0"/>
          </a:p>
          <a:p>
            <a:pPr>
              <a:spcBef>
                <a:spcPts val="300"/>
              </a:spcBef>
            </a:pPr>
            <a:r>
              <a:rPr lang="en-GB" sz="2000" dirty="0"/>
              <a:t>Specification for the error terms: two components</a:t>
            </a:r>
          </a:p>
          <a:p>
            <a:pPr>
              <a:spcBef>
                <a:spcPts val="300"/>
              </a:spcBef>
              <a:buFont typeface="Wingdings" pitchFamily="2" charset="2"/>
              <a:buNone/>
            </a:pPr>
            <a:r>
              <a:rPr lang="en-GB" sz="2000" i="1" dirty="0"/>
              <a:t>		</a:t>
            </a:r>
            <a:r>
              <a:rPr lang="en-GB" sz="2000" i="1" dirty="0" err="1"/>
              <a:t>ε</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baseline="-25000" dirty="0"/>
          </a:p>
          <a:p>
            <a:pPr lvl="1">
              <a:spcBef>
                <a:spcPts val="300"/>
              </a:spcBef>
            </a:pPr>
            <a:r>
              <a:rPr lang="en-GB" sz="1800" i="1" dirty="0" err="1"/>
              <a:t>α</a:t>
            </a:r>
            <a:r>
              <a:rPr lang="en-GB" sz="1800" baseline="-25000" dirty="0" err="1"/>
              <a:t>i</a:t>
            </a:r>
            <a:r>
              <a:rPr lang="en-GB" sz="1800" dirty="0"/>
              <a:t> fixed, unit-specific, time-constant factors, also called unobserved (individual) heterogeneity; may be correlated with </a:t>
            </a:r>
            <a:r>
              <a:rPr lang="en-GB" sz="1800" i="1" dirty="0" err="1"/>
              <a:t>x</a:t>
            </a:r>
            <a:r>
              <a:rPr lang="en-GB" sz="1800" baseline="-25000" dirty="0" err="1"/>
              <a:t>it</a:t>
            </a:r>
            <a:endParaRPr lang="en-GB" sz="1800" dirty="0"/>
          </a:p>
          <a:p>
            <a:pPr lvl="1">
              <a:spcBef>
                <a:spcPts val="300"/>
              </a:spcBef>
            </a:pPr>
            <a:r>
              <a:rPr lang="en-GB" sz="1800" i="1" dirty="0" err="1"/>
              <a:t>u</a:t>
            </a:r>
            <a:r>
              <a:rPr lang="en-GB" sz="1800" baseline="-25000" dirty="0" err="1"/>
              <a:t>it</a:t>
            </a:r>
            <a:r>
              <a:rPr lang="en-GB" sz="1800" dirty="0"/>
              <a:t> ~ IID(0, σ</a:t>
            </a:r>
            <a:r>
              <a:rPr lang="en-GB" sz="1800" baseline="-25000" dirty="0"/>
              <a:t>u</a:t>
            </a:r>
            <a:r>
              <a:rPr lang="en-GB" sz="1800" baseline="30000" dirty="0"/>
              <a:t>2</a:t>
            </a:r>
            <a:r>
              <a:rPr lang="en-GB" sz="1800" dirty="0"/>
              <a:t>); homoskedastic, uncorrelated over time; represents unobserved factors that change over time, also called idiosyncratic or time-varying error</a:t>
            </a:r>
          </a:p>
          <a:p>
            <a:pPr lvl="1">
              <a:spcBef>
                <a:spcPts val="300"/>
              </a:spcBef>
            </a:pPr>
            <a:r>
              <a:rPr lang="en-GB" sz="1800" i="1" dirty="0" err="1"/>
              <a:t>ε</a:t>
            </a:r>
            <a:r>
              <a:rPr lang="en-GB" sz="1800" baseline="-25000" dirty="0" err="1"/>
              <a:t>it</a:t>
            </a:r>
            <a:r>
              <a:rPr lang="en-GB" sz="1800" baseline="-25000" dirty="0"/>
              <a:t> </a:t>
            </a:r>
            <a:r>
              <a:rPr lang="en-GB" sz="1800" dirty="0"/>
              <a:t>: also called composite error</a:t>
            </a:r>
          </a:p>
          <a:p>
            <a:pPr>
              <a:spcBef>
                <a:spcPts val="300"/>
              </a:spcBef>
            </a:pPr>
            <a:r>
              <a:rPr lang="en-GB" sz="2000" dirty="0"/>
              <a:t>Fixed effects (FE) model</a:t>
            </a:r>
          </a:p>
          <a:p>
            <a:pPr>
              <a:spcBef>
                <a:spcPts val="300"/>
              </a:spcBef>
              <a:buFont typeface="Wingdings" pitchFamily="2" charset="2"/>
              <a:buNone/>
            </a:pPr>
            <a:r>
              <a:rPr lang="en-GB" sz="2000" dirty="0"/>
              <a:t>		</a:t>
            </a:r>
            <a:r>
              <a:rPr lang="en-GB" sz="2000" i="1" dirty="0"/>
              <a:t> </a:t>
            </a:r>
            <a:r>
              <a:rPr lang="en-GB" sz="2000" i="1" dirty="0" err="1"/>
              <a:t>y</a:t>
            </a:r>
            <a:r>
              <a:rPr lang="en-GB" sz="2000" baseline="-25000" dirty="0" err="1"/>
              <a:t>it</a:t>
            </a:r>
            <a:r>
              <a:rPr lang="en-GB" sz="2000" dirty="0"/>
              <a:t> = </a:t>
            </a:r>
            <a:r>
              <a:rPr lang="en-GB" sz="2000" dirty="0" err="1"/>
              <a:t>Σ</a:t>
            </a:r>
            <a:r>
              <a:rPr lang="en-GB" sz="2000" baseline="-25000" dirty="0" err="1"/>
              <a:t>j</a:t>
            </a:r>
            <a:r>
              <a:rPr lang="en-GB" sz="2000" baseline="-25000" dirty="0"/>
              <a:t> </a:t>
            </a:r>
            <a:r>
              <a:rPr lang="en-GB" sz="2000" i="1" dirty="0" err="1"/>
              <a:t>α</a:t>
            </a:r>
            <a:r>
              <a:rPr lang="en-GB" sz="2000" baseline="-25000" dirty="0" err="1"/>
              <a:t>i</a:t>
            </a:r>
            <a:r>
              <a:rPr lang="en-GB" sz="2000" baseline="-25000" dirty="0"/>
              <a:t> </a:t>
            </a:r>
            <a:r>
              <a:rPr lang="en-GB" sz="2000" i="1" dirty="0" err="1"/>
              <a:t>d</a:t>
            </a:r>
            <a:r>
              <a:rPr lang="en-GB" sz="2000" baseline="-25000" dirty="0" err="1"/>
              <a:t>ij</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u</a:t>
            </a:r>
            <a:r>
              <a:rPr lang="en-GB" sz="2000" baseline="-25000" dirty="0" err="1"/>
              <a:t>it</a:t>
            </a:r>
            <a:r>
              <a:rPr lang="en-GB" sz="2000" dirty="0"/>
              <a:t> </a:t>
            </a:r>
          </a:p>
          <a:p>
            <a:pPr>
              <a:spcBef>
                <a:spcPts val="300"/>
              </a:spcBef>
              <a:buFont typeface="Wingdings" pitchFamily="2" charset="2"/>
              <a:buNone/>
            </a:pPr>
            <a:r>
              <a:rPr lang="en-GB" sz="2000" dirty="0"/>
              <a:t>	</a:t>
            </a:r>
            <a:r>
              <a:rPr lang="en-GB" sz="2000" i="1" dirty="0" err="1"/>
              <a:t>d</a:t>
            </a:r>
            <a:r>
              <a:rPr lang="en-GB" sz="2000" baseline="-25000" dirty="0" err="1"/>
              <a:t>ij</a:t>
            </a:r>
            <a:r>
              <a:rPr lang="en-GB" sz="2000" dirty="0"/>
              <a:t>: dummy variable for unit </a:t>
            </a:r>
            <a:r>
              <a:rPr lang="en-GB" sz="2000" i="1" dirty="0" err="1"/>
              <a:t>i</a:t>
            </a:r>
            <a:r>
              <a:rPr lang="en-GB" sz="2000" dirty="0"/>
              <a:t>: </a:t>
            </a:r>
            <a:r>
              <a:rPr lang="en-GB" sz="2000" i="1" dirty="0" err="1"/>
              <a:t>d</a:t>
            </a:r>
            <a:r>
              <a:rPr lang="en-GB" sz="2000" baseline="-25000" dirty="0" err="1"/>
              <a:t>ij</a:t>
            </a:r>
            <a:r>
              <a:rPr lang="en-GB" sz="2000" dirty="0"/>
              <a:t> = 1 if </a:t>
            </a:r>
            <a:r>
              <a:rPr lang="en-GB" sz="2000" i="1" dirty="0" err="1"/>
              <a:t>i</a:t>
            </a:r>
            <a:r>
              <a:rPr lang="en-GB" sz="2000" i="1" dirty="0"/>
              <a:t> </a:t>
            </a:r>
            <a:r>
              <a:rPr lang="en-GB" sz="2000" dirty="0"/>
              <a:t>= </a:t>
            </a:r>
            <a:r>
              <a:rPr lang="en-GB" sz="2000" i="1" dirty="0"/>
              <a:t>j</a:t>
            </a:r>
            <a:r>
              <a:rPr lang="en-GB" sz="2000" dirty="0"/>
              <a:t>, otherwise </a:t>
            </a:r>
            <a:r>
              <a:rPr lang="en-GB" sz="2000" i="1" dirty="0" err="1"/>
              <a:t>d</a:t>
            </a:r>
            <a:r>
              <a:rPr lang="en-GB" sz="2000" baseline="-25000" dirty="0" err="1"/>
              <a:t>ij</a:t>
            </a:r>
            <a:r>
              <a:rPr lang="en-GB" sz="2000" dirty="0"/>
              <a:t> = 0 </a:t>
            </a:r>
          </a:p>
          <a:p>
            <a:pPr>
              <a:spcBef>
                <a:spcPts val="300"/>
              </a:spcBef>
            </a:pPr>
            <a:r>
              <a:rPr lang="en-GB" sz="2000" dirty="0"/>
              <a:t>Overall intercept β</a:t>
            </a:r>
            <a:r>
              <a:rPr lang="en-GB" sz="2000" baseline="-25000" dirty="0"/>
              <a:t>0</a:t>
            </a:r>
            <a:r>
              <a:rPr lang="en-GB" sz="2000" dirty="0"/>
              <a:t> omitted; unit-specific intercepts </a:t>
            </a:r>
            <a:r>
              <a:rPr lang="en-GB" sz="2000" dirty="0" err="1"/>
              <a:t>α</a:t>
            </a:r>
            <a:r>
              <a:rPr lang="en-GB" sz="2000" baseline="-25000" dirty="0" err="1"/>
              <a:t>i</a:t>
            </a:r>
            <a:endParaRPr lang="en-GB" sz="2000" dirty="0"/>
          </a:p>
          <a:p>
            <a:pPr>
              <a:spcBef>
                <a:spcPts val="300"/>
              </a:spcBef>
            </a:pPr>
            <a:endParaRPr lang="en-GB" sz="2000" dirty="0"/>
          </a:p>
          <a:p>
            <a:pPr>
              <a:spcBef>
                <a:spcPts val="300"/>
              </a:spcBef>
              <a:buFont typeface="Wingdings" pitchFamily="2" charset="2"/>
              <a:buNone/>
            </a:pPr>
            <a:endParaRPr lang="en-GB" sz="2000" dirty="0"/>
          </a:p>
          <a:p>
            <a:pPr>
              <a:spcBef>
                <a:spcPts val="600"/>
              </a:spcBef>
              <a:buFont typeface="Wingdings" pitchFamily="2" charset="2"/>
              <a:buNone/>
            </a:pPr>
            <a:endParaRPr lang="en-GB" sz="1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47FBB5F-9126-4102-BCD9-633B3C74998F}" type="slidenum">
              <a:rPr lang="de-AT" altLang="en-US"/>
              <a:pPr>
                <a:defRPr/>
              </a:pPr>
              <a:t>71</a:t>
            </a:fld>
            <a:endParaRPr lang="de-AT"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z="4000" dirty="0">
                <a:latin typeface="Verdana" pitchFamily="34" charset="0"/>
              </a:rPr>
              <a:t>Fixed Effects Estimator</a:t>
            </a:r>
          </a:p>
        </p:txBody>
      </p:sp>
      <p:sp>
        <p:nvSpPr>
          <p:cNvPr id="7" name="Datumsplatzhalter 6"/>
          <p:cNvSpPr>
            <a:spLocks noGrp="1"/>
          </p:cNvSpPr>
          <p:nvPr>
            <p:ph type="dt" sz="quarter" idx="10"/>
          </p:nvPr>
        </p:nvSpPr>
        <p:spPr/>
        <p:txBody>
          <a:bodyPr/>
          <a:lstStyle/>
          <a:p>
            <a:pPr>
              <a:defRPr/>
            </a:pPr>
            <a:r>
              <a:rPr lang="en-US" altLang="en-US"/>
              <a:t>Nov 22, 2019</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dirty="0"/>
          </a:p>
        </p:txBody>
      </p:sp>
      <p:sp>
        <p:nvSpPr>
          <p:cNvPr id="37" name="Foliennummernplatzhalter 5"/>
          <p:cNvSpPr>
            <a:spLocks noGrp="1"/>
          </p:cNvSpPr>
          <p:nvPr>
            <p:ph type="sldNum" sz="quarter" idx="12"/>
          </p:nvPr>
        </p:nvSpPr>
        <p:spPr/>
        <p:txBody>
          <a:bodyPr/>
          <a:lstStyle/>
          <a:p>
            <a:pPr>
              <a:defRPr/>
            </a:pPr>
            <a:fld id="{E0D555A4-C77F-4C65-A2DD-892486EBF9A9}" type="slidenum">
              <a:rPr lang="de-AT" altLang="en-US"/>
              <a:pPr>
                <a:defRPr/>
              </a:pPr>
              <a:t>72</a:t>
            </a:fld>
            <a:endParaRPr lang="de-AT" altLang="en-US" dirty="0"/>
          </a:p>
        </p:txBody>
      </p:sp>
      <p:sp>
        <p:nvSpPr>
          <p:cNvPr id="65542"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a:spcBef>
                <a:spcPts val="300"/>
              </a:spcBef>
              <a:buFont typeface="Wingdings" pitchFamily="2" charset="2"/>
              <a:buNone/>
            </a:pPr>
            <a:r>
              <a:rPr lang="en-GB" sz="2000" dirty="0"/>
              <a:t>“Within transformation”: transforms </a:t>
            </a:r>
            <a:r>
              <a:rPr lang="en-GB" sz="2000" i="1" dirty="0" err="1"/>
              <a:t>y</a:t>
            </a:r>
            <a:r>
              <a:rPr lang="en-GB" sz="2000" baseline="-25000" dirty="0" err="1"/>
              <a:t>it</a:t>
            </a:r>
            <a:r>
              <a:rPr lang="en-GB" sz="2000" dirty="0"/>
              <a:t> into time-demeaned </a:t>
            </a:r>
            <a:r>
              <a:rPr lang="en-GB" sz="2000" i="1" dirty="0" err="1"/>
              <a:t>ÿ</a:t>
            </a:r>
            <a:r>
              <a:rPr lang="en-GB" sz="2000" baseline="-25000" dirty="0" err="1"/>
              <a:t>it</a:t>
            </a:r>
            <a:r>
              <a:rPr lang="en-GB" sz="2000" dirty="0"/>
              <a:t> by subtracting the average </a:t>
            </a:r>
            <a:r>
              <a:rPr lang="en-GB" sz="2000" i="1" dirty="0" err="1"/>
              <a:t>ӯ</a:t>
            </a:r>
            <a:r>
              <a:rPr lang="en-GB" sz="2000" baseline="-25000" dirty="0" err="1"/>
              <a:t>i</a:t>
            </a:r>
            <a:r>
              <a:rPr lang="en-GB" sz="2000" dirty="0"/>
              <a:t> = (</a:t>
            </a:r>
            <a:r>
              <a:rPr lang="en-GB" sz="2000" dirty="0" err="1"/>
              <a:t>Σ</a:t>
            </a:r>
            <a:r>
              <a:rPr lang="en-GB" sz="2000" baseline="-25000" dirty="0" err="1"/>
              <a:t>t</a:t>
            </a:r>
            <a:r>
              <a:rPr lang="en-GB" sz="2000" baseline="-25000" dirty="0"/>
              <a:t> </a:t>
            </a:r>
            <a:r>
              <a:rPr lang="en-GB" sz="2000" i="1" dirty="0" err="1"/>
              <a:t>y</a:t>
            </a:r>
            <a:r>
              <a:rPr lang="en-GB" sz="2000" baseline="-25000" dirty="0" err="1"/>
              <a:t>it</a:t>
            </a:r>
            <a:r>
              <a:rPr lang="en-GB" sz="2000" baseline="-25000" dirty="0"/>
              <a:t> </a:t>
            </a:r>
            <a:r>
              <a:rPr lang="en-GB" sz="2000" dirty="0"/>
              <a:t>)/</a:t>
            </a:r>
            <a:r>
              <a:rPr lang="en-GB" sz="2000" i="1" dirty="0"/>
              <a:t>T</a:t>
            </a:r>
            <a:r>
              <a:rPr lang="en-GB" sz="2000" dirty="0"/>
              <a:t>: </a:t>
            </a:r>
            <a:r>
              <a:rPr lang="en-GB" sz="2000" i="1" dirty="0" err="1"/>
              <a:t>ÿ</a:t>
            </a:r>
            <a:r>
              <a:rPr lang="en-GB" sz="2000" baseline="-25000" dirty="0" err="1"/>
              <a:t>it</a:t>
            </a:r>
            <a:r>
              <a:rPr lang="en-GB" sz="2000" dirty="0"/>
              <a:t> = </a:t>
            </a:r>
            <a:r>
              <a:rPr lang="en-GB" sz="2000" i="1" dirty="0" err="1"/>
              <a:t>y</a:t>
            </a:r>
            <a:r>
              <a:rPr lang="en-GB" sz="2000" baseline="-25000" dirty="0" err="1"/>
              <a:t>it</a:t>
            </a:r>
            <a:r>
              <a:rPr lang="en-GB" sz="2000" dirty="0"/>
              <a:t> - </a:t>
            </a:r>
            <a:r>
              <a:rPr lang="en-GB" sz="2000" i="1" dirty="0" err="1"/>
              <a:t>ӯ</a:t>
            </a:r>
            <a:r>
              <a:rPr lang="en-GB" sz="2000" baseline="-25000" dirty="0" err="1"/>
              <a:t>i</a:t>
            </a:r>
            <a:r>
              <a:rPr lang="en-GB" sz="2000" dirty="0"/>
              <a:t>; analogously </a:t>
            </a:r>
            <a:r>
              <a:rPr lang="en-GB" sz="2000" i="1" dirty="0" err="1"/>
              <a:t>ẍ</a:t>
            </a:r>
            <a:r>
              <a:rPr lang="en-GB" sz="2000" baseline="-25000" dirty="0" err="1"/>
              <a:t>it</a:t>
            </a:r>
            <a:r>
              <a:rPr lang="en-GB" sz="2000" dirty="0"/>
              <a:t> and </a:t>
            </a:r>
            <a:r>
              <a:rPr lang="en-GB" sz="2000" i="1" dirty="0" err="1"/>
              <a:t>ü</a:t>
            </a:r>
            <a:r>
              <a:rPr lang="en-GB" sz="2000" baseline="-25000" dirty="0" err="1"/>
              <a:t>it</a:t>
            </a:r>
            <a:r>
              <a:rPr lang="en-GB" sz="2000" dirty="0"/>
              <a:t>, for all </a:t>
            </a:r>
            <a:r>
              <a:rPr lang="en-GB" sz="2000" i="1" dirty="0" err="1"/>
              <a:t>i</a:t>
            </a:r>
            <a:r>
              <a:rPr lang="en-GB" sz="2000" i="1" dirty="0"/>
              <a:t> </a:t>
            </a:r>
            <a:r>
              <a:rPr lang="en-GB" sz="2000" dirty="0"/>
              <a:t>and </a:t>
            </a:r>
            <a:r>
              <a:rPr lang="en-GB" sz="2000" i="1" dirty="0"/>
              <a:t>t</a:t>
            </a:r>
            <a:endParaRPr lang="en-GB" sz="2000" dirty="0"/>
          </a:p>
          <a:p>
            <a:pPr marL="342900" indent="-342900">
              <a:lnSpc>
                <a:spcPct val="90000"/>
              </a:lnSpc>
              <a:spcBef>
                <a:spcPct val="20000"/>
              </a:spcBef>
              <a:buClr>
                <a:schemeClr val="accent1"/>
              </a:buClr>
              <a:buSzPct val="65000"/>
            </a:pPr>
            <a:r>
              <a:rPr lang="en-GB" dirty="0"/>
              <a:t>		</a:t>
            </a:r>
            <a:r>
              <a:rPr lang="en-GB" sz="2000" i="1" dirty="0" err="1"/>
              <a:t>b</a:t>
            </a:r>
            <a:r>
              <a:rPr lang="en-GB" sz="2000" baseline="-25000" dirty="0" err="1"/>
              <a:t>FE</a:t>
            </a:r>
            <a:r>
              <a:rPr lang="en-GB" sz="2000" i="1" dirty="0"/>
              <a:t> = </a:t>
            </a:r>
            <a:r>
              <a:rPr lang="en-GB" sz="2000" dirty="0"/>
              <a:t>(</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ẍ</a:t>
            </a:r>
            <a:r>
              <a:rPr lang="en-GB" sz="2000" baseline="-25000" dirty="0" err="1"/>
              <a:t>it</a:t>
            </a:r>
            <a:r>
              <a:rPr lang="en-GB" sz="2000" dirty="0"/>
              <a:t>’)</a:t>
            </a:r>
            <a:r>
              <a:rPr lang="en-GB" sz="2000" baseline="30000" dirty="0"/>
              <a:t>-1</a:t>
            </a:r>
            <a:r>
              <a:rPr lang="en-GB" sz="2000" dirty="0"/>
              <a:t> </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ÿ</a:t>
            </a:r>
            <a:r>
              <a:rPr lang="en-GB" sz="2000" baseline="-25000" dirty="0" err="1"/>
              <a:t>it</a:t>
            </a:r>
            <a:endParaRPr lang="en-GB" sz="2000" dirty="0"/>
          </a:p>
          <a:p>
            <a:pPr marL="342900" indent="-342900">
              <a:lnSpc>
                <a:spcPct val="90000"/>
              </a:lnSpc>
              <a:spcBef>
                <a:spcPct val="20000"/>
              </a:spcBef>
              <a:buClr>
                <a:schemeClr val="accent1"/>
              </a:buClr>
              <a:buSzPct val="65000"/>
              <a:buFont typeface="Wingdings" pitchFamily="2" charset="2"/>
              <a:buChar char="n"/>
            </a:pPr>
            <a:r>
              <a:rPr lang="en-GB" sz="2000" dirty="0"/>
              <a:t>Unbiased if all </a:t>
            </a:r>
            <a:r>
              <a:rPr lang="en-GB" sz="2000" i="1" dirty="0" err="1"/>
              <a:t>x</a:t>
            </a:r>
            <a:r>
              <a:rPr lang="en-GB" sz="2000" baseline="-25000" dirty="0" err="1"/>
              <a:t>it</a:t>
            </a:r>
            <a:r>
              <a:rPr lang="en-GB" sz="2000" dirty="0"/>
              <a:t> are independent of all </a:t>
            </a:r>
            <a:r>
              <a:rPr lang="en-GB" sz="2000" i="1" dirty="0" err="1"/>
              <a:t>u</a:t>
            </a:r>
            <a:r>
              <a:rPr lang="en-GB" sz="2000" baseline="-25000" dirty="0" err="1"/>
              <a:t>it</a:t>
            </a:r>
            <a:r>
              <a:rPr lang="en-GB" sz="2000" dirty="0"/>
              <a:t> </a:t>
            </a:r>
          </a:p>
          <a:p>
            <a:pPr marL="342900" indent="-342900">
              <a:lnSpc>
                <a:spcPct val="90000"/>
              </a:lnSpc>
              <a:spcBef>
                <a:spcPct val="20000"/>
              </a:spcBef>
              <a:buClr>
                <a:schemeClr val="accent1"/>
              </a:buClr>
              <a:buSzPct val="65000"/>
              <a:buFont typeface="Wingdings" pitchFamily="2" charset="2"/>
              <a:buChar char="n"/>
            </a:pPr>
            <a:r>
              <a:rPr lang="en-GB" sz="2000" dirty="0"/>
              <a:t>Consistent (for </a:t>
            </a:r>
            <a:r>
              <a:rPr lang="en-GB" sz="2000" i="1" dirty="0"/>
              <a:t>N</a:t>
            </a:r>
            <a:r>
              <a:rPr lang="en-GB" sz="2000" dirty="0"/>
              <a:t> → ∞) if </a:t>
            </a:r>
            <a:r>
              <a:rPr lang="en-GB" sz="2000" i="1" dirty="0" err="1"/>
              <a:t>x</a:t>
            </a:r>
            <a:r>
              <a:rPr lang="en-GB" sz="2000" baseline="-25000" dirty="0" err="1"/>
              <a:t>it</a:t>
            </a:r>
            <a:r>
              <a:rPr lang="en-GB" sz="2000" dirty="0"/>
              <a:t> are strictly exogenous, i.e., E{</a:t>
            </a:r>
            <a:r>
              <a:rPr lang="en-GB" sz="2000" i="1" dirty="0" err="1"/>
              <a:t>x</a:t>
            </a:r>
            <a:r>
              <a:rPr lang="en-GB" sz="2000" baseline="-25000" dirty="0" err="1"/>
              <a:t>it</a:t>
            </a:r>
            <a:r>
              <a:rPr lang="en-GB" sz="2000" baseline="-25000" dirty="0"/>
              <a:t> </a:t>
            </a:r>
            <a:r>
              <a:rPr lang="en-GB" sz="2000" i="1" dirty="0" err="1"/>
              <a:t>u</a:t>
            </a:r>
            <a:r>
              <a:rPr lang="en-GB" sz="2000" baseline="-25000" dirty="0" err="1"/>
              <a:t>is</a:t>
            </a:r>
            <a:r>
              <a:rPr lang="en-GB" sz="2000" dirty="0"/>
              <a:t>} = 0 for all </a:t>
            </a:r>
            <a:r>
              <a:rPr lang="en-GB" sz="2000" i="1" dirty="0"/>
              <a:t>s</a:t>
            </a:r>
            <a:r>
              <a:rPr lang="en-GB" sz="2000" dirty="0"/>
              <a:t>, </a:t>
            </a:r>
            <a:r>
              <a:rPr lang="en-GB" sz="2000" i="1" dirty="0"/>
              <a:t>t</a:t>
            </a:r>
          </a:p>
          <a:p>
            <a:pPr marL="342900" indent="-342900">
              <a:lnSpc>
                <a:spcPct val="90000"/>
              </a:lnSpc>
              <a:spcBef>
                <a:spcPct val="20000"/>
              </a:spcBef>
              <a:buClr>
                <a:schemeClr val="accent1"/>
              </a:buClr>
              <a:buSzPct val="65000"/>
              <a:buFont typeface="Wingdings" pitchFamily="2" charset="2"/>
              <a:buChar char="n"/>
            </a:pPr>
            <a:r>
              <a:rPr lang="en-GB" sz="2000" dirty="0"/>
              <a:t>Asymptotically normally distributed </a:t>
            </a:r>
          </a:p>
          <a:p>
            <a:pPr marL="342900" indent="-342900">
              <a:lnSpc>
                <a:spcPct val="90000"/>
              </a:lnSpc>
              <a:spcBef>
                <a:spcPct val="20000"/>
              </a:spcBef>
              <a:buClr>
                <a:schemeClr val="accent1"/>
              </a:buClr>
              <a:buSzPct val="65000"/>
              <a:buFont typeface="Wingdings" pitchFamily="2" charset="2"/>
              <a:buChar char="n"/>
            </a:pPr>
            <a:r>
              <a:rPr lang="en-GB" sz="2000" dirty="0"/>
              <a:t>Covariance matrix  </a:t>
            </a:r>
          </a:p>
          <a:p>
            <a:pPr marL="342900" indent="-342900">
              <a:lnSpc>
                <a:spcPct val="90000"/>
              </a:lnSpc>
              <a:spcBef>
                <a:spcPct val="20000"/>
              </a:spcBef>
              <a:buClr>
                <a:schemeClr val="accent1"/>
              </a:buClr>
              <a:buSzPct val="65000"/>
            </a:pPr>
            <a:r>
              <a:rPr lang="en-GB" sz="2000" dirty="0"/>
              <a:t>		V{</a:t>
            </a:r>
            <a:r>
              <a:rPr lang="en-GB" sz="2000" i="1" dirty="0" err="1"/>
              <a:t>b</a:t>
            </a:r>
            <a:r>
              <a:rPr lang="en-GB" sz="2000" baseline="-25000" dirty="0" err="1"/>
              <a:t>FE</a:t>
            </a:r>
            <a:r>
              <a:rPr lang="en-GB" sz="2000" dirty="0"/>
              <a:t>}</a:t>
            </a:r>
            <a:r>
              <a:rPr lang="en-GB" sz="2000" i="1" dirty="0"/>
              <a:t> = </a:t>
            </a:r>
            <a:r>
              <a:rPr lang="en-GB" sz="2000" dirty="0"/>
              <a:t>σ</a:t>
            </a:r>
            <a:r>
              <a:rPr lang="en-GB" sz="2000" baseline="-25000" dirty="0"/>
              <a:t>u</a:t>
            </a:r>
            <a:r>
              <a:rPr lang="en-GB" sz="2000" baseline="30000" dirty="0"/>
              <a:t>2</a:t>
            </a:r>
            <a:r>
              <a:rPr lang="en-GB" sz="2000" dirty="0"/>
              <a:t>(</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ẍ</a:t>
            </a:r>
            <a:r>
              <a:rPr lang="en-GB" sz="2000" baseline="-25000" dirty="0" err="1"/>
              <a:t>it</a:t>
            </a:r>
            <a:r>
              <a:rPr lang="en-GB" sz="2000" dirty="0"/>
              <a:t>’)</a:t>
            </a:r>
            <a:r>
              <a:rPr lang="en-GB" sz="2000" baseline="30000" dirty="0"/>
              <a:t>-1</a:t>
            </a:r>
            <a:endParaRPr lang="en-GB" sz="2000" dirty="0"/>
          </a:p>
          <a:p>
            <a:pPr marL="342900" indent="-342900">
              <a:lnSpc>
                <a:spcPct val="90000"/>
              </a:lnSpc>
              <a:spcBef>
                <a:spcPct val="20000"/>
              </a:spcBef>
              <a:buClr>
                <a:schemeClr val="accent1"/>
              </a:buClr>
              <a:buSzPct val="65000"/>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sz="4000" dirty="0">
                <a:latin typeface="Verdana" pitchFamily="34" charset="0"/>
              </a:rPr>
              <a:t>Random Effects Model</a:t>
            </a:r>
          </a:p>
        </p:txBody>
      </p:sp>
      <p:sp>
        <p:nvSpPr>
          <p:cNvPr id="66563" name="Textplatzhalter 17"/>
          <p:cNvSpPr>
            <a:spLocks noGrp="1"/>
          </p:cNvSpPr>
          <p:nvPr>
            <p:ph type="body" sz="half" idx="1"/>
          </p:nvPr>
        </p:nvSpPr>
        <p:spPr>
          <a:xfrm>
            <a:off x="500063" y="1600200"/>
            <a:ext cx="7858125" cy="4400550"/>
          </a:xfrm>
        </p:spPr>
        <p:txBody>
          <a:bodyPr/>
          <a:lstStyle/>
          <a:p>
            <a:pPr>
              <a:spcBef>
                <a:spcPts val="300"/>
              </a:spcBef>
              <a:buFont typeface="Wingdings" pitchFamily="2" charset="2"/>
              <a:buNone/>
            </a:pPr>
            <a:r>
              <a:rPr lang="en-GB" sz="2000" dirty="0"/>
              <a:t>Starting point is again the model</a:t>
            </a:r>
          </a:p>
          <a:p>
            <a:pPr>
              <a:spcBef>
                <a:spcPts val="300"/>
              </a:spcBef>
              <a:buFont typeface="Wingdings" pitchFamily="2" charset="2"/>
              <a:buNone/>
            </a:pPr>
            <a:r>
              <a:rPr lang="en-GB" sz="2000"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ε</a:t>
            </a:r>
            <a:r>
              <a:rPr lang="en-GB" sz="2000" baseline="-25000" dirty="0" err="1"/>
              <a:t>it</a:t>
            </a:r>
            <a:endParaRPr lang="en-GB" sz="2000" dirty="0"/>
          </a:p>
          <a:p>
            <a:pPr>
              <a:spcBef>
                <a:spcPts val="300"/>
              </a:spcBef>
              <a:buFont typeface="Wingdings" pitchFamily="2" charset="2"/>
              <a:buNone/>
            </a:pPr>
            <a:r>
              <a:rPr lang="en-GB" sz="2000" dirty="0"/>
              <a:t>	with composite error </a:t>
            </a:r>
            <a:r>
              <a:rPr lang="en-GB" sz="2000" i="1" dirty="0" err="1"/>
              <a:t>ε</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dirty="0"/>
          </a:p>
          <a:p>
            <a:pPr>
              <a:spcBef>
                <a:spcPts val="300"/>
              </a:spcBef>
            </a:pPr>
            <a:r>
              <a:rPr lang="en-GB" sz="2000" dirty="0"/>
              <a:t>Specification for the error terms:</a:t>
            </a:r>
            <a:endParaRPr lang="en-GB" sz="2000" baseline="-25000" dirty="0"/>
          </a:p>
          <a:p>
            <a:pPr lvl="1">
              <a:spcBef>
                <a:spcPts val="300"/>
              </a:spcBef>
            </a:pPr>
            <a:r>
              <a:rPr lang="en-GB" sz="1800" i="1" dirty="0" err="1"/>
              <a:t>u</a:t>
            </a:r>
            <a:r>
              <a:rPr lang="en-GB" sz="1800" baseline="-25000" dirty="0" err="1"/>
              <a:t>it</a:t>
            </a:r>
            <a:r>
              <a:rPr lang="en-GB" sz="1800" dirty="0"/>
              <a:t> ~ IID(0, σ</a:t>
            </a:r>
            <a:r>
              <a:rPr lang="en-GB" sz="1800" baseline="-25000" dirty="0"/>
              <a:t>u</a:t>
            </a:r>
            <a:r>
              <a:rPr lang="en-GB" sz="1800" baseline="30000" dirty="0"/>
              <a:t>2</a:t>
            </a:r>
            <a:r>
              <a:rPr lang="en-GB" sz="1800" dirty="0"/>
              <a:t>); homoskedastic, uncorrelated over time</a:t>
            </a:r>
          </a:p>
          <a:p>
            <a:pPr lvl="1">
              <a:spcBef>
                <a:spcPts val="300"/>
              </a:spcBef>
            </a:pPr>
            <a:r>
              <a:rPr lang="en-GB" sz="1800" i="1" dirty="0" err="1"/>
              <a:t>α</a:t>
            </a:r>
            <a:r>
              <a:rPr lang="en-GB" sz="1800" baseline="-25000" dirty="0" err="1"/>
              <a:t>i</a:t>
            </a:r>
            <a:r>
              <a:rPr lang="en-GB" sz="1800" dirty="0"/>
              <a:t> ~ IID(0, σ</a:t>
            </a:r>
            <a:r>
              <a:rPr lang="en-GB" sz="1800" baseline="-25000" dirty="0"/>
              <a:t>a</a:t>
            </a:r>
            <a:r>
              <a:rPr lang="en-GB" sz="1800" baseline="30000" dirty="0"/>
              <a:t>2</a:t>
            </a:r>
            <a:r>
              <a:rPr lang="en-GB" sz="1800" dirty="0"/>
              <a:t>); represents all unit-specific, time-constant factors; correlation of error terms over time only via the </a:t>
            </a:r>
            <a:r>
              <a:rPr lang="en-GB" sz="1800" dirty="0" err="1"/>
              <a:t>α</a:t>
            </a:r>
            <a:r>
              <a:rPr lang="en-GB" sz="1800" baseline="-25000" dirty="0" err="1"/>
              <a:t>i</a:t>
            </a:r>
            <a:endParaRPr lang="en-GB" sz="1800" dirty="0"/>
          </a:p>
          <a:p>
            <a:pPr lvl="1">
              <a:spcBef>
                <a:spcPts val="300"/>
              </a:spcBef>
            </a:pPr>
            <a:r>
              <a:rPr lang="en-GB" sz="1800" i="1" dirty="0" err="1"/>
              <a:t>α</a:t>
            </a:r>
            <a:r>
              <a:rPr lang="en-GB" sz="1800" baseline="-25000" dirty="0" err="1"/>
              <a:t>i</a:t>
            </a:r>
            <a:r>
              <a:rPr lang="en-GB" sz="1800" dirty="0"/>
              <a:t> and </a:t>
            </a:r>
            <a:r>
              <a:rPr lang="en-GB" sz="1800" i="1" dirty="0" err="1"/>
              <a:t>u</a:t>
            </a:r>
            <a:r>
              <a:rPr lang="en-GB" sz="1800" baseline="-25000" dirty="0" err="1"/>
              <a:t>it</a:t>
            </a:r>
            <a:r>
              <a:rPr lang="en-GB" sz="1800" dirty="0"/>
              <a:t> are assumed to be mutually independent and independent of </a:t>
            </a:r>
            <a:r>
              <a:rPr lang="en-GB" sz="1800" i="1" dirty="0" err="1"/>
              <a:t>x</a:t>
            </a:r>
            <a:r>
              <a:rPr lang="en-GB" sz="1800" baseline="-25000" dirty="0" err="1"/>
              <a:t>js</a:t>
            </a:r>
            <a:r>
              <a:rPr lang="en-GB" sz="1800" dirty="0"/>
              <a:t> for all </a:t>
            </a:r>
            <a:r>
              <a:rPr lang="en-GB" sz="1800" i="1" dirty="0"/>
              <a:t>j</a:t>
            </a:r>
            <a:r>
              <a:rPr lang="en-GB" sz="1800" dirty="0"/>
              <a:t> and </a:t>
            </a:r>
            <a:r>
              <a:rPr lang="en-GB" sz="1800" i="1" dirty="0"/>
              <a:t>s</a:t>
            </a:r>
            <a:endParaRPr lang="en-GB" sz="2000" dirty="0"/>
          </a:p>
          <a:p>
            <a:pPr>
              <a:spcBef>
                <a:spcPts val="300"/>
              </a:spcBef>
            </a:pPr>
            <a:r>
              <a:rPr lang="en-GB" sz="2000" dirty="0"/>
              <a:t>Random effects (RE) model</a:t>
            </a:r>
          </a:p>
          <a:p>
            <a:pPr>
              <a:spcBef>
                <a:spcPts val="300"/>
              </a:spcBef>
              <a:buFont typeface="Wingdings" pitchFamily="2" charset="2"/>
              <a:buNone/>
            </a:pPr>
            <a:r>
              <a:rPr lang="en-GB" sz="2000" dirty="0"/>
              <a:t>		</a:t>
            </a:r>
            <a:r>
              <a:rPr lang="en-GB" sz="2000" i="1"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r>
              <a:rPr lang="en-GB" sz="2000" dirty="0"/>
              <a:t> </a:t>
            </a:r>
          </a:p>
          <a:p>
            <a:pPr>
              <a:spcBef>
                <a:spcPts val="300"/>
              </a:spcBef>
            </a:pPr>
            <a:r>
              <a:rPr lang="en-GB" sz="2000" dirty="0"/>
              <a:t>Unbiased and consistent (N → ∞) estimation of β</a:t>
            </a:r>
            <a:r>
              <a:rPr lang="en-GB" sz="2000" baseline="-25000" dirty="0"/>
              <a:t>0</a:t>
            </a:r>
            <a:r>
              <a:rPr lang="en-GB" sz="2000" dirty="0"/>
              <a:t> and β</a:t>
            </a:r>
            <a:r>
              <a:rPr lang="en-GB" sz="2000" baseline="-25000" dirty="0"/>
              <a:t>1</a:t>
            </a:r>
            <a:endParaRPr lang="en-GB" sz="2000" dirty="0"/>
          </a:p>
          <a:p>
            <a:pPr>
              <a:spcBef>
                <a:spcPts val="300"/>
              </a:spcBef>
            </a:pPr>
            <a:r>
              <a:rPr lang="en-GB" sz="2000" dirty="0"/>
              <a:t>Efficient estimation of β</a:t>
            </a:r>
            <a:r>
              <a:rPr lang="en-GB" sz="2000" baseline="-25000" dirty="0"/>
              <a:t>0</a:t>
            </a:r>
            <a:r>
              <a:rPr lang="en-GB" sz="2000" dirty="0"/>
              <a:t> and β</a:t>
            </a:r>
            <a:r>
              <a:rPr lang="en-GB" sz="2000" baseline="-25000" dirty="0"/>
              <a:t>1</a:t>
            </a:r>
            <a:r>
              <a:rPr lang="en-GB" sz="2000" dirty="0"/>
              <a:t>: takes error covariance structure into account; GLS estimation</a:t>
            </a:r>
          </a:p>
          <a:p>
            <a:pPr>
              <a:spcBef>
                <a:spcPts val="300"/>
              </a:spcBef>
              <a:buFont typeface="Wingdings" pitchFamily="2" charset="2"/>
              <a:buNone/>
            </a:pPr>
            <a:endParaRPr lang="en-GB" sz="2000" dirty="0"/>
          </a:p>
          <a:p>
            <a:pPr>
              <a:spcBef>
                <a:spcPts val="600"/>
              </a:spcBef>
              <a:buFont typeface="Wingdings" pitchFamily="2" charset="2"/>
              <a:buNone/>
            </a:pPr>
            <a:endParaRPr lang="en-GB" sz="1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E15E2294-07E9-4D93-A421-24A0D24E3A8C}" type="slidenum">
              <a:rPr lang="de-AT" altLang="en-US"/>
              <a:pPr>
                <a:defRPr/>
              </a:pPr>
              <a:t>73</a:t>
            </a:fld>
            <a:endParaRPr lang="de-AT"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accent3">
                    <a:lumMod val="65000"/>
                  </a:schemeClr>
                </a:solidFill>
              </a:rPr>
              <a:t>The GIV Estimator </a:t>
            </a:r>
          </a:p>
          <a:p>
            <a:pPr>
              <a:spcBef>
                <a:spcPts val="500"/>
              </a:spcBef>
              <a:defRPr/>
            </a:pPr>
            <a:r>
              <a:rPr lang="en-GB" sz="2000" dirty="0">
                <a:solidFill>
                  <a:schemeClr val="accent3">
                    <a:lumMod val="65000"/>
                  </a:schemeClr>
                </a:solidFill>
              </a:rPr>
              <a:t>GMM Estimation</a:t>
            </a:r>
          </a:p>
          <a:p>
            <a:pPr>
              <a:spcBef>
                <a:spcPts val="500"/>
              </a:spcBef>
              <a:defRPr/>
            </a:pPr>
            <a:r>
              <a:rPr lang="en-GB" sz="2000" dirty="0">
                <a:solidFill>
                  <a:schemeClr val="accent3">
                    <a:lumMod val="65000"/>
                  </a:schemeClr>
                </a:solidFill>
              </a:rPr>
              <a:t>Econometric Models</a:t>
            </a:r>
          </a:p>
          <a:p>
            <a:pPr>
              <a:spcBef>
                <a:spcPts val="500"/>
              </a:spcBef>
              <a:defRPr/>
            </a:pPr>
            <a:r>
              <a:rPr lang="en-GB" sz="2000" dirty="0">
                <a:solidFill>
                  <a:schemeClr val="accent3">
                    <a:lumMod val="65000"/>
                  </a:schemeClr>
                </a:solidFill>
              </a:rPr>
              <a:t>Dynamic Models</a:t>
            </a:r>
          </a:p>
          <a:p>
            <a:pPr>
              <a:spcBef>
                <a:spcPts val="500"/>
              </a:spcBef>
              <a:defRPr/>
            </a:pPr>
            <a:r>
              <a:rPr lang="en-GB" sz="2000" dirty="0">
                <a:solidFill>
                  <a:schemeClr val="accent3">
                    <a:lumMod val="65000"/>
                  </a:schemeClr>
                </a:solidFill>
              </a:rPr>
              <a:t>Multi-equation Models</a:t>
            </a:r>
          </a:p>
          <a:p>
            <a:pPr>
              <a:spcBef>
                <a:spcPts val="500"/>
              </a:spcBef>
              <a:defRPr/>
            </a:pPr>
            <a:r>
              <a:rPr lang="en-GB" sz="2000" dirty="0">
                <a:solidFill>
                  <a:schemeClr val="accent3">
                    <a:lumMod val="65000"/>
                  </a:schemeClr>
                </a:solidFill>
              </a:rPr>
              <a:t>Time Series Models</a:t>
            </a:r>
          </a:p>
          <a:p>
            <a:pPr>
              <a:spcBef>
                <a:spcPts val="500"/>
              </a:spcBef>
              <a:defRPr/>
            </a:pPr>
            <a:r>
              <a:rPr lang="en-GB" sz="2000" dirty="0">
                <a:solidFill>
                  <a:schemeClr val="accent3">
                    <a:lumMod val="65000"/>
                  </a:schemeClr>
                </a:solidFill>
              </a:rPr>
              <a:t>Models for Limited Dependent Variables</a:t>
            </a:r>
          </a:p>
          <a:p>
            <a:pPr>
              <a:spcBef>
                <a:spcPts val="500"/>
              </a:spcBef>
              <a:defRPr/>
            </a:pPr>
            <a:r>
              <a:rPr lang="en-GB" sz="2000" dirty="0">
                <a:solidFill>
                  <a:schemeClr val="accent3">
                    <a:lumMod val="65000"/>
                  </a:schemeClr>
                </a:solidFill>
              </a:rPr>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4A2B7BE9-62E2-4E49-9FE9-06DEF617E715}" type="slidenum">
              <a:rPr lang="de-AT" altLang="en-US"/>
              <a:pPr>
                <a:defRPr/>
              </a:pPr>
              <a:t>74</a:t>
            </a:fld>
            <a:endParaRPr lang="de-AT" altLang="en-US"/>
          </a:p>
        </p:txBody>
      </p:sp>
      <p:graphicFrame>
        <p:nvGraphicFramePr>
          <p:cNvPr id="4096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4101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101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457200" y="277813"/>
            <a:ext cx="8329613" cy="1139825"/>
          </a:xfrm>
        </p:spPr>
        <p:txBody>
          <a:bodyPr/>
          <a:lstStyle/>
          <a:p>
            <a:r>
              <a:rPr lang="en-GB" sz="4000" dirty="0">
                <a:latin typeface="Verdana" pitchFamily="34" charset="0"/>
              </a:rPr>
              <a:t>Econometrics II</a:t>
            </a:r>
          </a:p>
        </p:txBody>
      </p:sp>
      <p:sp>
        <p:nvSpPr>
          <p:cNvPr id="41988" name="Textplatzhalter 17"/>
          <p:cNvSpPr>
            <a:spLocks noGrp="1"/>
          </p:cNvSpPr>
          <p:nvPr>
            <p:ph type="body" sz="half" idx="1"/>
          </p:nvPr>
        </p:nvSpPr>
        <p:spPr>
          <a:xfrm>
            <a:off x="428625" y="1571625"/>
            <a:ext cx="7900988" cy="4400550"/>
          </a:xfrm>
        </p:spPr>
        <p:txBody>
          <a:bodyPr/>
          <a:lstStyle/>
          <a:p>
            <a:pPr marL="457200" indent="-457200">
              <a:buSzPct val="100000"/>
              <a:buFont typeface="Garamond" pitchFamily="18" charset="0"/>
              <a:buAutoNum type="arabicPeriod"/>
            </a:pPr>
            <a:r>
              <a:rPr lang="en-GB" sz="2000" dirty="0"/>
              <a:t>ML Estimation and Specification Tests (MV, Ch.6)</a:t>
            </a:r>
          </a:p>
          <a:p>
            <a:pPr marL="457200" indent="-457200">
              <a:buSzPct val="100000"/>
              <a:buFont typeface="Garamond" pitchFamily="18" charset="0"/>
              <a:buAutoNum type="arabicPeriod"/>
            </a:pPr>
            <a:r>
              <a:rPr lang="en-GB" sz="2000" dirty="0"/>
              <a:t>Models with Limited Dependent Variables (MV, Ch.7)</a:t>
            </a:r>
          </a:p>
          <a:p>
            <a:pPr marL="457200" indent="-457200">
              <a:buSzPct val="100000"/>
              <a:buFont typeface="Garamond" pitchFamily="18" charset="0"/>
              <a:buAutoNum type="arabicPeriod"/>
            </a:pPr>
            <a:r>
              <a:rPr lang="en-GB" sz="2000" dirty="0" err="1"/>
              <a:t>Univariate</a:t>
            </a:r>
            <a:r>
              <a:rPr lang="en-GB" sz="2000" dirty="0"/>
              <a:t> time series models (MV, Ch.8)</a:t>
            </a:r>
          </a:p>
          <a:p>
            <a:pPr marL="457200" indent="-457200">
              <a:buSzPct val="100000"/>
              <a:buFont typeface="Garamond" pitchFamily="18" charset="0"/>
              <a:buAutoNum type="arabicPeriod"/>
            </a:pPr>
            <a:r>
              <a:rPr lang="en-GB" sz="2000" dirty="0"/>
              <a:t>Multivariate time series models, part 1 (MV, Ch.9)</a:t>
            </a:r>
          </a:p>
          <a:p>
            <a:pPr marL="457200" indent="-457200">
              <a:buSzPct val="100000"/>
              <a:buFont typeface="Garamond" pitchFamily="18" charset="0"/>
              <a:buAutoNum type="arabicPeriod"/>
            </a:pPr>
            <a:r>
              <a:rPr lang="en-GB" sz="2000" dirty="0"/>
              <a:t>Multivariate time series models, part 2 (MV, Ch.9)</a:t>
            </a:r>
          </a:p>
          <a:p>
            <a:pPr marL="457200" indent="-457200">
              <a:buSzPct val="100000"/>
              <a:buFont typeface="Garamond" pitchFamily="18" charset="0"/>
              <a:buAutoNum type="arabicPeriod"/>
            </a:pPr>
            <a:r>
              <a:rPr lang="en-GB" sz="2000" dirty="0"/>
              <a:t>Models Based on Panel Data (MV, Ch.10)</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endParaRPr lang="de-AT" altLang="en-US" dirty="0"/>
          </a:p>
        </p:txBody>
      </p:sp>
      <p:sp>
        <p:nvSpPr>
          <p:cNvPr id="15" name="Foliennummernplatzhalter 7"/>
          <p:cNvSpPr>
            <a:spLocks noGrp="1"/>
          </p:cNvSpPr>
          <p:nvPr>
            <p:ph type="sldNum" sz="quarter" idx="12"/>
          </p:nvPr>
        </p:nvSpPr>
        <p:spPr/>
        <p:txBody>
          <a:bodyPr/>
          <a:lstStyle/>
          <a:p>
            <a:pPr>
              <a:defRPr/>
            </a:pPr>
            <a:fld id="{B03B21AB-7C22-4E88-978B-50A65FDB89C2}" type="slidenum">
              <a:rPr lang="de-AT" altLang="en-US"/>
              <a:pPr>
                <a:defRPr/>
              </a:pPr>
              <a:t>75</a:t>
            </a:fld>
            <a:endParaRPr lang="de-AT" altLang="en-US" dirty="0"/>
          </a:p>
        </p:txBody>
      </p:sp>
      <p:graphicFrame>
        <p:nvGraphicFramePr>
          <p:cNvPr id="41986"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201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sz="4000" dirty="0">
                <a:latin typeface="Verdana" pitchFamily="34" charset="0"/>
              </a:rPr>
              <a:t>Univariate Time Series Models</a:t>
            </a:r>
          </a:p>
        </p:txBody>
      </p:sp>
      <p:sp>
        <p:nvSpPr>
          <p:cNvPr id="67587" name="Textplatzhalter 17"/>
          <p:cNvSpPr>
            <a:spLocks noGrp="1"/>
          </p:cNvSpPr>
          <p:nvPr>
            <p:ph type="body" sz="half" idx="1"/>
          </p:nvPr>
        </p:nvSpPr>
        <p:spPr>
          <a:xfrm>
            <a:off x="500063" y="1600200"/>
            <a:ext cx="7858125" cy="4400550"/>
          </a:xfrm>
        </p:spPr>
        <p:txBody>
          <a:bodyPr/>
          <a:lstStyle/>
          <a:p>
            <a:pPr>
              <a:spcBef>
                <a:spcPts val="600"/>
              </a:spcBef>
            </a:pPr>
            <a:r>
              <a:rPr lang="en-GB" sz="2000" dirty="0"/>
              <a:t>Time Series</a:t>
            </a:r>
            <a:endParaRPr lang="en-GB" sz="2000" i="1" dirty="0"/>
          </a:p>
          <a:p>
            <a:pPr>
              <a:spcBef>
                <a:spcPts val="600"/>
              </a:spcBef>
            </a:pPr>
            <a:r>
              <a:rPr lang="en-GB" sz="2000" dirty="0"/>
              <a:t>Stochastic Processes </a:t>
            </a:r>
          </a:p>
          <a:p>
            <a:pPr>
              <a:spcBef>
                <a:spcPts val="600"/>
              </a:spcBef>
            </a:pPr>
            <a:r>
              <a:rPr lang="en-GB" sz="2000" dirty="0"/>
              <a:t>Stationary Processes </a:t>
            </a:r>
          </a:p>
          <a:p>
            <a:pPr>
              <a:spcBef>
                <a:spcPts val="600"/>
              </a:spcBef>
            </a:pPr>
            <a:r>
              <a:rPr lang="en-GB" sz="2000" dirty="0"/>
              <a:t>The ARMA Process</a:t>
            </a:r>
          </a:p>
          <a:p>
            <a:pPr>
              <a:spcBef>
                <a:spcPts val="600"/>
              </a:spcBef>
            </a:pPr>
            <a:r>
              <a:rPr lang="en-GB" sz="2000" dirty="0"/>
              <a:t>Deterministic and Stochastic Trends</a:t>
            </a:r>
          </a:p>
          <a:p>
            <a:pPr>
              <a:spcBef>
                <a:spcPts val="600"/>
              </a:spcBef>
            </a:pPr>
            <a:r>
              <a:rPr lang="en-GB" sz="2000" dirty="0"/>
              <a:t>Models with Trend</a:t>
            </a:r>
          </a:p>
          <a:p>
            <a:pPr>
              <a:spcBef>
                <a:spcPts val="600"/>
              </a:spcBef>
            </a:pPr>
            <a:r>
              <a:rPr lang="en-GB" sz="2000" dirty="0"/>
              <a:t>Unit Root Tests</a:t>
            </a:r>
          </a:p>
          <a:p>
            <a:pPr>
              <a:spcBef>
                <a:spcPts val="600"/>
              </a:spcBef>
              <a:buFont typeface="Wingdings" pitchFamily="2" charset="2"/>
              <a:buNone/>
            </a:pPr>
            <a:endParaRPr lang="en-GB" sz="2000" dirty="0"/>
          </a:p>
          <a:p>
            <a:pPr>
              <a:spcBef>
                <a:spcPts val="600"/>
              </a:spcBef>
            </a:pPr>
            <a:endParaRPr lang="en-GB" sz="2000" dirty="0"/>
          </a:p>
          <a:p>
            <a:pPr>
              <a:spcBef>
                <a:spcPts val="600"/>
              </a:spcBef>
              <a:buFont typeface="Wingdings" pitchFamily="2" charset="2"/>
              <a:buNone/>
            </a:pPr>
            <a:endParaRPr lang="en-GB" sz="2800" dirty="0"/>
          </a:p>
          <a:p>
            <a:pPr>
              <a:spcBef>
                <a:spcPts val="600"/>
              </a:spcBef>
              <a:buFont typeface="Wingdings" pitchFamily="2" charset="2"/>
              <a:buNone/>
            </a:pPr>
            <a:endParaRPr lang="en-US"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6D67B90A-8CE0-461D-89CF-81E1251366D6}" type="slidenum">
              <a:rPr lang="de-AT" altLang="en-US"/>
              <a:pPr>
                <a:defRPr/>
              </a:pPr>
              <a:t>76</a:t>
            </a:fld>
            <a:endParaRPr lang="de-AT" altLang="en-US" dirty="0"/>
          </a:p>
        </p:txBody>
      </p:sp>
      <p:pic>
        <p:nvPicPr>
          <p:cNvPr id="67591"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GB" sz="4000" dirty="0">
                <a:latin typeface="Verdana" pitchFamily="34" charset="0"/>
              </a:rPr>
              <a:t>Multivariate Time Series Models</a:t>
            </a:r>
            <a:endParaRPr lang="en-US" sz="4000" dirty="0">
              <a:latin typeface="Verdana" pitchFamily="34" charset="0"/>
            </a:endParaRPr>
          </a:p>
        </p:txBody>
      </p:sp>
      <p:sp>
        <p:nvSpPr>
          <p:cNvPr id="1028" name="Textplatzhalter 17"/>
          <p:cNvSpPr>
            <a:spLocks noGrp="1"/>
          </p:cNvSpPr>
          <p:nvPr>
            <p:ph type="body" sz="half" idx="1"/>
          </p:nvPr>
        </p:nvSpPr>
        <p:spPr>
          <a:xfrm>
            <a:off x="500063" y="1600200"/>
            <a:ext cx="7858125" cy="4400550"/>
          </a:xfrm>
        </p:spPr>
        <p:txBody>
          <a:bodyPr/>
          <a:lstStyle/>
          <a:p>
            <a:pPr>
              <a:spcBef>
                <a:spcPts val="475"/>
              </a:spcBef>
              <a:defRPr/>
            </a:pPr>
            <a:r>
              <a:rPr lang="en-GB" sz="2000" dirty="0"/>
              <a:t>Dynamic Models</a:t>
            </a:r>
          </a:p>
          <a:p>
            <a:pPr>
              <a:spcBef>
                <a:spcPts val="475"/>
              </a:spcBef>
              <a:defRPr/>
            </a:pPr>
            <a:r>
              <a:rPr lang="en-GB" sz="2000" dirty="0"/>
              <a:t>Lag Structures, ADL Models</a:t>
            </a:r>
          </a:p>
          <a:p>
            <a:pPr>
              <a:spcBef>
                <a:spcPts val="475"/>
              </a:spcBef>
              <a:defRPr/>
            </a:pPr>
            <a:r>
              <a:rPr lang="en-GB" sz="2000" dirty="0"/>
              <a:t>Models with Non-stationary Variables</a:t>
            </a:r>
          </a:p>
          <a:p>
            <a:pPr>
              <a:spcBef>
                <a:spcPts val="475"/>
              </a:spcBef>
              <a:defRPr/>
            </a:pPr>
            <a:r>
              <a:rPr lang="en-GB" sz="2000" dirty="0"/>
              <a:t>Cointegration, Tests for Cointegration</a:t>
            </a:r>
          </a:p>
          <a:p>
            <a:pPr>
              <a:spcBef>
                <a:spcPts val="475"/>
              </a:spcBef>
              <a:defRPr/>
            </a:pPr>
            <a:r>
              <a:rPr lang="en-GB" sz="2000" dirty="0"/>
              <a:t>Error-correction Model</a:t>
            </a:r>
          </a:p>
          <a:p>
            <a:pPr marL="360000" indent="-360000">
              <a:spcBef>
                <a:spcPts val="480"/>
              </a:spcBef>
              <a:defRPr/>
            </a:pPr>
            <a:r>
              <a:rPr lang="en-GB" sz="2000" dirty="0"/>
              <a:t>Systems of Equations</a:t>
            </a:r>
          </a:p>
          <a:p>
            <a:pPr marL="360000" indent="-360000">
              <a:spcBef>
                <a:spcPts val="480"/>
              </a:spcBef>
              <a:defRPr/>
            </a:pPr>
            <a:r>
              <a:rPr lang="en-GB" sz="2000" dirty="0"/>
              <a:t>VAR Models</a:t>
            </a:r>
          </a:p>
          <a:p>
            <a:pPr>
              <a:spcBef>
                <a:spcPts val="480"/>
              </a:spcBef>
              <a:defRPr/>
            </a:pPr>
            <a:r>
              <a:rPr lang="en-GB" sz="2000" dirty="0"/>
              <a:t>Simultaneous Equations and VAR Models</a:t>
            </a:r>
          </a:p>
          <a:p>
            <a:pPr>
              <a:spcBef>
                <a:spcPts val="480"/>
              </a:spcBef>
              <a:defRPr/>
            </a:pPr>
            <a:r>
              <a:rPr lang="en-GB" sz="2000" dirty="0"/>
              <a:t>VAR Models and Cointegration</a:t>
            </a:r>
          </a:p>
          <a:p>
            <a:pPr>
              <a:spcBef>
                <a:spcPts val="480"/>
              </a:spcBef>
              <a:defRPr/>
            </a:pPr>
            <a:r>
              <a:rPr lang="en-GB" sz="2000" dirty="0"/>
              <a:t>VEC Models </a:t>
            </a:r>
          </a:p>
          <a:p>
            <a:pPr>
              <a:spcBef>
                <a:spcPts val="475"/>
              </a:spcBef>
              <a:defRPr/>
            </a:pPr>
            <a:endParaRPr lang="en-US" sz="2000" dirty="0"/>
          </a:p>
          <a:p>
            <a:pPr>
              <a:spcBef>
                <a:spcPts val="600"/>
              </a:spcBef>
              <a:buFont typeface="Wingdings" pitchFamily="2" charset="2"/>
              <a:buNone/>
              <a:defRPr/>
            </a:pPr>
            <a:endParaRPr lang="en-US" sz="2000" dirty="0"/>
          </a:p>
          <a:p>
            <a:pPr>
              <a:spcBef>
                <a:spcPts val="600"/>
              </a:spcBef>
              <a:defRPr/>
            </a:pPr>
            <a:endParaRPr lang="en-US" sz="2000" dirty="0"/>
          </a:p>
          <a:p>
            <a:pPr>
              <a:spcBef>
                <a:spcPts val="600"/>
              </a:spcBef>
              <a:buFont typeface="Wingdings" pitchFamily="2" charset="2"/>
              <a:buNone/>
              <a:defRPr/>
            </a:pPr>
            <a:endParaRPr lang="en-US"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9AC923A0-9123-46DD-91DA-FB1B84947304}" type="slidenum">
              <a:rPr lang="de-AT" altLang="en-US"/>
              <a:pPr>
                <a:defRPr/>
              </a:pPr>
              <a:t>77</a:t>
            </a:fld>
            <a:endParaRPr lang="de-AT" altLang="en-US" dirty="0"/>
          </a:p>
        </p:txBody>
      </p:sp>
      <p:graphicFrame>
        <p:nvGraphicFramePr>
          <p:cNvPr id="4301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303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2"/>
          <p:cNvSpPr>
            <a:spLocks noGrp="1" noChangeArrowheads="1"/>
          </p:cNvSpPr>
          <p:nvPr>
            <p:ph type="title"/>
          </p:nvPr>
        </p:nvSpPr>
        <p:spPr/>
        <p:txBody>
          <a:bodyPr/>
          <a:lstStyle/>
          <a:p>
            <a:r>
              <a:rPr lang="en-GB" sz="4000">
                <a:latin typeface="Verdana" pitchFamily="34" charset="0"/>
              </a:rPr>
              <a:t>GIV Estimator and Properties</a:t>
            </a:r>
          </a:p>
        </p:txBody>
      </p:sp>
      <p:sp>
        <p:nvSpPr>
          <p:cNvPr id="23561" name="Textplatzhalter 17"/>
          <p:cNvSpPr>
            <a:spLocks noGrp="1"/>
          </p:cNvSpPr>
          <p:nvPr>
            <p:ph type="body" sz="half" idx="1"/>
          </p:nvPr>
        </p:nvSpPr>
        <p:spPr>
          <a:xfrm>
            <a:off x="500063" y="1620838"/>
            <a:ext cx="7858125" cy="4400550"/>
          </a:xfrm>
        </p:spPr>
        <p:txBody>
          <a:bodyPr/>
          <a:lstStyle/>
          <a:p>
            <a:pPr>
              <a:spcBef>
                <a:spcPts val="600"/>
              </a:spcBef>
            </a:pPr>
            <a:r>
              <a:rPr lang="en-GB" sz="2000" dirty="0">
                <a:cs typeface="Arial" charset="0"/>
              </a:rPr>
              <a:t>GIV estimator is consistent</a:t>
            </a:r>
          </a:p>
          <a:p>
            <a:pPr>
              <a:spcBef>
                <a:spcPts val="600"/>
              </a:spcBef>
            </a:pPr>
            <a:r>
              <a:rPr lang="en-GB" sz="2000" dirty="0">
                <a:cs typeface="Arial" charset="0"/>
              </a:rPr>
              <a:t>The asymptotic distribution of the GIV estimator, given IID(0, σ</a:t>
            </a:r>
            <a:r>
              <a:rPr lang="en-GB" sz="2000" baseline="-25000" dirty="0"/>
              <a:t>ε</a:t>
            </a:r>
            <a:r>
              <a:rPr lang="en-GB" sz="2000" dirty="0">
                <a:cs typeface="Arial" charset="0"/>
              </a:rPr>
              <a:t>²) error terms, leads to</a:t>
            </a:r>
            <a:endParaRPr lang="en-GB" sz="2000" dirty="0"/>
          </a:p>
          <a:p>
            <a:pPr>
              <a:spcBef>
                <a:spcPts val="600"/>
              </a:spcBef>
            </a:pPr>
            <a:endParaRPr lang="en-GB" sz="2400" dirty="0"/>
          </a:p>
          <a:p>
            <a:pPr>
              <a:spcBef>
                <a:spcPts val="600"/>
              </a:spcBef>
              <a:buFont typeface="Wingdings" pitchFamily="2" charset="2"/>
              <a:buNone/>
            </a:pPr>
            <a:r>
              <a:rPr lang="en-GB" sz="2000" dirty="0">
                <a:cs typeface="Arial" charset="0"/>
              </a:rPr>
              <a:t>	which is used as approximate distribution in case of finite </a:t>
            </a:r>
            <a:r>
              <a:rPr lang="en-GB" sz="2000" i="1" dirty="0">
                <a:cs typeface="Arial" charset="0"/>
              </a:rPr>
              <a:t>N</a:t>
            </a:r>
          </a:p>
          <a:p>
            <a:pPr>
              <a:spcBef>
                <a:spcPts val="600"/>
              </a:spcBef>
            </a:pPr>
            <a:r>
              <a:rPr lang="en-GB" sz="2000" dirty="0">
                <a:cs typeface="Arial" charset="0"/>
              </a:rPr>
              <a:t>The (asymptotic) covariance matrix of the GIV estimator is given by </a:t>
            </a:r>
          </a:p>
          <a:p>
            <a:pPr>
              <a:spcBef>
                <a:spcPts val="600"/>
              </a:spcBef>
              <a:buFont typeface="Wingdings" pitchFamily="2" charset="2"/>
              <a:buNone/>
            </a:pPr>
            <a:endParaRPr lang="en-GB" sz="1400" dirty="0">
              <a:cs typeface="Arial" charset="0"/>
            </a:endParaRPr>
          </a:p>
          <a:p>
            <a:pPr>
              <a:spcBef>
                <a:spcPts val="600"/>
              </a:spcBef>
              <a:buFont typeface="Wingdings" pitchFamily="2" charset="2"/>
              <a:buNone/>
            </a:pPr>
            <a:endParaRPr lang="en-GB" sz="1400" dirty="0">
              <a:cs typeface="Arial" charset="0"/>
            </a:endParaRPr>
          </a:p>
          <a:p>
            <a:pPr>
              <a:spcBef>
                <a:spcPts val="600"/>
              </a:spcBef>
            </a:pPr>
            <a:r>
              <a:rPr lang="en-GB" sz="2000" dirty="0"/>
              <a:t>In the estimated </a:t>
            </a:r>
            <a:r>
              <a:rPr lang="en-GB" sz="2000" dirty="0">
                <a:cs typeface="Arial" charset="0"/>
              </a:rPr>
              <a:t>covariance matrix, σ² is substituted by </a:t>
            </a:r>
          </a:p>
          <a:p>
            <a:pPr>
              <a:spcBef>
                <a:spcPts val="600"/>
              </a:spcBef>
              <a:buFont typeface="Wingdings" pitchFamily="2" charset="2"/>
              <a:buNone/>
            </a:pPr>
            <a:endParaRPr lang="en-GB" sz="2400" dirty="0"/>
          </a:p>
          <a:p>
            <a:pPr>
              <a:spcBef>
                <a:spcPts val="600"/>
              </a:spcBef>
              <a:buFont typeface="Wingdings" pitchFamily="2" charset="2"/>
              <a:buNone/>
            </a:pPr>
            <a:r>
              <a:rPr lang="en-GB" sz="2800" dirty="0"/>
              <a:t>	</a:t>
            </a:r>
            <a:r>
              <a:rPr lang="en-GB" sz="2000" dirty="0">
                <a:cs typeface="Arial" charset="0"/>
              </a:rPr>
              <a:t>the estimate based on the IV residuals </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CC19D85B-2434-4A47-A3FD-9E63D5E7C633}" type="slidenum">
              <a:rPr lang="de-AT" altLang="en-US"/>
              <a:pPr>
                <a:defRPr/>
              </a:pPr>
              <a:t>8</a:t>
            </a:fld>
            <a:endParaRPr lang="de-AT" altLang="en-US"/>
          </a:p>
        </p:txBody>
      </p:sp>
      <p:graphicFrame>
        <p:nvGraphicFramePr>
          <p:cNvPr id="2355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8707" name="Formel" r:id="rId4" imgW="114151" imgH="215619" progId="Equation.3">
                  <p:embed/>
                </p:oleObj>
              </mc:Choice>
              <mc:Fallback>
                <p:oleObj name="Formel" r:id="rId4" imgW="114151" imgH="215619" progId="Equation.3">
                  <p:embed/>
                  <p:pic>
                    <p:nvPicPr>
                      <p:cNvPr id="2355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5" name="Object 5"/>
          <p:cNvGraphicFramePr>
            <a:graphicFrameLocks noChangeAspect="1"/>
          </p:cNvGraphicFramePr>
          <p:nvPr/>
        </p:nvGraphicFramePr>
        <p:xfrm>
          <a:off x="4514850" y="3340100"/>
          <a:ext cx="114300" cy="177800"/>
        </p:xfrm>
        <a:graphic>
          <a:graphicData uri="http://schemas.openxmlformats.org/presentationml/2006/ole">
            <mc:AlternateContent xmlns:mc="http://schemas.openxmlformats.org/markup-compatibility/2006">
              <mc:Choice xmlns:v="urn:schemas-microsoft-com:vml" Requires="v">
                <p:oleObj spid="_x0000_s238708" name="Equation" r:id="rId6" imgW="914400" imgH="198720" progId="Equation.DSMT4">
                  <p:embed/>
                </p:oleObj>
              </mc:Choice>
              <mc:Fallback>
                <p:oleObj name="Equation" r:id="rId6" imgW="914400" imgH="198720" progId="Equation.DSMT4">
                  <p:embed/>
                  <p:pic>
                    <p:nvPicPr>
                      <p:cNvPr id="23555"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4850" y="33401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6" name="Object 9"/>
          <p:cNvGraphicFramePr>
            <a:graphicFrameLocks noChangeAspect="1"/>
          </p:cNvGraphicFramePr>
          <p:nvPr/>
        </p:nvGraphicFramePr>
        <p:xfrm>
          <a:off x="1293813" y="2674938"/>
          <a:ext cx="1693862" cy="582612"/>
        </p:xfrm>
        <a:graphic>
          <a:graphicData uri="http://schemas.openxmlformats.org/presentationml/2006/ole">
            <mc:AlternateContent xmlns:mc="http://schemas.openxmlformats.org/markup-compatibility/2006">
              <mc:Choice xmlns:v="urn:schemas-microsoft-com:vml" Requires="v">
                <p:oleObj spid="_x0000_s238709" name="Equation" r:id="rId8" imgW="888840" imgH="304560" progId="Equation.DSMT4">
                  <p:embed/>
                </p:oleObj>
              </mc:Choice>
              <mc:Fallback>
                <p:oleObj name="Equation" r:id="rId8" imgW="888840" imgH="304560" progId="Equation.DSMT4">
                  <p:embed/>
                  <p:pic>
                    <p:nvPicPr>
                      <p:cNvPr id="23556"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3813" y="2674938"/>
                        <a:ext cx="1693862"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7" name="Object 5"/>
          <p:cNvGraphicFramePr>
            <a:graphicFrameLocks noChangeAspect="1"/>
          </p:cNvGraphicFramePr>
          <p:nvPr/>
        </p:nvGraphicFramePr>
        <p:xfrm>
          <a:off x="1276350" y="3987800"/>
          <a:ext cx="5743575" cy="809625"/>
        </p:xfrm>
        <a:graphic>
          <a:graphicData uri="http://schemas.openxmlformats.org/presentationml/2006/ole">
            <mc:AlternateContent xmlns:mc="http://schemas.openxmlformats.org/markup-compatibility/2006">
              <mc:Choice xmlns:v="urn:schemas-microsoft-com:vml" Requires="v">
                <p:oleObj spid="_x0000_s238710" name="Equation" r:id="rId10" imgW="2869920" imgH="406080" progId="Equation.DSMT4">
                  <p:embed/>
                </p:oleObj>
              </mc:Choice>
              <mc:Fallback>
                <p:oleObj name="Equation" r:id="rId10" imgW="2869920" imgH="406080" progId="Equation.DSMT4">
                  <p:embed/>
                  <p:pic>
                    <p:nvPicPr>
                      <p:cNvPr id="23557"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76350" y="3987800"/>
                        <a:ext cx="574357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8" name="Object 4"/>
          <p:cNvGraphicFramePr>
            <a:graphicFrameLocks noChangeAspect="1"/>
          </p:cNvGraphicFramePr>
          <p:nvPr/>
        </p:nvGraphicFramePr>
        <p:xfrm>
          <a:off x="1277938" y="5084763"/>
          <a:ext cx="2933700" cy="681037"/>
        </p:xfrm>
        <a:graphic>
          <a:graphicData uri="http://schemas.openxmlformats.org/presentationml/2006/ole">
            <mc:AlternateContent xmlns:mc="http://schemas.openxmlformats.org/markup-compatibility/2006">
              <mc:Choice xmlns:v="urn:schemas-microsoft-com:vml" Requires="v">
                <p:oleObj spid="_x0000_s238711" name="Equation" r:id="rId12" imgW="1473120" imgH="342720" progId="Equation.DSMT4">
                  <p:embed/>
                </p:oleObj>
              </mc:Choice>
              <mc:Fallback>
                <p:oleObj name="Equation" r:id="rId12" imgW="1473120" imgH="342720" progId="Equation.DSMT4">
                  <p:embed/>
                  <p:pic>
                    <p:nvPicPr>
                      <p:cNvPr id="23558"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77938" y="5084763"/>
                        <a:ext cx="2933700" cy="681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9" name="Object 12"/>
          <p:cNvGraphicFramePr>
            <a:graphicFrameLocks noChangeAspect="1"/>
          </p:cNvGraphicFramePr>
          <p:nvPr/>
        </p:nvGraphicFramePr>
        <p:xfrm>
          <a:off x="5283200" y="5589588"/>
          <a:ext cx="1449388" cy="557212"/>
        </p:xfrm>
        <a:graphic>
          <a:graphicData uri="http://schemas.openxmlformats.org/presentationml/2006/ole">
            <mc:AlternateContent xmlns:mc="http://schemas.openxmlformats.org/markup-compatibility/2006">
              <mc:Choice xmlns:v="urn:schemas-microsoft-com:vml" Requires="v">
                <p:oleObj spid="_x0000_s238712" name="Formel" r:id="rId14" imgW="660240" imgH="253800" progId="Equation.3">
                  <p:embed/>
                </p:oleObj>
              </mc:Choice>
              <mc:Fallback>
                <p:oleObj name="Formel" r:id="rId14" imgW="660240" imgH="253800" progId="Equation.3">
                  <p:embed/>
                  <p:pic>
                    <p:nvPicPr>
                      <p:cNvPr id="23559"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83200" y="5589588"/>
                        <a:ext cx="1449388" cy="557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6832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pPr>
            <a:r>
              <a:rPr lang="en-GB" sz="2000" dirty="0">
                <a:solidFill>
                  <a:schemeClr val="accent3">
                    <a:lumMod val="65000"/>
                  </a:schemeClr>
                </a:solidFill>
              </a:rPr>
              <a:t>The GIV Estimator </a:t>
            </a:r>
          </a:p>
          <a:p>
            <a:pPr>
              <a:spcBef>
                <a:spcPts val="500"/>
              </a:spcBef>
            </a:pPr>
            <a:r>
              <a:rPr lang="en-GB" sz="2000" dirty="0"/>
              <a:t>GMM Estimation</a:t>
            </a:r>
          </a:p>
          <a:p>
            <a:pPr>
              <a:spcBef>
                <a:spcPts val="500"/>
              </a:spcBef>
            </a:pPr>
            <a:r>
              <a:rPr lang="en-GB" sz="2000" dirty="0"/>
              <a:t>Econometric Models</a:t>
            </a:r>
          </a:p>
          <a:p>
            <a:pPr>
              <a:spcBef>
                <a:spcPts val="500"/>
              </a:spcBef>
            </a:pPr>
            <a:r>
              <a:rPr lang="en-GB" sz="2000" dirty="0"/>
              <a:t>Dynamic Models</a:t>
            </a:r>
          </a:p>
          <a:p>
            <a:pPr>
              <a:spcBef>
                <a:spcPts val="500"/>
              </a:spcBef>
            </a:pPr>
            <a:r>
              <a:rPr lang="en-GB" sz="2000" dirty="0"/>
              <a:t>Multi-equation Models</a:t>
            </a:r>
          </a:p>
          <a:p>
            <a:pPr>
              <a:spcBef>
                <a:spcPts val="500"/>
              </a:spcBef>
            </a:pPr>
            <a:r>
              <a:rPr lang="en-GB" sz="2000" dirty="0"/>
              <a:t>Time Series Models</a:t>
            </a:r>
          </a:p>
          <a:p>
            <a:pPr>
              <a:spcBef>
                <a:spcPts val="500"/>
              </a:spcBef>
            </a:pPr>
            <a:r>
              <a:rPr lang="en-GB" sz="2000" dirty="0"/>
              <a:t>Models for Limited Dependent Variables</a:t>
            </a:r>
          </a:p>
          <a:p>
            <a:pPr>
              <a:spcBef>
                <a:spcPts val="500"/>
              </a:spcBef>
            </a:pPr>
            <a:r>
              <a:rPr lang="en-GB" sz="2000" dirty="0"/>
              <a:t>Panel Data Models</a:t>
            </a:r>
          </a:p>
          <a:p>
            <a:pPr>
              <a:spcBef>
                <a:spcPts val="500"/>
              </a:spcBef>
            </a:pPr>
            <a:r>
              <a:rPr lang="en-GB" sz="2000" dirty="0"/>
              <a:t>Econometrics II</a:t>
            </a:r>
          </a:p>
        </p:txBody>
      </p:sp>
      <p:sp>
        <p:nvSpPr>
          <p:cNvPr id="16" name="Datumsplatzhalter 15"/>
          <p:cNvSpPr>
            <a:spLocks noGrp="1"/>
          </p:cNvSpPr>
          <p:nvPr>
            <p:ph type="dt" sz="quarter" idx="10"/>
          </p:nvPr>
        </p:nvSpPr>
        <p:spPr/>
        <p:txBody>
          <a:bodyPr/>
          <a:lstStyle/>
          <a:p>
            <a:pPr>
              <a:defRPr/>
            </a:pPr>
            <a:r>
              <a:rPr lang="en-US" altLang="en-US"/>
              <a:t>Nov 22, 2019</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41732F1-2BA2-4672-AA7D-8F622FF1185A}" type="slidenum">
              <a:rPr lang="de-AT" altLang="en-US"/>
              <a:pPr>
                <a:defRPr/>
              </a:pPr>
              <a:t>9</a:t>
            </a:fld>
            <a:endParaRPr lang="de-AT" altLang="en-US"/>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076"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7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Kante">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2667</TotalTime>
  <Words>8215</Words>
  <Application>Microsoft Macintosh PowerPoint</Application>
  <PresentationFormat>On-screen Show (4:3)</PresentationFormat>
  <Paragraphs>1135</Paragraphs>
  <Slides>77</Slides>
  <Notes>77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77</vt:i4>
      </vt:variant>
    </vt:vector>
  </HeadingPairs>
  <TitlesOfParts>
    <vt:vector size="86" baseType="lpstr">
      <vt:lpstr>Arial</vt:lpstr>
      <vt:lpstr>Courier New</vt:lpstr>
      <vt:lpstr>Garamond</vt:lpstr>
      <vt:lpstr>Symbol</vt:lpstr>
      <vt:lpstr>Verdana</vt:lpstr>
      <vt:lpstr>Wingdings</vt:lpstr>
      <vt:lpstr>Kante</vt:lpstr>
      <vt:lpstr>Formel</vt:lpstr>
      <vt:lpstr>Equation</vt:lpstr>
      <vt:lpstr>Econometrics - Lecture 6  GMM-Estimator and Econometric Models</vt:lpstr>
      <vt:lpstr>Contents</vt:lpstr>
      <vt:lpstr>From OLS to IV Estimation</vt:lpstr>
      <vt:lpstr>Number of Instruments</vt:lpstr>
      <vt:lpstr>The GIV Estimator</vt:lpstr>
      <vt:lpstr>The weighting matrix WN</vt:lpstr>
      <vt:lpstr>GIV and TSLS Estimator </vt:lpstr>
      <vt:lpstr>GIV Estimator and Properties</vt:lpstr>
      <vt:lpstr>Contents</vt:lpstr>
      <vt:lpstr>Moment Conditions of OLS and IV Estimation</vt:lpstr>
      <vt:lpstr>Generalized Method of Moments (GMM) Estimation</vt:lpstr>
      <vt:lpstr>GMM Estimation</vt:lpstr>
      <vt:lpstr>The GMM Estimator</vt:lpstr>
      <vt:lpstr>Example: The Linear Model</vt:lpstr>
      <vt:lpstr>Linear Model, E{εt xt}  ≠ 0 </vt:lpstr>
      <vt:lpstr>Linear Model: GMM Estimator </vt:lpstr>
      <vt:lpstr>Example: Labour Demand</vt:lpstr>
      <vt:lpstr>Labour Demand Function: OLS Estimation</vt:lpstr>
      <vt:lpstr>GMM Estimation in GRETL</vt:lpstr>
      <vt:lpstr>Labour Demand Function: GMM Estimation</vt:lpstr>
      <vt:lpstr>Labour Demand Functions: Comparison of Estimates</vt:lpstr>
      <vt:lpstr>GMM Estimator: Properties</vt:lpstr>
      <vt:lpstr>GMM Estimator: Calculation</vt:lpstr>
      <vt:lpstr>GMM and Other Estimation Methods</vt:lpstr>
      <vt:lpstr>Contents</vt:lpstr>
      <vt:lpstr>Klein‘s Model 1</vt:lpstr>
      <vt:lpstr>Early Econometric Models</vt:lpstr>
      <vt:lpstr>Econometric Models</vt:lpstr>
      <vt:lpstr>Contents</vt:lpstr>
      <vt:lpstr>Dynamic Models: Examples</vt:lpstr>
      <vt:lpstr>Dynamic of Processes</vt:lpstr>
      <vt:lpstr>Elements of Dynamic Models</vt:lpstr>
      <vt:lpstr>The Koyck Transformation</vt:lpstr>
      <vt:lpstr>Contents</vt:lpstr>
      <vt:lpstr>Example: Income and Consumption</vt:lpstr>
      <vt:lpstr>Multi-equation Models</vt:lpstr>
      <vt:lpstr>Klein‘s Model 1</vt:lpstr>
      <vt:lpstr>Types of Equations</vt:lpstr>
      <vt:lpstr>Types of Variables</vt:lpstr>
      <vt:lpstr>Systems of Regression Equations</vt:lpstr>
      <vt:lpstr>Capital Asset Pricing Model</vt:lpstr>
      <vt:lpstr>A Model for Investment</vt:lpstr>
      <vt:lpstr>The Hog Market</vt:lpstr>
      <vt:lpstr>Types of Multi-equation Models</vt:lpstr>
      <vt:lpstr>Examples of Multi-equation Models</vt:lpstr>
      <vt:lpstr>Single- vs. Multi-equation Models</vt:lpstr>
      <vt:lpstr>Multi-equation Models: Estimation of Parameters</vt:lpstr>
      <vt:lpstr>Contents</vt:lpstr>
      <vt:lpstr>Types of Trend</vt:lpstr>
      <vt:lpstr>Trends: Random Walk and AR Process</vt:lpstr>
      <vt:lpstr>Example: Private Consumption</vt:lpstr>
      <vt:lpstr>How to Model Trends? </vt:lpstr>
      <vt:lpstr>Spurious Regression: An Illustration</vt:lpstr>
      <vt:lpstr>Models in Non-stationary Time Series </vt:lpstr>
      <vt:lpstr>Avoiding Spurious Regression</vt:lpstr>
      <vt:lpstr>Unit Root Tests</vt:lpstr>
      <vt:lpstr>The Error-correction Model</vt:lpstr>
      <vt:lpstr>Cointegration </vt:lpstr>
      <vt:lpstr>Vector Error-Correction Model</vt:lpstr>
      <vt:lpstr>Contents</vt:lpstr>
      <vt:lpstr>Example</vt:lpstr>
      <vt:lpstr>Cases of Limited Dependent Variable</vt:lpstr>
      <vt:lpstr>Contents</vt:lpstr>
      <vt:lpstr>Panel Data</vt:lpstr>
      <vt:lpstr>Panel Data: Three Types </vt:lpstr>
      <vt:lpstr>Some Examples</vt:lpstr>
      <vt:lpstr>Example: Individual Wages</vt:lpstr>
      <vt:lpstr>Use of Panel Data</vt:lpstr>
      <vt:lpstr>Examples for Fixed- and Random-effects</vt:lpstr>
      <vt:lpstr>Models for Panel Data</vt:lpstr>
      <vt:lpstr>Fixed Effects Model</vt:lpstr>
      <vt:lpstr>Fixed Effects Estimator</vt:lpstr>
      <vt:lpstr>Random Effects Model</vt:lpstr>
      <vt:lpstr>Contents</vt:lpstr>
      <vt:lpstr>Econometrics II</vt:lpstr>
      <vt:lpstr>Univariate Time Series Models</vt:lpstr>
      <vt:lpstr>Multivariate Time Series Models</vt:lpstr>
    </vt:vector>
  </TitlesOfParts>
  <Company>WU-WIEN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Ökonometrie  AWI, 10.12.03</dc:title>
  <dc:creator>hackl</dc:creator>
  <cp:lastModifiedBy>Peter Hackl</cp:lastModifiedBy>
  <cp:revision>712</cp:revision>
  <cp:lastPrinted>1601-01-01T00:00:00Z</cp:lastPrinted>
  <dcterms:created xsi:type="dcterms:W3CDTF">2003-12-05T13:14:44Z</dcterms:created>
  <dcterms:modified xsi:type="dcterms:W3CDTF">2019-11-20T15:01:06Z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