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8" r:id="rId3"/>
    <p:sldId id="257" r:id="rId4"/>
    <p:sldId id="323" r:id="rId5"/>
    <p:sldId id="324" r:id="rId6"/>
    <p:sldId id="325" r:id="rId7"/>
    <p:sldId id="327" r:id="rId8"/>
    <p:sldId id="328" r:id="rId9"/>
    <p:sldId id="329" r:id="rId10"/>
    <p:sldId id="330" r:id="rId11"/>
    <p:sldId id="259" r:id="rId12"/>
    <p:sldId id="260" r:id="rId13"/>
    <p:sldId id="261" r:id="rId14"/>
    <p:sldId id="262" r:id="rId15"/>
    <p:sldId id="263" r:id="rId16"/>
    <p:sldId id="314" r:id="rId17"/>
    <p:sldId id="317" r:id="rId18"/>
    <p:sldId id="313" r:id="rId19"/>
    <p:sldId id="315" r:id="rId20"/>
    <p:sldId id="316" r:id="rId21"/>
    <p:sldId id="319" r:id="rId22"/>
    <p:sldId id="312" r:id="rId23"/>
    <p:sldId id="267" r:id="rId24"/>
    <p:sldId id="311" r:id="rId25"/>
    <p:sldId id="268" r:id="rId26"/>
    <p:sldId id="266" r:id="rId27"/>
    <p:sldId id="322" r:id="rId28"/>
    <p:sldId id="318" r:id="rId29"/>
    <p:sldId id="264" r:id="rId30"/>
    <p:sldId id="326" r:id="rId31"/>
    <p:sldId id="265" r:id="rId32"/>
    <p:sldId id="320" r:id="rId33"/>
    <p:sldId id="32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5726" autoAdjust="0"/>
  </p:normalViewPr>
  <p:slideViewPr>
    <p:cSldViewPr snapToGrid="0">
      <p:cViewPr varScale="1">
        <p:scale>
          <a:sx n="64" d="100"/>
          <a:sy n="64" d="100"/>
        </p:scale>
        <p:origin x="11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F7244-F467-4AD6-A8BD-986A5521AC8F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ADFB3-E29B-4855-AE81-EE6688700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7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9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Sekaran</a:t>
            </a:r>
            <a:r>
              <a:rPr lang="cs-CZ" dirty="0"/>
              <a:t>, </a:t>
            </a:r>
            <a:r>
              <a:rPr lang="cs-CZ" dirty="0" err="1"/>
              <a:t>Bougie</a:t>
            </a:r>
            <a:r>
              <a:rPr lang="cs-CZ" dirty="0"/>
              <a:t> p. 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07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96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Peirce</a:t>
            </a:r>
            <a:r>
              <a:rPr lang="cs-CZ" dirty="0"/>
              <a:t> –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fixating</a:t>
            </a:r>
            <a:r>
              <a:rPr lang="cs-CZ" dirty="0"/>
              <a:t> </a:t>
            </a:r>
            <a:r>
              <a:rPr lang="cs-CZ" dirty="0" err="1"/>
              <a:t>beliefs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and in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to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to use </a:t>
            </a:r>
            <a:r>
              <a:rPr lang="cs-CZ" dirty="0" err="1"/>
              <a:t>when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28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E6B9479-7FA4-4A5D-9CE5-FD944B15D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83887" indent="-301495"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205979" indent="-241196"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88371" indent="-241196"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170763" indent="-241196"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E184B2AF-3F22-44BD-B67C-AF6EC0250E3E}" type="slidenum">
              <a:rPr lang="cs-CZ" altLang="cs-CZ" sz="1300">
                <a:latin typeface="Times New Roman" panose="02020603050405020304" pitchFamily="18" charset="0"/>
              </a:rPr>
              <a:pPr/>
              <a:t>24</a:t>
            </a:fld>
            <a:endParaRPr lang="cs-CZ" altLang="cs-CZ" sz="130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E53D146-EA96-4C11-9A90-CA58ADE7E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185EDF8-6FFC-4788-AEAA-4ED469C02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err="1"/>
              <a:t>Abduction</a:t>
            </a:r>
            <a:r>
              <a:rPr lang="cs-CZ" altLang="cs-CZ" dirty="0"/>
              <a:t>, </a:t>
            </a:r>
            <a:r>
              <a:rPr lang="cs-CZ" altLang="cs-CZ" dirty="0" err="1"/>
              <a:t>abductive</a:t>
            </a:r>
            <a:r>
              <a:rPr lang="cs-CZ" altLang="cs-CZ" dirty="0"/>
              <a:t> inference -  s</a:t>
            </a:r>
            <a:r>
              <a:rPr lang="en-US" altLang="cs-CZ" dirty="0"/>
              <a:t>tarts with observation</a:t>
            </a:r>
            <a:r>
              <a:rPr lang="cs-CZ" altLang="cs-CZ" dirty="0"/>
              <a:t>s</a:t>
            </a:r>
            <a:r>
              <a:rPr lang="en-US" altLang="cs-CZ" dirty="0"/>
              <a:t> </a:t>
            </a:r>
            <a:r>
              <a:rPr lang="cs-CZ" altLang="cs-CZ" dirty="0"/>
              <a:t>and</a:t>
            </a:r>
            <a:r>
              <a:rPr lang="en-US" altLang="cs-CZ" dirty="0"/>
              <a:t> seeks to find the simplest and most likely explanation for the observations</a:t>
            </a:r>
            <a:r>
              <a:rPr lang="cs-CZ" altLang="cs-CZ" dirty="0"/>
              <a:t>. It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like</a:t>
            </a:r>
            <a:r>
              <a:rPr lang="cs-CZ" altLang="cs-CZ" dirty="0"/>
              <a:t> a </a:t>
            </a:r>
            <a:r>
              <a:rPr lang="cs-CZ" altLang="cs-CZ" dirty="0" err="1"/>
              <a:t>deduction</a:t>
            </a:r>
            <a:r>
              <a:rPr lang="cs-CZ" altLang="cs-CZ" dirty="0"/>
              <a:t> but in </a:t>
            </a:r>
            <a:r>
              <a:rPr lang="cs-CZ" altLang="cs-CZ" dirty="0" err="1"/>
              <a:t>an</a:t>
            </a:r>
            <a:r>
              <a:rPr lang="cs-CZ" altLang="cs-CZ" dirty="0"/>
              <a:t> </a:t>
            </a:r>
            <a:r>
              <a:rPr lang="cs-CZ" altLang="cs-CZ" dirty="0" err="1"/>
              <a:t>opposite</a:t>
            </a:r>
            <a:r>
              <a:rPr lang="cs-CZ" altLang="cs-CZ" dirty="0"/>
              <a:t> </a:t>
            </a:r>
            <a:r>
              <a:rPr lang="cs-CZ" altLang="cs-CZ" dirty="0" err="1"/>
              <a:t>direction</a:t>
            </a:r>
            <a:r>
              <a:rPr lang="cs-CZ" altLang="cs-CZ" dirty="0"/>
              <a:t> – </a:t>
            </a:r>
            <a:r>
              <a:rPr lang="cs-CZ" altLang="cs-CZ" dirty="0" err="1"/>
              <a:t>considering</a:t>
            </a:r>
            <a:r>
              <a:rPr lang="cs-CZ" altLang="cs-CZ" dirty="0"/>
              <a:t> </a:t>
            </a:r>
            <a:r>
              <a:rPr lang="cs-CZ" altLang="cs-CZ" dirty="0" err="1"/>
              <a:t>several</a:t>
            </a:r>
            <a:r>
              <a:rPr lang="cs-CZ" altLang="cs-CZ" dirty="0"/>
              <a:t> </a:t>
            </a:r>
            <a:r>
              <a:rPr lang="cs-CZ" altLang="cs-CZ" dirty="0" err="1"/>
              <a:t>possible</a:t>
            </a:r>
            <a:r>
              <a:rPr lang="cs-CZ" altLang="cs-CZ" dirty="0"/>
              <a:t> </a:t>
            </a:r>
            <a:r>
              <a:rPr lang="cs-CZ" altLang="cs-CZ" dirty="0" err="1"/>
              <a:t>beliefs</a:t>
            </a:r>
            <a:r>
              <a:rPr lang="cs-CZ" altLang="cs-CZ" dirty="0"/>
              <a:t>, </a:t>
            </a:r>
            <a:r>
              <a:rPr lang="cs-CZ" altLang="cs-CZ" dirty="0" err="1"/>
              <a:t>we</a:t>
            </a:r>
            <a:r>
              <a:rPr lang="cs-CZ" altLang="cs-CZ" dirty="0"/>
              <a:t> </a:t>
            </a:r>
            <a:r>
              <a:rPr lang="cs-CZ" altLang="cs-CZ" dirty="0" err="1"/>
              <a:t>chose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one</a:t>
            </a:r>
            <a:r>
              <a:rPr lang="cs-CZ" altLang="cs-CZ" dirty="0"/>
              <a:t> </a:t>
            </a:r>
            <a:r>
              <a:rPr lang="cs-CZ" altLang="cs-CZ" dirty="0" err="1"/>
              <a:t>which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most </a:t>
            </a:r>
            <a:r>
              <a:rPr lang="cs-CZ" altLang="cs-CZ" dirty="0" err="1"/>
              <a:t>likely</a:t>
            </a:r>
            <a:r>
              <a:rPr lang="cs-CZ" altLang="cs-CZ" dirty="0"/>
              <a:t> to </a:t>
            </a:r>
            <a:r>
              <a:rPr lang="cs-CZ" altLang="cs-CZ" dirty="0" err="1"/>
              <a:t>have</a:t>
            </a:r>
            <a:r>
              <a:rPr lang="cs-CZ" altLang="cs-CZ" dirty="0"/>
              <a:t> </a:t>
            </a:r>
            <a:r>
              <a:rPr lang="cs-CZ" altLang="cs-CZ" dirty="0" err="1"/>
              <a:t>produced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observations</a:t>
            </a:r>
            <a:r>
              <a:rPr lang="cs-CZ" altLang="cs-CZ" dirty="0"/>
              <a:t>. </a:t>
            </a:r>
            <a:r>
              <a:rPr lang="cs-CZ" altLang="cs-CZ" dirty="0" err="1"/>
              <a:t>One</a:t>
            </a:r>
            <a:r>
              <a:rPr lang="cs-CZ" altLang="cs-CZ" dirty="0"/>
              <a:t> very </a:t>
            </a:r>
            <a:r>
              <a:rPr lang="cs-CZ" altLang="cs-CZ" dirty="0" err="1"/>
              <a:t>specific</a:t>
            </a:r>
            <a:r>
              <a:rPr lang="cs-CZ" altLang="cs-CZ" dirty="0"/>
              <a:t> </a:t>
            </a:r>
            <a:r>
              <a:rPr lang="cs-CZ" altLang="cs-CZ" dirty="0" err="1"/>
              <a:t>form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abduction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maximum likelihood </a:t>
            </a:r>
            <a:r>
              <a:rPr lang="cs-CZ" altLang="cs-CZ" dirty="0" err="1"/>
              <a:t>estimation</a:t>
            </a:r>
            <a:r>
              <a:rPr lang="cs-CZ" altLang="cs-CZ" dirty="0"/>
              <a:t> in </a:t>
            </a:r>
            <a:r>
              <a:rPr lang="cs-CZ" altLang="cs-CZ" dirty="0" err="1"/>
              <a:t>statistics</a:t>
            </a:r>
            <a:r>
              <a:rPr lang="cs-CZ" altLang="cs-CZ" dirty="0"/>
              <a:t>.</a:t>
            </a:r>
          </a:p>
          <a:p>
            <a:r>
              <a:rPr lang="cs-CZ" altLang="cs-CZ" dirty="0" err="1"/>
              <a:t>Like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induction</a:t>
            </a:r>
            <a:r>
              <a:rPr lang="cs-CZ" altLang="cs-CZ" dirty="0"/>
              <a:t> </a:t>
            </a:r>
            <a:r>
              <a:rPr lang="cs-CZ" altLang="cs-CZ" dirty="0" err="1"/>
              <a:t>teh</a:t>
            </a:r>
            <a:r>
              <a:rPr lang="cs-CZ" altLang="cs-CZ" dirty="0"/>
              <a:t> </a:t>
            </a:r>
            <a:r>
              <a:rPr lang="cs-CZ" altLang="cs-CZ" dirty="0" err="1"/>
              <a:t>conclusions</a:t>
            </a:r>
            <a:r>
              <a:rPr lang="cs-CZ" altLang="cs-CZ" dirty="0"/>
              <a:t> are not </a:t>
            </a:r>
            <a:r>
              <a:rPr lang="cs-CZ" altLang="cs-CZ" dirty="0" err="1"/>
              <a:t>certain</a:t>
            </a:r>
            <a:r>
              <a:rPr lang="cs-CZ" altLang="cs-CZ" dirty="0"/>
              <a:t>. 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 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180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David </a:t>
            </a:r>
            <a:r>
              <a:rPr lang="cs-CZ" dirty="0" err="1"/>
              <a:t>Hiles</a:t>
            </a:r>
            <a:r>
              <a:rPr lang="cs-CZ" dirty="0"/>
              <a:t>, </a:t>
            </a:r>
            <a:r>
              <a:rPr lang="cs-CZ" dirty="0" err="1"/>
              <a:t>lectures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Masaryk University 2001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67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ADFB3-E29B-4855-AE81-EE668870097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11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65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0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27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65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3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24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98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49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57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66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90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648D-062F-4E7A-BCF9-94F4ADB61664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EE743-AAF7-45C3-AFD1-9BE8DF2E4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00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9D34B-F051-45C4-BB81-DF3B665D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Lecture</a:t>
            </a:r>
            <a:r>
              <a:rPr lang="cs-CZ" dirty="0"/>
              <a:t> 1</a:t>
            </a:r>
            <a:br>
              <a:rPr lang="cs-CZ" dirty="0"/>
            </a:br>
            <a:r>
              <a:rPr lang="cs-CZ" sz="4400" dirty="0"/>
              <a:t>DHX_MET1 </a:t>
            </a:r>
            <a:r>
              <a:rPr lang="cs-CZ" sz="4400" dirty="0" err="1"/>
              <a:t>Methodology</a:t>
            </a:r>
            <a:r>
              <a:rPr lang="cs-CZ" sz="4400" dirty="0"/>
              <a:t> 1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CD95B-D938-4A33-B5EA-71D8EBB66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Stanislav Ježek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35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08BD3-C3CC-4D2F-A1E1-B1909FA6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6E1BF-DA51-4A39-B87A-C3FEA724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E9101F-935B-4A5E-885B-24E2D4E0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3" y="0"/>
            <a:ext cx="8513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8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CC675-AC9E-4C25-BB57-FCD01B7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/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people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79A54-3507-41E9-B09A-9D72A0215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dirty="0"/>
              <a:t>…just like any other science,</a:t>
            </a:r>
          </a:p>
          <a:p>
            <a:pPr marL="0" indent="0" algn="ctr">
              <a:buNone/>
            </a:pPr>
            <a:r>
              <a:rPr lang="en-GB" sz="2200" dirty="0"/>
              <a:t>systematic, data-based, critical investigation into a problem</a:t>
            </a:r>
          </a:p>
          <a:p>
            <a:pPr marL="0" indent="0" algn="ctr">
              <a:buNone/>
            </a:pPr>
            <a:r>
              <a:rPr lang="en-GB" sz="2000" dirty="0"/>
              <a:t> except…</a:t>
            </a:r>
          </a:p>
          <a:p>
            <a:r>
              <a:rPr lang="en-GB" sz="2000" dirty="0"/>
              <a:t>People study people</a:t>
            </a:r>
          </a:p>
          <a:p>
            <a:r>
              <a:rPr lang="en-GB" sz="2000" dirty="0"/>
              <a:t>People react to being studied</a:t>
            </a:r>
          </a:p>
          <a:p>
            <a:r>
              <a:rPr lang="en-GB" sz="2000" dirty="0"/>
              <a:t>People react to findings </a:t>
            </a:r>
          </a:p>
          <a:p>
            <a:r>
              <a:rPr lang="en-GB" sz="2000" dirty="0"/>
              <a:t>There</a:t>
            </a:r>
            <a:r>
              <a:rPr lang="cs-CZ" sz="2000" dirty="0"/>
              <a:t> are</a:t>
            </a:r>
            <a:r>
              <a:rPr lang="en-GB" sz="2000" dirty="0"/>
              <a:t> other people besides the researcher and the participants who have other interests…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… it is difficult to achieve as much control as we would wish for.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8746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B268A65-068C-4A04-864B-85E541320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" y="1242874"/>
            <a:ext cx="9141307" cy="55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7B58D-F31A-4758-98C7-7A4FBC7B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AED22E-5B60-41FF-ACA9-FEAF8309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Management – </a:t>
            </a:r>
            <a:r>
              <a:rPr lang="cs-CZ" dirty="0" err="1"/>
              <a:t>employees</a:t>
            </a:r>
            <a:r>
              <a:rPr lang="cs-CZ" dirty="0"/>
              <a:t>, </a:t>
            </a:r>
            <a:r>
              <a:rPr lang="cs-CZ" dirty="0" err="1"/>
              <a:t>leaders</a:t>
            </a:r>
            <a:r>
              <a:rPr lang="cs-CZ" dirty="0"/>
              <a:t>…</a:t>
            </a:r>
          </a:p>
          <a:p>
            <a:r>
              <a:rPr lang="cs-CZ" dirty="0"/>
              <a:t>Marketing - </a:t>
            </a:r>
            <a:r>
              <a:rPr lang="cs-CZ" dirty="0" err="1"/>
              <a:t>customers</a:t>
            </a:r>
            <a:endParaRPr lang="cs-CZ" dirty="0"/>
          </a:p>
          <a:p>
            <a:r>
              <a:rPr lang="cs-CZ" dirty="0"/>
              <a:t>Finance – </a:t>
            </a:r>
            <a:r>
              <a:rPr lang="cs-CZ" dirty="0" err="1"/>
              <a:t>professionals</a:t>
            </a:r>
            <a:r>
              <a:rPr lang="cs-CZ" dirty="0"/>
              <a:t>, </a:t>
            </a:r>
            <a:r>
              <a:rPr lang="cs-CZ" dirty="0" err="1"/>
              <a:t>customers</a:t>
            </a:r>
            <a:endParaRPr lang="cs-CZ" dirty="0"/>
          </a:p>
          <a:p>
            <a:r>
              <a:rPr lang="cs-CZ" dirty="0" err="1"/>
              <a:t>Accounting</a:t>
            </a:r>
            <a:r>
              <a:rPr lang="cs-CZ" dirty="0"/>
              <a:t> ?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065BECC-1CDA-400D-B517-6F117EC5763B}"/>
              </a:ext>
            </a:extLst>
          </p:cNvPr>
          <p:cNvSpPr/>
          <p:nvPr/>
        </p:nvSpPr>
        <p:spPr>
          <a:xfrm>
            <a:off x="359544" y="4346918"/>
            <a:ext cx="8305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Social science x Business research</a:t>
            </a:r>
          </a:p>
          <a:p>
            <a:pPr algn="ctr"/>
            <a:r>
              <a:rPr lang="en-GB" sz="2800" dirty="0"/>
              <a:t>General answers valid for populations x answers valid for business (segment)</a:t>
            </a:r>
          </a:p>
          <a:p>
            <a:pPr algn="ctr"/>
            <a:r>
              <a:rPr lang="en-GB" sz="2800" dirty="0"/>
              <a:t>Basic</a:t>
            </a:r>
            <a:r>
              <a:rPr lang="cs-CZ" sz="2800" dirty="0"/>
              <a:t> &amp; </a:t>
            </a:r>
            <a:r>
              <a:rPr lang="cs-CZ" sz="2800" dirty="0" err="1"/>
              <a:t>aplied</a:t>
            </a:r>
            <a:r>
              <a:rPr lang="en-GB" sz="2800" dirty="0"/>
              <a:t> x </a:t>
            </a:r>
            <a:r>
              <a:rPr lang="cs-CZ" sz="2800" dirty="0" err="1"/>
              <a:t>mostly</a:t>
            </a:r>
            <a:r>
              <a:rPr lang="cs-CZ" sz="2800" dirty="0"/>
              <a:t> a</a:t>
            </a:r>
            <a:r>
              <a:rPr lang="en-GB" sz="2800" dirty="0" err="1"/>
              <a:t>pplied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740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6C514-BA90-4AC5-8F1C-0EA57804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1F7332-2A22-4CAC-AE51-2F9359A3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6336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Observe &amp; measure people </a:t>
            </a:r>
          </a:p>
          <a:p>
            <a:r>
              <a:rPr lang="en-GB" dirty="0"/>
              <a:t>Make use of people‘s observations of themselves –Interview them</a:t>
            </a:r>
          </a:p>
          <a:p>
            <a:r>
              <a:rPr lang="en-GB" dirty="0"/>
              <a:t>Use the products of people‘s a</a:t>
            </a:r>
            <a:r>
              <a:rPr lang="cs-CZ" dirty="0"/>
              <a:t>c</a:t>
            </a:r>
            <a:r>
              <a:rPr lang="en-GB" dirty="0" err="1"/>
              <a:t>tivity</a:t>
            </a:r>
            <a:r>
              <a:rPr lang="en-GB" dirty="0"/>
              <a:t> to learn about them</a:t>
            </a:r>
          </a:p>
          <a:p>
            <a:r>
              <a:rPr lang="en-GB" dirty="0"/>
              <a:t>Achieve enough control over people to be able to experiment with them without limiting their rights</a:t>
            </a:r>
          </a:p>
          <a:p>
            <a:r>
              <a:rPr lang="en-GB" dirty="0"/>
              <a:t>Select the right people as sources of information  and Persuade them to participate</a:t>
            </a:r>
            <a:endParaRPr lang="cs-CZ" dirty="0"/>
          </a:p>
          <a:p>
            <a:r>
              <a:rPr lang="cs-CZ" dirty="0"/>
              <a:t>Make </a:t>
            </a:r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humbly</a:t>
            </a:r>
            <a:r>
              <a:rPr lang="cs-CZ" dirty="0"/>
              <a:t> </a:t>
            </a:r>
            <a:r>
              <a:rPr lang="cs-CZ" dirty="0" err="1"/>
              <a:t>taking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gone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6068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0956C-588C-4206-9178-479C9C8E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425F2-2123-4755-8DF4-3D3366C28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plan</a:t>
            </a:r>
            <a:r>
              <a:rPr lang="cs-CZ" dirty="0"/>
              <a:t> &amp; </a:t>
            </a:r>
            <a:r>
              <a:rPr lang="cs-CZ" dirty="0" err="1"/>
              <a:t>carry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successfully</a:t>
            </a:r>
            <a:r>
              <a:rPr lang="cs-CZ" dirty="0"/>
              <a:t>.</a:t>
            </a:r>
          </a:p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consumer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a manager </a:t>
            </a:r>
            <a:r>
              <a:rPr lang="cs-CZ" dirty="0" err="1"/>
              <a:t>knowing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a </a:t>
            </a:r>
            <a:r>
              <a:rPr lang="cs-CZ" dirty="0" err="1"/>
              <a:t>consulting</a:t>
            </a:r>
            <a:r>
              <a:rPr lang="cs-CZ" dirty="0"/>
              <a:t> </a:t>
            </a:r>
            <a:r>
              <a:rPr lang="cs-CZ" dirty="0" err="1"/>
              <a:t>firm</a:t>
            </a:r>
            <a:r>
              <a:rPr lang="cs-CZ" dirty="0"/>
              <a:t> to do </a:t>
            </a:r>
            <a:r>
              <a:rPr lang="cs-CZ" dirty="0" err="1"/>
              <a:t>research</a:t>
            </a:r>
            <a:r>
              <a:rPr lang="cs-CZ" dirty="0"/>
              <a:t> and </a:t>
            </a:r>
            <a:r>
              <a:rPr lang="cs-CZ" dirty="0" err="1"/>
              <a:t>recognize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do a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job</a:t>
            </a:r>
            <a:endParaRPr lang="cs-CZ" dirty="0"/>
          </a:p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scientist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psychologist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field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30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EA213-9A9B-45B6-935F-A1186F33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86C1B9-6D0B-4A7E-B913-33BDC71AC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74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D3127-38BA-4452-B35E-1A45B97C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07AD2-EA2C-449C-B1A9-335BB745F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producing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KNOWLEDGE by</a:t>
            </a:r>
          </a:p>
          <a:p>
            <a:r>
              <a:rPr lang="cs-CZ" dirty="0" err="1"/>
              <a:t>Posing</a:t>
            </a:r>
            <a:r>
              <a:rPr lang="cs-CZ" dirty="0"/>
              <a:t> a </a:t>
            </a:r>
            <a:r>
              <a:rPr lang="cs-CZ" dirty="0" err="1"/>
              <a:t>question</a:t>
            </a:r>
            <a:r>
              <a:rPr lang="cs-CZ" dirty="0"/>
              <a:t> to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  <a:p>
            <a:r>
              <a:rPr lang="cs-CZ" dirty="0" err="1"/>
              <a:t>Gathering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rationally</a:t>
            </a:r>
            <a:r>
              <a:rPr lang="cs-CZ" dirty="0"/>
              <a:t> </a:t>
            </a:r>
            <a:r>
              <a:rPr lang="cs-CZ" dirty="0" err="1"/>
              <a:t>infer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  <a:p>
            <a:r>
              <a:rPr lang="cs-CZ" dirty="0" err="1"/>
              <a:t>Producing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answer</a:t>
            </a:r>
            <a:r>
              <a:rPr lang="cs-CZ" dirty="0"/>
              <a:t> and </a:t>
            </a:r>
            <a:r>
              <a:rPr lang="cs-CZ" dirty="0" err="1"/>
              <a:t>estimating</a:t>
            </a:r>
            <a:r>
              <a:rPr lang="cs-CZ" dirty="0"/>
              <a:t> </a:t>
            </a:r>
            <a:r>
              <a:rPr lang="cs-CZ" dirty="0" err="1"/>
              <a:t>uncertainties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09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A2919-7D44-4BFC-AA5B-5B964CC6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(</a:t>
            </a:r>
            <a:r>
              <a:rPr lang="cs-CZ" dirty="0" err="1"/>
              <a:t>scientific</a:t>
            </a:r>
            <a:r>
              <a:rPr lang="cs-CZ" dirty="0"/>
              <a:t>) </a:t>
            </a:r>
            <a:r>
              <a:rPr lang="cs-CZ" dirty="0" err="1"/>
              <a:t>research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EA0EB8-DE4F-44AD-AEB6-2F9255CCA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dirty="0" err="1"/>
              <a:t>Activity</a:t>
            </a:r>
            <a:r>
              <a:rPr lang="cs-CZ" sz="3200" dirty="0"/>
              <a:t> </a:t>
            </a:r>
            <a:r>
              <a:rPr lang="cs-CZ" sz="3200" dirty="0" err="1"/>
              <a:t>producing</a:t>
            </a:r>
            <a:r>
              <a:rPr lang="cs-CZ" sz="3200" dirty="0"/>
              <a:t> </a:t>
            </a:r>
            <a:r>
              <a:rPr lang="cs-CZ" sz="3200" dirty="0" err="1"/>
              <a:t>new</a:t>
            </a:r>
            <a:r>
              <a:rPr lang="cs-CZ" sz="3200" dirty="0"/>
              <a:t> KNOWLEDGE </a:t>
            </a:r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r>
              <a:rPr lang="cs-CZ" sz="3200" dirty="0"/>
              <a:t>KNOWLEDGE </a:t>
            </a:r>
            <a:r>
              <a:rPr lang="cs-CZ" sz="3200" dirty="0" err="1"/>
              <a:t>is</a:t>
            </a:r>
            <a:r>
              <a:rPr lang="cs-CZ" sz="3200" dirty="0"/>
              <a:t> a BELIEF </a:t>
            </a:r>
            <a:r>
              <a:rPr lang="cs-CZ" sz="3200" dirty="0" err="1"/>
              <a:t>about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world</a:t>
            </a:r>
            <a:r>
              <a:rPr lang="cs-CZ" sz="3200" dirty="0"/>
              <a:t> </a:t>
            </a:r>
            <a:r>
              <a:rPr lang="cs-CZ" sz="3200" dirty="0" err="1"/>
              <a:t>that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TRUE </a:t>
            </a:r>
            <a:r>
              <a:rPr lang="cs-CZ" sz="3200" dirty="0" err="1"/>
              <a:t>based</a:t>
            </a:r>
            <a:r>
              <a:rPr lang="cs-CZ" sz="3200" dirty="0"/>
              <a:t> on </a:t>
            </a:r>
            <a:r>
              <a:rPr lang="cs-CZ" sz="3200" dirty="0" err="1"/>
              <a:t>some</a:t>
            </a:r>
            <a:r>
              <a:rPr lang="cs-CZ" sz="3200" dirty="0"/>
              <a:t> argument </a:t>
            </a:r>
          </a:p>
          <a:p>
            <a:pPr marL="0" indent="0" algn="ctr">
              <a:buNone/>
            </a:pPr>
            <a:endParaRPr lang="cs-CZ" sz="3200" dirty="0"/>
          </a:p>
          <a:p>
            <a:pPr marL="0" indent="0" algn="ctr">
              <a:buNone/>
            </a:pPr>
            <a:r>
              <a:rPr lang="cs-CZ" sz="3200" dirty="0" err="1"/>
              <a:t>The</a:t>
            </a:r>
            <a:r>
              <a:rPr lang="cs-CZ" sz="3200" dirty="0"/>
              <a:t> type </a:t>
            </a:r>
            <a:r>
              <a:rPr lang="cs-CZ" sz="3200" dirty="0" err="1"/>
              <a:t>of</a:t>
            </a:r>
            <a:r>
              <a:rPr lang="cs-CZ" sz="3200" dirty="0"/>
              <a:t> ARGUMENTATION </a:t>
            </a:r>
            <a:r>
              <a:rPr lang="cs-CZ" sz="3200" dirty="0" err="1"/>
              <a:t>gives</a:t>
            </a:r>
            <a:r>
              <a:rPr lang="cs-CZ" sz="3200" dirty="0"/>
              <a:t> </a:t>
            </a:r>
            <a:r>
              <a:rPr lang="cs-CZ" sz="3200" dirty="0" err="1"/>
              <a:t>different</a:t>
            </a:r>
            <a:r>
              <a:rPr lang="cs-CZ" sz="3200" dirty="0"/>
              <a:t> </a:t>
            </a:r>
            <a:r>
              <a:rPr lang="cs-CZ" sz="3200" dirty="0" err="1"/>
              <a:t>meanings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TRUTH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186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0393B-F02E-466F-A894-326D222C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/>
              <a:t>A little epistemological detour </a:t>
            </a:r>
            <a:br>
              <a:rPr lang="en-GB" dirty="0"/>
            </a:br>
            <a:r>
              <a:rPr lang="cs-CZ" sz="4000" dirty="0" err="1"/>
              <a:t>Truth</a:t>
            </a:r>
            <a:r>
              <a:rPr lang="cs-CZ" sz="4000" dirty="0"/>
              <a:t> as </a:t>
            </a:r>
            <a:r>
              <a:rPr lang="cs-CZ" sz="4000" dirty="0" err="1"/>
              <a:t>Correspondence</a:t>
            </a:r>
            <a:r>
              <a:rPr lang="cs-CZ" sz="4000" dirty="0"/>
              <a:t> and </a:t>
            </a:r>
            <a:r>
              <a:rPr lang="cs-CZ" sz="4000" dirty="0" err="1"/>
              <a:t>Coherence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79C70-B4E4-436F-980A-58D0EE38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35838"/>
            <a:ext cx="8337797" cy="5322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Truth based on </a:t>
            </a:r>
            <a:r>
              <a:rPr lang="en-GB" b="1" dirty="0" err="1"/>
              <a:t>Corespondence</a:t>
            </a:r>
            <a:r>
              <a:rPr lang="en-GB" dirty="0"/>
              <a:t> </a:t>
            </a:r>
          </a:p>
          <a:p>
            <a:r>
              <a:rPr lang="en-GB" dirty="0"/>
              <a:t>A belief (a proposition) about the world is true when it is </a:t>
            </a:r>
            <a:r>
              <a:rPr lang="en-GB" b="1" dirty="0"/>
              <a:t>consistent with the actual state of the world</a:t>
            </a:r>
          </a:p>
          <a:p>
            <a:pPr lvl="1"/>
            <a:r>
              <a:rPr lang="en-GB" dirty="0"/>
              <a:t>But we must believe that there is some actual world and that we are able to get to know its state</a:t>
            </a:r>
            <a:r>
              <a:rPr lang="cs-CZ" dirty="0"/>
              <a:t> – </a:t>
            </a:r>
            <a:r>
              <a:rPr lang="cs-CZ" dirty="0" err="1"/>
              <a:t>epistemological</a:t>
            </a:r>
            <a:r>
              <a:rPr lang="cs-CZ" dirty="0"/>
              <a:t> </a:t>
            </a:r>
            <a:r>
              <a:rPr lang="cs-CZ" b="1" dirty="0" err="1"/>
              <a:t>realism</a:t>
            </a:r>
            <a:r>
              <a:rPr lang="cs-CZ" dirty="0"/>
              <a:t> (</a:t>
            </a:r>
            <a:r>
              <a:rPr lang="cs-CZ" dirty="0" err="1"/>
              <a:t>objectivism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intuitively</a:t>
            </a:r>
            <a:r>
              <a:rPr lang="cs-CZ" dirty="0"/>
              <a:t> </a:t>
            </a:r>
            <a:r>
              <a:rPr lang="cs-CZ" dirty="0" err="1"/>
              <a:t>easy</a:t>
            </a:r>
            <a:r>
              <a:rPr lang="cs-CZ" dirty="0"/>
              <a:t> to </a:t>
            </a:r>
            <a:r>
              <a:rPr lang="cs-CZ" dirty="0" err="1"/>
              <a:t>believe</a:t>
            </a:r>
            <a:r>
              <a:rPr lang="cs-CZ" dirty="0"/>
              <a:t> in but </a:t>
            </a:r>
            <a:r>
              <a:rPr lang="cs-CZ" dirty="0" err="1"/>
              <a:t>complicated</a:t>
            </a:r>
            <a:r>
              <a:rPr lang="cs-CZ" dirty="0"/>
              <a:t> by </a:t>
            </a:r>
            <a:r>
              <a:rPr lang="cs-CZ" dirty="0" err="1"/>
              <a:t>language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Truth based on </a:t>
            </a:r>
            <a:r>
              <a:rPr lang="en-GB" b="1" dirty="0"/>
              <a:t>Coherence</a:t>
            </a:r>
          </a:p>
          <a:p>
            <a:r>
              <a:rPr lang="en-GB" dirty="0"/>
              <a:t>A belief about a world is true when it is </a:t>
            </a:r>
            <a:r>
              <a:rPr lang="en-GB" b="1" dirty="0"/>
              <a:t>consistent with other beliefs</a:t>
            </a:r>
            <a:r>
              <a:rPr lang="en-GB" dirty="0"/>
              <a:t> about the world within a domain of discourse</a:t>
            </a:r>
          </a:p>
          <a:p>
            <a:pPr lvl="1"/>
            <a:r>
              <a:rPr lang="en-GB" dirty="0"/>
              <a:t>The world is what we believe it is, it is made of our beliefs</a:t>
            </a:r>
            <a:r>
              <a:rPr lang="cs-CZ" dirty="0"/>
              <a:t> – </a:t>
            </a:r>
            <a:r>
              <a:rPr lang="cs-CZ" dirty="0" err="1"/>
              <a:t>epistemological</a:t>
            </a:r>
            <a:r>
              <a:rPr lang="cs-CZ" dirty="0"/>
              <a:t> </a:t>
            </a:r>
            <a:r>
              <a:rPr lang="cs-CZ" b="1" dirty="0" err="1"/>
              <a:t>idealism</a:t>
            </a:r>
            <a:r>
              <a:rPr lang="cs-CZ" dirty="0"/>
              <a:t> (</a:t>
            </a:r>
            <a:r>
              <a:rPr lang="cs-CZ" dirty="0" err="1"/>
              <a:t>subjectivism</a:t>
            </a:r>
            <a:r>
              <a:rPr lang="cs-CZ" dirty="0"/>
              <a:t>)</a:t>
            </a:r>
            <a:endParaRPr lang="en-GB" dirty="0"/>
          </a:p>
          <a:p>
            <a:pPr lvl="1"/>
            <a:r>
              <a:rPr lang="en-GB" dirty="0"/>
              <a:t>While it is serious philosophy to try to defend this position for the natural world, it is easy to believe this about the social world and people</a:t>
            </a:r>
            <a:r>
              <a:rPr lang="cs-CZ" dirty="0"/>
              <a:t>‘</a:t>
            </a:r>
            <a:r>
              <a:rPr lang="en-GB" dirty="0"/>
              <a:t>s minds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1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1D1AB-15CE-4971-887B-19DC4FA6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Overview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48732-1750-443E-9F92-1FF1CCF00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endParaRPr lang="cs-CZ" dirty="0"/>
          </a:p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people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144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0ACF9-58DC-4AB2-A197-FD116765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 little epistemological detour </a:t>
            </a:r>
            <a:br>
              <a:rPr lang="cs-CZ" dirty="0"/>
            </a:b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Pragmatic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405B1E-1E74-40D0-929C-84B15B83D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Truth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 (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inquiry</a:t>
            </a:r>
            <a:r>
              <a:rPr lang="cs-CZ" dirty="0"/>
              <a:t>) not </a:t>
            </a:r>
            <a:r>
              <a:rPr lang="cs-CZ" dirty="0" err="1"/>
              <a:t>absolutely</a:t>
            </a:r>
            <a:endParaRPr lang="cs-CZ" dirty="0"/>
          </a:p>
          <a:p>
            <a:r>
              <a:rPr lang="cs-CZ" dirty="0" err="1"/>
              <a:t>Truth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correspondence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limit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infinite</a:t>
            </a:r>
            <a:r>
              <a:rPr lang="cs-CZ" dirty="0"/>
              <a:t> </a:t>
            </a:r>
            <a:r>
              <a:rPr lang="cs-CZ" dirty="0" err="1"/>
              <a:t>scientiufic</a:t>
            </a:r>
            <a:r>
              <a:rPr lang="cs-CZ" dirty="0"/>
              <a:t> </a:t>
            </a:r>
            <a:r>
              <a:rPr lang="cs-CZ" dirty="0" err="1"/>
              <a:t>investigation</a:t>
            </a:r>
            <a:r>
              <a:rPr lang="cs-CZ" dirty="0"/>
              <a:t> – </a:t>
            </a:r>
            <a:r>
              <a:rPr lang="cs-CZ" dirty="0" err="1"/>
              <a:t>Peirce</a:t>
            </a:r>
            <a:r>
              <a:rPr lang="cs-CZ" dirty="0"/>
              <a:t>, </a:t>
            </a:r>
            <a:r>
              <a:rPr lang="cs-CZ" dirty="0" err="1"/>
              <a:t>Dewey</a:t>
            </a:r>
            <a:endParaRPr lang="cs-CZ" dirty="0"/>
          </a:p>
          <a:p>
            <a:r>
              <a:rPr lang="cs-CZ" dirty="0" err="1"/>
              <a:t>True</a:t>
            </a:r>
            <a:r>
              <a:rPr lang="cs-CZ" dirty="0"/>
              <a:t> are </a:t>
            </a:r>
            <a:r>
              <a:rPr lang="cs-CZ" dirty="0" err="1"/>
              <a:t>beliefs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(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)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aplied</a:t>
            </a:r>
            <a:r>
              <a:rPr lang="cs-CZ" dirty="0"/>
              <a:t> in </a:t>
            </a:r>
            <a:r>
              <a:rPr lang="cs-CZ" dirty="0" err="1"/>
              <a:t>practice</a:t>
            </a:r>
            <a:r>
              <a:rPr lang="cs-CZ" dirty="0"/>
              <a:t> – William James</a:t>
            </a:r>
          </a:p>
        </p:txBody>
      </p:sp>
    </p:spTree>
    <p:extLst>
      <p:ext uri="{BB962C8B-B14F-4D97-AF65-F5344CB8AC3E}">
        <p14:creationId xmlns:p14="http://schemas.microsoft.com/office/powerpoint/2010/main" val="351003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87D2E-7BE8-46A8-88FF-0A0B3008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 little epistemological detour </a:t>
            </a:r>
            <a:br>
              <a:rPr lang="cs-CZ" dirty="0"/>
            </a:br>
            <a:r>
              <a:rPr lang="cs-CZ" dirty="0"/>
              <a:t>Epistemology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318F1C-7BE5-4384-B686-A884DAB9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93408" cy="4921404"/>
          </a:xfrm>
        </p:spPr>
        <p:txBody>
          <a:bodyPr>
            <a:normAutofit/>
          </a:bodyPr>
          <a:lstStyle/>
          <a:p>
            <a:r>
              <a:rPr lang="en-GB" dirty="0"/>
              <a:t>What does it mean to know?</a:t>
            </a:r>
          </a:p>
          <a:p>
            <a:r>
              <a:rPr lang="en-GB" dirty="0"/>
              <a:t>What is knowable?</a:t>
            </a:r>
          </a:p>
          <a:p>
            <a:r>
              <a:rPr lang="en-GB" dirty="0"/>
              <a:t>How can we get to know what is knowable?</a:t>
            </a:r>
          </a:p>
          <a:p>
            <a:pPr marL="0" indent="0">
              <a:buNone/>
            </a:pPr>
            <a:r>
              <a:rPr lang="en-GB" dirty="0"/>
              <a:t>Answers come in packages „-isms“</a:t>
            </a:r>
          </a:p>
          <a:p>
            <a:pPr marL="457200" lvl="1" indent="0">
              <a:buNone/>
            </a:pPr>
            <a:r>
              <a:rPr lang="en-GB" i="1" dirty="0"/>
              <a:t>Empiricism,  positivism, realism </a:t>
            </a:r>
            <a:r>
              <a:rPr lang="en-GB" dirty="0"/>
              <a:t>– sensing the real world</a:t>
            </a:r>
          </a:p>
          <a:p>
            <a:pPr marL="457200" lvl="1" indent="0">
              <a:buNone/>
            </a:pPr>
            <a:r>
              <a:rPr lang="en-GB" i="1" dirty="0"/>
              <a:t>Constructivism</a:t>
            </a:r>
            <a:r>
              <a:rPr lang="en-GB" dirty="0"/>
              <a:t> – creating a meaningful intersubjective world</a:t>
            </a:r>
          </a:p>
          <a:p>
            <a:pPr marL="457200" lvl="1" indent="0">
              <a:buNone/>
            </a:pPr>
            <a:r>
              <a:rPr lang="en-GB" i="1" dirty="0"/>
              <a:t>Pragmatism</a:t>
            </a:r>
            <a:r>
              <a:rPr lang="en-GB" dirty="0"/>
              <a:t> – relaxed, </a:t>
            </a:r>
            <a:r>
              <a:rPr lang="en-GB" dirty="0" err="1"/>
              <a:t>contextuial</a:t>
            </a:r>
            <a:r>
              <a:rPr lang="en-GB" dirty="0"/>
              <a:t>  empiricism, if it works… </a:t>
            </a:r>
          </a:p>
          <a:p>
            <a:pPr marL="457200" lvl="1" indent="0">
              <a:buNone/>
            </a:pPr>
            <a:r>
              <a:rPr lang="en-GB" b="1" i="1" dirty="0"/>
              <a:t>Critical realism </a:t>
            </a:r>
            <a:r>
              <a:rPr lang="en-GB" dirty="0"/>
              <a:t>– Roy Bhaskar – empiricism-constructivism hybrid – social phenomena are construed and become part of the real world.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increases</a:t>
            </a:r>
            <a:r>
              <a:rPr lang="cs-CZ" dirty="0"/>
              <a:t> </a:t>
            </a:r>
            <a:r>
              <a:rPr lang="cs-CZ" dirty="0" err="1"/>
              <a:t>uncertainty</a:t>
            </a:r>
            <a:r>
              <a:rPr lang="cs-CZ" dirty="0"/>
              <a:t> but </a:t>
            </a:r>
            <a:r>
              <a:rPr lang="cs-CZ" dirty="0" err="1"/>
              <a:t>doesnt</a:t>
            </a:r>
            <a:r>
              <a:rPr lang="cs-CZ" dirty="0"/>
              <a:t> make </a:t>
            </a:r>
            <a:r>
              <a:rPr lang="cs-CZ" dirty="0" err="1"/>
              <a:t>empirical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science </a:t>
            </a:r>
            <a:r>
              <a:rPr lang="cs-CZ" dirty="0" err="1"/>
              <a:t>meaningless</a:t>
            </a:r>
            <a:r>
              <a:rPr lang="cs-CZ" dirty="0"/>
              <a:t>. 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24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EC7BF-9030-4C5E-8D01-60BB5159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18781"/>
          </a:xfrm>
        </p:spPr>
        <p:txBody>
          <a:bodyPr>
            <a:noAutofit/>
          </a:bodyPr>
          <a:lstStyle/>
          <a:p>
            <a:r>
              <a:rPr lang="cs-CZ" sz="3200" dirty="0" err="1"/>
              <a:t>What</a:t>
            </a:r>
            <a:r>
              <a:rPr lang="cs-CZ" sz="3200" dirty="0"/>
              <a:t> </a:t>
            </a:r>
            <a:r>
              <a:rPr lang="cs-CZ" sz="3200" dirty="0" err="1"/>
              <a:t>does</a:t>
            </a:r>
            <a:r>
              <a:rPr lang="cs-CZ" sz="3200" dirty="0"/>
              <a:t> </a:t>
            </a:r>
            <a:r>
              <a:rPr lang="cs-CZ" sz="3200" dirty="0" err="1"/>
              <a:t>it</a:t>
            </a:r>
            <a:r>
              <a:rPr lang="cs-CZ" sz="3200" dirty="0"/>
              <a:t> </a:t>
            </a:r>
            <a:r>
              <a:rPr lang="cs-CZ" sz="3200" dirty="0" err="1"/>
              <a:t>mean</a:t>
            </a:r>
            <a:r>
              <a:rPr lang="cs-CZ" sz="3200" dirty="0"/>
              <a:t> to KNOW </a:t>
            </a:r>
            <a:r>
              <a:rPr lang="cs-CZ" sz="3200" dirty="0" err="1"/>
              <a:t>something</a:t>
            </a:r>
            <a:r>
              <a:rPr lang="cs-CZ" sz="3200" dirty="0"/>
              <a:t>?</a:t>
            </a:r>
            <a:br>
              <a:rPr lang="cs-CZ" sz="3200" dirty="0"/>
            </a:br>
            <a:r>
              <a:rPr lang="cs-CZ" sz="3200" dirty="0" err="1"/>
              <a:t>How</a:t>
            </a:r>
            <a:r>
              <a:rPr lang="cs-CZ" sz="3200" dirty="0"/>
              <a:t> do </a:t>
            </a:r>
            <a:r>
              <a:rPr lang="cs-CZ" sz="3200" dirty="0" err="1"/>
              <a:t>we</a:t>
            </a:r>
            <a:r>
              <a:rPr lang="cs-CZ" sz="3200" dirty="0"/>
              <a:t> </a:t>
            </a:r>
            <a:r>
              <a:rPr lang="cs-CZ" sz="3200" dirty="0" err="1"/>
              <a:t>know</a:t>
            </a:r>
            <a:r>
              <a:rPr lang="cs-CZ" sz="3200" dirty="0"/>
              <a:t> </a:t>
            </a:r>
            <a:r>
              <a:rPr lang="cs-CZ" sz="3200" dirty="0" err="1"/>
              <a:t>we</a:t>
            </a:r>
            <a:r>
              <a:rPr lang="cs-CZ" sz="3200" dirty="0"/>
              <a:t> </a:t>
            </a:r>
            <a:r>
              <a:rPr lang="cs-CZ" sz="3200" dirty="0" err="1"/>
              <a:t>have</a:t>
            </a:r>
            <a:r>
              <a:rPr lang="cs-CZ" sz="3200" dirty="0"/>
              <a:t> LEARNED </a:t>
            </a:r>
            <a:r>
              <a:rPr lang="cs-CZ" sz="3200" dirty="0" err="1"/>
              <a:t>something</a:t>
            </a:r>
            <a:r>
              <a:rPr lang="cs-CZ" sz="3200" dirty="0"/>
              <a:t>?</a:t>
            </a:r>
            <a:br>
              <a:rPr lang="cs-CZ" sz="3200" dirty="0"/>
            </a:br>
            <a:r>
              <a:rPr lang="cs-CZ" sz="3200" dirty="0" err="1"/>
              <a:t>How</a:t>
            </a:r>
            <a:r>
              <a:rPr lang="cs-CZ" sz="3200" dirty="0"/>
              <a:t> do </a:t>
            </a:r>
            <a:r>
              <a:rPr lang="cs-CZ" sz="3200" dirty="0" err="1"/>
              <a:t>we</a:t>
            </a:r>
            <a:r>
              <a:rPr lang="cs-CZ" sz="3200" dirty="0"/>
              <a:t> </a:t>
            </a:r>
            <a:r>
              <a:rPr lang="cs-CZ" sz="3200" dirty="0" err="1"/>
              <a:t>know</a:t>
            </a:r>
            <a:r>
              <a:rPr lang="cs-CZ" sz="3200" dirty="0"/>
              <a:t> </a:t>
            </a:r>
            <a:r>
              <a:rPr lang="cs-CZ" sz="3200" dirty="0" err="1"/>
              <a:t>whether</a:t>
            </a:r>
            <a:r>
              <a:rPr lang="cs-CZ" sz="3200" dirty="0"/>
              <a:t> </a:t>
            </a:r>
            <a:r>
              <a:rPr lang="cs-CZ" sz="3200" dirty="0" err="1"/>
              <a:t>our</a:t>
            </a:r>
            <a:r>
              <a:rPr lang="cs-CZ" sz="3200" dirty="0"/>
              <a:t> </a:t>
            </a:r>
            <a:r>
              <a:rPr lang="cs-CZ" sz="3200" dirty="0" err="1"/>
              <a:t>belief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TRUE?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ED521-14AC-4165-B891-F2428734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9115"/>
            <a:ext cx="7886700" cy="41902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Refuse to doubt and stick to TRADITION</a:t>
            </a:r>
          </a:p>
          <a:p>
            <a:pPr>
              <a:lnSpc>
                <a:spcPct val="100000"/>
              </a:lnSpc>
            </a:pPr>
            <a:r>
              <a:rPr lang="en-GB" dirty="0"/>
              <a:t>Delegate the decision to AUTHORITY</a:t>
            </a:r>
          </a:p>
          <a:p>
            <a:pPr>
              <a:lnSpc>
                <a:spcPct val="100000"/>
              </a:lnSpc>
            </a:pPr>
            <a:r>
              <a:rPr lang="en-GB" dirty="0"/>
              <a:t>Cast away authority (and data) and A PRIORI rationally argue the (obvious) truth</a:t>
            </a:r>
          </a:p>
          <a:p>
            <a:pPr>
              <a:lnSpc>
                <a:spcPct val="100000"/>
              </a:lnSpc>
            </a:pPr>
            <a:r>
              <a:rPr lang="en-GB" dirty="0"/>
              <a:t>Do SCIENCE by combining data (facts) with previous beliefs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GB" sz="1800" dirty="0"/>
              <a:t>19</a:t>
            </a:r>
            <a:r>
              <a:rPr lang="en-GB" sz="1800" baseline="30000" dirty="0"/>
              <a:t>th</a:t>
            </a:r>
            <a:r>
              <a:rPr lang="en-GB" sz="1800" dirty="0"/>
              <a:t> century Charles Peirce</a:t>
            </a:r>
          </a:p>
        </p:txBody>
      </p:sp>
    </p:spTree>
    <p:extLst>
      <p:ext uri="{BB962C8B-B14F-4D97-AF65-F5344CB8AC3E}">
        <p14:creationId xmlns:p14="http://schemas.microsoft.com/office/powerpoint/2010/main" val="236080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DD67-C7C2-4262-808A-42EFBCE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Science</a:t>
            </a:r>
            <a:br>
              <a:rPr lang="cs-CZ" dirty="0"/>
            </a:br>
            <a:r>
              <a:rPr lang="cs-CZ" sz="3600" dirty="0" err="1"/>
              <a:t>Hypothetico-deductive</a:t>
            </a:r>
            <a:r>
              <a:rPr lang="cs-CZ" sz="3600" dirty="0"/>
              <a:t> </a:t>
            </a:r>
            <a:r>
              <a:rPr lang="cs-CZ" sz="3600" dirty="0" err="1"/>
              <a:t>method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BEAE0-276A-48CB-8139-73D4CE9C4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90"/>
            <a:ext cx="8355553" cy="48021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I</a:t>
            </a:r>
            <a:r>
              <a:rPr lang="en-US" dirty="0" err="1"/>
              <a:t>dentify</a:t>
            </a:r>
            <a:r>
              <a:rPr lang="en-US" dirty="0"/>
              <a:t> a broad problem area.</a:t>
            </a:r>
            <a:r>
              <a:rPr lang="cs-CZ" dirty="0"/>
              <a:t> </a:t>
            </a:r>
            <a:r>
              <a:rPr lang="en-US" dirty="0"/>
              <a:t>Define the problem statement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en-US" dirty="0"/>
              <a:t>.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Identify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 Develop hypotheses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 Determine measures</a:t>
            </a:r>
            <a:r>
              <a:rPr lang="cs-CZ" dirty="0"/>
              <a:t>, </a:t>
            </a:r>
            <a:r>
              <a:rPr lang="cs-CZ" dirty="0" err="1"/>
              <a:t>procedures</a:t>
            </a:r>
            <a:r>
              <a:rPr lang="cs-CZ" dirty="0"/>
              <a:t> to </a:t>
            </a:r>
            <a:r>
              <a:rPr lang="cs-CZ" dirty="0" err="1"/>
              <a:t>create</a:t>
            </a:r>
            <a:r>
              <a:rPr lang="cs-CZ" dirty="0"/>
              <a:t> 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 </a:t>
            </a:r>
            <a:r>
              <a:rPr lang="cs-CZ" dirty="0" err="1"/>
              <a:t>Collect</a:t>
            </a:r>
            <a:r>
              <a:rPr lang="cs-CZ" dirty="0"/>
              <a:t> data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6.  </a:t>
            </a:r>
            <a:r>
              <a:rPr lang="cs-CZ" dirty="0" err="1"/>
              <a:t>Analyze</a:t>
            </a:r>
            <a:r>
              <a:rPr lang="cs-CZ" dirty="0"/>
              <a:t> data and </a:t>
            </a:r>
            <a:r>
              <a:rPr lang="cs-CZ" dirty="0" err="1"/>
              <a:t>compare</a:t>
            </a:r>
            <a:r>
              <a:rPr lang="cs-CZ" dirty="0"/>
              <a:t> </a:t>
            </a:r>
            <a:r>
              <a:rPr lang="cs-CZ" dirty="0" err="1"/>
              <a:t>findings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expectations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  </a:t>
            </a:r>
            <a:r>
              <a:rPr lang="cs-CZ" dirty="0" err="1"/>
              <a:t>Evaluate</a:t>
            </a:r>
            <a:r>
              <a:rPr lang="cs-CZ" dirty="0"/>
              <a:t> </a:t>
            </a:r>
            <a:r>
              <a:rPr lang="cs-CZ" dirty="0" err="1"/>
              <a:t>conclusions</a:t>
            </a:r>
            <a:r>
              <a:rPr lang="cs-CZ" dirty="0"/>
              <a:t> and update </a:t>
            </a:r>
            <a:r>
              <a:rPr lang="cs-CZ" dirty="0" err="1"/>
              <a:t>theory</a:t>
            </a:r>
            <a:r>
              <a:rPr lang="cs-CZ" dirty="0"/>
              <a:t> (in </a:t>
            </a:r>
            <a:r>
              <a:rPr lang="cs-CZ" dirty="0" err="1"/>
              <a:t>writing</a:t>
            </a:r>
            <a:r>
              <a:rPr lang="cs-CZ" dirty="0"/>
              <a:t>).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10B3D3D-68E6-4BEB-A9D2-C05091DD2E46}"/>
              </a:ext>
            </a:extLst>
          </p:cNvPr>
          <p:cNvCxnSpPr/>
          <p:nvPr/>
        </p:nvCxnSpPr>
        <p:spPr>
          <a:xfrm>
            <a:off x="506027" y="3089429"/>
            <a:ext cx="81141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8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60E2719-E739-44E7-AE2B-DE49152DA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795" y="3503946"/>
            <a:ext cx="1790656" cy="58477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b="1"/>
              <a:t>TEORIE</a:t>
            </a:r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id="{1E1EC22E-A8CD-4739-9AEF-A03A3FED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67" y="2966579"/>
            <a:ext cx="1848526" cy="1403909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PHENOMENA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7C191E8-883E-484A-8694-99632DE95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316" y="3589752"/>
            <a:ext cx="1317777" cy="40011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THEORY</a:t>
            </a:r>
          </a:p>
        </p:txBody>
      </p:sp>
      <p:sp>
        <p:nvSpPr>
          <p:cNvPr id="2054" name="Rectangle 11">
            <a:extLst>
              <a:ext uri="{FF2B5EF4-FFF2-40B4-BE49-F238E27FC236}">
                <a16:creationId xmlns:a16="http://schemas.microsoft.com/office/drawing/2014/main" id="{5E1247BB-3B1A-47E7-A79D-654B188E4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54013"/>
            <a:ext cx="5910262" cy="464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cs-CZ" altLang="cs-CZ" b="1" dirty="0"/>
              <a:t>THE EMPIRICAL CYCLE</a:t>
            </a:r>
          </a:p>
        </p:txBody>
      </p:sp>
      <p:sp>
        <p:nvSpPr>
          <p:cNvPr id="13319" name="Rectangle 14">
            <a:extLst>
              <a:ext uri="{FF2B5EF4-FFF2-40B4-BE49-F238E27FC236}">
                <a16:creationId xmlns:a16="http://schemas.microsoft.com/office/drawing/2014/main" id="{EE252E7A-728E-4E87-8F4D-519E65D4C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219" y="4891363"/>
            <a:ext cx="1680063" cy="40011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HYPOTHESES</a:t>
            </a:r>
          </a:p>
        </p:txBody>
      </p:sp>
      <p:grpSp>
        <p:nvGrpSpPr>
          <p:cNvPr id="13320" name="Group 16">
            <a:extLst>
              <a:ext uri="{FF2B5EF4-FFF2-40B4-BE49-F238E27FC236}">
                <a16:creationId xmlns:a16="http://schemas.microsoft.com/office/drawing/2014/main" id="{7C26AF16-0292-432E-823B-CF12A2340E96}"/>
              </a:ext>
            </a:extLst>
          </p:cNvPr>
          <p:cNvGrpSpPr>
            <a:grpSpLocks/>
          </p:cNvGrpSpPr>
          <p:nvPr/>
        </p:nvGrpSpPr>
        <p:grpSpPr bwMode="auto">
          <a:xfrm>
            <a:off x="2445168" y="3057915"/>
            <a:ext cx="4027736" cy="1020217"/>
            <a:chOff x="1728" y="1654"/>
            <a:chExt cx="2436" cy="393"/>
          </a:xfrm>
        </p:grpSpPr>
        <p:grpSp>
          <p:nvGrpSpPr>
            <p:cNvPr id="13327" name="Group 17">
              <a:extLst>
                <a:ext uri="{FF2B5EF4-FFF2-40B4-BE49-F238E27FC236}">
                  <a16:creationId xmlns:a16="http://schemas.microsoft.com/office/drawing/2014/main" id="{87FEFAFD-EFDA-4A6C-9351-48301B4FC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" y="1654"/>
              <a:ext cx="1429" cy="393"/>
              <a:chOff x="2735" y="1942"/>
              <a:chExt cx="1429" cy="393"/>
            </a:xfrm>
          </p:grpSpPr>
          <p:sp>
            <p:nvSpPr>
              <p:cNvPr id="13332" name="Rectangle 18">
                <a:extLst>
                  <a:ext uri="{FF2B5EF4-FFF2-40B4-BE49-F238E27FC236}">
                    <a16:creationId xmlns:a16="http://schemas.microsoft.com/office/drawing/2014/main" id="{285C8F08-7379-4B1B-AD39-33E2EBC44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1156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1"/>
                  <a:t>DATA</a:t>
                </a:r>
              </a:p>
            </p:txBody>
          </p:sp>
          <p:sp>
            <p:nvSpPr>
              <p:cNvPr id="13333" name="Rectangle 19">
                <a:extLst>
                  <a:ext uri="{FF2B5EF4-FFF2-40B4-BE49-F238E27FC236}">
                    <a16:creationId xmlns:a16="http://schemas.microsoft.com/office/drawing/2014/main" id="{392C1636-8C07-48E4-8259-30CA8E42C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1135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1"/>
                  <a:t>DATA</a:t>
                </a:r>
              </a:p>
            </p:txBody>
          </p:sp>
          <p:sp>
            <p:nvSpPr>
              <p:cNvPr id="13334" name="Rectangle 20">
                <a:extLst>
                  <a:ext uri="{FF2B5EF4-FFF2-40B4-BE49-F238E27FC236}">
                    <a16:creationId xmlns:a16="http://schemas.microsoft.com/office/drawing/2014/main" id="{F82499D8-524C-454E-86B5-D561B3116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" y="1942"/>
                <a:ext cx="1255" cy="273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cs-CZ" altLang="cs-CZ" sz="2000" b="1" dirty="0"/>
                  <a:t>DATA</a:t>
                </a:r>
                <a:r>
                  <a:rPr lang="cs-CZ" altLang="cs-CZ" sz="1600" b="1" dirty="0"/>
                  <a:t>, 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cs-CZ" altLang="cs-CZ" sz="2000" b="1" dirty="0"/>
                  <a:t>OBSERVATIONS</a:t>
                </a:r>
              </a:p>
            </p:txBody>
          </p:sp>
        </p:grpSp>
        <p:grpSp>
          <p:nvGrpSpPr>
            <p:cNvPr id="13328" name="Group 21">
              <a:extLst>
                <a:ext uri="{FF2B5EF4-FFF2-40B4-BE49-F238E27FC236}">
                  <a16:creationId xmlns:a16="http://schemas.microsoft.com/office/drawing/2014/main" id="{E1FAF69E-DE57-4914-B37C-EBC2A830E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13329" name="Line 22">
                <a:extLst>
                  <a:ext uri="{FF2B5EF4-FFF2-40B4-BE49-F238E27FC236}">
                    <a16:creationId xmlns:a16="http://schemas.microsoft.com/office/drawing/2014/main" id="{8A696F49-5AEA-46B7-8307-860E8C962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30" name="Line 23">
                <a:extLst>
                  <a:ext uri="{FF2B5EF4-FFF2-40B4-BE49-F238E27FC236}">
                    <a16:creationId xmlns:a16="http://schemas.microsoft.com/office/drawing/2014/main" id="{442AEC86-F030-4AC1-9102-BBE838463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31" name="Line 24">
                <a:extLst>
                  <a:ext uri="{FF2B5EF4-FFF2-40B4-BE49-F238E27FC236}">
                    <a16:creationId xmlns:a16="http://schemas.microsoft.com/office/drawing/2014/main" id="{517A14A9-24EE-4EDE-BF4B-F9312B351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2C8D4D2-0659-4568-BA3D-3ECE6AF1AEDC}"/>
              </a:ext>
            </a:extLst>
          </p:cNvPr>
          <p:cNvGrpSpPr>
            <a:grpSpLocks/>
          </p:cNvGrpSpPr>
          <p:nvPr/>
        </p:nvGrpSpPr>
        <p:grpSpPr bwMode="auto">
          <a:xfrm>
            <a:off x="4363195" y="1438195"/>
            <a:ext cx="4042618" cy="4625249"/>
            <a:chOff x="2897" y="891"/>
            <a:chExt cx="2445" cy="1968"/>
          </a:xfrm>
        </p:grpSpPr>
        <p:sp>
          <p:nvSpPr>
            <p:cNvPr id="13323" name="AutoShape 28">
              <a:extLst>
                <a:ext uri="{FF2B5EF4-FFF2-40B4-BE49-F238E27FC236}">
                  <a16:creationId xmlns:a16="http://schemas.microsoft.com/office/drawing/2014/main" id="{D1C9BA73-8018-49C1-9EE4-D7531E83B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29 w 21600"/>
                <a:gd name="T1" fmla="*/ 0 h 21600"/>
                <a:gd name="T2" fmla="*/ 12 w 21600"/>
                <a:gd name="T3" fmla="*/ 31 h 21600"/>
                <a:gd name="T4" fmla="*/ 129 w 21600"/>
                <a:gd name="T5" fmla="*/ 6 h 21600"/>
                <a:gd name="T6" fmla="*/ 291 w 21600"/>
                <a:gd name="T7" fmla="*/ 30 h 21600"/>
                <a:gd name="T8" fmla="*/ 248 w 21600"/>
                <a:gd name="T9" fmla="*/ 41 h 21600"/>
                <a:gd name="T10" fmla="*/ 203 w 21600"/>
                <a:gd name="T11" fmla="*/ 3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24" name="AutoShape 29">
              <a:extLst>
                <a:ext uri="{FF2B5EF4-FFF2-40B4-BE49-F238E27FC236}">
                  <a16:creationId xmlns:a16="http://schemas.microsoft.com/office/drawing/2014/main" id="{F11A7DD3-B8FB-4241-B3E1-F21F324D01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29 w 21600"/>
                <a:gd name="T1" fmla="*/ 0 h 21600"/>
                <a:gd name="T2" fmla="*/ 12 w 21600"/>
                <a:gd name="T3" fmla="*/ 31 h 21600"/>
                <a:gd name="T4" fmla="*/ 129 w 21600"/>
                <a:gd name="T5" fmla="*/ 6 h 21600"/>
                <a:gd name="T6" fmla="*/ 291 w 21600"/>
                <a:gd name="T7" fmla="*/ 30 h 21600"/>
                <a:gd name="T8" fmla="*/ 248 w 21600"/>
                <a:gd name="T9" fmla="*/ 41 h 21600"/>
                <a:gd name="T10" fmla="*/ 203 w 21600"/>
                <a:gd name="T11" fmla="*/ 3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25" name="WordArt 30">
              <a:extLst>
                <a:ext uri="{FF2B5EF4-FFF2-40B4-BE49-F238E27FC236}">
                  <a16:creationId xmlns:a16="http://schemas.microsoft.com/office/drawing/2014/main" id="{81371123-DAB5-4C06-817E-17D4CC373C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26" y="955"/>
              <a:ext cx="1225" cy="21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      INDUCTION, ABDUCTION</a:t>
              </a:r>
            </a:p>
          </p:txBody>
        </p:sp>
        <p:sp>
          <p:nvSpPr>
            <p:cNvPr id="13326" name="WordArt 31">
              <a:extLst>
                <a:ext uri="{FF2B5EF4-FFF2-40B4-BE49-F238E27FC236}">
                  <a16:creationId xmlns:a16="http://schemas.microsoft.com/office/drawing/2014/main" id="{D6266DF9-FA12-4323-8CC9-5D9D718E093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      DEDUCTION   </a:t>
              </a:r>
            </a:p>
          </p:txBody>
        </p:sp>
      </p:grpSp>
      <p:grpSp>
        <p:nvGrpSpPr>
          <p:cNvPr id="13317" name="Group 4">
            <a:extLst>
              <a:ext uri="{FF2B5EF4-FFF2-40B4-BE49-F238E27FC236}">
                <a16:creationId xmlns:a16="http://schemas.microsoft.com/office/drawing/2014/main" id="{E8156975-C15D-4B5C-8D2B-EFA60FEC7141}"/>
              </a:ext>
            </a:extLst>
          </p:cNvPr>
          <p:cNvGrpSpPr>
            <a:grpSpLocks/>
          </p:cNvGrpSpPr>
          <p:nvPr/>
        </p:nvGrpSpPr>
        <p:grpSpPr bwMode="auto">
          <a:xfrm>
            <a:off x="694959" y="1540337"/>
            <a:ext cx="3977882" cy="4525747"/>
            <a:chOff x="651" y="880"/>
            <a:chExt cx="2294" cy="2162"/>
          </a:xfrm>
        </p:grpSpPr>
        <p:sp>
          <p:nvSpPr>
            <p:cNvPr id="13335" name="AutoShape 5">
              <a:extLst>
                <a:ext uri="{FF2B5EF4-FFF2-40B4-BE49-F238E27FC236}">
                  <a16:creationId xmlns:a16="http://schemas.microsoft.com/office/drawing/2014/main" id="{A66F586A-8604-4897-BDA1-6D302D6BA2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cs-CZ" sz="2400"/>
            </a:p>
          </p:txBody>
        </p:sp>
        <p:grpSp>
          <p:nvGrpSpPr>
            <p:cNvPr id="13336" name="Group 6">
              <a:extLst>
                <a:ext uri="{FF2B5EF4-FFF2-40B4-BE49-F238E27FC236}">
                  <a16:creationId xmlns:a16="http://schemas.microsoft.com/office/drawing/2014/main" id="{AC43E19C-6BAF-4A70-8EBB-E074E4D1CE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880"/>
              <a:ext cx="2294" cy="2162"/>
              <a:chOff x="651" y="1072"/>
              <a:chExt cx="2294" cy="2162"/>
            </a:xfrm>
          </p:grpSpPr>
          <p:sp>
            <p:nvSpPr>
              <p:cNvPr id="13337" name="Rectangle 7">
                <a:extLst>
                  <a:ext uri="{FF2B5EF4-FFF2-40B4-BE49-F238E27FC236}">
                    <a16:creationId xmlns:a16="http://schemas.microsoft.com/office/drawing/2014/main" id="{C4E363A2-A202-49CE-9D1A-CA893A4BE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 b="1" dirty="0"/>
                  <a:t>SAMPLE</a:t>
                </a:r>
              </a:p>
            </p:txBody>
          </p:sp>
          <p:sp>
            <p:nvSpPr>
              <p:cNvPr id="13338" name="Rectangle 8">
                <a:extLst>
                  <a:ext uri="{FF2B5EF4-FFF2-40B4-BE49-F238E27FC236}">
                    <a16:creationId xmlns:a16="http://schemas.microsoft.com/office/drawing/2014/main" id="{68ED1286-1B05-41C9-B4F9-831C8BC9E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1202" y="2979"/>
                <a:ext cx="816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 b="1" dirty="0"/>
                  <a:t>MEASURES</a:t>
                </a:r>
              </a:p>
            </p:txBody>
          </p:sp>
          <p:sp>
            <p:nvSpPr>
              <p:cNvPr id="13339" name="Rectangle 9">
                <a:extLst>
                  <a:ext uri="{FF2B5EF4-FFF2-40B4-BE49-F238E27FC236}">
                    <a16:creationId xmlns:a16="http://schemas.microsoft.com/office/drawing/2014/main" id="{7507204D-6E4C-4CD2-B90F-C3C702941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00000">
                <a:off x="1926" y="2954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 b="1" dirty="0"/>
                  <a:t>DESIGN</a:t>
                </a:r>
              </a:p>
            </p:txBody>
          </p:sp>
          <p:sp>
            <p:nvSpPr>
              <p:cNvPr id="13340" name="Rectangle 10">
                <a:extLst>
                  <a:ext uri="{FF2B5EF4-FFF2-40B4-BE49-F238E27FC236}">
                    <a16:creationId xmlns:a16="http://schemas.microsoft.com/office/drawing/2014/main" id="{E8B8EAC4-7ED6-4E70-9757-278E74A43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698113">
                <a:off x="2500" y="1209"/>
                <a:ext cx="582" cy="308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 b="1" dirty="0"/>
                  <a:t>ANALYSIS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0960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79D2A-94DA-4B4A-8D45-7534784B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inductive</a:t>
            </a:r>
            <a:r>
              <a:rPr lang="cs-CZ" dirty="0"/>
              <a:t> </a:t>
            </a:r>
            <a:r>
              <a:rPr lang="cs-CZ" dirty="0" err="1"/>
              <a:t>method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49FDB-F5A1-4AAD-8FE3-A443C26A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observations</a:t>
            </a:r>
            <a:endParaRPr lang="cs-CZ" dirty="0"/>
          </a:p>
          <a:p>
            <a:r>
              <a:rPr lang="cs-CZ" dirty="0"/>
              <a:t>No „</a:t>
            </a:r>
            <a:r>
              <a:rPr lang="cs-CZ" dirty="0" err="1"/>
              <a:t>pure</a:t>
            </a:r>
            <a:r>
              <a:rPr lang="cs-CZ" dirty="0"/>
              <a:t>“ </a:t>
            </a:r>
            <a:r>
              <a:rPr lang="cs-CZ" dirty="0" err="1"/>
              <a:t>induction</a:t>
            </a:r>
            <a:r>
              <a:rPr lang="cs-CZ" dirty="0"/>
              <a:t> –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preexisting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(</a:t>
            </a:r>
            <a:r>
              <a:rPr lang="cs-CZ" dirty="0" err="1"/>
              <a:t>beliefs</a:t>
            </a:r>
            <a:r>
              <a:rPr lang="cs-CZ" dirty="0"/>
              <a:t>)</a:t>
            </a:r>
          </a:p>
          <a:p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„</a:t>
            </a:r>
            <a:r>
              <a:rPr lang="cs-CZ" dirty="0" err="1"/>
              <a:t>pre-conceptual</a:t>
            </a:r>
            <a:r>
              <a:rPr lang="cs-CZ" dirty="0"/>
              <a:t>“ </a:t>
            </a:r>
            <a:r>
              <a:rPr lang="cs-CZ" dirty="0" err="1"/>
              <a:t>theory</a:t>
            </a:r>
            <a:r>
              <a:rPr lang="cs-CZ" dirty="0"/>
              <a:t> – so far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no </a:t>
            </a:r>
            <a:r>
              <a:rPr lang="cs-CZ" dirty="0" err="1"/>
              <a:t>concepts</a:t>
            </a:r>
            <a:r>
              <a:rPr lang="cs-CZ" dirty="0"/>
              <a:t>/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allowing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to </a:t>
            </a: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phenomenon</a:t>
            </a:r>
            <a:endParaRPr lang="cs-CZ" dirty="0"/>
          </a:p>
          <a:p>
            <a:r>
              <a:rPr lang="cs-CZ" dirty="0" err="1"/>
              <a:t>Either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rich</a:t>
            </a:r>
            <a:r>
              <a:rPr lang="cs-CZ" dirty="0"/>
              <a:t> data</a:t>
            </a:r>
          </a:p>
          <a:p>
            <a:pPr lvl="1"/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creating</a:t>
            </a:r>
            <a:r>
              <a:rPr lang="cs-CZ" dirty="0"/>
              <a:t> </a:t>
            </a:r>
            <a:r>
              <a:rPr lang="cs-CZ" dirty="0" err="1"/>
              <a:t>rich</a:t>
            </a:r>
            <a:r>
              <a:rPr lang="cs-CZ" dirty="0"/>
              <a:t> data free </a:t>
            </a:r>
            <a:r>
              <a:rPr lang="cs-CZ" dirty="0" err="1"/>
              <a:t>from</a:t>
            </a:r>
            <a:r>
              <a:rPr lang="cs-CZ" dirty="0"/>
              <a:t> (most) </a:t>
            </a:r>
            <a:r>
              <a:rPr lang="cs-CZ" dirty="0" err="1"/>
              <a:t>preconceptions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418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E2E3E-98A6-457C-8721-6835521F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research</a:t>
            </a:r>
            <a:br>
              <a:rPr lang="cs-CZ" dirty="0"/>
            </a:br>
            <a:r>
              <a:rPr lang="cs-CZ" sz="3600" dirty="0" err="1"/>
              <a:t>i.e</a:t>
            </a:r>
            <a:r>
              <a:rPr lang="cs-CZ" sz="3600" dirty="0"/>
              <a:t>. </a:t>
            </a:r>
            <a:r>
              <a:rPr lang="cs-CZ" sz="3600" dirty="0" err="1"/>
              <a:t>ways</a:t>
            </a:r>
            <a:r>
              <a:rPr lang="cs-CZ" sz="3600" dirty="0"/>
              <a:t> to make </a:t>
            </a:r>
            <a:r>
              <a:rPr lang="cs-CZ" sz="3600" dirty="0" err="1"/>
              <a:t>the</a:t>
            </a:r>
            <a:r>
              <a:rPr lang="cs-CZ" sz="3600" dirty="0"/>
              <a:t> argument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truth</a:t>
            </a:r>
            <a:r>
              <a:rPr lang="cs-CZ" sz="3600" dirty="0"/>
              <a:t> more </a:t>
            </a:r>
            <a:r>
              <a:rPr lang="cs-CZ" sz="3600" dirty="0" err="1"/>
              <a:t>convincing</a:t>
            </a:r>
            <a:r>
              <a:rPr lang="cs-CZ" sz="3600" dirty="0"/>
              <a:t> and open to </a:t>
            </a:r>
            <a:r>
              <a:rPr lang="cs-CZ" sz="3600" dirty="0" err="1"/>
              <a:t>improvement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B2BDE-BE49-405B-BF45-96B8384C4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Purposiveness - focus</a:t>
            </a:r>
          </a:p>
          <a:p>
            <a:r>
              <a:rPr lang="en-GB" dirty="0"/>
              <a:t>Rigor – unbroken „chain of evidence“ from theory to data and </a:t>
            </a:r>
            <a:r>
              <a:rPr lang="en-GB" dirty="0" err="1"/>
              <a:t>conlusions</a:t>
            </a:r>
            <a:endParaRPr lang="en-GB" dirty="0"/>
          </a:p>
          <a:p>
            <a:r>
              <a:rPr lang="en-GB" dirty="0"/>
              <a:t>Testability of hypotheses </a:t>
            </a:r>
          </a:p>
          <a:p>
            <a:r>
              <a:rPr lang="en-GB" dirty="0"/>
              <a:t>Replicability – even great rigor does not mean certainty</a:t>
            </a:r>
          </a:p>
          <a:p>
            <a:r>
              <a:rPr lang="en-GB" dirty="0"/>
              <a:t>Precision &amp; confidence – knowledge thereof</a:t>
            </a:r>
          </a:p>
          <a:p>
            <a:r>
              <a:rPr lang="en-GB" dirty="0"/>
              <a:t>Objectivity – intersubjectivity &amp; transparency of the chain of reasoning</a:t>
            </a:r>
          </a:p>
          <a:p>
            <a:r>
              <a:rPr lang="en-GB" dirty="0"/>
              <a:t>Generalizability – knowledge </a:t>
            </a:r>
            <a:r>
              <a:rPr lang="en-GB" dirty="0" err="1"/>
              <a:t>th</a:t>
            </a:r>
            <a:r>
              <a:rPr lang="cs-CZ" dirty="0"/>
              <a:t>e</a:t>
            </a:r>
            <a:r>
              <a:rPr lang="en-GB" dirty="0" err="1"/>
              <a:t>reof</a:t>
            </a:r>
            <a:endParaRPr lang="en-GB" dirty="0"/>
          </a:p>
          <a:p>
            <a:r>
              <a:rPr lang="en-GB" dirty="0"/>
              <a:t>Parsimony – sufficient simplicity</a:t>
            </a:r>
          </a:p>
        </p:txBody>
      </p:sp>
    </p:spTree>
    <p:extLst>
      <p:ext uri="{BB962C8B-B14F-4D97-AF65-F5344CB8AC3E}">
        <p14:creationId xmlns:p14="http://schemas.microsoft.com/office/powerpoint/2010/main" val="4193228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D91D731-8136-44A9-81A8-7BD6102A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83" y="117305"/>
            <a:ext cx="5518434" cy="662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26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91CE2-9504-4729-BFD1-E29F8E94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90ECBA-9D29-4DB2-BDF6-AD2A38818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8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486B9-3628-435B-927F-2396D28D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by </a:t>
            </a:r>
            <a:r>
              <a:rPr lang="cs-CZ" dirty="0" err="1"/>
              <a:t>purpose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D5EECA-3E11-4809-8DC8-C5DB3353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Descriptive  </a:t>
            </a:r>
          </a:p>
          <a:p>
            <a:pPr lvl="1"/>
            <a:r>
              <a:rPr lang="en-GB" dirty="0"/>
              <a:t>what phenomena are there and how frequent they are </a:t>
            </a:r>
          </a:p>
          <a:p>
            <a:pPr lvl="1"/>
            <a:r>
              <a:rPr lang="en-GB" dirty="0"/>
              <a:t>Classifications as a way to understand the variability</a:t>
            </a:r>
          </a:p>
          <a:p>
            <a:r>
              <a:rPr lang="en-GB" dirty="0"/>
              <a:t>Predictive</a:t>
            </a:r>
          </a:p>
          <a:p>
            <a:pPr lvl="1"/>
            <a:r>
              <a:rPr lang="en-GB" dirty="0"/>
              <a:t>How is the probability of one phenomenon related to the probability of other phenomena</a:t>
            </a:r>
          </a:p>
          <a:p>
            <a:pPr lvl="1"/>
            <a:r>
              <a:rPr lang="en-GB" dirty="0"/>
              <a:t>How well can we predict </a:t>
            </a:r>
          </a:p>
          <a:p>
            <a:r>
              <a:rPr lang="en-GB" dirty="0"/>
              <a:t>Causal</a:t>
            </a:r>
          </a:p>
          <a:p>
            <a:pPr lvl="1"/>
            <a:r>
              <a:rPr lang="en-GB" dirty="0"/>
              <a:t>Can we show how one phenomenon affects another?</a:t>
            </a:r>
          </a:p>
          <a:p>
            <a:pPr lvl="1"/>
            <a:r>
              <a:rPr lang="en-GB" dirty="0"/>
              <a:t>How things work – prediction and explanation in one </a:t>
            </a:r>
          </a:p>
          <a:p>
            <a:r>
              <a:rPr lang="en-GB" dirty="0"/>
              <a:t>Understanding</a:t>
            </a:r>
          </a:p>
          <a:p>
            <a:pPr lvl="1"/>
            <a:r>
              <a:rPr lang="en-GB" dirty="0"/>
              <a:t>How people understand situations, how they experience them and what language they use to communicate about this</a:t>
            </a:r>
          </a:p>
          <a:p>
            <a:pPr lvl="1"/>
            <a:r>
              <a:rPr lang="en-GB" dirty="0"/>
              <a:t>What are relevant classes of phenomena, variables</a:t>
            </a:r>
          </a:p>
        </p:txBody>
      </p:sp>
    </p:spTree>
    <p:extLst>
      <p:ext uri="{BB962C8B-B14F-4D97-AF65-F5344CB8AC3E}">
        <p14:creationId xmlns:p14="http://schemas.microsoft.com/office/powerpoint/2010/main" val="199484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56F35-3110-44F0-B547-4A4D44D8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32F7E-08DC-4253-A9B7-8F07AF8AC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Textbook</a:t>
            </a:r>
            <a:endParaRPr lang="cs-CZ" dirty="0"/>
          </a:p>
          <a:p>
            <a:r>
              <a:rPr lang="cs-CZ" dirty="0" err="1"/>
              <a:t>Consultations</a:t>
            </a:r>
            <a:r>
              <a:rPr lang="cs-CZ" dirty="0"/>
              <a:t> – </a:t>
            </a:r>
            <a:r>
              <a:rPr lang="cs-CZ" dirty="0" err="1"/>
              <a:t>Wednesdays</a:t>
            </a:r>
            <a:r>
              <a:rPr lang="cs-CZ" dirty="0"/>
              <a:t> </a:t>
            </a:r>
            <a:r>
              <a:rPr lang="cs-CZ" dirty="0" err="1"/>
              <a:t>afternoon</a:t>
            </a:r>
            <a:r>
              <a:rPr lang="cs-CZ" dirty="0"/>
              <a:t>, </a:t>
            </a:r>
            <a:r>
              <a:rPr lang="cs-CZ" dirty="0" err="1"/>
              <a:t>Fridays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econometrics</a:t>
            </a:r>
            <a:endParaRPr lang="cs-CZ" dirty="0"/>
          </a:p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assignment</a:t>
            </a:r>
            <a:r>
              <a:rPr lang="cs-CZ" dirty="0"/>
              <a:t> –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proposal</a:t>
            </a:r>
            <a:r>
              <a:rPr lang="cs-CZ" dirty="0"/>
              <a:t>, </a:t>
            </a:r>
            <a:r>
              <a:rPr lang="cs-CZ" dirty="0" err="1"/>
              <a:t>due</a:t>
            </a:r>
            <a:r>
              <a:rPr lang="cs-CZ" dirty="0"/>
              <a:t> </a:t>
            </a:r>
            <a:r>
              <a:rPr lang="cs-CZ" dirty="0" err="1"/>
              <a:t>January</a:t>
            </a:r>
            <a:r>
              <a:rPr lang="cs-CZ" dirty="0"/>
              <a:t> 31, 2020</a:t>
            </a:r>
          </a:p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exam</a:t>
            </a:r>
            <a:r>
              <a:rPr lang="cs-CZ" dirty="0"/>
              <a:t> – 1st </a:t>
            </a:r>
            <a:r>
              <a:rPr lang="cs-CZ" dirty="0" err="1"/>
              <a:t>week</a:t>
            </a:r>
            <a:r>
              <a:rPr lang="cs-CZ" dirty="0"/>
              <a:t> in </a:t>
            </a:r>
            <a:r>
              <a:rPr lang="cs-CZ" dirty="0" err="1"/>
              <a:t>January</a:t>
            </a:r>
            <a:r>
              <a:rPr lang="cs-CZ" dirty="0"/>
              <a:t>,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textbook</a:t>
            </a:r>
            <a:r>
              <a:rPr lang="cs-CZ" dirty="0"/>
              <a:t>, 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Friday</a:t>
            </a:r>
            <a:r>
              <a:rPr lang="cs-CZ" dirty="0"/>
              <a:t> 13 </a:t>
            </a:r>
            <a:r>
              <a:rPr lang="cs-CZ" dirty="0" err="1"/>
              <a:t>Decemeber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622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6B674-CF5A-4EA6-A8C3-FFA20C71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by design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9E126-A255-4AB1-94EB-39F63DD69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Surveys</a:t>
            </a:r>
            <a:endParaRPr lang="cs-CZ" dirty="0"/>
          </a:p>
          <a:p>
            <a:r>
              <a:rPr lang="cs-CZ" dirty="0" err="1"/>
              <a:t>Observation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 err="1"/>
              <a:t>Experiments</a:t>
            </a:r>
            <a:r>
              <a:rPr lang="cs-CZ" dirty="0"/>
              <a:t>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, </a:t>
            </a:r>
            <a:r>
              <a:rPr lang="cs-CZ" dirty="0" err="1"/>
              <a:t>quasiexperiments</a:t>
            </a:r>
            <a:endParaRPr lang="cs-CZ" dirty="0"/>
          </a:p>
          <a:p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Ex-post-facto, post-hoc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Case </a:t>
            </a:r>
            <a:r>
              <a:rPr lang="cs-CZ" dirty="0" err="1"/>
              <a:t>studies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919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7DD7F-F782-4620-8DC7-CF2BB0C6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286B0-B365-446C-8769-3DF0EAA1D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CE6CF1-8347-4AFD-B4DC-7E426E15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66" y="1690689"/>
            <a:ext cx="9245079" cy="24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2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642A7-FD42-40F8-B1E2-B21FD139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99C044-CCA9-4935-8032-EE6DF1391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1348"/>
            <a:ext cx="8231265" cy="52866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Research is for </a:t>
            </a:r>
            <a:r>
              <a:rPr lang="en-GB" sz="2600" b="1" dirty="0"/>
              <a:t>making knowledge </a:t>
            </a:r>
            <a:r>
              <a:rPr lang="en-GB" sz="2600" dirty="0"/>
              <a:t>of various levels of generality – personal, local, company, country, mankind…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Methodological knowledge is good for </a:t>
            </a:r>
            <a:r>
              <a:rPr lang="en-GB" sz="2600" b="1" dirty="0"/>
              <a:t>doing</a:t>
            </a:r>
            <a:r>
              <a:rPr lang="en-GB" sz="2600" dirty="0"/>
              <a:t> research, </a:t>
            </a:r>
            <a:r>
              <a:rPr lang="en-GB" sz="2600" b="1" dirty="0"/>
              <a:t>consuming</a:t>
            </a:r>
            <a:r>
              <a:rPr lang="en-GB" sz="2600" dirty="0"/>
              <a:t> it, and </a:t>
            </a:r>
            <a:r>
              <a:rPr lang="en-GB" sz="2600" b="1" dirty="0"/>
              <a:t>contracting</a:t>
            </a:r>
            <a:r>
              <a:rPr lang="en-GB" sz="2600" dirty="0"/>
              <a:t> it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Many research questions in economic fields are about </a:t>
            </a:r>
            <a:r>
              <a:rPr lang="en-GB" sz="2600" b="1" dirty="0"/>
              <a:t>people</a:t>
            </a:r>
            <a:r>
              <a:rPr lang="en-GB" sz="2600" dirty="0"/>
              <a:t> – either directly (object of interest) or indirectly (sources of data)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Research of people (social world) is </a:t>
            </a:r>
            <a:r>
              <a:rPr lang="en-GB" sz="2600" b="1" dirty="0"/>
              <a:t>complicated</a:t>
            </a:r>
            <a:r>
              <a:rPr lang="en-GB" sz="2600" dirty="0"/>
              <a:t> by its unstable nature, reactivity and variability of people, ethical requirements etc.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The process of scientific research with people is only partially the same as in natural sciences and the level of uncertainty is much higher.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600" dirty="0"/>
              <a:t>While there are other ways of justifying beliefs, scientific research is the one most careful and transparent in the argument WHY something is true.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977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BA77F-BEAE-436B-B734-AA3FED50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CF177-8DDD-4271-8007-DA81EB98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For efficiency we need to make best use of what we already know. We know a lot, maybe too much in the way of quantity and too little in the way of quality.</a:t>
            </a:r>
            <a:endParaRPr lang="cs-CZ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Next we will identify available theory and use it to develop a sound research question.</a:t>
            </a:r>
          </a:p>
        </p:txBody>
      </p:sp>
    </p:spTree>
    <p:extLst>
      <p:ext uri="{BB962C8B-B14F-4D97-AF65-F5344CB8AC3E}">
        <p14:creationId xmlns:p14="http://schemas.microsoft.com/office/powerpoint/2010/main" val="220017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BA01F-7168-4652-B04A-3EF27B57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course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181428-6E67-438D-8CC5-31061CC2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4771"/>
          </a:xfrm>
        </p:spPr>
        <p:txBody>
          <a:bodyPr>
            <a:normAutofit/>
          </a:bodyPr>
          <a:lstStyle/>
          <a:p>
            <a:r>
              <a:rPr lang="en-GB" dirty="0"/>
              <a:t>Is an introduction to social-science research </a:t>
            </a:r>
          </a:p>
          <a:p>
            <a:r>
              <a:rPr lang="en-GB" dirty="0"/>
              <a:t>Research of people‘s </a:t>
            </a:r>
            <a:r>
              <a:rPr lang="en-GB" dirty="0" err="1"/>
              <a:t>behavior</a:t>
            </a:r>
            <a:r>
              <a:rPr lang="en-GB" dirty="0"/>
              <a:t>, emotions, beliefs…</a:t>
            </a:r>
          </a:p>
          <a:p>
            <a:r>
              <a:rPr lang="en-GB" dirty="0"/>
              <a:t>Research of something else using data about people</a:t>
            </a:r>
          </a:p>
          <a:p>
            <a:r>
              <a:rPr lang="en-GB" dirty="0"/>
              <a:t>Assuming no previous knowledge, just some  exposure to research</a:t>
            </a:r>
          </a:p>
          <a:p>
            <a:r>
              <a:rPr lang="en-GB" dirty="0"/>
              <a:t>Assuming you have a broad </a:t>
            </a:r>
            <a:r>
              <a:rPr lang="en-GB" dirty="0" err="1"/>
              <a:t>disserta</a:t>
            </a:r>
            <a:r>
              <a:rPr lang="cs-CZ" dirty="0"/>
              <a:t>t</a:t>
            </a:r>
            <a:r>
              <a:rPr lang="en-GB" dirty="0"/>
              <a:t>i</a:t>
            </a:r>
            <a:r>
              <a:rPr lang="cs-CZ" dirty="0"/>
              <a:t>o</a:t>
            </a:r>
            <a:r>
              <a:rPr lang="en-GB" dirty="0"/>
              <a:t>n topic but not a particular focus yet</a:t>
            </a:r>
          </a:p>
          <a:p>
            <a:r>
              <a:rPr lang="en-GB" dirty="0"/>
              <a:t>Assuming research with people may not be a significant part of your dissertation</a:t>
            </a:r>
          </a:p>
        </p:txBody>
      </p:sp>
    </p:spTree>
    <p:extLst>
      <p:ext uri="{BB962C8B-B14F-4D97-AF65-F5344CB8AC3E}">
        <p14:creationId xmlns:p14="http://schemas.microsoft.com/office/powerpoint/2010/main" val="183003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E713E-A117-4C8D-9F29-12D1882B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Follow</a:t>
            </a:r>
            <a:r>
              <a:rPr lang="cs-CZ" dirty="0"/>
              <a:t>-up </a:t>
            </a:r>
            <a:r>
              <a:rPr lang="cs-CZ" dirty="0" err="1"/>
              <a:t>elective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DHX_MET2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DDB552-EB27-4E2E-99F2-DE3AD0ED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423064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3E4E6-DF5D-432E-B60A-C25081D4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0295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/>
              <a:t>An </a:t>
            </a:r>
            <a:r>
              <a:rPr lang="cs-CZ" dirty="0" err="1"/>
              <a:t>example</a:t>
            </a:r>
            <a:r>
              <a:rPr lang="cs-CZ" dirty="0"/>
              <a:t> to start.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3B00E-2E55-4FB0-9588-EE2BF403B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641213-8B46-4C28-9AEA-B0A7D2D36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2" y="1227022"/>
            <a:ext cx="8980476" cy="55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8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7B14B9-77BA-43EB-9FB9-EE6DF761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982"/>
            <a:ext cx="9144000" cy="44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1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1F777-14EF-4F50-BC80-648A1ACE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AE59E-5ED9-4585-9E06-35E1EBD51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7B88F8-4889-45E4-A9F6-EF89D0504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49" y="34765"/>
            <a:ext cx="5834750" cy="16559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D5BDB5A-F34C-448D-8671-5D194785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73" y="1662177"/>
            <a:ext cx="8694909" cy="51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2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AFF6B-D303-444B-A42C-3CA6350F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7FE9C-0E13-40EF-95E8-1DE14FDE0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FE2B68-794A-44FC-99C6-DF55D6CF7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2778"/>
            <a:ext cx="7561837" cy="67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1384</TotalTime>
  <Words>1423</Words>
  <Application>Microsoft Office PowerPoint</Application>
  <PresentationFormat>Předvádění na obrazovce (4:3)</PresentationFormat>
  <Paragraphs>186</Paragraphs>
  <Slides>33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Times New Roman</vt:lpstr>
      <vt:lpstr>Office Theme</vt:lpstr>
      <vt:lpstr>Lecture 1 DHX_MET1 Methodology 1</vt:lpstr>
      <vt:lpstr>Overview</vt:lpstr>
      <vt:lpstr>Course introduction</vt:lpstr>
      <vt:lpstr>This course</vt:lpstr>
      <vt:lpstr>Follow-up elective course DHX_MET2</vt:lpstr>
      <vt:lpstr>An example to start.</vt:lpstr>
      <vt:lpstr>Prezentace aplikace PowerPoint</vt:lpstr>
      <vt:lpstr>Prezentace aplikace PowerPoint</vt:lpstr>
      <vt:lpstr>Prezentace aplikace PowerPoint</vt:lpstr>
      <vt:lpstr>Prezentace aplikace PowerPoint</vt:lpstr>
      <vt:lpstr>Research with/about people</vt:lpstr>
      <vt:lpstr>Prezentace aplikace PowerPoint</vt:lpstr>
      <vt:lpstr>Prezentace aplikace PowerPoint</vt:lpstr>
      <vt:lpstr>What do we need?</vt:lpstr>
      <vt:lpstr>Why? What for?</vt:lpstr>
      <vt:lpstr>Prezentace aplikace PowerPoint</vt:lpstr>
      <vt:lpstr>What is research?</vt:lpstr>
      <vt:lpstr>What is (scientific) research?</vt:lpstr>
      <vt:lpstr>A little epistemological detour  Truth as Correspondence and Coherence</vt:lpstr>
      <vt:lpstr>A little epistemological detour  The Pragmatic position </vt:lpstr>
      <vt:lpstr>A little epistemological detour  Epistemology</vt:lpstr>
      <vt:lpstr>What does it mean to KNOW something? How do we know we have LEARNED something? How do we know whether our belief is TRUE?</vt:lpstr>
      <vt:lpstr>The Process of Science Hypothetico-deductive method</vt:lpstr>
      <vt:lpstr>Prezentace aplikace PowerPoint</vt:lpstr>
      <vt:lpstr>The inductive method </vt:lpstr>
      <vt:lpstr>Values of scientific research i.e. ways to make the argument for truth more convincing and open to improvement</vt:lpstr>
      <vt:lpstr>Prezentace aplikace PowerPoint</vt:lpstr>
      <vt:lpstr>Prezentace aplikace PowerPoint</vt:lpstr>
      <vt:lpstr>Types of research by purpose</vt:lpstr>
      <vt:lpstr>Types of research by design</vt:lpstr>
      <vt:lpstr>Prezentace aplikace PowerPoint</vt:lpstr>
      <vt:lpstr>Summary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Standa Ježek</dc:creator>
  <cp:lastModifiedBy>Standa Ježek</cp:lastModifiedBy>
  <cp:revision>42</cp:revision>
  <dcterms:created xsi:type="dcterms:W3CDTF">2019-09-30T18:38:53Z</dcterms:created>
  <dcterms:modified xsi:type="dcterms:W3CDTF">2019-10-01T18:35:04Z</dcterms:modified>
</cp:coreProperties>
</file>