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73" r:id="rId12"/>
    <p:sldId id="269" r:id="rId13"/>
    <p:sldId id="270" r:id="rId14"/>
    <p:sldId id="271" r:id="rId15"/>
    <p:sldId id="272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74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75766" autoAdjust="0"/>
  </p:normalViewPr>
  <p:slideViewPr>
    <p:cSldViewPr snapToGrid="0">
      <p:cViewPr varScale="1">
        <p:scale>
          <a:sx n="64" d="100"/>
          <a:sy n="64" d="100"/>
        </p:scale>
        <p:origin x="1172" y="48"/>
      </p:cViewPr>
      <p:guideLst/>
    </p:cSldViewPr>
  </p:slideViewPr>
  <p:outlineViewPr>
    <p:cViewPr>
      <p:scale>
        <a:sx n="33" d="100"/>
        <a:sy n="33" d="100"/>
      </p:scale>
      <p:origin x="0" y="-124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8T11:53:10.7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78 106 8808,'0'0'4228,"-3"-4"-160,-11-8-208,10 8-342,1 3-614,0 1-2106,-6-2 2,3-2 2914,7 4-3717,-1 0 0,0 0 0,0 0 0,0 0 0,0 1 1,0-1-1,0 0 0,1 0 0,-1 0 0,0 0 0,0 1 1,0-1-1,0 0 0,0 0 0,0 0 0,0 0 0,0 1 1,0-1-1,0 0 0,0 0 0,0 0 0,0 1 0,0-1 1,0 0-1,0 0 0,0 0 0,0 0 0,0 1 0,0-1 1,0 0-1,0 0 0,0 0 0,0 1 0,0-1 0,0 0 1,-1 0-1,1 0 0,0 0 3,0 1-3,0-1 1,-1 1 0,1-1-1,0 1 1,0-1-1,0 1 1,0-1-1,0 1 1,0-1-1,0 1 1,0 0-1,0-1 1,0 1-1,0-1 1,0 1 0,0-1-1,0 1 1,0-1-1,0 1 1,1-1-1,-1 1 1,0-1-1,0 1 1,1-1-1,-1 1 1,0-1-1,0 1 1,1-1 0,-1 0-1,1 1 3,48 62-59,3-2-1,2-3 0,13 7 60,83 92 222,-119-121-193,11 12 85,10 7-114,-37-41 13,0 0 0,2-1 0,-1-1 0,2 0 0,11 5-13,-9-7 0,-4-4 0,-26-21 0,-44-39 0,-11-22-80,-42-65 80,53 66-51,-3 4 0,-11-7 51,11 28-120,37 33 70,-15-7-46,32 23 64,3 1 0,0 0-6,0 3-10,1 1 45,-1 1 0,2 0-1,-1-1 1,0 1 0,1-1 0,0 0 0,0 1-1,0-1 1,0 0 0,1 0 0,0 0 0,2 2 3,44 50-34,-35-41 31,21 21 60,2-1-1,1-3 0,17 11-56,129 82 282,-81-56-199,-79-55-54,-10-7-24,-1 2 0,0 0-1,0 0 1,-1 1-5,6 5 32,-18-15-31,0 0 0,0 0 0,-1 0 0,1 0-1,0 0 1,0 1 0,0-1 0,0 0 0,0 0 0,0 0 0,0 0-1,0 0 1,0 0 0,0 0 0,0 0 0,0 0 0,0 0-1,0 0 1,-1 0 0,1 1 0,0-1 0,0 0 0,0 0 0,0 0-1,0 0 1,0 0 0,0 0 0,0 0 0,0 0 0,0 0-1,0 1 1,0-1 0,0 0 0,0 0 0,0 0 0,0 0-1,0 0 1,1 0 0,-1 0 0,0 0 0,0 0 0,0 1 0,0-1-1,0 0 1,0 0 0,0 0 0,0 0 0,0 0 0,0 0-1,0 0 1,0 0 0,0 0 0,0 0 0,1 0 0,-1 0 0,0 0-1,0 0 0,-19 2 11,16-3-55,0 1 0,1-1 0,-1 0 0,0 0 1,1 0-1,-1-1 0,1 1 0,-1 0 0,-1-2 44,2 1-492,-1-1 0,1 1 0,-1-1 1,1 0-1,0 0 0,0 1 0,0-1 0,1-1 0,-1 1 0,1 0 0,0 0 1,-1 0-1,1-1 0,1 1 0,-2-3 492,1-7-4772,-1 1-1,1 0 1,1-8 4772,0 16-5200</inkml:trace>
  <inkml:trace contextRef="#ctx0" brushRef="#br0" timeOffset="1118.267">120 707 9385,'-12'7'3002,"-26"7"12885,29-11-14853,5-2 573,4-1-438,4-3-582,243-203-471,-153 120-264,24-32 148,-111 110 0,85-90-176,83-67 176,-164 156-78,1 0 1,0 1-1,1 0 1,10-4 77,-19 11-85,-4 1 15,7 2 6,-7-2 66,0 0 0,1 0 0,-1 0 0,1 0 0,-1 0 0,1 0 0,-1 1 0,1-1 1,-1 0-1,1 0 0,-1 0 0,0 1 0,1-1 0,-1 0 0,1 0 0,-1 1 0,0-1 0,1 0 0,-1 1 0,0-1 0,1 0 1,-1 1-1,0-1 0,0 0 0,1 1 0,-1-1 0,0 1 0,0-1 0,0 1 0,0-1 0,0 1-2,0 3 6,-1 0 0,1 1 0,-1-1 0,-1 0 0,1 1 0,-1-1 0,1 0 0,-1 0 0,0 0 1,-1 0-1,-1 3-6,-37 44 80,23-30-67,-38 45 48,-3-3-1,-3-2 1,-3-4-1,-1-2 1,-4-2-1,-6-2-60,10-2 82,3 2-1,1 3 1,-38 46-82,85-86 1,-4 3-1,18-16 0,0 0 0,0 0 0,-1 0 0,1 0 0,0 0 0,-1 0 0,1 0 0,-1-1 0,1 1 0,-1-1 0,1 1 0,-1-1 0,1 1 0,-2-1 0,3-1 0,-1 1 0,1 0 0,-1-1 0,1 1 0,-1-1 0,1 1 0,-1-1 0,1 0 0,0 1 0,-1-1 0,1 1 0,0-1 0,0 0 0,-1 1 0,1-1 0,0 0 0,0 1 0,0-1 0,0 0 0,0 0 0,0 1 0,0-1 0,0 0 0,0 1 0,0-1 0,0 0 0,0 1 0,0-1 0,1 0 0,2-6 0,0 1 0,0-1 0,1 1 0,0 0 0,0 0 0,0 0 0,1 0 0,0 1 0,0 0 0,5-4 0,6-7 0,83-86 0,5 4 0,81-56 0,-60 65 0,-104 75-165,-21 14-27,1-1 0,0 1 0,-1 0 0,1-1 0,0 1 0,-1 0 0,1 0 0,0 0 0,0 0 0,-1 0 0,1 0 0,0 0 0,0 0 0,-1 0 0,1 0 0,0 0 0,-1 0 0,1 0 0,0 0 0,0 1 0,-1-1 0,1 0 0,0 1 0,-1-1 0,1 1 0,0-1 0,0 1 192,2 0-4757,-3-1-213,-2-4-267,-10-13-202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048704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F7244-F467-4AD6-A8BD-986A5521AC8F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1048705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1048706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707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048708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ADFB3-E29B-4855-AE81-EE668870097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9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48590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ADFB3-E29B-4855-AE81-EE6688700972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2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48613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ADFB3-E29B-4855-AE81-EE6688700972}" type="slidenum">
              <a:rPr lang="cs-CZ" smtClean="0"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ADFB3-E29B-4855-AE81-EE668870097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95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48D-062F-4E7A-BCF9-94F4ADB61664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67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68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48D-062F-4E7A-BCF9-94F4ADB61664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104868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66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66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48D-062F-4E7A-BCF9-94F4ADB61664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10486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5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5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48D-062F-4E7A-BCF9-94F4ADB61664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10485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5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615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48D-062F-4E7A-BCF9-94F4ADB61664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684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685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68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48D-062F-4E7A-BCF9-94F4ADB61664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104868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8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690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48691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69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4869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69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48D-062F-4E7A-BCF9-94F4ADB61664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104869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9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66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48D-062F-4E7A-BCF9-94F4ADB61664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104866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6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48D-062F-4E7A-BCF9-94F4ADB61664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104862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698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69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4870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48D-062F-4E7A-BCF9-94F4ADB61664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104870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0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67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4867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4867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48D-062F-4E7A-BCF9-94F4ADB61664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104867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7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4648D-062F-4E7A-BCF9-94F4ADB61664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276872"/>
            <a:ext cx="9149642" cy="458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6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Lecture 2</a:t>
            </a:r>
            <a:br>
              <a:rPr lang="en-GB" noProof="0" dirty="0"/>
            </a:br>
            <a:r>
              <a:rPr lang="en-GB" sz="4400" noProof="0" dirty="0"/>
              <a:t>DHX_MET1 Methodology 1</a:t>
            </a:r>
            <a:endParaRPr lang="en-GB" noProof="0" dirty="0"/>
          </a:p>
        </p:txBody>
      </p:sp>
      <p:sp>
        <p:nvSpPr>
          <p:cNvPr id="1048587" name="Podnadpis 2"/>
          <p:cNvSpPr>
            <a:spLocks noGrp="1"/>
          </p:cNvSpPr>
          <p:nvPr>
            <p:ph type="subTitle" idx="1"/>
          </p:nvPr>
        </p:nvSpPr>
        <p:spPr>
          <a:xfrm>
            <a:off x="1143000" y="4320330"/>
            <a:ext cx="6858000" cy="937470"/>
          </a:xfrm>
        </p:spPr>
        <p:txBody>
          <a:bodyPr/>
          <a:lstStyle/>
          <a:p>
            <a:r>
              <a:rPr lang="en-GB" noProof="0" dirty="0"/>
              <a:t>Stanislav Ježek</a:t>
            </a:r>
          </a:p>
          <a:p>
            <a:r>
              <a:rPr lang="en-GB" noProof="0" dirty="0"/>
              <a:t>Faculty of Social Studies MU</a:t>
            </a:r>
          </a:p>
          <a:p>
            <a:endParaRPr lang="en-GB" noProof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Qualities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problem</a:t>
            </a:r>
            <a:r>
              <a:rPr lang="cs-CZ" dirty="0"/>
              <a:t> </a:t>
            </a:r>
            <a:r>
              <a:rPr lang="cs-CZ" dirty="0" err="1"/>
              <a:t>statement</a:t>
            </a:r>
            <a:endParaRPr lang="cs-CZ" dirty="0"/>
          </a:p>
        </p:txBody>
      </p:sp>
      <p:sp>
        <p:nvSpPr>
          <p:cNvPr id="1048631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Relevance</a:t>
            </a:r>
          </a:p>
          <a:p>
            <a:pPr lvl="1"/>
            <a:r>
              <a:rPr lang="cs-CZ" dirty="0" err="1"/>
              <a:t>Nothing</a:t>
            </a:r>
            <a:r>
              <a:rPr lang="cs-CZ" dirty="0"/>
              <a:t> </a:t>
            </a:r>
            <a:r>
              <a:rPr lang="cs-CZ" dirty="0" err="1"/>
              <a:t>known</a:t>
            </a:r>
            <a:endParaRPr lang="cs-CZ" dirty="0"/>
          </a:p>
          <a:p>
            <a:pPr lvl="1"/>
            <a:r>
              <a:rPr lang="cs-CZ" dirty="0" err="1"/>
              <a:t>Fragmented</a:t>
            </a:r>
            <a:r>
              <a:rPr lang="cs-CZ" dirty="0"/>
              <a:t> </a:t>
            </a:r>
            <a:r>
              <a:rPr lang="cs-CZ" dirty="0" err="1"/>
              <a:t>knowledge</a:t>
            </a:r>
            <a:r>
              <a:rPr lang="cs-CZ" dirty="0"/>
              <a:t> in </a:t>
            </a:r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integration</a:t>
            </a:r>
            <a:endParaRPr lang="cs-CZ" dirty="0"/>
          </a:p>
          <a:p>
            <a:pPr lvl="1"/>
            <a:r>
              <a:rPr lang="cs-CZ" dirty="0" err="1"/>
              <a:t>Contradictory</a:t>
            </a:r>
            <a:r>
              <a:rPr lang="cs-CZ" dirty="0"/>
              <a:t> </a:t>
            </a:r>
            <a:r>
              <a:rPr lang="cs-CZ" dirty="0" err="1"/>
              <a:t>findings</a:t>
            </a:r>
            <a:endParaRPr lang="cs-CZ" dirty="0"/>
          </a:p>
          <a:p>
            <a:pPr lvl="1"/>
            <a:r>
              <a:rPr lang="cs-CZ" dirty="0" err="1"/>
              <a:t>Findings</a:t>
            </a:r>
            <a:r>
              <a:rPr lang="cs-CZ" dirty="0"/>
              <a:t> </a:t>
            </a:r>
            <a:r>
              <a:rPr lang="cs-CZ" dirty="0" err="1"/>
              <a:t>differ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do not hold in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settings</a:t>
            </a:r>
            <a:endParaRPr lang="cs-CZ" dirty="0"/>
          </a:p>
          <a:p>
            <a:r>
              <a:rPr lang="cs-CZ" dirty="0" err="1"/>
              <a:t>Feasibility</a:t>
            </a:r>
            <a:endParaRPr lang="cs-CZ" dirty="0"/>
          </a:p>
          <a:p>
            <a:r>
              <a:rPr lang="cs-CZ" dirty="0" err="1"/>
              <a:t>Interest</a:t>
            </a:r>
            <a:r>
              <a:rPr lang="cs-CZ" dirty="0"/>
              <a:t>(</a:t>
            </a:r>
            <a:r>
              <a:rPr lang="cs-CZ" dirty="0" err="1"/>
              <a:t>ingness</a:t>
            </a:r>
            <a:r>
              <a:rPr lang="cs-CZ" dirty="0"/>
              <a:t>)</a:t>
            </a:r>
          </a:p>
          <a:p>
            <a:r>
              <a:rPr lang="en-US" dirty="0"/>
              <a:t>Worth knowing not only for you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924570" y="1727549"/>
            <a:ext cx="6929997" cy="347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638" name="Nadpis 1"/>
          <p:cNvSpPr>
            <a:spLocks noGrp="1"/>
          </p:cNvSpPr>
          <p:nvPr>
            <p:ph type="title"/>
          </p:nvPr>
        </p:nvSpPr>
        <p:spPr>
          <a:xfrm>
            <a:off x="449748" y="365126"/>
            <a:ext cx="7886700" cy="1325563"/>
          </a:xfrm>
        </p:spPr>
        <p:txBody>
          <a:bodyPr/>
          <a:lstStyle/>
          <a:p>
            <a:pPr algn="l"/>
            <a:r>
              <a:rPr lang="en-US" altLang="en-US" noProof="0" dirty="0"/>
              <a:t>RESEARCH QUESTION</a:t>
            </a:r>
            <a:endParaRPr lang="zh-CN" altLang="en-US" dirty="0"/>
          </a:p>
        </p:txBody>
      </p:sp>
      <p:sp>
        <p:nvSpPr>
          <p:cNvPr id="1048639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noProof="0" dirty="0">
                <a:solidFill>
                  <a:srgbClr val="FF0000"/>
                </a:solidFill>
              </a:rPr>
              <a:t>HANDLE OF YOUR STUDY</a:t>
            </a:r>
            <a:endParaRPr lang="zh-CN" altLang="en-US" dirty="0"/>
          </a:p>
          <a:p>
            <a:pPr lvl="1"/>
            <a:r>
              <a:rPr lang="en-US" altLang="en-US" noProof="0" dirty="0"/>
              <a:t>Provides focus</a:t>
            </a:r>
            <a:endParaRPr lang="zh-CN" altLang="en-US" dirty="0"/>
          </a:p>
          <a:p>
            <a:pPr lvl="1"/>
            <a:r>
              <a:rPr lang="en-US" noProof="0" dirty="0"/>
              <a:t>Invites hypothese</a:t>
            </a:r>
            <a:endParaRPr lang="zh-CN" altLang="en-US" dirty="0"/>
          </a:p>
          <a:p>
            <a:pPr lvl="1"/>
            <a:r>
              <a:rPr lang="en-US" noProof="0" dirty="0"/>
              <a:t>Justifies the costs</a:t>
            </a:r>
            <a:endParaRPr lang="zh-CN" altLang="en-US" dirty="0"/>
          </a:p>
          <a:p>
            <a:endParaRPr lang="en-GB" noProof="0" dirty="0"/>
          </a:p>
          <a:p>
            <a:r>
              <a:rPr lang="en-US" altLang="en-US" noProof="0" dirty="0"/>
              <a:t>An answer must be believed to be found</a:t>
            </a:r>
            <a:endParaRPr lang="zh-CN" altLang="en-US" dirty="0"/>
          </a:p>
          <a:p>
            <a:r>
              <a:rPr lang="en-US" noProof="0" dirty="0"/>
              <a:t>It really must be a question</a:t>
            </a:r>
            <a:endParaRPr lang="zh-CN" altLang="en-US" dirty="0"/>
          </a:p>
          <a:p>
            <a:r>
              <a:rPr lang="en-US" noProof="0" dirty="0"/>
              <a:t>Is as narrow as necessary for feasibility</a:t>
            </a:r>
            <a:endParaRPr lang="zh-CN" altLang="en-US" dirty="0"/>
          </a:p>
          <a:p>
            <a:r>
              <a:rPr lang="en-GB" noProof="0" dirty="0" err="1"/>
              <a:t>intersubje</a:t>
            </a:r>
            <a:r>
              <a:rPr lang="en-US" noProof="0" dirty="0" err="1"/>
              <a:t>ctively meaningful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73" y="356224"/>
            <a:ext cx="8856253" cy="11273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Types of research questions</a:t>
            </a:r>
          </a:p>
        </p:txBody>
      </p:sp>
      <p:sp>
        <p:nvSpPr>
          <p:cNvPr id="1048633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Exploratory</a:t>
            </a:r>
          </a:p>
          <a:p>
            <a:r>
              <a:rPr lang="en-GB" noProof="0" dirty="0"/>
              <a:t>Descriptive</a:t>
            </a:r>
          </a:p>
          <a:p>
            <a:pPr lvl="1"/>
            <a:r>
              <a:rPr lang="en-GB" noProof="0" dirty="0"/>
              <a:t>Correlational</a:t>
            </a:r>
          </a:p>
          <a:p>
            <a:r>
              <a:rPr lang="en-GB" noProof="0" dirty="0"/>
              <a:t>Causal</a:t>
            </a:r>
          </a:p>
          <a:p>
            <a:endParaRPr lang="en-GB" noProof="0" dirty="0"/>
          </a:p>
          <a:p>
            <a:endParaRPr lang="en-GB" noProof="0" dirty="0"/>
          </a:p>
        </p:txBody>
      </p:sp>
      <p:pic>
        <p:nvPicPr>
          <p:cNvPr id="2097160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298" y="5829211"/>
            <a:ext cx="6332769" cy="10287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Research proposal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048635" name="Zástupný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5104394"/>
          </a:xfrm>
        </p:spPr>
        <p:txBody>
          <a:bodyPr>
            <a:normAutofit fontScale="66667" lnSpcReduction="20000"/>
          </a:bodyPr>
          <a:lstStyle/>
          <a:p>
            <a:pPr marL="0" indent="0">
              <a:buNone/>
            </a:pPr>
            <a:r>
              <a:rPr lang="en-GB" noProof="0" dirty="0"/>
              <a:t>1. A working title. </a:t>
            </a:r>
          </a:p>
          <a:p>
            <a:pPr marL="0" indent="0">
              <a:buNone/>
            </a:pPr>
            <a:r>
              <a:rPr lang="en-GB" noProof="0" dirty="0"/>
              <a:t>2. Background of the study.</a:t>
            </a:r>
          </a:p>
          <a:p>
            <a:pPr marL="0" indent="0">
              <a:buNone/>
            </a:pPr>
            <a:r>
              <a:rPr lang="en-GB" noProof="0" dirty="0"/>
              <a:t>3.  The problem statement:</a:t>
            </a:r>
          </a:p>
          <a:p>
            <a:pPr marL="457200" lvl="1" indent="0">
              <a:buNone/>
            </a:pPr>
            <a:r>
              <a:rPr lang="en-GB" noProof="0" dirty="0"/>
              <a:t>a.  The purpose of the study</a:t>
            </a:r>
          </a:p>
          <a:p>
            <a:pPr marL="457200" lvl="1" indent="0">
              <a:buNone/>
            </a:pPr>
            <a:r>
              <a:rPr lang="en-GB" noProof="0" dirty="0"/>
              <a:t>b.  Research questions.</a:t>
            </a:r>
          </a:p>
          <a:p>
            <a:pPr marL="0" indent="0">
              <a:buNone/>
            </a:pPr>
            <a:r>
              <a:rPr lang="en-GB" noProof="0" dirty="0"/>
              <a:t>4.  The scope of the study.</a:t>
            </a:r>
          </a:p>
          <a:p>
            <a:pPr marL="0" indent="0">
              <a:buNone/>
            </a:pPr>
            <a:r>
              <a:rPr lang="en-GB" noProof="0" dirty="0"/>
              <a:t>5.  The relevance of the study.</a:t>
            </a:r>
          </a:p>
          <a:p>
            <a:pPr marL="0" indent="0">
              <a:buNone/>
            </a:pPr>
            <a:r>
              <a:rPr lang="en-GB" noProof="0" dirty="0"/>
              <a:t>6.  The research design, offering details on:</a:t>
            </a:r>
          </a:p>
          <a:p>
            <a:pPr marL="457200" lvl="1" indent="0">
              <a:buNone/>
            </a:pPr>
            <a:r>
              <a:rPr lang="en-GB" noProof="0" dirty="0"/>
              <a:t>a.  Type of study – exploratory and descriptive</a:t>
            </a:r>
          </a:p>
          <a:p>
            <a:pPr marL="457200" lvl="1" indent="0">
              <a:buNone/>
            </a:pPr>
            <a:r>
              <a:rPr lang="en-GB" noProof="0" dirty="0"/>
              <a:t>b.  Data collection methods</a:t>
            </a:r>
          </a:p>
          <a:p>
            <a:pPr marL="457200" lvl="1" indent="0">
              <a:buNone/>
            </a:pPr>
            <a:r>
              <a:rPr lang="en-GB" noProof="0" dirty="0"/>
              <a:t>c.  The sampling design</a:t>
            </a:r>
          </a:p>
          <a:p>
            <a:pPr marL="457200" lvl="1" indent="0">
              <a:buNone/>
            </a:pPr>
            <a:r>
              <a:rPr lang="en-GB" noProof="0" dirty="0"/>
              <a:t>d.  Data analysis.</a:t>
            </a:r>
          </a:p>
          <a:p>
            <a:pPr marL="0" indent="0">
              <a:buNone/>
            </a:pPr>
            <a:r>
              <a:rPr lang="en-GB" noProof="0" dirty="0"/>
              <a:t>7.  Time frame of the study, including information on when the written report will be handed over to the sponsors.</a:t>
            </a:r>
          </a:p>
          <a:p>
            <a:pPr marL="0" indent="0">
              <a:buNone/>
            </a:pPr>
            <a:r>
              <a:rPr lang="en-GB" noProof="0" dirty="0"/>
              <a:t>8.  The budget, detailing the costs with reference to specific items of expenditure.</a:t>
            </a:r>
          </a:p>
          <a:p>
            <a:pPr marL="0" indent="0">
              <a:buNone/>
            </a:pPr>
            <a:r>
              <a:rPr lang="en-GB" noProof="0" dirty="0"/>
              <a:t>9.  References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048637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97161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3" y="1132514"/>
            <a:ext cx="9074554" cy="46307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048643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Critical literature review</a:t>
            </a:r>
          </a:p>
        </p:txBody>
      </p:sp>
      <p:sp>
        <p:nvSpPr>
          <p:cNvPr id="1048645" name="Zástupný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163012" cy="4351338"/>
          </a:xfrm>
        </p:spPr>
        <p:txBody>
          <a:bodyPr>
            <a:normAutofit fontScale="82857" lnSpcReduction="20000"/>
          </a:bodyPr>
          <a:lstStyle/>
          <a:p>
            <a:pPr marL="0" indent="0">
              <a:buNone/>
            </a:pPr>
            <a:r>
              <a:rPr lang="en-GB" noProof="0" dirty="0"/>
              <a:t>Purposes</a:t>
            </a:r>
          </a:p>
          <a:p>
            <a:pPr marL="514350" indent="-514350">
              <a:buFont typeface="+mj-lt"/>
              <a:buAutoNum type="arabicPeriod"/>
            </a:pPr>
            <a:r>
              <a:rPr lang="en-GB" noProof="0" dirty="0"/>
              <a:t>Build on knowledge you will contribute to </a:t>
            </a:r>
          </a:p>
          <a:p>
            <a:pPr marL="514350" indent="-514350">
              <a:buFont typeface="+mj-lt"/>
              <a:buAutoNum type="arabicPeriod"/>
            </a:pPr>
            <a:r>
              <a:rPr lang="en-GB" noProof="0" dirty="0"/>
              <a:t>Improve your thinking about the problem </a:t>
            </a:r>
          </a:p>
          <a:p>
            <a:pPr marL="514350" indent="-514350">
              <a:buFont typeface="+mj-lt"/>
              <a:buAutoNum type="arabicPeriod"/>
            </a:pPr>
            <a:r>
              <a:rPr lang="en-GB" noProof="0" dirty="0"/>
              <a:t>Avoid “reinventing the wheel”</a:t>
            </a:r>
          </a:p>
          <a:p>
            <a:pPr marL="514350" indent="-514350">
              <a:buFont typeface="+mj-lt"/>
              <a:buAutoNum type="arabicPeriod"/>
            </a:pPr>
            <a:r>
              <a:rPr lang="en-GB" noProof="0" dirty="0"/>
              <a:t>Conceptual framework: relevant terminology,  concepts &amp; their relationships</a:t>
            </a:r>
          </a:p>
          <a:p>
            <a:pPr marL="514350" indent="-514350">
              <a:buFont typeface="+mj-lt"/>
              <a:buAutoNum type="arabicPeriod"/>
            </a:pPr>
            <a:r>
              <a:rPr lang="en-GB" noProof="0" dirty="0"/>
              <a:t>Knowledge of the research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GB" noProof="0" dirty="0"/>
              <a:t>The research effort can be contextualized in a wider academic debate. In other words, it allows you to relate your findings to the findings of others.</a:t>
            </a:r>
          </a:p>
          <a:p>
            <a:pPr marL="514350" indent="-514350">
              <a:buAutoNum type="arabicPeriod"/>
            </a:pPr>
            <a:endParaRPr lang="en-GB" noProof="0" dirty="0"/>
          </a:p>
          <a:p>
            <a:pPr marL="0" indent="0">
              <a:buNone/>
            </a:pPr>
            <a:r>
              <a:rPr lang="en-GB" noProof="0" dirty="0"/>
              <a:t>Ultimate purpose: propose plausible and testable hypotheses within the conceptual </a:t>
            </a:r>
            <a:r>
              <a:rPr lang="en-GB" noProof="0" dirty="0" err="1"/>
              <a:t>framewo</a:t>
            </a:r>
            <a:r>
              <a:rPr lang="cs-CZ" noProof="0" dirty="0"/>
              <a:t>r</a:t>
            </a:r>
            <a:r>
              <a:rPr lang="en-GB" noProof="0" dirty="0"/>
              <a:t>k</a:t>
            </a:r>
          </a:p>
          <a:p>
            <a:pPr marL="514350" indent="-514350">
              <a:buAutoNum type="arabicPeriod" startAt="6"/>
            </a:pPr>
            <a:endParaRPr lang="en-GB" noProof="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Data sources</a:t>
            </a:r>
          </a:p>
        </p:txBody>
      </p:sp>
      <p:sp>
        <p:nvSpPr>
          <p:cNvPr id="1048647" name="Zástupný obsah 2"/>
          <p:cNvSpPr>
            <a:spLocks noGrp="1"/>
          </p:cNvSpPr>
          <p:nvPr>
            <p:ph idx="1"/>
          </p:nvPr>
        </p:nvSpPr>
        <p:spPr/>
        <p:txBody>
          <a:bodyPr>
            <a:normAutofit fontScale="92857"/>
          </a:bodyPr>
          <a:lstStyle/>
          <a:p>
            <a:r>
              <a:rPr lang="en-GB" noProof="0" dirty="0"/>
              <a:t>Textbooks</a:t>
            </a:r>
          </a:p>
          <a:p>
            <a:r>
              <a:rPr lang="en-GB" noProof="0" dirty="0"/>
              <a:t>Journals – which are the main ones?</a:t>
            </a:r>
          </a:p>
          <a:p>
            <a:r>
              <a:rPr lang="en-GB" noProof="0" dirty="0"/>
              <a:t>Theses</a:t>
            </a:r>
          </a:p>
          <a:p>
            <a:r>
              <a:rPr lang="en-GB" noProof="0" dirty="0"/>
              <a:t>Conference proceedings</a:t>
            </a:r>
          </a:p>
          <a:p>
            <a:r>
              <a:rPr lang="en-GB" noProof="0" dirty="0"/>
              <a:t>Unpublished manuscripts</a:t>
            </a:r>
          </a:p>
          <a:p>
            <a:r>
              <a:rPr lang="en-GB" noProof="0" dirty="0"/>
              <a:t>Reports</a:t>
            </a:r>
          </a:p>
          <a:p>
            <a:r>
              <a:rPr lang="en-GB" noProof="0" dirty="0"/>
              <a:t>Newspapers</a:t>
            </a:r>
          </a:p>
          <a:p>
            <a:r>
              <a:rPr lang="en-GB" noProof="0" dirty="0"/>
              <a:t>The Internet</a:t>
            </a:r>
          </a:p>
          <a:p>
            <a:pPr marL="0" indent="0" algn="ctr">
              <a:buNone/>
            </a:pPr>
            <a:r>
              <a:rPr lang="en-GB" b="1" i="1" noProof="0" dirty="0"/>
              <a:t>DATABASES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Evaluating the literature</a:t>
            </a:r>
          </a:p>
        </p:txBody>
      </p:sp>
      <p:sp>
        <p:nvSpPr>
          <p:cNvPr id="1048649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The purpose of </a:t>
            </a:r>
            <a:r>
              <a:rPr lang="en-GB" b="1" noProof="0" dirty="0"/>
              <a:t>abstract</a:t>
            </a:r>
            <a:r>
              <a:rPr lang="en-GB" noProof="0" dirty="0"/>
              <a:t> is to assess </a:t>
            </a:r>
            <a:r>
              <a:rPr lang="en-GB" b="1" noProof="0" dirty="0"/>
              <a:t>relevance</a:t>
            </a:r>
            <a:r>
              <a:rPr lang="en-GB" noProof="0" dirty="0"/>
              <a:t>, nothing else.</a:t>
            </a:r>
          </a:p>
          <a:p>
            <a:r>
              <a:rPr lang="en-GB" noProof="0" dirty="0"/>
              <a:t>Social-science journal articles tend to have narrative-review-study-like introductions</a:t>
            </a:r>
          </a:p>
          <a:p>
            <a:r>
              <a:rPr lang="en-GB" noProof="0" dirty="0"/>
              <a:t>Number of citations is just a hint (correlated with age)</a:t>
            </a:r>
          </a:p>
          <a:p>
            <a:endParaRPr lang="en-GB" noProof="0" dirty="0"/>
          </a:p>
        </p:txBody>
      </p:sp>
      <p:pic>
        <p:nvPicPr>
          <p:cNvPr id="2097163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991" y="4148871"/>
            <a:ext cx="5311567" cy="27046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6381750"/>
            <a:ext cx="7661275" cy="290513"/>
          </a:xfrm>
        </p:spPr>
        <p:txBody>
          <a:bodyPr/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en-GB" altLang="cs-CZ" sz="1200" noProof="0" dirty="0"/>
              <a:t>Maxwell, Loomis, 2003:246</a:t>
            </a:r>
          </a:p>
        </p:txBody>
      </p:sp>
      <p:sp>
        <p:nvSpPr>
          <p:cNvPr id="1048597" name="Rectangle 4"/>
          <p:cNvSpPr>
            <a:spLocks noChangeArrowheads="1"/>
          </p:cNvSpPr>
          <p:nvPr/>
        </p:nvSpPr>
        <p:spPr bwMode="auto">
          <a:xfrm>
            <a:off x="628650" y="2133600"/>
            <a:ext cx="2214563" cy="863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chemeClr val="bg1"/>
                </a:solidFill>
              </a:rPr>
              <a:t>PURPOSE</a:t>
            </a:r>
          </a:p>
          <a:p>
            <a:pPr eaLnBrk="1" hangingPunct="1"/>
            <a:r>
              <a:rPr lang="cs-CZ" altLang="cs-CZ" sz="2800" b="1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1048598" name="Rectangle 5"/>
          <p:cNvSpPr>
            <a:spLocks noChangeArrowheads="1"/>
          </p:cNvSpPr>
          <p:nvPr/>
        </p:nvSpPr>
        <p:spPr bwMode="auto">
          <a:xfrm>
            <a:off x="4513277" y="2133600"/>
            <a:ext cx="4173522" cy="863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chemeClr val="bg1"/>
                </a:solidFill>
              </a:rPr>
              <a:t>CONCEPTUAL </a:t>
            </a:r>
          </a:p>
          <a:p>
            <a:pPr eaLnBrk="1" hangingPunct="1"/>
            <a:r>
              <a:rPr lang="cs-CZ" altLang="cs-CZ" sz="2800" b="1" dirty="0">
                <a:solidFill>
                  <a:schemeClr val="bg1"/>
                </a:solidFill>
              </a:rPr>
              <a:t>FRAMEWORK </a:t>
            </a:r>
            <a:r>
              <a:rPr lang="cs-CZ" altLang="cs-CZ" sz="2000" b="1" dirty="0">
                <a:solidFill>
                  <a:schemeClr val="bg1"/>
                </a:solidFill>
              </a:rPr>
              <a:t>(PARADIGM)</a:t>
            </a:r>
          </a:p>
        </p:txBody>
      </p:sp>
      <p:sp>
        <p:nvSpPr>
          <p:cNvPr id="1048599" name="Rectangle 6"/>
          <p:cNvSpPr>
            <a:spLocks noChangeArrowheads="1"/>
          </p:cNvSpPr>
          <p:nvPr/>
        </p:nvSpPr>
        <p:spPr bwMode="auto">
          <a:xfrm>
            <a:off x="2484438" y="3789363"/>
            <a:ext cx="3887787" cy="863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/>
            <a:r>
              <a:rPr lang="cs-CZ" altLang="cs-CZ" sz="2800" b="1" dirty="0">
                <a:solidFill>
                  <a:schemeClr val="bg1"/>
                </a:solidFill>
              </a:rPr>
              <a:t>RESEARCH QUESTION</a:t>
            </a:r>
          </a:p>
          <a:p>
            <a:pPr eaLnBrk="1" hangingPunct="1"/>
            <a:r>
              <a:rPr lang="cs-CZ" altLang="cs-CZ" sz="2800" b="1" dirty="0">
                <a:solidFill>
                  <a:schemeClr val="bg1"/>
                </a:solidFill>
              </a:rPr>
              <a:t>HYPOTHESIS</a:t>
            </a:r>
          </a:p>
        </p:txBody>
      </p:sp>
      <p:sp>
        <p:nvSpPr>
          <p:cNvPr id="1048600" name="Rectangle 7"/>
          <p:cNvSpPr>
            <a:spLocks noChangeArrowheads="1"/>
          </p:cNvSpPr>
          <p:nvPr/>
        </p:nvSpPr>
        <p:spPr bwMode="auto">
          <a:xfrm>
            <a:off x="494950" y="5300663"/>
            <a:ext cx="3716688" cy="863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chemeClr val="bg1"/>
                </a:solidFill>
              </a:rPr>
              <a:t>METHOD</a:t>
            </a:r>
          </a:p>
          <a:p>
            <a:pPr eaLnBrk="1" hangingPunct="1"/>
            <a:r>
              <a:rPr lang="cs-CZ" altLang="cs-CZ" sz="2000" b="1" dirty="0">
                <a:solidFill>
                  <a:schemeClr val="bg1"/>
                </a:solidFill>
              </a:rPr>
              <a:t>(DESIGN, MEASURES, SAMPLE</a:t>
            </a:r>
          </a:p>
        </p:txBody>
      </p:sp>
      <p:sp>
        <p:nvSpPr>
          <p:cNvPr id="1048601" name="Rectangle 8"/>
          <p:cNvSpPr>
            <a:spLocks noChangeArrowheads="1"/>
          </p:cNvSpPr>
          <p:nvPr/>
        </p:nvSpPr>
        <p:spPr bwMode="auto">
          <a:xfrm>
            <a:off x="6372225" y="5300663"/>
            <a:ext cx="2016125" cy="863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chemeClr val="bg1"/>
                </a:solidFill>
              </a:rPr>
              <a:t>VALIDITY</a:t>
            </a:r>
          </a:p>
        </p:txBody>
      </p:sp>
      <p:sp>
        <p:nvSpPr>
          <p:cNvPr id="1048602" name="Line 9"/>
          <p:cNvSpPr>
            <a:spLocks noChangeShapeType="1"/>
          </p:cNvSpPr>
          <p:nvPr/>
        </p:nvSpPr>
        <p:spPr bwMode="auto">
          <a:xfrm flipV="1">
            <a:off x="2916238" y="2550253"/>
            <a:ext cx="1521538" cy="1514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1048603" name="Line 11"/>
          <p:cNvSpPr>
            <a:spLocks noChangeShapeType="1"/>
          </p:cNvSpPr>
          <p:nvPr/>
        </p:nvSpPr>
        <p:spPr bwMode="auto">
          <a:xfrm>
            <a:off x="1835150" y="3068638"/>
            <a:ext cx="1728788" cy="6477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1048604" name="Line 12"/>
          <p:cNvSpPr>
            <a:spLocks noChangeShapeType="1"/>
          </p:cNvSpPr>
          <p:nvPr/>
        </p:nvSpPr>
        <p:spPr bwMode="auto">
          <a:xfrm flipH="1">
            <a:off x="5364163" y="3068638"/>
            <a:ext cx="1079500" cy="6477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1048605" name="Line 13"/>
          <p:cNvSpPr>
            <a:spLocks noChangeShapeType="1"/>
          </p:cNvSpPr>
          <p:nvPr/>
        </p:nvSpPr>
        <p:spPr bwMode="auto">
          <a:xfrm>
            <a:off x="5508625" y="4724400"/>
            <a:ext cx="1727200" cy="5048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1048606" name="Line 14"/>
          <p:cNvSpPr>
            <a:spLocks noChangeShapeType="1"/>
          </p:cNvSpPr>
          <p:nvPr/>
        </p:nvSpPr>
        <p:spPr bwMode="auto">
          <a:xfrm flipH="1">
            <a:off x="2484438" y="4724400"/>
            <a:ext cx="1006475" cy="5048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1048607" name="Line 15"/>
          <p:cNvSpPr>
            <a:spLocks noChangeShapeType="1"/>
          </p:cNvSpPr>
          <p:nvPr/>
        </p:nvSpPr>
        <p:spPr bwMode="auto">
          <a:xfrm flipV="1">
            <a:off x="4284663" y="5734050"/>
            <a:ext cx="20161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The critical literature review needs to be written</a:t>
            </a:r>
          </a:p>
        </p:txBody>
      </p:sp>
      <p:sp>
        <p:nvSpPr>
          <p:cNvPr id="1048651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As a part of the argumentation  for the purpose of your study in a proposal</a:t>
            </a:r>
          </a:p>
          <a:p>
            <a:r>
              <a:rPr lang="en-GB" noProof="0" dirty="0"/>
              <a:t>As a part of the introductory section of any form of report of your findings</a:t>
            </a:r>
          </a:p>
          <a:p>
            <a:endParaRPr lang="en-GB" noProof="0" dirty="0"/>
          </a:p>
          <a:p>
            <a:r>
              <a:rPr lang="en-GB" noProof="0" dirty="0"/>
              <a:t>Academic writing and citing…</a:t>
            </a:r>
          </a:p>
          <a:p>
            <a:endParaRPr lang="en-GB" noProof="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048653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Theoretical framework – concepts &amp; relation</a:t>
            </a:r>
            <a:r>
              <a:rPr lang="cs-CZ" noProof="0" dirty="0"/>
              <a:t>s</a:t>
            </a:r>
            <a:r>
              <a:rPr lang="en-GB" noProof="0" dirty="0"/>
              <a:t>hips between them</a:t>
            </a:r>
          </a:p>
        </p:txBody>
      </p:sp>
      <p:sp>
        <p:nvSpPr>
          <p:cNvPr id="1048655" name="Zástupný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10067"/>
          </a:xfrm>
        </p:spPr>
        <p:txBody>
          <a:bodyPr>
            <a:normAutofit fontScale="90000" lnSpcReduction="10000"/>
          </a:bodyPr>
          <a:lstStyle/>
          <a:p>
            <a:r>
              <a:rPr lang="en-GB" b="1" noProof="0" dirty="0"/>
              <a:t>Concepts -</a:t>
            </a:r>
            <a:r>
              <a:rPr lang="en-GB" noProof="0" dirty="0"/>
              <a:t> </a:t>
            </a:r>
            <a:r>
              <a:rPr lang="en-GB" sz="2000" noProof="0" dirty="0"/>
              <a:t>generalisations of particular </a:t>
            </a:r>
            <a:r>
              <a:rPr lang="en-GB" sz="2000" i="1" noProof="0" dirty="0"/>
              <a:t>characteristics</a:t>
            </a:r>
            <a:r>
              <a:rPr lang="en-GB" sz="2000" noProof="0" dirty="0"/>
              <a:t> of the </a:t>
            </a:r>
            <a:r>
              <a:rPr lang="en-GB" sz="2000" i="1" noProof="0" dirty="0"/>
              <a:t>phenomena</a:t>
            </a:r>
            <a:r>
              <a:rPr lang="en-GB" sz="2000" noProof="0" dirty="0"/>
              <a:t> of interest allowing us to think about them without drowning in their endlessly varying </a:t>
            </a:r>
            <a:r>
              <a:rPr lang="en-GB" sz="2000" i="1" noProof="0" dirty="0"/>
              <a:t>instances</a:t>
            </a:r>
            <a:r>
              <a:rPr lang="en-GB" sz="2000" noProof="0" dirty="0"/>
              <a:t> </a:t>
            </a:r>
            <a:endParaRPr lang="en-GB" sz="2000" b="1" noProof="0" dirty="0"/>
          </a:p>
          <a:p>
            <a:pPr lvl="1"/>
            <a:r>
              <a:rPr lang="en-GB" b="1" noProof="0" dirty="0"/>
              <a:t>Variables</a:t>
            </a:r>
            <a:r>
              <a:rPr lang="en-GB" noProof="0" dirty="0"/>
              <a:t> as measured, observed concepts</a:t>
            </a:r>
          </a:p>
          <a:p>
            <a:pPr lvl="1"/>
            <a:r>
              <a:rPr lang="en-GB" noProof="0" dirty="0"/>
              <a:t>Competing </a:t>
            </a:r>
            <a:r>
              <a:rPr lang="en-GB" b="1" noProof="0" dirty="0"/>
              <a:t>definitions</a:t>
            </a:r>
            <a:r>
              <a:rPr lang="en-GB" noProof="0" dirty="0"/>
              <a:t> </a:t>
            </a:r>
          </a:p>
          <a:p>
            <a:r>
              <a:rPr lang="en-GB" noProof="0" dirty="0"/>
              <a:t>Theory of the phenomenon</a:t>
            </a:r>
          </a:p>
          <a:p>
            <a:pPr lvl="1"/>
            <a:r>
              <a:rPr lang="en-GB" noProof="0" dirty="0" err="1"/>
              <a:t>Conceps</a:t>
            </a:r>
            <a:r>
              <a:rPr lang="en-GB" noProof="0" dirty="0"/>
              <a:t>/variables used to describe the phenomenon</a:t>
            </a:r>
          </a:p>
          <a:p>
            <a:pPr lvl="1"/>
            <a:r>
              <a:rPr lang="en-GB" noProof="0" dirty="0"/>
              <a:t>Ideas about </a:t>
            </a:r>
            <a:r>
              <a:rPr lang="en-GB" b="1" noProof="0" dirty="0"/>
              <a:t>how</a:t>
            </a:r>
            <a:r>
              <a:rPr lang="en-GB" noProof="0" dirty="0"/>
              <a:t> the concepts/variables are related (description) and </a:t>
            </a:r>
            <a:r>
              <a:rPr lang="en-GB" b="1" noProof="0" dirty="0"/>
              <a:t>why </a:t>
            </a:r>
            <a:r>
              <a:rPr lang="en-GB" noProof="0" dirty="0"/>
              <a:t>(explanation).</a:t>
            </a:r>
          </a:p>
          <a:p>
            <a:pPr lvl="2"/>
            <a:r>
              <a:rPr lang="en-GB" noProof="0" dirty="0"/>
              <a:t>IVs, DVs, moderators &amp; mediators</a:t>
            </a:r>
          </a:p>
          <a:p>
            <a:pPr lvl="1"/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A very condensed summary of what we know allowing us to propose hypotheses</a:t>
            </a:r>
          </a:p>
          <a:p>
            <a:pPr lvl="1"/>
            <a:endParaRPr lang="en-GB" noProof="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Hypotheses</a:t>
            </a:r>
          </a:p>
        </p:txBody>
      </p:sp>
      <p:sp>
        <p:nvSpPr>
          <p:cNvPr id="1048657" name="Zástupný obsah 2"/>
          <p:cNvSpPr>
            <a:spLocks noGrp="1"/>
          </p:cNvSpPr>
          <p:nvPr>
            <p:ph idx="1"/>
          </p:nvPr>
        </p:nvSpPr>
        <p:spPr>
          <a:xfrm>
            <a:off x="628649" y="1825625"/>
            <a:ext cx="8280309" cy="4351338"/>
          </a:xfrm>
        </p:spPr>
        <p:txBody>
          <a:bodyPr/>
          <a:lstStyle/>
          <a:p>
            <a:r>
              <a:rPr lang="en-GB" noProof="0" dirty="0"/>
              <a:t>Expected answers to our research question</a:t>
            </a:r>
            <a:r>
              <a:rPr lang="cs-CZ" noProof="0" dirty="0"/>
              <a:t> </a:t>
            </a:r>
            <a:r>
              <a:rPr lang="cs-CZ" noProof="0" dirty="0" err="1"/>
              <a:t>inferred</a:t>
            </a:r>
            <a:r>
              <a:rPr lang="cs-CZ" noProof="0" dirty="0"/>
              <a:t> </a:t>
            </a:r>
            <a:r>
              <a:rPr lang="cs-CZ" noProof="0" dirty="0" err="1"/>
              <a:t>from</a:t>
            </a:r>
            <a:r>
              <a:rPr lang="cs-CZ" noProof="0" dirty="0"/>
              <a:t> </a:t>
            </a:r>
            <a:r>
              <a:rPr lang="cs-CZ" noProof="0" dirty="0" err="1"/>
              <a:t>theory</a:t>
            </a:r>
            <a:r>
              <a:rPr lang="cs-CZ" dirty="0"/>
              <a:t>.</a:t>
            </a:r>
            <a:endParaRPr lang="en-GB" noProof="0" dirty="0"/>
          </a:p>
          <a:p>
            <a:r>
              <a:rPr lang="en-GB" noProof="0" dirty="0"/>
              <a:t>Expectations about what will be observed (what will be found in our data)</a:t>
            </a:r>
          </a:p>
          <a:p>
            <a:endParaRPr lang="en-GB" noProof="0" dirty="0"/>
          </a:p>
          <a:p>
            <a:r>
              <a:rPr lang="en-GB" noProof="0" dirty="0"/>
              <a:t>Statements about the world that we provisionally believe in. </a:t>
            </a:r>
          </a:p>
        </p:txBody>
      </p:sp>
      <p:pic>
        <p:nvPicPr>
          <p:cNvPr id="209716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26" y="5253827"/>
            <a:ext cx="8616576" cy="630742"/>
          </a:xfrm>
          <a:prstGeom prst="rect">
            <a:avLst/>
          </a:prstGeom>
        </p:spPr>
      </p:pic>
      <p:pic>
        <p:nvPicPr>
          <p:cNvPr id="209716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41" y="3567682"/>
            <a:ext cx="8812474" cy="568907"/>
          </a:xfrm>
          <a:prstGeom prst="rect">
            <a:avLst/>
          </a:prstGeom>
        </p:spPr>
      </p:pic>
      <p:sp>
        <p:nvSpPr>
          <p:cNvPr id="1048658" name="Volný tvar: obrazec 5"/>
          <p:cNvSpPr/>
          <p:nvPr/>
        </p:nvSpPr>
        <p:spPr>
          <a:xfrm>
            <a:off x="1644242" y="5226341"/>
            <a:ext cx="343997" cy="332758"/>
          </a:xfrm>
          <a:custGeom>
            <a:avLst/>
            <a:gdLst>
              <a:gd name="connsiteX0" fmla="*/ 0 w 343997"/>
              <a:gd name="connsiteY0" fmla="*/ 0 h 332758"/>
              <a:gd name="connsiteX1" fmla="*/ 41945 w 343997"/>
              <a:gd name="connsiteY1" fmla="*/ 8389 h 332758"/>
              <a:gd name="connsiteX2" fmla="*/ 75501 w 343997"/>
              <a:gd name="connsiteY2" fmla="*/ 50334 h 332758"/>
              <a:gd name="connsiteX3" fmla="*/ 100668 w 343997"/>
              <a:gd name="connsiteY3" fmla="*/ 75501 h 332758"/>
              <a:gd name="connsiteX4" fmla="*/ 134224 w 343997"/>
              <a:gd name="connsiteY4" fmla="*/ 117446 h 332758"/>
              <a:gd name="connsiteX5" fmla="*/ 142613 w 343997"/>
              <a:gd name="connsiteY5" fmla="*/ 142613 h 332758"/>
              <a:gd name="connsiteX6" fmla="*/ 167780 w 343997"/>
              <a:gd name="connsiteY6" fmla="*/ 159391 h 332758"/>
              <a:gd name="connsiteX7" fmla="*/ 218114 w 343997"/>
              <a:gd name="connsiteY7" fmla="*/ 209725 h 332758"/>
              <a:gd name="connsiteX8" fmla="*/ 234892 w 343997"/>
              <a:gd name="connsiteY8" fmla="*/ 234892 h 332758"/>
              <a:gd name="connsiteX9" fmla="*/ 285226 w 343997"/>
              <a:gd name="connsiteY9" fmla="*/ 268448 h 332758"/>
              <a:gd name="connsiteX10" fmla="*/ 310393 w 343997"/>
              <a:gd name="connsiteY10" fmla="*/ 285226 h 332758"/>
              <a:gd name="connsiteX11" fmla="*/ 318782 w 343997"/>
              <a:gd name="connsiteY11" fmla="*/ 310393 h 332758"/>
              <a:gd name="connsiteX12" fmla="*/ 343949 w 343997"/>
              <a:gd name="connsiteY12" fmla="*/ 318782 h 33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3997" h="332758">
                <a:moveTo>
                  <a:pt x="0" y="0"/>
                </a:moveTo>
                <a:cubicBezTo>
                  <a:pt x="13982" y="2796"/>
                  <a:pt x="28594" y="3382"/>
                  <a:pt x="41945" y="8389"/>
                </a:cubicBezTo>
                <a:cubicBezTo>
                  <a:pt x="83638" y="24024"/>
                  <a:pt x="55883" y="20907"/>
                  <a:pt x="75501" y="50334"/>
                </a:cubicBezTo>
                <a:cubicBezTo>
                  <a:pt x="82082" y="60205"/>
                  <a:pt x="92279" y="67112"/>
                  <a:pt x="100668" y="75501"/>
                </a:cubicBezTo>
                <a:cubicBezTo>
                  <a:pt x="121754" y="138759"/>
                  <a:pt x="90858" y="63238"/>
                  <a:pt x="134224" y="117446"/>
                </a:cubicBezTo>
                <a:cubicBezTo>
                  <a:pt x="139748" y="124351"/>
                  <a:pt x="137089" y="135708"/>
                  <a:pt x="142613" y="142613"/>
                </a:cubicBezTo>
                <a:cubicBezTo>
                  <a:pt x="148911" y="150486"/>
                  <a:pt x="160244" y="152693"/>
                  <a:pt x="167780" y="159391"/>
                </a:cubicBezTo>
                <a:cubicBezTo>
                  <a:pt x="185514" y="175155"/>
                  <a:pt x="204952" y="189982"/>
                  <a:pt x="218114" y="209725"/>
                </a:cubicBezTo>
                <a:cubicBezTo>
                  <a:pt x="223707" y="218114"/>
                  <a:pt x="227304" y="228253"/>
                  <a:pt x="234892" y="234892"/>
                </a:cubicBezTo>
                <a:cubicBezTo>
                  <a:pt x="250067" y="248171"/>
                  <a:pt x="268448" y="257263"/>
                  <a:pt x="285226" y="268448"/>
                </a:cubicBezTo>
                <a:lnTo>
                  <a:pt x="310393" y="285226"/>
                </a:lnTo>
                <a:cubicBezTo>
                  <a:pt x="313189" y="293615"/>
                  <a:pt x="313258" y="303488"/>
                  <a:pt x="318782" y="310393"/>
                </a:cubicBezTo>
                <a:cubicBezTo>
                  <a:pt x="346276" y="344760"/>
                  <a:pt x="343949" y="332805"/>
                  <a:pt x="343949" y="31878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45728" name="Přímá spojnice 7"/>
          <p:cNvCxnSpPr>
            <a:cxnSpLocks/>
          </p:cNvCxnSpPr>
          <p:nvPr/>
        </p:nvCxnSpPr>
        <p:spPr>
          <a:xfrm flipH="1">
            <a:off x="1711354" y="5226341"/>
            <a:ext cx="276885" cy="332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43CDCEDE-8BAB-44D7-B198-6C007E0293BC}"/>
                  </a:ext>
                </a:extLst>
              </p14:cNvPr>
              <p14:cNvContentPartPr/>
              <p14:nvPr/>
            </p14:nvContentPartPr>
            <p14:xfrm>
              <a:off x="1693315" y="5241850"/>
              <a:ext cx="319320" cy="30204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43CDCEDE-8BAB-44D7-B198-6C007E0293B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88995" y="5237530"/>
                <a:ext cx="327960" cy="310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048660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Checklist questions</a:t>
            </a:r>
            <a:r>
              <a:rPr lang="cs-CZ" noProof="0" dirty="0"/>
              <a:t> – </a:t>
            </a:r>
            <a:r>
              <a:rPr lang="cs-CZ" noProof="0" dirty="0" err="1"/>
              <a:t>ask</a:t>
            </a:r>
            <a:r>
              <a:rPr lang="cs-CZ" noProof="0" dirty="0"/>
              <a:t> </a:t>
            </a:r>
            <a:r>
              <a:rPr lang="cs-CZ" noProof="0" dirty="0" err="1"/>
              <a:t>yourself</a:t>
            </a:r>
            <a:endParaRPr lang="zh-CN" altLang="en-US" dirty="0"/>
          </a:p>
        </p:txBody>
      </p:sp>
      <p:sp>
        <p:nvSpPr>
          <p:cNvPr id="1048641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 fontScale="89643" lnSpcReduction="1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2800" noProof="0" dirty="0" err="1"/>
              <a:t>What</a:t>
            </a:r>
            <a:r>
              <a:rPr lang="cs-CZ" sz="2800" noProof="0" dirty="0"/>
              <a:t> </a:t>
            </a:r>
            <a:r>
              <a:rPr lang="cs-CZ" sz="2800" noProof="0" dirty="0" err="1"/>
              <a:t>exactly</a:t>
            </a:r>
            <a:r>
              <a:rPr lang="cs-CZ" sz="2800" noProof="0" dirty="0"/>
              <a:t> do I </a:t>
            </a:r>
            <a:r>
              <a:rPr lang="cs-CZ" sz="2800" noProof="0" dirty="0" err="1"/>
              <a:t>want</a:t>
            </a:r>
            <a:r>
              <a:rPr lang="cs-CZ" sz="2800" noProof="0" dirty="0"/>
              <a:t> to </a:t>
            </a:r>
            <a:r>
              <a:rPr lang="cs-CZ" sz="2800" noProof="0" dirty="0" err="1"/>
              <a:t>find</a:t>
            </a:r>
            <a:r>
              <a:rPr lang="cs-CZ" sz="2800" noProof="0" dirty="0"/>
              <a:t> </a:t>
            </a:r>
            <a:r>
              <a:rPr lang="cs-CZ" sz="2800" noProof="0" dirty="0" err="1"/>
              <a:t>out</a:t>
            </a:r>
            <a:r>
              <a:rPr lang="en-GB" sz="2800" noProof="0" dirty="0"/>
              <a:t>?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found</a:t>
            </a:r>
            <a:r>
              <a:rPr lang="cs-CZ" dirty="0"/>
              <a:t> by any 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en-GB" sz="2800" noProof="0" dirty="0"/>
              <a:t>? 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2800" noProof="0" dirty="0" err="1"/>
              <a:t>What</a:t>
            </a:r>
            <a:r>
              <a:rPr lang="cs-CZ" sz="2800" noProof="0" dirty="0"/>
              <a:t> </a:t>
            </a:r>
            <a:r>
              <a:rPr lang="cs-CZ" sz="2800" noProof="0" dirty="0" err="1"/>
              <a:t>kind</a:t>
            </a:r>
            <a:r>
              <a:rPr lang="cs-CZ" sz="2800" noProof="0" dirty="0"/>
              <a:t> </a:t>
            </a:r>
            <a:r>
              <a:rPr lang="cs-CZ" sz="2800" noProof="0" dirty="0" err="1"/>
              <a:t>of</a:t>
            </a:r>
            <a:r>
              <a:rPr lang="cs-CZ" sz="2800" noProof="0" dirty="0"/>
              <a:t> </a:t>
            </a:r>
            <a:r>
              <a:rPr lang="cs-CZ" sz="2800" noProof="0" dirty="0" err="1"/>
              <a:t>an</a:t>
            </a:r>
            <a:r>
              <a:rPr lang="cs-CZ" sz="2800" noProof="0" dirty="0"/>
              <a:t> </a:t>
            </a:r>
            <a:r>
              <a:rPr lang="cs-CZ" sz="2800" noProof="0" dirty="0" err="1"/>
              <a:t>answer</a:t>
            </a:r>
            <a:r>
              <a:rPr lang="cs-CZ" sz="2800" noProof="0" dirty="0"/>
              <a:t> </a:t>
            </a:r>
            <a:r>
              <a:rPr lang="cs-CZ" sz="2800" noProof="0" dirty="0" err="1"/>
              <a:t>will</a:t>
            </a:r>
            <a:r>
              <a:rPr lang="cs-CZ" sz="2800" noProof="0" dirty="0"/>
              <a:t> </a:t>
            </a:r>
            <a:r>
              <a:rPr lang="cs-CZ" sz="2800" noProof="0" dirty="0" err="1"/>
              <a:t>satisfy</a:t>
            </a:r>
            <a:r>
              <a:rPr lang="cs-CZ" sz="2800" noProof="0" dirty="0"/>
              <a:t> </a:t>
            </a:r>
            <a:r>
              <a:rPr lang="cs-CZ" sz="2800" noProof="0" dirty="0" err="1"/>
              <a:t>me</a:t>
            </a:r>
            <a:r>
              <a:rPr lang="en-GB" sz="2800" noProof="0" dirty="0"/>
              <a:t>? </a:t>
            </a:r>
            <a:r>
              <a:rPr lang="cs-CZ" sz="2800" noProof="0" dirty="0" err="1"/>
              <a:t>What</a:t>
            </a:r>
            <a:r>
              <a:rPr lang="cs-CZ" sz="2800" noProof="0" dirty="0"/>
              <a:t> </a:t>
            </a:r>
            <a:r>
              <a:rPr lang="cs-CZ" sz="2800" noProof="0" dirty="0" err="1"/>
              <a:t>can</a:t>
            </a:r>
            <a:r>
              <a:rPr lang="cs-CZ" sz="2800" noProof="0" dirty="0"/>
              <a:t> I use </a:t>
            </a:r>
            <a:r>
              <a:rPr lang="cs-CZ" sz="2800" noProof="0" dirty="0" err="1"/>
              <a:t>the</a:t>
            </a:r>
            <a:r>
              <a:rPr lang="cs-CZ" sz="2800" noProof="0" dirty="0"/>
              <a:t> </a:t>
            </a:r>
            <a:r>
              <a:rPr lang="cs-CZ" sz="2800" noProof="0" dirty="0" err="1"/>
              <a:t>answer</a:t>
            </a:r>
            <a:r>
              <a:rPr lang="cs-CZ" sz="2800" noProof="0" dirty="0"/>
              <a:t> </a:t>
            </a:r>
            <a:r>
              <a:rPr lang="cs-CZ" sz="2800" noProof="0" dirty="0" err="1"/>
              <a:t>for</a:t>
            </a:r>
            <a:r>
              <a:rPr lang="en-GB" sz="2800" noProof="0" dirty="0"/>
              <a:t>? </a:t>
            </a:r>
            <a:r>
              <a:rPr lang="cs-CZ" sz="2800" noProof="0" dirty="0"/>
              <a:t>And </a:t>
            </a:r>
            <a:r>
              <a:rPr lang="cs-CZ" sz="2800" noProof="0" dirty="0" err="1"/>
              <a:t>others</a:t>
            </a:r>
            <a:r>
              <a:rPr lang="en-GB" sz="2800" noProof="0" dirty="0"/>
              <a:t>?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2800" noProof="0" dirty="0" err="1"/>
              <a:t>For</a:t>
            </a:r>
            <a:r>
              <a:rPr lang="cs-CZ" sz="2800" noProof="0" dirty="0"/>
              <a:t> </a:t>
            </a:r>
            <a:r>
              <a:rPr lang="cs-CZ" sz="2800" noProof="0" dirty="0" err="1"/>
              <a:t>what</a:t>
            </a:r>
            <a:r>
              <a:rPr lang="cs-CZ" sz="2800" noProof="0" dirty="0"/>
              <a:t> set </a:t>
            </a:r>
            <a:r>
              <a:rPr lang="cs-CZ" sz="2800" noProof="0" dirty="0" err="1"/>
              <a:t>of</a:t>
            </a:r>
            <a:r>
              <a:rPr lang="cs-CZ" sz="2800" noProof="0" dirty="0"/>
              <a:t> </a:t>
            </a:r>
            <a:r>
              <a:rPr lang="cs-CZ" sz="2800" noProof="0" dirty="0" err="1"/>
              <a:t>phenomena</a:t>
            </a:r>
            <a:r>
              <a:rPr lang="cs-CZ" sz="2800" noProof="0" dirty="0"/>
              <a:t> </a:t>
            </a:r>
            <a:r>
              <a:rPr lang="cs-CZ" sz="2800" noProof="0" dirty="0" err="1"/>
              <a:t>will</a:t>
            </a:r>
            <a:r>
              <a:rPr lang="cs-CZ" sz="2800" noProof="0" dirty="0"/>
              <a:t> </a:t>
            </a:r>
            <a:r>
              <a:rPr lang="cs-CZ" sz="2800" noProof="0" dirty="0" err="1"/>
              <a:t>the</a:t>
            </a:r>
            <a:r>
              <a:rPr lang="cs-CZ" sz="2800" noProof="0" dirty="0"/>
              <a:t> </a:t>
            </a:r>
            <a:r>
              <a:rPr lang="cs-CZ" sz="2800" noProof="0" dirty="0" err="1"/>
              <a:t>answer</a:t>
            </a:r>
            <a:r>
              <a:rPr lang="cs-CZ" sz="2800" noProof="0" dirty="0"/>
              <a:t> </a:t>
            </a:r>
            <a:r>
              <a:rPr lang="cs-CZ" sz="2800" noProof="0" dirty="0" err="1"/>
              <a:t>apply</a:t>
            </a:r>
            <a:r>
              <a:rPr lang="en-GB" sz="2800" noProof="0" dirty="0"/>
              <a:t>? </a:t>
            </a:r>
            <a:r>
              <a:rPr lang="cs-CZ" sz="2800" noProof="0" dirty="0"/>
              <a:t>And </a:t>
            </a:r>
            <a:r>
              <a:rPr lang="cs-CZ" sz="2800" noProof="0" dirty="0" err="1"/>
              <a:t>for</a:t>
            </a:r>
            <a:r>
              <a:rPr lang="cs-CZ" sz="2800" noProof="0" dirty="0"/>
              <a:t> </a:t>
            </a:r>
            <a:r>
              <a:rPr lang="cs-CZ" sz="2800" noProof="0" dirty="0" err="1"/>
              <a:t>how</a:t>
            </a:r>
            <a:r>
              <a:rPr lang="cs-CZ" sz="2800" noProof="0" dirty="0"/>
              <a:t> long?</a:t>
            </a:r>
            <a:endParaRPr lang="en-GB" sz="2800" i="1" noProof="0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2800" noProof="0" dirty="0" err="1"/>
              <a:t>Why</a:t>
            </a:r>
            <a:r>
              <a:rPr lang="cs-CZ" sz="2800" noProof="0" dirty="0"/>
              <a:t> </a:t>
            </a:r>
            <a:r>
              <a:rPr lang="cs-CZ" sz="2800" noProof="0" dirty="0" err="1"/>
              <a:t>me</a:t>
            </a:r>
            <a:r>
              <a:rPr lang="en-GB" sz="2800" noProof="0" dirty="0"/>
              <a:t>? </a:t>
            </a:r>
            <a:r>
              <a:rPr lang="cs-CZ" sz="2800" noProof="0" dirty="0" err="1"/>
              <a:t>Who</a:t>
            </a:r>
            <a:r>
              <a:rPr lang="cs-CZ" sz="2800" noProof="0" dirty="0"/>
              <a:t> </a:t>
            </a:r>
            <a:r>
              <a:rPr lang="cs-CZ" sz="2800" noProof="0" dirty="0" err="1"/>
              <a:t>else</a:t>
            </a:r>
            <a:r>
              <a:rPr lang="cs-CZ" sz="2800" noProof="0" dirty="0"/>
              <a:t> </a:t>
            </a:r>
            <a:r>
              <a:rPr lang="cs-CZ" sz="2800" noProof="0" dirty="0" err="1"/>
              <a:t>wants</a:t>
            </a:r>
            <a:r>
              <a:rPr lang="cs-CZ" sz="2800" noProof="0" dirty="0"/>
              <a:t> to </a:t>
            </a:r>
            <a:r>
              <a:rPr lang="cs-CZ" sz="2800" noProof="0" dirty="0" err="1"/>
              <a:t>know</a:t>
            </a:r>
            <a:r>
              <a:rPr lang="en-GB" sz="2800" noProof="0" dirty="0"/>
              <a:t>?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2800" noProof="0" dirty="0" err="1"/>
              <a:t>Can</a:t>
            </a:r>
            <a:r>
              <a:rPr lang="cs-CZ" sz="2800" noProof="0" dirty="0"/>
              <a:t> I </a:t>
            </a:r>
            <a:r>
              <a:rPr lang="cs-CZ" sz="2800" noProof="0" dirty="0" err="1"/>
              <a:t>imagine</a:t>
            </a:r>
            <a:r>
              <a:rPr lang="cs-CZ" sz="2800" noProof="0" dirty="0"/>
              <a:t> </a:t>
            </a:r>
            <a:r>
              <a:rPr lang="cs-CZ" sz="2800" noProof="0" dirty="0" err="1"/>
              <a:t>how</a:t>
            </a:r>
            <a:r>
              <a:rPr lang="cs-CZ" sz="2800" noProof="0" dirty="0"/>
              <a:t> to </a:t>
            </a:r>
            <a:r>
              <a:rPr lang="cs-CZ" sz="2800" noProof="0" dirty="0" err="1"/>
              <a:t>get</a:t>
            </a:r>
            <a:r>
              <a:rPr lang="cs-CZ" sz="2800" noProof="0" dirty="0"/>
              <a:t> </a:t>
            </a:r>
            <a:r>
              <a:rPr lang="cs-CZ" sz="2800" noProof="0" dirty="0" err="1"/>
              <a:t>the</a:t>
            </a:r>
            <a:r>
              <a:rPr lang="cs-CZ" sz="2800" noProof="0" dirty="0"/>
              <a:t> </a:t>
            </a:r>
            <a:r>
              <a:rPr lang="cs-CZ" sz="2800" noProof="0" dirty="0" err="1"/>
              <a:t>answer</a:t>
            </a:r>
            <a:r>
              <a:rPr lang="en-GB" sz="2800" noProof="0" dirty="0"/>
              <a:t>? </a:t>
            </a:r>
            <a:r>
              <a:rPr lang="cs-CZ" sz="2800" noProof="0" dirty="0" err="1"/>
              <a:t>Will</a:t>
            </a:r>
            <a:r>
              <a:rPr lang="cs-CZ" sz="2800" noProof="0" dirty="0"/>
              <a:t> I </a:t>
            </a:r>
            <a:r>
              <a:rPr lang="cs-CZ" sz="2800" noProof="0" dirty="0" err="1"/>
              <a:t>be</a:t>
            </a:r>
            <a:r>
              <a:rPr lang="cs-CZ" sz="2800" noProof="0" dirty="0"/>
              <a:t> </a:t>
            </a:r>
            <a:r>
              <a:rPr lang="cs-CZ" sz="2800" noProof="0" dirty="0" err="1"/>
              <a:t>able</a:t>
            </a:r>
            <a:r>
              <a:rPr lang="cs-CZ" sz="2800" noProof="0" dirty="0"/>
              <a:t> to </a:t>
            </a:r>
            <a:r>
              <a:rPr lang="cs-CZ" sz="2800" noProof="0" dirty="0" err="1"/>
              <a:t>manage</a:t>
            </a:r>
            <a:r>
              <a:rPr lang="cs-CZ" sz="2800" noProof="0" dirty="0"/>
              <a:t> </a:t>
            </a:r>
            <a:r>
              <a:rPr lang="cs-CZ" sz="2800" noProof="0" dirty="0" err="1"/>
              <a:t>it</a:t>
            </a:r>
            <a:r>
              <a:rPr lang="cs-CZ" sz="2800" noProof="0" dirty="0"/>
              <a:t> (by </a:t>
            </a:r>
            <a:r>
              <a:rPr lang="cs-CZ" sz="2800" noProof="0" dirty="0" err="1"/>
              <a:t>myself</a:t>
            </a:r>
            <a:r>
              <a:rPr lang="cs-CZ" sz="2800" noProof="0" dirty="0"/>
              <a:t>)</a:t>
            </a:r>
            <a:r>
              <a:rPr lang="en-GB" sz="2800" noProof="0" dirty="0"/>
              <a:t>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next?</a:t>
            </a:r>
          </a:p>
        </p:txBody>
      </p:sp>
      <p:sp>
        <p:nvSpPr>
          <p:cNvPr id="1048662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noProof="0" dirty="0"/>
              <a:t>Now we have a good idea about what the research questions are and what answers we expect.</a:t>
            </a:r>
          </a:p>
          <a:p>
            <a:pPr marL="0" indent="0" algn="ctr">
              <a:buNone/>
            </a:pPr>
            <a:endParaRPr lang="en-GB" noProof="0" dirty="0"/>
          </a:p>
          <a:p>
            <a:pPr marL="0" indent="0" algn="ctr">
              <a:buNone/>
            </a:pPr>
            <a:r>
              <a:rPr lang="en-GB" noProof="0" dirty="0"/>
              <a:t>Next we need to think about how to get the answers.</a:t>
            </a:r>
          </a:p>
          <a:p>
            <a:pPr marL="0" indent="0" algn="ctr">
              <a:buNone/>
            </a:pPr>
            <a:r>
              <a:rPr lang="en-GB" noProof="0" dirty="0"/>
              <a:t>Since there is a huge number of possibilities we generally start our thinking from prototypical templates – research designs.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048609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97153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21"/>
            <a:ext cx="9160998" cy="6694576"/>
          </a:xfrm>
          <a:prstGeom prst="rect">
            <a:avLst/>
          </a:prstGeom>
        </p:spPr>
      </p:pic>
      <p:sp>
        <p:nvSpPr>
          <p:cNvPr id="1048610" name="Obdélník: se zakulacenými rohy 4"/>
          <p:cNvSpPr/>
          <p:nvPr/>
        </p:nvSpPr>
        <p:spPr>
          <a:xfrm>
            <a:off x="0" y="58723"/>
            <a:ext cx="5813571" cy="4739780"/>
          </a:xfrm>
          <a:prstGeom prst="round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From</a:t>
            </a:r>
            <a:r>
              <a:rPr lang="cs-CZ" dirty="0"/>
              <a:t> a </a:t>
            </a:r>
            <a:r>
              <a:rPr lang="cs-CZ" dirty="0" err="1"/>
              <a:t>topic</a:t>
            </a:r>
            <a:r>
              <a:rPr lang="cs-CZ" dirty="0"/>
              <a:t> to </a:t>
            </a:r>
            <a:r>
              <a:rPr lang="cs-CZ" dirty="0" err="1"/>
              <a:t>hypothesis</a:t>
            </a:r>
            <a:endParaRPr lang="cs-CZ" dirty="0"/>
          </a:p>
        </p:txBody>
      </p:sp>
      <p:sp>
        <p:nvSpPr>
          <p:cNvPr id="1048620" name="Zástupný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Identification of a problem - topic</a:t>
            </a:r>
          </a:p>
        </p:txBody>
      </p:sp>
      <p:sp>
        <p:nvSpPr>
          <p:cNvPr id="1048625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  <a:p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real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business)</a:t>
            </a:r>
          </a:p>
          <a:p>
            <a:r>
              <a:rPr lang="cs-CZ" dirty="0"/>
              <a:t>„Big </a:t>
            </a:r>
            <a:r>
              <a:rPr lang="cs-CZ" dirty="0" err="1"/>
              <a:t>Questions</a:t>
            </a:r>
            <a:r>
              <a:rPr lang="cs-CZ" dirty="0"/>
              <a:t>“ – novel,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 </a:t>
            </a:r>
            <a:r>
              <a:rPr lang="cs-CZ" dirty="0" err="1"/>
              <a:t>starting</a:t>
            </a:r>
            <a:r>
              <a:rPr lang="cs-CZ" dirty="0"/>
              <a:t> a </a:t>
            </a:r>
            <a:r>
              <a:rPr lang="cs-CZ" dirty="0" err="1"/>
              <a:t>research</a:t>
            </a:r>
            <a:r>
              <a:rPr lang="cs-CZ" dirty="0"/>
              <a:t> program</a:t>
            </a:r>
          </a:p>
          <a:p>
            <a:r>
              <a:rPr lang="cs-CZ" dirty="0"/>
              <a:t>In </a:t>
            </a:r>
            <a:r>
              <a:rPr lang="cs-CZ" dirty="0" err="1"/>
              <a:t>school</a:t>
            </a:r>
            <a:r>
              <a:rPr lang="cs-CZ" dirty="0"/>
              <a:t> – </a:t>
            </a:r>
            <a:r>
              <a:rPr lang="cs-CZ" dirty="0" err="1"/>
              <a:t>looking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problem</a:t>
            </a:r>
            <a:endParaRPr lang="cs-CZ" dirty="0"/>
          </a:p>
          <a:p>
            <a:endParaRPr lang="cs-CZ" dirty="0"/>
          </a:p>
          <a:p>
            <a:r>
              <a:rPr lang="en-US" dirty="0" err="1"/>
              <a:t>Emerges from research or mimicking research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Preliminary research</a:t>
            </a:r>
          </a:p>
        </p:txBody>
      </p:sp>
      <p:sp>
        <p:nvSpPr>
          <p:cNvPr id="1048627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Get</a:t>
            </a:r>
            <a:r>
              <a:rPr lang="cs-CZ" dirty="0"/>
              <a:t> a </a:t>
            </a:r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understanding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able</a:t>
            </a:r>
            <a:r>
              <a:rPr lang="cs-CZ" dirty="0"/>
              <a:t> to </a:t>
            </a:r>
            <a:r>
              <a:rPr lang="cs-CZ" dirty="0" err="1"/>
              <a:t>narrow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a </a:t>
            </a:r>
            <a:r>
              <a:rPr lang="cs-CZ" b="1" dirty="0" err="1"/>
              <a:t>researchable</a:t>
            </a:r>
            <a:r>
              <a:rPr lang="cs-CZ" b="1" dirty="0"/>
              <a:t> </a:t>
            </a:r>
            <a:r>
              <a:rPr lang="cs-CZ" b="1" dirty="0" err="1"/>
              <a:t>topic</a:t>
            </a:r>
            <a:endParaRPr lang="cs-CZ" b="1" noProof="0" dirty="0"/>
          </a:p>
          <a:p>
            <a:r>
              <a:rPr lang="cs-CZ" noProof="0" dirty="0" err="1"/>
              <a:t>Identify</a:t>
            </a:r>
            <a:r>
              <a:rPr lang="cs-CZ" noProof="0" dirty="0"/>
              <a:t> </a:t>
            </a:r>
            <a:r>
              <a:rPr lang="cs-CZ" noProof="0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known</a:t>
            </a:r>
            <a:r>
              <a:rPr lang="cs-CZ" dirty="0"/>
              <a:t> </a:t>
            </a:r>
            <a:r>
              <a:rPr lang="cs-CZ" b="1" dirty="0" err="1"/>
              <a:t>about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phenomenon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interest</a:t>
            </a:r>
            <a:r>
              <a:rPr lang="cs-CZ" noProof="0" dirty="0"/>
              <a:t> </a:t>
            </a:r>
          </a:p>
          <a:p>
            <a:r>
              <a:rPr lang="cs-CZ" dirty="0" err="1"/>
              <a:t>Learn</a:t>
            </a:r>
            <a:r>
              <a:rPr lang="cs-CZ" dirty="0"/>
              <a:t> </a:t>
            </a:r>
            <a:r>
              <a:rPr lang="cs-CZ" b="1" dirty="0" err="1"/>
              <a:t>about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context</a:t>
            </a:r>
            <a:r>
              <a:rPr lang="cs-CZ" b="1" dirty="0"/>
              <a:t> </a:t>
            </a:r>
            <a:r>
              <a:rPr lang="cs-CZ" dirty="0"/>
              <a:t>in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want</a:t>
            </a:r>
            <a:r>
              <a:rPr lang="cs-CZ" dirty="0"/>
              <a:t> to study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phenomenon</a:t>
            </a:r>
            <a:endParaRPr lang="cs-CZ" noProof="0" dirty="0"/>
          </a:p>
          <a:p>
            <a:endParaRPr lang="cs-CZ" dirty="0"/>
          </a:p>
          <a:p>
            <a:r>
              <a:rPr lang="en-GB" noProof="0" dirty="0"/>
              <a:t>Asking WHY as a way to identify what social-science  theory is needed.</a:t>
            </a:r>
            <a:endParaRPr lang="cs-CZ" noProof="0" dirty="0"/>
          </a:p>
          <a:p>
            <a:endParaRPr lang="cs-CZ" noProof="0" dirty="0"/>
          </a:p>
          <a:p>
            <a:endParaRPr lang="cs-CZ" noProof="0" dirty="0"/>
          </a:p>
          <a:p>
            <a:endParaRPr lang="en-GB" noProof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Problem statement</a:t>
            </a:r>
          </a:p>
        </p:txBody>
      </p:sp>
      <p:sp>
        <p:nvSpPr>
          <p:cNvPr id="1048629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…</a:t>
            </a:r>
            <a:r>
              <a:rPr lang="en-US" i="1" dirty="0"/>
              <a:t>unambiguous, specific, and focused, and  addressed from a specific academic perspective.</a:t>
            </a:r>
            <a:endParaRPr lang="cs-CZ" i="1" noProof="0" dirty="0"/>
          </a:p>
          <a:p>
            <a:r>
              <a:rPr lang="en-GB" b="1" noProof="0" dirty="0"/>
              <a:t>Research purpose</a:t>
            </a:r>
            <a:r>
              <a:rPr lang="cs-CZ" b="1" noProof="0" dirty="0"/>
              <a:t> </a:t>
            </a:r>
            <a:r>
              <a:rPr lang="cs-CZ" noProof="0" dirty="0"/>
              <a:t>- </a:t>
            </a:r>
            <a:r>
              <a:rPr lang="cs-CZ" noProof="0" dirty="0" err="1"/>
              <a:t>motivation</a:t>
            </a:r>
            <a:endParaRPr lang="en-GB" noProof="0" dirty="0"/>
          </a:p>
          <a:p>
            <a:r>
              <a:rPr lang="en-GB" b="1" noProof="0" dirty="0"/>
              <a:t>Research objectives</a:t>
            </a:r>
            <a:r>
              <a:rPr lang="cs-CZ" b="1" noProof="0" dirty="0"/>
              <a:t> </a:t>
            </a:r>
            <a:r>
              <a:rPr lang="cs-CZ" noProof="0" dirty="0"/>
              <a:t>- </a:t>
            </a:r>
            <a:r>
              <a:rPr lang="cs-CZ" noProof="0" dirty="0" err="1"/>
              <a:t>goals</a:t>
            </a:r>
            <a:endParaRPr lang="en-GB" noProof="0" dirty="0"/>
          </a:p>
          <a:p>
            <a:r>
              <a:rPr lang="en-GB" b="1" noProof="0" dirty="0"/>
              <a:t>Research questions</a:t>
            </a:r>
            <a:r>
              <a:rPr lang="cs-CZ" b="1" noProof="0" dirty="0"/>
              <a:t> </a:t>
            </a:r>
            <a:r>
              <a:rPr lang="cs-CZ" noProof="0" dirty="0"/>
              <a:t>– </a:t>
            </a:r>
            <a:r>
              <a:rPr lang="cs-CZ" noProof="0" dirty="0" err="1"/>
              <a:t>information</a:t>
            </a:r>
            <a:r>
              <a:rPr lang="cs-CZ" noProof="0" dirty="0"/>
              <a:t> </a:t>
            </a:r>
            <a:r>
              <a:rPr lang="cs-CZ" noProof="0" dirty="0" err="1"/>
              <a:t>needed</a:t>
            </a:r>
            <a:r>
              <a:rPr lang="cs-CZ" noProof="0" dirty="0"/>
              <a:t> to </a:t>
            </a:r>
            <a:r>
              <a:rPr lang="cs-CZ" noProof="0" dirty="0" err="1"/>
              <a:t>meet</a:t>
            </a:r>
            <a:r>
              <a:rPr lang="cs-CZ" noProof="0" dirty="0"/>
              <a:t> </a:t>
            </a:r>
            <a:r>
              <a:rPr lang="cs-CZ" noProof="0" dirty="0" err="1"/>
              <a:t>the</a:t>
            </a:r>
            <a:r>
              <a:rPr lang="cs-CZ" noProof="0" dirty="0"/>
              <a:t> </a:t>
            </a:r>
            <a:r>
              <a:rPr lang="cs-CZ" noProof="0" dirty="0" err="1"/>
              <a:t>goals</a:t>
            </a:r>
            <a:endParaRPr lang="en-GB" noProof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191" y="0"/>
            <a:ext cx="7183419" cy="3506598"/>
          </a:xfrm>
          <a:prstGeom prst="rect">
            <a:avLst/>
          </a:prstGeom>
        </p:spPr>
      </p:pic>
      <p:pic>
        <p:nvPicPr>
          <p:cNvPr id="2097157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191" y="3506598"/>
            <a:ext cx="7183419" cy="31017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2" y="868961"/>
            <a:ext cx="9055915" cy="45279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833</Words>
  <Application>Microsoft Office PowerPoint</Application>
  <PresentationFormat>Předvádění na obrazovce (4:3)</PresentationFormat>
  <Paragraphs>133</Paragraphs>
  <Slides>26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Segoe UI</vt:lpstr>
      <vt:lpstr>Wingdings</vt:lpstr>
      <vt:lpstr>Office Theme</vt:lpstr>
      <vt:lpstr>Lecture 2 DHX_MET1 Methodology 1</vt:lpstr>
      <vt:lpstr>Prezentace aplikace PowerPoint</vt:lpstr>
      <vt:lpstr>Prezentace aplikace PowerPoint</vt:lpstr>
      <vt:lpstr>From a topic to hypothesis</vt:lpstr>
      <vt:lpstr>Identification of a problem - topic</vt:lpstr>
      <vt:lpstr>Preliminary research</vt:lpstr>
      <vt:lpstr>Problem statement</vt:lpstr>
      <vt:lpstr>Prezentace aplikace PowerPoint</vt:lpstr>
      <vt:lpstr>Prezentace aplikace PowerPoint</vt:lpstr>
      <vt:lpstr>Qualities of a problem statement</vt:lpstr>
      <vt:lpstr>RESEARCH QUESTION</vt:lpstr>
      <vt:lpstr>Prezentace aplikace PowerPoint</vt:lpstr>
      <vt:lpstr>Types of research questions</vt:lpstr>
      <vt:lpstr>Research proposal </vt:lpstr>
      <vt:lpstr>Prezentace aplikace PowerPoint</vt:lpstr>
      <vt:lpstr>Prezentace aplikace PowerPoint</vt:lpstr>
      <vt:lpstr>Critical literature review</vt:lpstr>
      <vt:lpstr>Data sources</vt:lpstr>
      <vt:lpstr>Evaluating the literature</vt:lpstr>
      <vt:lpstr>The critical literature review needs to be written</vt:lpstr>
      <vt:lpstr>Prezentace aplikace PowerPoint</vt:lpstr>
      <vt:lpstr>Theoretical framework – concepts &amp; relationships between them</vt:lpstr>
      <vt:lpstr>Hypotheses</vt:lpstr>
      <vt:lpstr>Prezentace aplikace PowerPoint</vt:lpstr>
      <vt:lpstr>Checklist questions – ask yourself</vt:lpstr>
      <vt:lpstr>What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Standa Ježek</dc:creator>
  <cp:lastModifiedBy>Standa Ježek</cp:lastModifiedBy>
  <cp:revision>3</cp:revision>
  <dcterms:created xsi:type="dcterms:W3CDTF">2019-09-30T14:38:53Z</dcterms:created>
  <dcterms:modified xsi:type="dcterms:W3CDTF">2019-10-08T11:55:37Z</dcterms:modified>
</cp:coreProperties>
</file>