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3" r:id="rId2"/>
    <p:sldId id="291" r:id="rId3"/>
    <p:sldId id="292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77" r:id="rId13"/>
    <p:sldId id="271" r:id="rId14"/>
    <p:sldId id="272" r:id="rId15"/>
    <p:sldId id="278" r:id="rId16"/>
    <p:sldId id="269" r:id="rId17"/>
    <p:sldId id="279" r:id="rId18"/>
    <p:sldId id="270" r:id="rId19"/>
    <p:sldId id="267" r:id="rId20"/>
    <p:sldId id="268" r:id="rId21"/>
    <p:sldId id="273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74" r:id="rId30"/>
    <p:sldId id="289" r:id="rId31"/>
    <p:sldId id="288" r:id="rId32"/>
    <p:sldId id="290" r:id="rId33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72" autoAdjust="0"/>
    <p:restoredTop sz="84730" autoAdjust="0"/>
  </p:normalViewPr>
  <p:slideViewPr>
    <p:cSldViewPr>
      <p:cViewPr varScale="1">
        <p:scale>
          <a:sx n="61" d="100"/>
          <a:sy n="61" d="100"/>
        </p:scale>
        <p:origin x="11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2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0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fld id="{B9BB1B83-A0C3-4AEE-BAB9-1CB2EF3C89B4}" type="datetimeFigureOut">
              <a:rPr lang="cs-CZ"/>
              <a:t>22.10.2019</a:t>
            </a:fld>
            <a:endParaRPr lang="cs-CZ"/>
          </a:p>
        </p:txBody>
      </p:sp>
      <p:sp>
        <p:nvSpPr>
          <p:cNvPr id="1048691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2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fld id="{1CA02916-19F2-40D6-A687-A43C1577394F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4994275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8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6625"/>
            <a:ext cx="54927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68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fld id="{FD62440A-904A-4D09-9207-38799F0A18F2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48590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ADFB3-E29B-4855-AE81-EE668870097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2440A-904A-4D09-9207-38799F0A18F2}" type="slidenum">
              <a:rPr lang="cs-CZ" altLang="cs-CZ" smtClean="0"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4813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015C07-0CB1-4D21-96DF-12A7BDEA5377}" type="slidenum">
              <a:rPr lang="cs-CZ" altLang="cs-CZ" sz="130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 sz="1300"/>
          </a:p>
        </p:txBody>
      </p:sp>
      <p:sp>
        <p:nvSpPr>
          <p:cNvPr id="104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 err="1"/>
              <a:t>Sekaran</a:t>
            </a:r>
            <a:r>
              <a:rPr lang="cs-CZ" altLang="cs-CZ" dirty="0"/>
              <a:t> &amp; </a:t>
            </a:r>
            <a:r>
              <a:rPr lang="cs-CZ" altLang="cs-CZ" dirty="0" err="1"/>
              <a:t>Bougie</a:t>
            </a:r>
            <a:r>
              <a:rPr lang="cs-CZ" altLang="cs-CZ" dirty="0"/>
              <a:t> </a:t>
            </a:r>
            <a:r>
              <a:rPr lang="cs-CZ" altLang="cs-CZ" dirty="0" err="1"/>
              <a:t>think</a:t>
            </a:r>
            <a:r>
              <a:rPr lang="cs-CZ" altLang="cs-CZ" dirty="0"/>
              <a:t> </a:t>
            </a:r>
            <a:r>
              <a:rPr lang="cs-CZ" altLang="cs-CZ" dirty="0" err="1"/>
              <a:t>about</a:t>
            </a:r>
            <a:r>
              <a:rPr lang="cs-CZ" altLang="cs-CZ" dirty="0"/>
              <a:t> </a:t>
            </a:r>
            <a:r>
              <a:rPr lang="cs-CZ" altLang="cs-CZ" dirty="0" err="1"/>
              <a:t>experimental</a:t>
            </a:r>
            <a:r>
              <a:rPr lang="cs-CZ" altLang="cs-CZ" dirty="0"/>
              <a:t> design as </a:t>
            </a:r>
            <a:r>
              <a:rPr lang="cs-CZ" altLang="cs-CZ" dirty="0" err="1"/>
              <a:t>longitudinal</a:t>
            </a:r>
            <a:r>
              <a:rPr lang="cs-CZ" altLang="cs-CZ" dirty="0"/>
              <a:t>. </a:t>
            </a:r>
            <a:r>
              <a:rPr lang="cs-CZ" altLang="cs-CZ" dirty="0" err="1"/>
              <a:t>While</a:t>
            </a:r>
            <a:r>
              <a:rPr lang="cs-CZ" altLang="cs-CZ" dirty="0"/>
              <a:t>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may</a:t>
            </a:r>
            <a:r>
              <a:rPr lang="cs-CZ" altLang="cs-CZ" dirty="0"/>
              <a:t> </a:t>
            </a:r>
            <a:r>
              <a:rPr lang="cs-CZ" altLang="cs-CZ" dirty="0" err="1"/>
              <a:t>appear</a:t>
            </a:r>
            <a:r>
              <a:rPr lang="cs-CZ" altLang="cs-CZ" dirty="0"/>
              <a:t> OK,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not. </a:t>
            </a:r>
            <a:r>
              <a:rPr lang="cs-CZ" altLang="cs-CZ" dirty="0" err="1"/>
              <a:t>Longitudinal</a:t>
            </a:r>
            <a:r>
              <a:rPr lang="cs-CZ" altLang="cs-CZ" dirty="0"/>
              <a:t> </a:t>
            </a:r>
            <a:r>
              <a:rPr lang="cs-CZ" altLang="cs-CZ" dirty="0" err="1"/>
              <a:t>reserach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</a:t>
            </a:r>
            <a:r>
              <a:rPr lang="cs-CZ" altLang="cs-CZ" dirty="0" err="1"/>
              <a:t>mostly</a:t>
            </a:r>
            <a:r>
              <a:rPr lang="cs-CZ" altLang="cs-CZ" dirty="0"/>
              <a:t> (but not </a:t>
            </a:r>
            <a:r>
              <a:rPr lang="cs-CZ" altLang="cs-CZ" dirty="0" err="1"/>
              <a:t>exclusively</a:t>
            </a:r>
            <a:r>
              <a:rPr lang="cs-CZ" altLang="cs-CZ" dirty="0"/>
              <a:t>) non-</a:t>
            </a:r>
            <a:r>
              <a:rPr lang="cs-CZ" altLang="cs-CZ" dirty="0" err="1"/>
              <a:t>experimental</a:t>
            </a:r>
            <a:r>
              <a:rPr lang="cs-CZ" altLang="cs-CZ" dirty="0"/>
              <a:t> and basic </a:t>
            </a:r>
            <a:r>
              <a:rPr lang="cs-CZ" altLang="cs-CZ" dirty="0" err="1"/>
              <a:t>experiments</a:t>
            </a:r>
            <a:r>
              <a:rPr lang="cs-CZ" altLang="cs-CZ" dirty="0"/>
              <a:t> </a:t>
            </a:r>
            <a:r>
              <a:rPr lang="cs-CZ" altLang="cs-CZ" dirty="0" err="1"/>
              <a:t>have</a:t>
            </a:r>
            <a:r>
              <a:rPr lang="cs-CZ" altLang="cs-CZ" dirty="0"/>
              <a:t> just </a:t>
            </a:r>
            <a:r>
              <a:rPr lang="cs-CZ" altLang="cs-CZ" dirty="0" err="1"/>
              <a:t>one</a:t>
            </a:r>
            <a:r>
              <a:rPr lang="cs-CZ" altLang="cs-CZ" dirty="0"/>
              <a:t> </a:t>
            </a:r>
            <a:r>
              <a:rPr lang="cs-CZ" altLang="cs-CZ" dirty="0" err="1"/>
              <a:t>measurement</a:t>
            </a:r>
            <a:r>
              <a:rPr lang="cs-CZ" altLang="cs-CZ" dirty="0"/>
              <a:t>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015C07-0CB1-4D21-96DF-12A7BDEA5377}" type="slidenum">
              <a:rPr lang="cs-CZ" altLang="cs-CZ" sz="130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altLang="cs-CZ" sz="1300"/>
          </a:p>
        </p:txBody>
      </p:sp>
      <p:sp>
        <p:nvSpPr>
          <p:cNvPr id="10486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 err="1"/>
              <a:t>Sekaran</a:t>
            </a:r>
            <a:r>
              <a:rPr lang="cs-CZ" altLang="cs-CZ" dirty="0"/>
              <a:t> &amp; </a:t>
            </a:r>
            <a:r>
              <a:rPr lang="cs-CZ" altLang="cs-CZ" dirty="0" err="1"/>
              <a:t>Bougie</a:t>
            </a:r>
            <a:r>
              <a:rPr lang="cs-CZ" altLang="cs-CZ" dirty="0"/>
              <a:t> </a:t>
            </a:r>
            <a:r>
              <a:rPr lang="cs-CZ" altLang="cs-CZ" dirty="0" err="1"/>
              <a:t>think</a:t>
            </a:r>
            <a:r>
              <a:rPr lang="cs-CZ" altLang="cs-CZ" dirty="0"/>
              <a:t> </a:t>
            </a:r>
            <a:r>
              <a:rPr lang="cs-CZ" altLang="cs-CZ" dirty="0" err="1"/>
              <a:t>about</a:t>
            </a:r>
            <a:r>
              <a:rPr lang="cs-CZ" altLang="cs-CZ" dirty="0"/>
              <a:t> </a:t>
            </a:r>
            <a:r>
              <a:rPr lang="cs-CZ" altLang="cs-CZ" dirty="0" err="1"/>
              <a:t>experimental</a:t>
            </a:r>
            <a:r>
              <a:rPr lang="cs-CZ" altLang="cs-CZ" dirty="0"/>
              <a:t> design as </a:t>
            </a:r>
            <a:r>
              <a:rPr lang="cs-CZ" altLang="cs-CZ" dirty="0" err="1"/>
              <a:t>longitudinal</a:t>
            </a:r>
            <a:r>
              <a:rPr lang="cs-CZ" altLang="cs-CZ" dirty="0"/>
              <a:t>. </a:t>
            </a:r>
            <a:r>
              <a:rPr lang="cs-CZ" altLang="cs-CZ" dirty="0" err="1"/>
              <a:t>While</a:t>
            </a:r>
            <a:r>
              <a:rPr lang="cs-CZ" altLang="cs-CZ" dirty="0"/>
              <a:t>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may</a:t>
            </a:r>
            <a:r>
              <a:rPr lang="cs-CZ" altLang="cs-CZ" dirty="0"/>
              <a:t> </a:t>
            </a:r>
            <a:r>
              <a:rPr lang="cs-CZ" altLang="cs-CZ" dirty="0" err="1"/>
              <a:t>appear</a:t>
            </a:r>
            <a:r>
              <a:rPr lang="cs-CZ" altLang="cs-CZ" dirty="0"/>
              <a:t> OK, </a:t>
            </a:r>
            <a:r>
              <a:rPr lang="cs-CZ" altLang="cs-CZ" dirty="0" err="1"/>
              <a:t>it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not. </a:t>
            </a:r>
            <a:r>
              <a:rPr lang="cs-CZ" altLang="cs-CZ" dirty="0" err="1"/>
              <a:t>Longitudinal</a:t>
            </a:r>
            <a:r>
              <a:rPr lang="cs-CZ" altLang="cs-CZ" dirty="0"/>
              <a:t> </a:t>
            </a:r>
            <a:r>
              <a:rPr lang="cs-CZ" altLang="cs-CZ" dirty="0" err="1"/>
              <a:t>reserach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/>
              <a:t> </a:t>
            </a:r>
            <a:r>
              <a:rPr lang="cs-CZ" altLang="cs-CZ" dirty="0" err="1"/>
              <a:t>mostly</a:t>
            </a:r>
            <a:r>
              <a:rPr lang="cs-CZ" altLang="cs-CZ" dirty="0"/>
              <a:t> (but not </a:t>
            </a:r>
            <a:r>
              <a:rPr lang="cs-CZ" altLang="cs-CZ" dirty="0" err="1"/>
              <a:t>exclusively</a:t>
            </a:r>
            <a:r>
              <a:rPr lang="cs-CZ" altLang="cs-CZ" dirty="0"/>
              <a:t>) non-</a:t>
            </a:r>
            <a:r>
              <a:rPr lang="cs-CZ" altLang="cs-CZ" dirty="0" err="1"/>
              <a:t>experimental</a:t>
            </a:r>
            <a:r>
              <a:rPr lang="cs-CZ" altLang="cs-CZ" dirty="0"/>
              <a:t> and basic </a:t>
            </a:r>
            <a:r>
              <a:rPr lang="cs-CZ" altLang="cs-CZ" dirty="0" err="1"/>
              <a:t>experiments</a:t>
            </a:r>
            <a:r>
              <a:rPr lang="cs-CZ" altLang="cs-CZ" dirty="0"/>
              <a:t> </a:t>
            </a:r>
            <a:r>
              <a:rPr lang="cs-CZ" altLang="cs-CZ" dirty="0" err="1"/>
              <a:t>have</a:t>
            </a:r>
            <a:r>
              <a:rPr lang="cs-CZ" altLang="cs-CZ" dirty="0"/>
              <a:t> just </a:t>
            </a:r>
            <a:r>
              <a:rPr lang="cs-CZ" altLang="cs-CZ" dirty="0" err="1"/>
              <a:t>one</a:t>
            </a:r>
            <a:r>
              <a:rPr lang="cs-CZ" altLang="cs-CZ" dirty="0"/>
              <a:t> </a:t>
            </a:r>
            <a:r>
              <a:rPr lang="cs-CZ" altLang="cs-CZ" dirty="0" err="1"/>
              <a:t>measurement</a:t>
            </a:r>
            <a:r>
              <a:rPr lang="cs-CZ" altLang="cs-CZ" dirty="0"/>
              <a:t>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582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104858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B88E-594B-4D6B-AD05-E7D6266DE0DF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57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5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B0CA-4DBA-43A2-A626-38E90B7AFFA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6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4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AAE-B3AC-4CF7-B376-BF453B041948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58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943E-0A04-4E52-B941-4A3B27B387D2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62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9E8-C52B-4569-A2A0-E236DC4A8C8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32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3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D8E9-B7FE-4864-9981-942FA261AB4E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6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8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9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0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1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2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C43A-FBE0-4084-BD21-58F985D669A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F40-3016-4FE6-BB50-2D4846ECAF4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9788-CE29-47A6-9656-3140DB579F4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78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8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7828-6EA1-435C-9D22-5960E90C8AE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51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/>
          </a:p>
        </p:txBody>
      </p:sp>
      <p:sp>
        <p:nvSpPr>
          <p:cNvPr id="104865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5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A273-BF06-4721-AFB7-F196D4E9031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Zástupný nadpis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4857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7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7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8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3BFF5C-355E-4233-96D3-4575D4AD865A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Lecture 3 - Design</a:t>
            </a:r>
            <a:br>
              <a:rPr lang="en-GB" noProof="0" dirty="0"/>
            </a:br>
            <a:r>
              <a:rPr lang="en-GB" sz="4400" noProof="0" dirty="0"/>
              <a:t>DHX_MET1 Methodology 1</a:t>
            </a:r>
            <a:endParaRPr lang="en-GB" noProof="0" dirty="0"/>
          </a:p>
        </p:txBody>
      </p:sp>
      <p:sp>
        <p:nvSpPr>
          <p:cNvPr id="1048587" name="Podnadpis 2"/>
          <p:cNvSpPr>
            <a:spLocks noGrp="1"/>
          </p:cNvSpPr>
          <p:nvPr>
            <p:ph type="subTitle" idx="1"/>
          </p:nvPr>
        </p:nvSpPr>
        <p:spPr>
          <a:xfrm>
            <a:off x="1143000" y="4320330"/>
            <a:ext cx="6858000" cy="937470"/>
          </a:xfrm>
        </p:spPr>
        <p:txBody>
          <a:bodyPr/>
          <a:lstStyle/>
          <a:p>
            <a:r>
              <a:rPr lang="en-GB" noProof="0" dirty="0"/>
              <a:t>Stanislav Ježek</a:t>
            </a:r>
          </a:p>
          <a:p>
            <a:r>
              <a:rPr lang="en-GB" noProof="0" dirty="0"/>
              <a:t>Faculty of Social Studies MU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400" dirty="0"/>
              <a:t>Designs  - templates for research – by discourse</a:t>
            </a:r>
          </a:p>
        </p:txBody>
      </p:sp>
      <p:sp>
        <p:nvSpPr>
          <p:cNvPr id="104860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4"/>
            <a:ext cx="7886700" cy="4483695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cs-CZ" sz="3200" dirty="0"/>
              <a:t>Experimental design</a:t>
            </a:r>
          </a:p>
          <a:p>
            <a:pPr lvl="1"/>
            <a:r>
              <a:rPr lang="en-GB" altLang="cs-CZ" sz="2800" dirty="0"/>
              <a:t>experimental, quasi-experimental, single-case/small-N experimenting, ex-post-facto </a:t>
            </a:r>
          </a:p>
          <a:p>
            <a:r>
              <a:rPr lang="en-GB" altLang="cs-CZ" sz="3200" dirty="0"/>
              <a:t>Survey research</a:t>
            </a:r>
          </a:p>
          <a:p>
            <a:r>
              <a:rPr lang="en-GB" altLang="cs-CZ" sz="3200" dirty="0"/>
              <a:t>Observations</a:t>
            </a:r>
          </a:p>
          <a:p>
            <a:r>
              <a:rPr lang="en-GB" altLang="cs-CZ" sz="3200" dirty="0"/>
              <a:t>Case studies </a:t>
            </a:r>
          </a:p>
          <a:p>
            <a:r>
              <a:rPr lang="en-GB" altLang="cs-CZ" sz="3200" dirty="0"/>
              <a:t>Content/thematic analysis, Grounded theory</a:t>
            </a:r>
          </a:p>
          <a:p>
            <a:r>
              <a:rPr lang="en-GB" altLang="cs-CZ" sz="3200" dirty="0"/>
              <a:t>Action research, Evaluation research</a:t>
            </a:r>
          </a:p>
          <a:p>
            <a:pPr>
              <a:buFont typeface="Wingdings" panose="05000000000000000000" pitchFamily="2" charset="2"/>
              <a:buNone/>
            </a:pPr>
            <a:endParaRPr lang="en-GB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Designs  - templates for research – by the underlying logic</a:t>
            </a:r>
          </a:p>
        </p:txBody>
      </p:sp>
      <p:sp>
        <p:nvSpPr>
          <p:cNvPr id="10486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4"/>
            <a:ext cx="8263830" cy="491574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cs-CZ" sz="2800" dirty="0"/>
              <a:t>Experimental design</a:t>
            </a:r>
          </a:p>
          <a:p>
            <a:pPr lvl="1"/>
            <a:r>
              <a:rPr lang="en-GB" altLang="cs-CZ" sz="2400" dirty="0"/>
              <a:t>experimental, quasi-experimental, small-N experimenting</a:t>
            </a:r>
          </a:p>
          <a:p>
            <a:r>
              <a:rPr lang="en-GB" altLang="cs-CZ" sz="2800" dirty="0"/>
              <a:t>Non-experimental design</a:t>
            </a:r>
          </a:p>
          <a:p>
            <a:pPr lvl="1"/>
            <a:r>
              <a:rPr lang="en-GB" altLang="cs-CZ" sz="2400" dirty="0"/>
              <a:t>correlational, surveys, (longitudinal), ex-post-facto </a:t>
            </a:r>
          </a:p>
          <a:p>
            <a:endParaRPr lang="en-GB" altLang="cs-CZ" sz="2800" dirty="0"/>
          </a:p>
          <a:p>
            <a:r>
              <a:rPr lang="en-GB" altLang="cs-CZ" sz="2800" dirty="0"/>
              <a:t>Qualitative designs</a:t>
            </a:r>
          </a:p>
          <a:p>
            <a:pPr lvl="1"/>
            <a:r>
              <a:rPr lang="en-GB" altLang="cs-CZ" sz="2400" dirty="0"/>
              <a:t>Case studies</a:t>
            </a:r>
          </a:p>
          <a:p>
            <a:pPr lvl="1"/>
            <a:r>
              <a:rPr lang="en-GB" altLang="cs-CZ" sz="2400" dirty="0"/>
              <a:t>Qualitative content/thematic analysis study</a:t>
            </a:r>
          </a:p>
          <a:p>
            <a:pPr lvl="1"/>
            <a:r>
              <a:rPr lang="en-GB" altLang="cs-CZ" sz="2400" dirty="0"/>
              <a:t>Grounded theory</a:t>
            </a:r>
          </a:p>
          <a:p>
            <a:pPr lvl="1"/>
            <a:r>
              <a:rPr lang="en-GB" altLang="cs-CZ" sz="2400" dirty="0"/>
              <a:t>Ethnography</a:t>
            </a:r>
          </a:p>
          <a:p>
            <a:pPr marL="0" indent="0">
              <a:buNone/>
            </a:pPr>
            <a:endParaRPr lang="en-GB" altLang="cs-CZ" sz="2800" dirty="0"/>
          </a:p>
          <a:p>
            <a:pPr>
              <a:buFont typeface="Wingdings" panose="05000000000000000000" pitchFamily="2" charset="2"/>
              <a:buNone/>
            </a:pPr>
            <a:endParaRPr lang="en-GB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Nadpis 10486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Ethnography</a:t>
            </a:r>
            <a:endParaRPr lang="en-GB" dirty="0"/>
          </a:p>
        </p:txBody>
      </p:sp>
      <p:sp>
        <p:nvSpPr>
          <p:cNvPr id="1048694" name="Zástupný obsah 104869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Very general theory - anthropology, sociology, psychology...</a:t>
            </a:r>
          </a:p>
          <a:p>
            <a:r>
              <a:rPr lang="en-GB" sz="2400" dirty="0"/>
              <a:t>R</a:t>
            </a:r>
            <a:r>
              <a:rPr lang="cs-CZ" sz="2400" dirty="0"/>
              <a:t>Q</a:t>
            </a:r>
            <a:r>
              <a:rPr lang="en-GB" sz="2400" dirty="0"/>
              <a:t>s  how are things done around here. How are the most basic goals achieved here.</a:t>
            </a:r>
          </a:p>
          <a:p>
            <a:r>
              <a:rPr lang="en-GB" sz="2400" dirty="0"/>
              <a:t>Descriptions with Focus on the meaning of </a:t>
            </a:r>
            <a:r>
              <a:rPr lang="en-GB" sz="2400" dirty="0" err="1"/>
              <a:t>behaviors</a:t>
            </a:r>
            <a:r>
              <a:rPr lang="en-GB" sz="2400" dirty="0"/>
              <a:t>.</a:t>
            </a:r>
          </a:p>
          <a:p>
            <a:r>
              <a:rPr lang="en-GB" sz="2400" dirty="0"/>
              <a:t>Participant observation as the main method of data generation</a:t>
            </a:r>
          </a:p>
          <a:p>
            <a:r>
              <a:rPr lang="en-GB" sz="2400" dirty="0"/>
              <a:t>Takes a long time, even years</a:t>
            </a:r>
          </a:p>
          <a:p>
            <a:r>
              <a:rPr lang="en-GB" sz="2400" dirty="0"/>
              <a:t>Interference should be low due to habituation</a:t>
            </a:r>
          </a:p>
          <a:p>
            <a:r>
              <a:rPr lang="en-GB" sz="2400" dirty="0"/>
              <a:t>Mostly an inspiration for flexible designs with shorter time-frames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5400" dirty="0"/>
              <a:t>Case study</a:t>
            </a:r>
          </a:p>
        </p:txBody>
      </p:sp>
      <p:sp>
        <p:nvSpPr>
          <p:cNvPr id="104862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49325" y="1981200"/>
            <a:ext cx="7943850" cy="41148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857"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First, look at this case, then we will decide what to do next.</a:t>
            </a:r>
            <a:endParaRPr lang="cs-CZ" altLang="cs-CZ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 </a:t>
            </a:r>
          </a:p>
          <a:p>
            <a:r>
              <a:rPr lang="en-GB" altLang="cs-CZ" sz="2400" dirty="0"/>
              <a:t> exploration, description</a:t>
            </a:r>
          </a:p>
          <a:p>
            <a:r>
              <a:rPr lang="en-GB" altLang="cs-CZ" sz="2400" dirty="0"/>
              <a:t>Broadest possible range of methods to gather and create a lot of data</a:t>
            </a:r>
            <a:endParaRPr lang="en-GB" altLang="zh-CN" dirty="0"/>
          </a:p>
          <a:p>
            <a:r>
              <a:rPr lang="en-GB" altLang="cs-CZ" sz="2400" dirty="0"/>
              <a:t>A lot of theory is used</a:t>
            </a:r>
            <a:endParaRPr lang="en-GB" altLang="zh-CN" dirty="0"/>
          </a:p>
          <a:p>
            <a:r>
              <a:rPr lang="en-GB" altLang="cs-CZ" sz="2400" dirty="0"/>
              <a:t>Robert Yin textbooks are the best intro</a:t>
            </a:r>
            <a:endParaRPr lang="en-GB" altLang="zh-CN" dirty="0"/>
          </a:p>
          <a:p>
            <a:r>
              <a:rPr lang="en-GB" altLang="cs-CZ" sz="2400" dirty="0"/>
              <a:t>Difficult generalizations</a:t>
            </a:r>
            <a:endParaRPr lang="en-GB" altLang="zh-CN" dirty="0"/>
          </a:p>
          <a:p>
            <a:endParaRPr lang="en-GB" altLang="cs-CZ" sz="2400" dirty="0"/>
          </a:p>
          <a:p>
            <a:r>
              <a:rPr lang="en-GB" altLang="cs-CZ" sz="2400" dirty="0"/>
              <a:t>Case: person, group, organization, program, economy</a:t>
            </a:r>
            <a:r>
              <a:rPr lang="en-GB" altLang="cs-CZ" sz="1400" dirty="0"/>
              <a:t>…</a:t>
            </a:r>
          </a:p>
          <a:p>
            <a:r>
              <a:rPr lang="en-GB" altLang="cs-CZ" sz="2400" dirty="0"/>
              <a:t>N is often &gt;1</a:t>
            </a:r>
            <a:endParaRPr lang="en-GB" alt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Case study</a:t>
            </a:r>
            <a:r>
              <a:rPr lang="en-GB" altLang="cs-CZ" sz="2800" dirty="0"/>
              <a:t> – practical features</a:t>
            </a:r>
          </a:p>
        </p:txBody>
      </p:sp>
      <p:sp>
        <p:nvSpPr>
          <p:cNvPr id="1048628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cs-CZ" sz="2400" dirty="0"/>
              <a:t>Hard to hold on to your </a:t>
            </a:r>
            <a:r>
              <a:rPr lang="en-GB" altLang="cs-CZ" sz="2400" dirty="0" err="1"/>
              <a:t>RQ</a:t>
            </a:r>
            <a:endParaRPr lang="en-GB" altLang="cs-CZ" sz="2400" dirty="0"/>
          </a:p>
          <a:p>
            <a:r>
              <a:rPr lang="en-GB" altLang="cs-CZ" sz="2400" dirty="0"/>
              <a:t>interactivity, flexibility</a:t>
            </a:r>
          </a:p>
          <a:p>
            <a:r>
              <a:rPr lang="en-GB" altLang="cs-CZ" sz="2400" u="sng" dirty="0"/>
              <a:t>Potential for rich data,</a:t>
            </a:r>
            <a:r>
              <a:rPr lang="en-GB" altLang="cs-CZ" sz="2400" dirty="0"/>
              <a:t> triangulation</a:t>
            </a:r>
          </a:p>
          <a:p>
            <a:r>
              <a:rPr lang="en-GB" altLang="cs-CZ" sz="2400" dirty="0"/>
              <a:t>Need to select case very thoughtfully</a:t>
            </a:r>
          </a:p>
          <a:p>
            <a:r>
              <a:rPr lang="en-GB" altLang="cs-CZ" sz="2400" dirty="0"/>
              <a:t>Keeping balance between observing and intervening</a:t>
            </a:r>
          </a:p>
          <a:p>
            <a:r>
              <a:rPr lang="en-GB" altLang="cs-CZ" sz="2400" dirty="0"/>
              <a:t>Beware of „success stories“! </a:t>
            </a:r>
          </a:p>
          <a:p>
            <a:r>
              <a:rPr lang="en-GB" altLang="cs-CZ" sz="2400" dirty="0"/>
              <a:t>Generalization by theory and replication. </a:t>
            </a:r>
          </a:p>
          <a:p>
            <a:pPr>
              <a:buFont typeface="Wingdings" panose="05000000000000000000" pitchFamily="2" charset="2"/>
              <a:buNone/>
            </a:pPr>
            <a:endParaRPr lang="en-GB" altLang="cs-CZ" dirty="0"/>
          </a:p>
          <a:p>
            <a:endParaRPr lang="en-GB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Nadpis 10486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Content/thematic analysis</a:t>
            </a:r>
            <a:br>
              <a:rPr lang="en-GB" dirty="0"/>
            </a:br>
            <a:r>
              <a:rPr lang="en-GB" dirty="0"/>
              <a:t>Grounded theory</a:t>
            </a:r>
          </a:p>
        </p:txBody>
      </p:sp>
      <p:sp>
        <p:nvSpPr>
          <p:cNvPr id="1048696" name="Zástupný obsah 104869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Theory generation - proposal</a:t>
            </a:r>
          </a:p>
          <a:p>
            <a:r>
              <a:rPr lang="en-GB" dirty="0"/>
              <a:t>A number of cases that we compare to see what is common and what is different</a:t>
            </a:r>
          </a:p>
          <a:p>
            <a:r>
              <a:rPr lang="en-GB" dirty="0"/>
              <a:t>Actually an analytical approach with so much theory that it becomes a design, still may be used as analytical tool within other designs</a:t>
            </a:r>
          </a:p>
          <a:p>
            <a:r>
              <a:rPr lang="en-GB" dirty="0"/>
              <a:t>Focuses on texts and interview transcripts – less time in the field</a:t>
            </a:r>
          </a:p>
          <a:p>
            <a:r>
              <a:rPr lang="en-GB" dirty="0"/>
              <a:t>Produces content units – topics – that may be the basis for the definition of concepts / variables and their values</a:t>
            </a:r>
          </a:p>
          <a:p>
            <a:r>
              <a:rPr lang="en-GB" dirty="0"/>
              <a:t>GT goes on to formulate a theory of a phenomenon – what gives </a:t>
            </a:r>
            <a:r>
              <a:rPr lang="en-GB" dirty="0" err="1"/>
              <a:t>rize</a:t>
            </a:r>
            <a:r>
              <a:rPr lang="en-GB" dirty="0"/>
              <a:t> to it, what are the contextual variables that affect it and what are the consequences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Observations</a:t>
            </a:r>
          </a:p>
        </p:txBody>
      </p:sp>
      <p:sp>
        <p:nvSpPr>
          <p:cNvPr id="104862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4"/>
            <a:ext cx="7886700" cy="484373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What is the </a:t>
            </a:r>
            <a:r>
              <a:rPr lang="en-GB" altLang="cs-CZ" sz="2400" dirty="0" err="1"/>
              <a:t>curent</a:t>
            </a:r>
            <a:r>
              <a:rPr lang="en-GB" altLang="cs-CZ" sz="2400" dirty="0"/>
              <a:t> state of a phenomenon?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Do various phenomena associate (co-occur)?  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cs-CZ" sz="2400" dirty="0"/>
          </a:p>
          <a:p>
            <a:r>
              <a:rPr lang="en-GB" altLang="cs-CZ" sz="2400" dirty="0"/>
              <a:t>Observing the natural occurrence of variable values (phenomena) and their frequencies </a:t>
            </a:r>
          </a:p>
          <a:p>
            <a:r>
              <a:rPr lang="en-GB" altLang="cs-CZ" sz="2400" dirty="0"/>
              <a:t>May be naturalistic/unstructured …. highly structured</a:t>
            </a:r>
          </a:p>
          <a:p>
            <a:r>
              <a:rPr lang="en-GB" altLang="cs-CZ" sz="2400" dirty="0"/>
              <a:t>Minimal interference with the observed processes</a:t>
            </a:r>
          </a:p>
          <a:p>
            <a:r>
              <a:rPr lang="en-GB" altLang="cs-CZ" sz="2400" dirty="0"/>
              <a:t>You know exactly what you want to observe but it may be difficult to get access and time</a:t>
            </a:r>
          </a:p>
          <a:p>
            <a:r>
              <a:rPr lang="en-GB" altLang="cs-CZ" sz="2400" dirty="0"/>
              <a:t>Limited number of variables – good planning necessary</a:t>
            </a:r>
          </a:p>
          <a:p>
            <a:r>
              <a:rPr lang="en-GB" altLang="cs-CZ" sz="2400" dirty="0"/>
              <a:t>Descriptive </a:t>
            </a:r>
            <a:r>
              <a:rPr lang="en-GB" altLang="cs-CZ" sz="2400" dirty="0" err="1"/>
              <a:t>RQs</a:t>
            </a:r>
            <a:r>
              <a:rPr lang="en-GB" altLang="cs-CZ" sz="2400" dirty="0"/>
              <a:t>, correlational </a:t>
            </a:r>
            <a:r>
              <a:rPr lang="en-GB" altLang="cs-CZ" sz="2400" dirty="0" err="1"/>
              <a:t>RQ</a:t>
            </a:r>
            <a:r>
              <a:rPr lang="en-GB" altLang="cs-CZ" sz="2400" dirty="0"/>
              <a:t>, longitudinal </a:t>
            </a:r>
            <a:r>
              <a:rPr lang="en-GB" altLang="cs-CZ" sz="2400" dirty="0" err="1"/>
              <a:t>RQs</a:t>
            </a:r>
            <a:endParaRPr lang="en-GB" altLang="cs-CZ" sz="2400" dirty="0"/>
          </a:p>
          <a:p>
            <a:r>
              <a:rPr lang="en-GB" altLang="cs-CZ" sz="2400" dirty="0"/>
              <a:t>Observation is used as a data generation method in other designs</a:t>
            </a:r>
          </a:p>
          <a:p>
            <a:r>
              <a:rPr lang="en-GB" altLang="cs-CZ" sz="2400" dirty="0"/>
              <a:t>Good sampling is key to representative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Surveys</a:t>
            </a:r>
          </a:p>
        </p:txBody>
      </p:sp>
      <p:sp>
        <p:nvSpPr>
          <p:cNvPr id="104862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5"/>
            <a:ext cx="7886700" cy="466725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What is the </a:t>
            </a:r>
            <a:r>
              <a:rPr lang="en-GB" altLang="cs-CZ" sz="2400" dirty="0" err="1"/>
              <a:t>curent</a:t>
            </a:r>
            <a:r>
              <a:rPr lang="en-GB" altLang="cs-CZ" sz="2400" dirty="0"/>
              <a:t> state of a phenomenon?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Do various phenomena associate (co-occur)?  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cs-CZ" sz="2400" dirty="0"/>
          </a:p>
          <a:p>
            <a:r>
              <a:rPr lang="en-GB" altLang="cs-CZ" sz="2400" dirty="0"/>
              <a:t>Serves the same purposes as observational research but instead of observing we ask for the observations of others</a:t>
            </a:r>
          </a:p>
          <a:p>
            <a:r>
              <a:rPr lang="en-GB" altLang="cs-CZ" sz="2400" dirty="0"/>
              <a:t>We may ask about much more than we may observe – the price is we are using untrained observers who are asked about past events – high level of uncertainty</a:t>
            </a:r>
          </a:p>
          <a:p>
            <a:pPr lvl="1"/>
            <a:r>
              <a:rPr lang="en-GB" altLang="cs-CZ" sz="2100" dirty="0"/>
              <a:t>Surprisingly high amount of expertise and theory needed to create good data</a:t>
            </a:r>
          </a:p>
          <a:p>
            <a:r>
              <a:rPr lang="en-GB" altLang="cs-CZ" sz="2400" dirty="0"/>
              <a:t>Wide range of structuring options</a:t>
            </a:r>
          </a:p>
          <a:p>
            <a:r>
              <a:rPr lang="en-GB" altLang="cs-CZ" sz="2400" dirty="0"/>
              <a:t>Huge range – we may ask about anything</a:t>
            </a:r>
          </a:p>
          <a:p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49125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Surveys – practical properties</a:t>
            </a:r>
            <a:endParaRPr lang="en-GB" altLang="cs-CZ" sz="2800" dirty="0"/>
          </a:p>
        </p:txBody>
      </p:sp>
      <p:sp>
        <p:nvSpPr>
          <p:cNvPr id="104862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49325" y="1981200"/>
            <a:ext cx="7943850" cy="45434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cs-CZ" sz="2400" dirty="0"/>
              <a:t>Survey itself may be an intervention</a:t>
            </a:r>
          </a:p>
          <a:p>
            <a:r>
              <a:rPr lang="en-GB" altLang="cs-CZ" sz="2400" dirty="0"/>
              <a:t>Self-report validity</a:t>
            </a:r>
          </a:p>
          <a:p>
            <a:pPr lvl="1"/>
            <a:r>
              <a:rPr lang="en-GB" altLang="cs-CZ" sz="2000" dirty="0"/>
              <a:t>people know less than we think</a:t>
            </a:r>
          </a:p>
          <a:p>
            <a:pPr lvl="1"/>
            <a:r>
              <a:rPr lang="en-GB" altLang="cs-CZ" sz="2000" dirty="0"/>
              <a:t>the correlation between </a:t>
            </a:r>
            <a:r>
              <a:rPr lang="en-GB" altLang="cs-CZ" sz="2000" i="1" dirty="0"/>
              <a:t>saying</a:t>
            </a:r>
            <a:r>
              <a:rPr lang="en-GB" altLang="cs-CZ" sz="2000" dirty="0"/>
              <a:t> and </a:t>
            </a:r>
            <a:r>
              <a:rPr lang="en-GB" altLang="cs-CZ" sz="2000" i="1" dirty="0"/>
              <a:t>doing</a:t>
            </a:r>
            <a:r>
              <a:rPr lang="en-GB" altLang="cs-CZ" sz="2000" dirty="0"/>
              <a:t> is small</a:t>
            </a:r>
          </a:p>
          <a:p>
            <a:r>
              <a:rPr lang="en-GB" altLang="cs-CZ" sz="2400" dirty="0"/>
              <a:t>Usually a lot of variables must be measured (to achieve meaningfulness)</a:t>
            </a:r>
          </a:p>
          <a:p>
            <a:r>
              <a:rPr lang="en-GB" altLang="cs-CZ" sz="2400" dirty="0"/>
              <a:t>Useful to step back and think about existing data</a:t>
            </a:r>
          </a:p>
          <a:p>
            <a:r>
              <a:rPr lang="en-GB" altLang="cs-CZ" sz="2400" dirty="0"/>
              <a:t>We can use sophisticated statistical models to assess the fit between </a:t>
            </a:r>
            <a:r>
              <a:rPr lang="en-GB" altLang="cs-CZ" sz="2400" dirty="0" err="1"/>
              <a:t>hypot</a:t>
            </a:r>
            <a:r>
              <a:rPr lang="cs-CZ" altLang="cs-CZ" sz="2400" dirty="0"/>
              <a:t>h</a:t>
            </a:r>
            <a:r>
              <a:rPr lang="en-GB" altLang="cs-CZ" sz="2400" dirty="0" err="1"/>
              <a:t>esized</a:t>
            </a:r>
            <a:r>
              <a:rPr lang="en-GB" altLang="cs-CZ" sz="2400" dirty="0"/>
              <a:t> associations among variables and observed data – econometrics…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Experimenting – </a:t>
            </a:r>
            <a:r>
              <a:rPr lang="en-GB" altLang="cs-CZ" dirty="0">
                <a:solidFill>
                  <a:srgbClr val="FF0000"/>
                </a:solidFill>
              </a:rPr>
              <a:t>for causal </a:t>
            </a:r>
            <a:r>
              <a:rPr lang="en-GB" altLang="cs-CZ" dirty="0" err="1">
                <a:solidFill>
                  <a:srgbClr val="FF0000"/>
                </a:solidFill>
              </a:rPr>
              <a:t>RQs</a:t>
            </a:r>
            <a:endParaRPr lang="en-GB" altLang="cs-CZ" dirty="0">
              <a:solidFill>
                <a:srgbClr val="FF0000"/>
              </a:solidFill>
            </a:endParaRPr>
          </a:p>
        </p:txBody>
      </p:sp>
      <p:sp>
        <p:nvSpPr>
          <p:cNvPr id="10486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5"/>
            <a:ext cx="8407400" cy="43513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If I do </a:t>
            </a:r>
            <a:r>
              <a:rPr lang="en-GB" altLang="cs-CZ" sz="2400" i="1" dirty="0"/>
              <a:t>this</a:t>
            </a:r>
            <a:r>
              <a:rPr lang="en-GB" altLang="cs-CZ" sz="2400" dirty="0"/>
              <a:t>, will happen what I think would happen?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GB" altLang="cs-CZ" sz="2400" dirty="0"/>
              <a:t>What happens, will it be </a:t>
            </a:r>
            <a:r>
              <a:rPr lang="en-GB" altLang="cs-CZ" sz="2400" b="1" dirty="0"/>
              <a:t>only</a:t>
            </a:r>
            <a:r>
              <a:rPr lang="en-GB" altLang="cs-CZ" sz="2400" dirty="0"/>
              <a:t> </a:t>
            </a:r>
            <a:r>
              <a:rPr lang="en-GB" altLang="cs-CZ" sz="2400" dirty="0" err="1"/>
              <a:t>beause</a:t>
            </a:r>
            <a:r>
              <a:rPr lang="en-GB" altLang="cs-CZ" sz="2400" dirty="0"/>
              <a:t> I did </a:t>
            </a:r>
            <a:r>
              <a:rPr lang="en-GB" altLang="cs-CZ" sz="2400" i="1" dirty="0"/>
              <a:t>this</a:t>
            </a:r>
            <a:r>
              <a:rPr lang="en-GB" altLang="cs-CZ" sz="2400" dirty="0"/>
              <a:t>?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cs-CZ" sz="2400" dirty="0"/>
          </a:p>
          <a:p>
            <a:r>
              <a:rPr lang="en-GB" altLang="cs-CZ" sz="2400" b="1" dirty="0"/>
              <a:t>manipulation </a:t>
            </a:r>
            <a:r>
              <a:rPr lang="en-GB" altLang="cs-CZ" sz="2400" dirty="0"/>
              <a:t>with an independent variable</a:t>
            </a:r>
          </a:p>
          <a:p>
            <a:r>
              <a:rPr lang="en-GB" altLang="cs-CZ" sz="2400" b="1" dirty="0"/>
              <a:t>measurement</a:t>
            </a:r>
            <a:r>
              <a:rPr lang="en-GB" altLang="cs-CZ" sz="2400" dirty="0"/>
              <a:t> of dependent variable, outcome</a:t>
            </a:r>
          </a:p>
          <a:p>
            <a:r>
              <a:rPr lang="en-GB" altLang="cs-CZ" sz="2400" b="1" dirty="0"/>
              <a:t>control </a:t>
            </a:r>
            <a:r>
              <a:rPr lang="en-GB" altLang="cs-CZ" sz="2400" dirty="0"/>
              <a:t>of  intervening variables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0F097-E31B-449C-9417-9B9377E7D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24BCC-4896-4F56-8FB0-4ED6287FE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Econometrics </a:t>
            </a:r>
          </a:p>
          <a:p>
            <a:r>
              <a:rPr lang="en-GB" dirty="0"/>
              <a:t>4. 10. 10:00--16:00 S307,</a:t>
            </a:r>
          </a:p>
          <a:p>
            <a:r>
              <a:rPr lang="en-GB" dirty="0"/>
              <a:t>11. 10. 10:00--16:00 S307, </a:t>
            </a:r>
          </a:p>
          <a:p>
            <a:r>
              <a:rPr lang="en-GB" dirty="0"/>
              <a:t>25. 10. 10:00--16:00 S307, </a:t>
            </a:r>
          </a:p>
          <a:p>
            <a:r>
              <a:rPr lang="en-GB" dirty="0"/>
              <a:t>1. 11. 10:00--16:00 S307, </a:t>
            </a:r>
          </a:p>
          <a:p>
            <a:r>
              <a:rPr lang="en-GB" dirty="0"/>
              <a:t>8. 11. 10:00--16:00 S307, </a:t>
            </a:r>
          </a:p>
          <a:p>
            <a:r>
              <a:rPr lang="en-GB" dirty="0"/>
              <a:t>15. 11. 10:00--16:00 S307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Additional office hours during the above days  – 1</a:t>
            </a:r>
            <a:r>
              <a:rPr lang="cs-CZ" dirty="0"/>
              <a:t>4</a:t>
            </a:r>
            <a:r>
              <a:rPr lang="en-GB" dirty="0"/>
              <a:t> to 1</a:t>
            </a:r>
            <a:r>
              <a:rPr lang="cs-CZ"/>
              <a:t>5</a:t>
            </a:r>
            <a:r>
              <a:rPr lang="en-GB"/>
              <a:t>:00 </a:t>
            </a:r>
            <a:r>
              <a:rPr lang="en-GB" dirty="0"/>
              <a:t>@ FSS MU room 2.47</a:t>
            </a:r>
          </a:p>
        </p:txBody>
      </p:sp>
    </p:spTree>
    <p:extLst>
      <p:ext uri="{BB962C8B-B14F-4D97-AF65-F5344CB8AC3E}">
        <p14:creationId xmlns:p14="http://schemas.microsoft.com/office/powerpoint/2010/main" val="2656975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Experimenting– </a:t>
            </a:r>
            <a:r>
              <a:rPr lang="en-GB" altLang="cs-CZ" sz="2800" dirty="0"/>
              <a:t>features</a:t>
            </a:r>
            <a:endParaRPr lang="en-GB" altLang="cs-CZ" dirty="0"/>
          </a:p>
        </p:txBody>
      </p:sp>
      <p:sp>
        <p:nvSpPr>
          <p:cNvPr id="104862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5"/>
            <a:ext cx="8407400" cy="43513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cs-CZ" sz="2400" b="1" dirty="0"/>
              <a:t>Causal inference</a:t>
            </a:r>
            <a:endParaRPr lang="en-GB" altLang="cs-CZ" sz="2400" dirty="0"/>
          </a:p>
          <a:p>
            <a:pPr lvl="1"/>
            <a:r>
              <a:rPr lang="en-GB" altLang="cs-CZ" sz="2000" dirty="0"/>
              <a:t>causality generalises better than association (coincidence)</a:t>
            </a:r>
          </a:p>
          <a:p>
            <a:r>
              <a:rPr lang="en-GB" altLang="cs-CZ" sz="2400" dirty="0"/>
              <a:t>Ex is </a:t>
            </a:r>
            <a:r>
              <a:rPr lang="en-GB" altLang="cs-CZ" sz="2400" b="1" dirty="0"/>
              <a:t>interactive</a:t>
            </a:r>
            <a:r>
              <a:rPr lang="en-GB" altLang="cs-CZ" sz="2400" dirty="0"/>
              <a:t>, w/ strong emphasis on </a:t>
            </a:r>
            <a:r>
              <a:rPr lang="en-GB" altLang="cs-CZ" sz="2400" b="1" dirty="0"/>
              <a:t>context</a:t>
            </a:r>
          </a:p>
          <a:p>
            <a:pPr lvl="1"/>
            <a:r>
              <a:rPr lang="en-GB" altLang="cs-CZ" sz="2000" dirty="0"/>
              <a:t>potential for further exploration, case study, qualitative work.</a:t>
            </a:r>
          </a:p>
          <a:p>
            <a:pPr lvl="1"/>
            <a:r>
              <a:rPr lang="en-GB" altLang="cs-CZ" sz="2000" dirty="0"/>
              <a:t>Ex demanding in terms of </a:t>
            </a:r>
            <a:r>
              <a:rPr lang="en-GB" altLang="cs-CZ" sz="2000" b="1" dirty="0"/>
              <a:t>control, interference</a:t>
            </a:r>
            <a:endParaRPr lang="en-GB" altLang="cs-CZ" sz="2000" dirty="0"/>
          </a:p>
          <a:p>
            <a:pPr lvl="1"/>
            <a:endParaRPr lang="en-GB" altLang="cs-CZ" sz="2000" dirty="0"/>
          </a:p>
          <a:p>
            <a:r>
              <a:rPr lang="en-GB" altLang="cs-CZ" sz="2400" dirty="0"/>
              <a:t>Ex ca be small, flexible</a:t>
            </a:r>
          </a:p>
          <a:p>
            <a:r>
              <a:rPr lang="en-GB" altLang="cs-CZ" sz="2400" dirty="0"/>
              <a:t>Ex achieves </a:t>
            </a:r>
            <a:r>
              <a:rPr lang="en-GB" altLang="cs-CZ" sz="2400" b="1" dirty="0"/>
              <a:t>representativeness</a:t>
            </a:r>
            <a:r>
              <a:rPr lang="en-GB" altLang="cs-CZ" sz="2400" dirty="0"/>
              <a:t> more flexibly than </a:t>
            </a:r>
            <a:r>
              <a:rPr lang="en-GB" altLang="cs-CZ" sz="2400" dirty="0" err="1"/>
              <a:t>eg.</a:t>
            </a:r>
            <a:r>
              <a:rPr lang="en-GB" altLang="cs-CZ" sz="2400" dirty="0"/>
              <a:t> survey </a:t>
            </a:r>
            <a:endParaRPr lang="en-GB" altLang="cs-CZ" sz="2400" b="1" dirty="0"/>
          </a:p>
          <a:p>
            <a:pPr lvl="1"/>
            <a:r>
              <a:rPr lang="en-GB" altLang="cs-CZ" sz="2000" dirty="0"/>
              <a:t>theoretical generalization and replication</a:t>
            </a:r>
          </a:p>
          <a:p>
            <a:r>
              <a:rPr lang="en-GB" altLang="cs-CZ" sz="2400" dirty="0"/>
              <a:t>Ex is demanding in terms of </a:t>
            </a:r>
            <a:r>
              <a:rPr lang="en-GB" altLang="cs-CZ" sz="2400" b="1" dirty="0"/>
              <a:t>current knowledge</a:t>
            </a:r>
            <a:endParaRPr lang="en-GB" altLang="cs-CZ" sz="2400" dirty="0"/>
          </a:p>
          <a:p>
            <a:endParaRPr lang="en-GB" alt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Specific applied designs</a:t>
            </a:r>
          </a:p>
        </p:txBody>
      </p:sp>
      <p:sp>
        <p:nvSpPr>
          <p:cNvPr id="1048630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cs-CZ" dirty="0"/>
              <a:t>Applied, limited in generalizability, high usability</a:t>
            </a:r>
          </a:p>
          <a:p>
            <a:r>
              <a:rPr lang="en-GB" altLang="cs-CZ" sz="2800" dirty="0"/>
              <a:t>Evaluation  </a:t>
            </a:r>
          </a:p>
          <a:p>
            <a:r>
              <a:rPr lang="en-GB" altLang="cs-CZ" sz="2800" dirty="0"/>
              <a:t>Action research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C1AA8-A581-49EB-863B-D001C346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800" dirty="0"/>
              <a:t>EXPERIMENTATION IN DETAIL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6AA78-67FE-4572-9603-C95E2C3A2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We need enough theory and focus that we can identify: </a:t>
            </a:r>
          </a:p>
          <a:p>
            <a:pPr marL="0" indent="0">
              <a:buNone/>
            </a:pPr>
            <a:r>
              <a:rPr lang="en-GB" dirty="0"/>
              <a:t>Dependent variable (DV)</a:t>
            </a:r>
          </a:p>
          <a:p>
            <a:pPr marL="342900" lvl="1" indent="0">
              <a:buNone/>
            </a:pPr>
            <a:r>
              <a:rPr lang="en-GB" dirty="0"/>
              <a:t>one or very few</a:t>
            </a:r>
          </a:p>
          <a:p>
            <a:pPr marL="342900" lvl="1" indent="0">
              <a:buNone/>
            </a:pPr>
            <a:r>
              <a:rPr lang="en-GB" dirty="0"/>
              <a:t>measured as precisely as possible</a:t>
            </a:r>
          </a:p>
          <a:p>
            <a:pPr marL="0" indent="0">
              <a:buNone/>
            </a:pPr>
            <a:r>
              <a:rPr lang="en-GB" dirty="0"/>
              <a:t>Independent variables (IV)</a:t>
            </a:r>
          </a:p>
          <a:p>
            <a:pPr marL="342900" lvl="1" indent="0">
              <a:buNone/>
            </a:pPr>
            <a:r>
              <a:rPr lang="en-GB" dirty="0"/>
              <a:t>one of few</a:t>
            </a:r>
          </a:p>
          <a:p>
            <a:pPr marL="342900" lvl="1" indent="0">
              <a:buNone/>
            </a:pPr>
            <a:r>
              <a:rPr lang="en-GB" b="1" dirty="0"/>
              <a:t>manipulated</a:t>
            </a:r>
            <a:r>
              <a:rPr lang="en-GB" dirty="0"/>
              <a:t> so that it can create as a large effect so that we can detect it, or estimate it with sufficient precision</a:t>
            </a:r>
          </a:p>
          <a:p>
            <a:pPr marL="342900" lvl="1" indent="0">
              <a:buNone/>
            </a:pPr>
            <a:r>
              <a:rPr lang="en-GB" dirty="0"/>
              <a:t>manipulation check – when it is not obvious we were successful in manipulating the IV</a:t>
            </a:r>
          </a:p>
          <a:p>
            <a:pPr marL="0" indent="0">
              <a:buNone/>
            </a:pPr>
            <a:r>
              <a:rPr lang="en-GB" dirty="0"/>
              <a:t>Intervening, extraneous, confounding, nuisance variables</a:t>
            </a:r>
          </a:p>
          <a:p>
            <a:pPr marL="342900" lvl="1" indent="0">
              <a:buNone/>
            </a:pPr>
            <a:r>
              <a:rPr lang="en-GB" dirty="0"/>
              <a:t>variables associated with both DV and IV</a:t>
            </a:r>
          </a:p>
          <a:p>
            <a:pPr marL="342900" lvl="1" indent="0">
              <a:buNone/>
            </a:pPr>
            <a:r>
              <a:rPr lang="en-GB" dirty="0"/>
              <a:t>observed(measured)</a:t>
            </a:r>
          </a:p>
          <a:p>
            <a:pPr marL="342900" lvl="1" indent="0">
              <a:buNone/>
            </a:pPr>
            <a:r>
              <a:rPr lang="en-GB" dirty="0"/>
              <a:t>controlled – by design, statistically</a:t>
            </a:r>
          </a:p>
          <a:p>
            <a:pPr marL="342900" lvl="1" indent="0">
              <a:buNone/>
            </a:pPr>
            <a:endParaRPr lang="en-GB" dirty="0"/>
          </a:p>
          <a:p>
            <a:pPr marL="3429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119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4B8D0-BAB1-4833-B6C9-604C757CE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 the hypothesis is true and everything is executed properly…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95C6A-07A0-47A0-9CF5-C3DC6D0E8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IV will differ among </a:t>
            </a:r>
            <a:r>
              <a:rPr lang="en-GB" dirty="0" err="1"/>
              <a:t>perticipannt</a:t>
            </a:r>
            <a:r>
              <a:rPr lang="en-GB" dirty="0"/>
              <a:t> solely due to our manipulation,</a:t>
            </a:r>
          </a:p>
          <a:p>
            <a:r>
              <a:rPr lang="en-GB" dirty="0"/>
              <a:t>IV will correlate with DV</a:t>
            </a:r>
          </a:p>
          <a:p>
            <a:r>
              <a:rPr lang="en-GB" dirty="0"/>
              <a:t>the effects of all other variables on DV are controlled for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Thus, if there is a reasonable theory of IV having a causal effect on DV, we can consider the correlation between IV and DV as support fora  causal effect.</a:t>
            </a:r>
          </a:p>
        </p:txBody>
      </p:sp>
    </p:spTree>
    <p:extLst>
      <p:ext uri="{BB962C8B-B14F-4D97-AF65-F5344CB8AC3E}">
        <p14:creationId xmlns:p14="http://schemas.microsoft.com/office/powerpoint/2010/main" val="1701262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6D8FF-F9B3-40AC-8C45-E232128C1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i="1" dirty="0"/>
              <a:t>control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B174C-38A8-437E-8F2C-7C1A76774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Making sure the intervening variable does not bias our estimate of the effect of IV on the DV</a:t>
            </a:r>
          </a:p>
          <a:p>
            <a:r>
              <a:rPr lang="en-GB" dirty="0"/>
              <a:t>We are trying to prevent the intervening variables to correlate with IVs, DV or both</a:t>
            </a:r>
          </a:p>
          <a:p>
            <a:r>
              <a:rPr lang="en-GB" dirty="0"/>
              <a:t>Fixing the intervening v. – make it a constant so that it cannot correlate</a:t>
            </a:r>
          </a:p>
          <a:p>
            <a:r>
              <a:rPr lang="en-GB" dirty="0"/>
              <a:t>Randomize the IV  so that it cannot correlate with the intervening variables</a:t>
            </a:r>
          </a:p>
          <a:p>
            <a:pPr lvl="1"/>
            <a:r>
              <a:rPr lang="en-GB" dirty="0"/>
              <a:t>The intervening will still correlate with the DV but their effect will not affect the effect we want to estimate</a:t>
            </a:r>
          </a:p>
          <a:p>
            <a:pPr lvl="1"/>
            <a:r>
              <a:rPr lang="en-GB" dirty="0"/>
              <a:t>Pairing, matching, balancing is a non random way of achieving this when IV is categorical</a:t>
            </a:r>
          </a:p>
          <a:p>
            <a:r>
              <a:rPr lang="en-GB" dirty="0"/>
              <a:t>Measure and control </a:t>
            </a:r>
            <a:r>
              <a:rPr lang="en-GB" dirty="0" err="1"/>
              <a:t>statisticaly</a:t>
            </a:r>
            <a:r>
              <a:rPr lang="en-GB" dirty="0"/>
              <a:t> – partial/part correlation </a:t>
            </a:r>
          </a:p>
        </p:txBody>
      </p:sp>
    </p:spTree>
    <p:extLst>
      <p:ext uri="{BB962C8B-B14F-4D97-AF65-F5344CB8AC3E}">
        <p14:creationId xmlns:p14="http://schemas.microsoft.com/office/powerpoint/2010/main" val="3963023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78EE7-0045-4AA1-BC95-FFA0A0279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Internal validity – the concept of success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BF8D4-31DD-47DC-A45B-6A472CA85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correlation between IV and DV is considered an internally valid evidence for the causal effect of IV on DV when we can argue </a:t>
            </a:r>
            <a:r>
              <a:rPr lang="en-GB" dirty="0" err="1"/>
              <a:t>tha</a:t>
            </a:r>
            <a:r>
              <a:rPr lang="en-GB" dirty="0"/>
              <a:t> all known and unknown intervening variables have been controlled.</a:t>
            </a:r>
          </a:p>
          <a:p>
            <a:r>
              <a:rPr lang="en-GB" dirty="0"/>
              <a:t>Then the experiment is said to be internally valid.</a:t>
            </a:r>
          </a:p>
          <a:p>
            <a:r>
              <a:rPr lang="en-GB" dirty="0"/>
              <a:t>Can we say that the differences in DV attributed to IV are really solely due to the differences in IV?</a:t>
            </a:r>
          </a:p>
          <a:p>
            <a:r>
              <a:rPr lang="en-GB" dirty="0"/>
              <a:t>Difficult, therefore it has the form of an argument open to discussion.</a:t>
            </a:r>
          </a:p>
          <a:p>
            <a:r>
              <a:rPr lang="en-GB" dirty="0"/>
              <a:t>Low to high (not „is“ „is not“).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689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23349-05E6-4325-A8B7-E32EEB034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experimental designs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71D7CF-FA5C-4A2D-BBD6-482ECA7DA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err="1"/>
              <a:t>Pretest</a:t>
            </a:r>
            <a:r>
              <a:rPr lang="en-GB" dirty="0"/>
              <a:t> – </a:t>
            </a:r>
            <a:r>
              <a:rPr lang="en-GB" dirty="0" err="1"/>
              <a:t>posttest</a:t>
            </a:r>
            <a:r>
              <a:rPr lang="en-GB" dirty="0"/>
              <a:t> single(experimental) group</a:t>
            </a:r>
          </a:p>
          <a:p>
            <a:pPr lvl="1"/>
            <a:r>
              <a:rPr lang="en-GB" dirty="0"/>
              <a:t>DV is measured before and after experimental manipulation is done</a:t>
            </a:r>
          </a:p>
          <a:p>
            <a:pPr lvl="1"/>
            <a:r>
              <a:rPr lang="en-GB" dirty="0"/>
              <a:t>IV has as many values (levels) as many there are different manipulations</a:t>
            </a:r>
          </a:p>
          <a:p>
            <a:pPr lvl="1"/>
            <a:r>
              <a:rPr lang="en-GB" dirty="0"/>
              <a:t>Within-subject design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Two or more group </a:t>
            </a:r>
            <a:r>
              <a:rPr lang="en-GB" dirty="0" err="1"/>
              <a:t>posttest</a:t>
            </a:r>
            <a:r>
              <a:rPr lang="en-GB" dirty="0"/>
              <a:t> only design</a:t>
            </a:r>
          </a:p>
          <a:p>
            <a:pPr lvl="1"/>
            <a:r>
              <a:rPr lang="en-GB" dirty="0"/>
              <a:t>DV is measured after experimental manipulation has been done in each group </a:t>
            </a:r>
            <a:r>
              <a:rPr lang="en-GB" dirty="0" err="1"/>
              <a:t>diffrently</a:t>
            </a:r>
            <a:endParaRPr lang="en-GB" dirty="0"/>
          </a:p>
          <a:p>
            <a:pPr lvl="1"/>
            <a:r>
              <a:rPr lang="en-GB" dirty="0"/>
              <a:t>Experimental and control groups terminology</a:t>
            </a:r>
          </a:p>
          <a:p>
            <a:pPr lvl="1"/>
            <a:r>
              <a:rPr lang="en-GB" dirty="0"/>
              <a:t>Each level of IV is assigned to different participants – between-subject design</a:t>
            </a:r>
          </a:p>
          <a:p>
            <a:r>
              <a:rPr lang="en-GB" dirty="0"/>
              <a:t>Two-group </a:t>
            </a:r>
            <a:r>
              <a:rPr lang="en-GB" dirty="0" err="1"/>
              <a:t>pretest-posttest</a:t>
            </a:r>
            <a:r>
              <a:rPr lang="en-GB" dirty="0"/>
              <a:t> design</a:t>
            </a:r>
          </a:p>
          <a:p>
            <a:pPr lvl="1"/>
            <a:r>
              <a:rPr lang="en-GB" dirty="0"/>
              <a:t>1 + 2 – add a </a:t>
            </a:r>
            <a:r>
              <a:rPr lang="en-GB" dirty="0" err="1"/>
              <a:t>pretest</a:t>
            </a:r>
            <a:r>
              <a:rPr lang="en-GB" dirty="0"/>
              <a:t> in each group of 2 – mixed design</a:t>
            </a:r>
          </a:p>
          <a:p>
            <a:r>
              <a:rPr lang="en-GB" dirty="0"/>
              <a:t>Four-group Solomon</a:t>
            </a:r>
          </a:p>
          <a:p>
            <a:pPr lvl="1"/>
            <a:r>
              <a:rPr lang="en-GB" dirty="0"/>
              <a:t>2 + 3 – Two groups without </a:t>
            </a:r>
            <a:r>
              <a:rPr lang="en-GB" dirty="0" err="1"/>
              <a:t>pretest</a:t>
            </a:r>
            <a:r>
              <a:rPr lang="en-GB" dirty="0"/>
              <a:t>, two with </a:t>
            </a:r>
            <a:r>
              <a:rPr lang="en-GB" dirty="0" err="1"/>
              <a:t>pretest</a:t>
            </a:r>
            <a:endParaRPr lang="en-GB" dirty="0"/>
          </a:p>
          <a:p>
            <a:pPr marL="342900" lvl="1" indent="0">
              <a:buNone/>
            </a:pPr>
            <a:r>
              <a:rPr lang="en-GB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715531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643AA-78D6-4D67-825D-9EF70A0E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Generic threats to internal validity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F2587-3E01-4D51-A704-ECA31DF44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History – anything that happened between </a:t>
            </a:r>
            <a:r>
              <a:rPr lang="en-GB" dirty="0" err="1"/>
              <a:t>pretest</a:t>
            </a:r>
            <a:r>
              <a:rPr lang="en-GB" dirty="0"/>
              <a:t> and </a:t>
            </a:r>
            <a:r>
              <a:rPr lang="en-GB" dirty="0" err="1"/>
              <a:t>posttest</a:t>
            </a:r>
            <a:r>
              <a:rPr lang="en-GB" dirty="0"/>
              <a:t> could have made/biased the effect</a:t>
            </a:r>
          </a:p>
          <a:p>
            <a:r>
              <a:rPr lang="en-GB" dirty="0"/>
              <a:t>Maturation - …even the naturally running processes in our bodies, getting older, hungry, tired</a:t>
            </a:r>
          </a:p>
          <a:p>
            <a:r>
              <a:rPr lang="en-GB" dirty="0"/>
              <a:t>Testing - …the act of </a:t>
            </a:r>
            <a:r>
              <a:rPr lang="en-GB" dirty="0" err="1"/>
              <a:t>pretest</a:t>
            </a:r>
            <a:r>
              <a:rPr lang="en-GB" dirty="0"/>
              <a:t> measurement itself could have affected the </a:t>
            </a:r>
            <a:r>
              <a:rPr lang="en-GB" dirty="0" err="1"/>
              <a:t>posttest</a:t>
            </a:r>
            <a:r>
              <a:rPr lang="en-GB" dirty="0"/>
              <a:t> or even reaction to the</a:t>
            </a:r>
            <a:r>
              <a:rPr lang="cs-CZ" dirty="0"/>
              <a:t> </a:t>
            </a:r>
            <a:r>
              <a:rPr lang="en-GB" dirty="0" err="1"/>
              <a:t>experiental</a:t>
            </a:r>
            <a:r>
              <a:rPr lang="en-GB" dirty="0"/>
              <a:t> manipulation</a:t>
            </a:r>
          </a:p>
          <a:p>
            <a:r>
              <a:rPr lang="en-GB" dirty="0"/>
              <a:t>Selection – unbalanced groups – any known/unknown differences between the groups could have made/biased </a:t>
            </a:r>
            <a:r>
              <a:rPr lang="en-GB" dirty="0" err="1"/>
              <a:t>teh</a:t>
            </a:r>
            <a:r>
              <a:rPr lang="en-GB" dirty="0"/>
              <a:t> effect</a:t>
            </a:r>
          </a:p>
          <a:p>
            <a:r>
              <a:rPr lang="en-GB" dirty="0"/>
              <a:t>Mortality – what if the reasons for subjects‘ leaving the study correlate with the DV?</a:t>
            </a:r>
          </a:p>
          <a:p>
            <a:r>
              <a:rPr lang="en-GB" dirty="0"/>
              <a:t>Regression to the mean -  when the groups are made according to the level of DV (or related variable). Extremes have higher probability of change towards mean.  </a:t>
            </a:r>
          </a:p>
        </p:txBody>
      </p:sp>
    </p:spTree>
    <p:extLst>
      <p:ext uri="{BB962C8B-B14F-4D97-AF65-F5344CB8AC3E}">
        <p14:creationId xmlns:p14="http://schemas.microsoft.com/office/powerpoint/2010/main" val="30005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C9D77-B228-4B11-95C2-D7F1A0D2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 all experiments are </a:t>
            </a:r>
            <a:r>
              <a:rPr lang="en-GB" b="1" dirty="0"/>
              <a:t>true</a:t>
            </a:r>
            <a:r>
              <a:rPr lang="en-GB" dirty="0"/>
              <a:t> experiments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AC2608-E8D5-4DB2-935B-DFE51D9A5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True experiments </a:t>
            </a:r>
          </a:p>
          <a:p>
            <a:pPr lvl="1"/>
            <a:r>
              <a:rPr lang="en-GB" dirty="0"/>
              <a:t>We have full control (down to each individual) over the manipulation of the IV</a:t>
            </a:r>
          </a:p>
          <a:p>
            <a:r>
              <a:rPr lang="en-GB" dirty="0"/>
              <a:t>Quasi-experiments</a:t>
            </a:r>
          </a:p>
          <a:p>
            <a:pPr lvl="1"/>
            <a:r>
              <a:rPr lang="en-GB" dirty="0"/>
              <a:t>Manipulation is slightly limited by the fact that experimental groups have been formed prior to experiment. We still decide what level of IV will be assigned to each group</a:t>
            </a:r>
          </a:p>
          <a:p>
            <a:pPr lvl="1"/>
            <a:r>
              <a:rPr lang="en-GB" dirty="0"/>
              <a:t>Informally – any experiments with obvious design weaknesses (1, 2)</a:t>
            </a:r>
          </a:p>
          <a:p>
            <a:r>
              <a:rPr lang="en-GB" dirty="0"/>
              <a:t>Ex post facto (post hoc) studies, natural experiments</a:t>
            </a:r>
          </a:p>
          <a:p>
            <a:pPr lvl="1"/>
            <a:r>
              <a:rPr lang="en-GB" dirty="0"/>
              <a:t>Technically not experiments but correlational studies</a:t>
            </a:r>
          </a:p>
          <a:p>
            <a:pPr lvl="1"/>
            <a:r>
              <a:rPr lang="en-GB" dirty="0"/>
              <a:t>The IV has occurred naturally, by itself, by someone else‘s choice – we just observe it</a:t>
            </a:r>
          </a:p>
          <a:p>
            <a:pPr lvl="1"/>
            <a:r>
              <a:rPr lang="en-GB" dirty="0"/>
              <a:t>We use the terminology and statistics of experiments (and </a:t>
            </a:r>
            <a:r>
              <a:rPr lang="en-GB" dirty="0" err="1"/>
              <a:t>ideály</a:t>
            </a:r>
            <a:r>
              <a:rPr lang="en-GB" dirty="0"/>
              <a:t> </a:t>
            </a:r>
            <a:r>
              <a:rPr lang="en-GB" dirty="0" err="1"/>
              <a:t>dreamof</a:t>
            </a:r>
            <a:r>
              <a:rPr lang="en-GB" dirty="0"/>
              <a:t> an upgrade)   </a:t>
            </a:r>
          </a:p>
        </p:txBody>
      </p:sp>
    </p:spTree>
    <p:extLst>
      <p:ext uri="{BB962C8B-B14F-4D97-AF65-F5344CB8AC3E}">
        <p14:creationId xmlns:p14="http://schemas.microsoft.com/office/powerpoint/2010/main" val="1581608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Field-experimenting</a:t>
            </a:r>
          </a:p>
        </p:txBody>
      </p:sp>
      <p:sp>
        <p:nvSpPr>
          <p:cNvPr id="1048638" name="Rectangle 4"/>
          <p:cNvSpPr>
            <a:spLocks noGrp="1" noChangeArrowheads="1"/>
          </p:cNvSpPr>
          <p:nvPr>
            <p:ph sz="half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cs-CZ" b="1" dirty="0"/>
              <a:t>Issues</a:t>
            </a:r>
          </a:p>
          <a:p>
            <a:r>
              <a:rPr lang="en-GB" altLang="cs-CZ" sz="2400" dirty="0"/>
              <a:t>Randomisation</a:t>
            </a:r>
            <a:endParaRPr lang="en-GB" altLang="cs-CZ" sz="1200" dirty="0"/>
          </a:p>
          <a:p>
            <a:r>
              <a:rPr lang="en-GB" altLang="cs-CZ" sz="2400" dirty="0"/>
              <a:t>Manipulation</a:t>
            </a:r>
          </a:p>
          <a:p>
            <a:r>
              <a:rPr lang="en-GB" altLang="cs-CZ" sz="2400" dirty="0"/>
              <a:t>Ethics</a:t>
            </a:r>
          </a:p>
          <a:p>
            <a:r>
              <a:rPr lang="en-GB" altLang="cs-CZ" sz="2400" dirty="0"/>
              <a:t>Limited control</a:t>
            </a:r>
          </a:p>
        </p:txBody>
      </p:sp>
      <p:sp>
        <p:nvSpPr>
          <p:cNvPr id="1048639" name="Rectangle 5"/>
          <p:cNvSpPr>
            <a:spLocks noGrp="1" noChangeArrowheads="1"/>
          </p:cNvSpPr>
          <p:nvPr>
            <p:ph sz="half" idx="2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GB" altLang="cs-CZ" b="1" dirty="0"/>
              <a:t>Perks</a:t>
            </a:r>
          </a:p>
          <a:p>
            <a:r>
              <a:rPr lang="en-GB" altLang="cs-CZ" sz="2400" b="1" dirty="0"/>
              <a:t>Ecological validity, generalizability</a:t>
            </a:r>
          </a:p>
          <a:p>
            <a:r>
              <a:rPr lang="en-GB" altLang="cs-CZ" sz="2400" dirty="0"/>
              <a:t>Less reactivity</a:t>
            </a:r>
          </a:p>
          <a:p>
            <a:r>
              <a:rPr lang="en-GB" altLang="cs-CZ" sz="2400" dirty="0"/>
              <a:t>Availability of people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17EFE-2B90-4ED5-8DCA-6EDFD3D43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AF534-340A-4608-9200-724965276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Friday December 13</a:t>
            </a:r>
          </a:p>
          <a:p>
            <a:r>
              <a:rPr lang="en-GB" dirty="0"/>
              <a:t>Friday January 10</a:t>
            </a:r>
          </a:p>
          <a:p>
            <a:endParaRPr lang="en-GB" dirty="0"/>
          </a:p>
          <a:p>
            <a:r>
              <a:rPr lang="en-GB" dirty="0"/>
              <a:t>Short open-ended items + multiple choice</a:t>
            </a:r>
          </a:p>
          <a:p>
            <a:r>
              <a:rPr lang="en-GB" dirty="0"/>
              <a:t>Sekaran &amp; Bougie 7th 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019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165336D-4DDC-4BA8-A298-437BA3C07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validity - generalizability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37BEAE4-1D58-4527-B594-DF2844D6A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different participants, populations</a:t>
            </a:r>
          </a:p>
          <a:p>
            <a:r>
              <a:rPr lang="en-GB" dirty="0"/>
              <a:t>To different settings </a:t>
            </a:r>
          </a:p>
          <a:p>
            <a:pPr lvl="1"/>
            <a:r>
              <a:rPr lang="en-GB" dirty="0"/>
              <a:t>In </a:t>
            </a:r>
            <a:r>
              <a:rPr lang="en-GB" dirty="0" err="1"/>
              <a:t>teh</a:t>
            </a:r>
            <a:r>
              <a:rPr lang="en-GB" dirty="0"/>
              <a:t> context of lab vs. field – ecological validity.</a:t>
            </a:r>
          </a:p>
          <a:p>
            <a:r>
              <a:rPr lang="en-GB" dirty="0"/>
              <a:t>To different times</a:t>
            </a:r>
          </a:p>
        </p:txBody>
      </p:sp>
    </p:spTree>
    <p:extLst>
      <p:ext uri="{BB962C8B-B14F-4D97-AF65-F5344CB8AC3E}">
        <p14:creationId xmlns:p14="http://schemas.microsoft.com/office/powerpoint/2010/main" val="1097381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16093F0-56AB-4728-9B52-93B22F360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Ethics</a:t>
            </a:r>
            <a:br>
              <a:rPr lang="en-GB" dirty="0"/>
            </a:br>
            <a:r>
              <a:rPr lang="en-GB" dirty="0"/>
              <a:t>The need for control can lead us astray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2339B07-9282-4BB1-9061-8EC118FC9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435" y="2492896"/>
            <a:ext cx="8689467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139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F3A7F-E220-4F0E-858B-8C415136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8CFB93-1EFF-4EA8-81D5-F95BC8E1A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Designs are templates for research</a:t>
            </a:r>
          </a:p>
          <a:p>
            <a:r>
              <a:rPr lang="en-GB" dirty="0"/>
              <a:t>Most developed designs are for studies requiring most control</a:t>
            </a:r>
          </a:p>
          <a:p>
            <a:endParaRPr lang="en-GB" dirty="0"/>
          </a:p>
          <a:p>
            <a:r>
              <a:rPr lang="en-GB" dirty="0"/>
              <a:t>For exploration with little theory – qualitative designs</a:t>
            </a:r>
          </a:p>
          <a:p>
            <a:r>
              <a:rPr lang="en-GB" dirty="0"/>
              <a:t>For descriptive and correlational purposes – observations, surveys, ex-post-facto</a:t>
            </a:r>
          </a:p>
          <a:p>
            <a:r>
              <a:rPr lang="en-GB" dirty="0"/>
              <a:t>For causality inference we need experiments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16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far we have…</a:t>
            </a:r>
          </a:p>
        </p:txBody>
      </p:sp>
      <p:sp>
        <p:nvSpPr>
          <p:cNvPr id="1048596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decided for a research question</a:t>
            </a:r>
          </a:p>
          <a:p>
            <a:r>
              <a:rPr lang="en-GB" sz="3200" dirty="0"/>
              <a:t>developed a theoretical framework and specified hypotheses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5400" dirty="0"/>
              <a:t>RESEARCH DESIGN?</a:t>
            </a:r>
          </a:p>
        </p:txBody>
      </p:sp>
      <p:sp>
        <p:nvSpPr>
          <p:cNvPr id="104859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49325" y="1981200"/>
            <a:ext cx="7870825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GB" altLang="cs-CZ" sz="3600" dirty="0"/>
              <a:t>Research question </a:t>
            </a:r>
            <a:r>
              <a:rPr lang="en-GB" altLang="cs-CZ" sz="3600" dirty="0">
                <a:sym typeface="Wingdings" panose="05000000000000000000" pitchFamily="2" charset="2"/>
              </a:rPr>
              <a:t></a:t>
            </a:r>
            <a:r>
              <a:rPr lang="en-GB" altLang="cs-CZ" sz="3600" dirty="0"/>
              <a:t> Research Project</a:t>
            </a:r>
          </a:p>
          <a:p>
            <a:r>
              <a:rPr lang="en-GB" altLang="cs-CZ" sz="3200" dirty="0"/>
              <a:t>Design  - a strategy, plan of…</a:t>
            </a:r>
          </a:p>
          <a:p>
            <a:pPr lvl="1"/>
            <a:r>
              <a:rPr lang="en-GB" altLang="cs-CZ" sz="3200" dirty="0"/>
              <a:t>How will I find answer to my </a:t>
            </a:r>
            <a:r>
              <a:rPr lang="en-GB" altLang="cs-CZ" sz="3200" dirty="0" err="1"/>
              <a:t>RQ</a:t>
            </a:r>
            <a:r>
              <a:rPr lang="en-GB" altLang="cs-CZ" sz="3200" dirty="0"/>
              <a:t>?</a:t>
            </a:r>
          </a:p>
          <a:p>
            <a:pPr lvl="2"/>
            <a:r>
              <a:rPr lang="en-GB" altLang="cs-CZ" sz="2800" dirty="0"/>
              <a:t>How will I test my H?</a:t>
            </a:r>
          </a:p>
          <a:p>
            <a:pPr lvl="1"/>
            <a:r>
              <a:rPr lang="en-GB" altLang="cs-CZ" sz="3200" dirty="0"/>
              <a:t>How will I know the answer is TRUE? </a:t>
            </a:r>
            <a:r>
              <a:rPr lang="en-GB" altLang="cs-CZ" sz="3200" dirty="0">
                <a:sym typeface="Wingdings" panose="05000000000000000000" pitchFamily="2" charset="2"/>
              </a:rPr>
              <a:t> VALIDITY</a:t>
            </a:r>
            <a:endParaRPr lang="en-GB" altLang="cs-CZ" sz="3200" dirty="0"/>
          </a:p>
          <a:p>
            <a:pPr lvl="1"/>
            <a:endParaRPr lang="en-GB" alt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800" dirty="0"/>
              <a:t>RESEARCH DESIGN</a:t>
            </a:r>
          </a:p>
        </p:txBody>
      </p:sp>
      <p:sp>
        <p:nvSpPr>
          <p:cNvPr id="1048600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4444"/>
          </a:bodyPr>
          <a:lstStyle/>
          <a:p>
            <a:pPr fontAlgn="auto">
              <a:spcAft>
                <a:spcPts val="0"/>
              </a:spcAft>
            </a:pPr>
            <a:r>
              <a:rPr lang="en-GB" sz="3200" dirty="0"/>
              <a:t>What are my variables (phenomena)?</a:t>
            </a:r>
          </a:p>
          <a:p>
            <a:pPr fontAlgn="auto">
              <a:spcAft>
                <a:spcPts val="0"/>
              </a:spcAft>
            </a:pPr>
            <a:r>
              <a:rPr lang="en-GB" sz="3200" dirty="0"/>
              <a:t>What </a:t>
            </a:r>
            <a:r>
              <a:rPr lang="en-GB" sz="3200" b="1" dirty="0"/>
              <a:t>data</a:t>
            </a:r>
            <a:r>
              <a:rPr lang="en-GB" sz="3200" dirty="0"/>
              <a:t> represent my variables?</a:t>
            </a:r>
          </a:p>
          <a:p>
            <a:pPr lvl="1" fontAlgn="auto">
              <a:spcAft>
                <a:spcPts val="0"/>
              </a:spcAft>
            </a:pPr>
            <a:r>
              <a:rPr lang="en-GB" sz="2800" dirty="0"/>
              <a:t>How do I get the data? </a:t>
            </a:r>
          </a:p>
          <a:p>
            <a:pPr lvl="2" fontAlgn="auto">
              <a:spcAft>
                <a:spcPts val="0"/>
              </a:spcAft>
            </a:pPr>
            <a:r>
              <a:rPr lang="en-GB" sz="2800" dirty="0"/>
              <a:t>Find?</a:t>
            </a:r>
          </a:p>
          <a:p>
            <a:pPr lvl="2" fontAlgn="auto">
              <a:spcAft>
                <a:spcPts val="0"/>
              </a:spcAft>
            </a:pPr>
            <a:r>
              <a:rPr lang="en-GB" sz="2800" dirty="0"/>
              <a:t>How to create data?</a:t>
            </a:r>
          </a:p>
          <a:p>
            <a:pPr lvl="1" fontAlgn="auto">
              <a:spcAft>
                <a:spcPts val="0"/>
              </a:spcAft>
            </a:pPr>
            <a:r>
              <a:rPr lang="en-GB" sz="2800" dirty="0"/>
              <a:t>What will be the limitations of the data?</a:t>
            </a:r>
          </a:p>
          <a:p>
            <a:pPr lvl="2" fontAlgn="auto">
              <a:spcAft>
                <a:spcPts val="0"/>
              </a:spcAft>
            </a:pPr>
            <a:r>
              <a:rPr lang="en-GB" sz="2800" dirty="0"/>
              <a:t>Representativeness </a:t>
            </a:r>
          </a:p>
          <a:p>
            <a:pPr lvl="3" fontAlgn="auto">
              <a:spcAft>
                <a:spcPts val="0"/>
              </a:spcAft>
            </a:pPr>
            <a:r>
              <a:rPr lang="en-GB" sz="2650" dirty="0"/>
              <a:t>people, places, time, phenomena… </a:t>
            </a:r>
          </a:p>
          <a:p>
            <a:pPr lvl="2" fontAlgn="auto">
              <a:spcAft>
                <a:spcPts val="0"/>
              </a:spcAft>
            </a:pPr>
            <a:r>
              <a:rPr lang="en-GB" sz="2850" dirty="0"/>
              <a:t>Validity – certainty about the variables affecting the data (intended, unintended)</a:t>
            </a:r>
          </a:p>
          <a:p>
            <a:pPr fontAlgn="auto">
              <a:spcAft>
                <a:spcPts val="0"/>
              </a:spcAft>
            </a:pPr>
            <a:endParaRPr lang="en-GB" dirty="0"/>
          </a:p>
          <a:p>
            <a:pPr lvl="1" fontAlgn="auto">
              <a:spcAft>
                <a:spcPts val="0"/>
              </a:spcAft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BASIC ELEMENTS OF RESEARCH DESIGNS - CHOICES</a:t>
            </a:r>
          </a:p>
        </p:txBody>
      </p:sp>
      <p:sp>
        <p:nvSpPr>
          <p:cNvPr id="1048604" name="Zástupný symbol pro obsah 2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cs-CZ" sz="2800" dirty="0"/>
              <a:t>Gather existing data …. create data?</a:t>
            </a:r>
          </a:p>
          <a:p>
            <a:r>
              <a:rPr lang="en-GB" altLang="cs-CZ" sz="2800" dirty="0"/>
              <a:t>Precisely measure a few variables … gather rich, contextual data (many variables)?</a:t>
            </a:r>
          </a:p>
          <a:p>
            <a:r>
              <a:rPr lang="en-GB" altLang="cs-CZ" sz="2800" dirty="0"/>
              <a:t>Low interference (lurking) … high interference? </a:t>
            </a:r>
          </a:p>
          <a:p>
            <a:r>
              <a:rPr lang="en-GB" altLang="cs-CZ" sz="2800" dirty="0"/>
              <a:t>Field … laboratory?</a:t>
            </a:r>
          </a:p>
          <a:p>
            <a:r>
              <a:rPr lang="en-GB" altLang="cs-CZ" sz="2800" dirty="0"/>
              <a:t>Focus on one time  …. follow the processes?</a:t>
            </a:r>
            <a:endParaRPr lang="cs-CZ" altLang="cs-CZ" sz="2800" dirty="0"/>
          </a:p>
          <a:p>
            <a:r>
              <a:rPr lang="cs-CZ" altLang="cs-CZ" sz="2800" dirty="0" err="1"/>
              <a:t>High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control</a:t>
            </a:r>
            <a:r>
              <a:rPr lang="cs-CZ" altLang="cs-CZ" sz="2800" dirty="0"/>
              <a:t> …. natural </a:t>
            </a:r>
            <a:r>
              <a:rPr lang="cs-CZ" altLang="cs-CZ" sz="2800" dirty="0" err="1"/>
              <a:t>occurrence</a:t>
            </a:r>
            <a:endParaRPr lang="en-GB" altLang="cs-CZ" sz="2800" dirty="0"/>
          </a:p>
          <a:p>
            <a:pPr marL="0" indent="0">
              <a:buNone/>
            </a:pPr>
            <a:endParaRPr lang="en-GB" altLang="cs-CZ" sz="2800" dirty="0"/>
          </a:p>
          <a:p>
            <a:pPr marL="0" indent="0">
              <a:buNone/>
            </a:pPr>
            <a:endParaRPr lang="en-GB" altLang="cs-CZ" sz="2800" dirty="0"/>
          </a:p>
          <a:p>
            <a:pPr marL="0" indent="0">
              <a:buNone/>
            </a:pPr>
            <a:endParaRPr lang="en-GB" altLang="cs-CZ" sz="2800" dirty="0"/>
          </a:p>
          <a:p>
            <a:endParaRPr lang="en-GB" altLang="cs-CZ" sz="2800" dirty="0"/>
          </a:p>
          <a:p>
            <a:endParaRPr lang="en-GB" altLang="cs-CZ" sz="2800" dirty="0"/>
          </a:p>
          <a:p>
            <a:endParaRPr lang="en-GB" alt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So, what is it that we want to know about designs?</a:t>
            </a:r>
          </a:p>
        </p:txBody>
      </p:sp>
      <p:sp>
        <p:nvSpPr>
          <p:cNvPr id="1048602" name="Zástupný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800" b="1" dirty="0"/>
              <a:t>Chose</a:t>
            </a:r>
            <a:r>
              <a:rPr lang="en-GB" sz="2800" dirty="0"/>
              <a:t> a design based on our </a:t>
            </a:r>
            <a:r>
              <a:rPr lang="en-GB" sz="2800" dirty="0" err="1"/>
              <a:t>RQ</a:t>
            </a:r>
            <a:r>
              <a:rPr lang="en-GB" sz="2800" dirty="0"/>
              <a:t> and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b="1" dirty="0"/>
              <a:t>Specify</a:t>
            </a:r>
            <a:r>
              <a:rPr lang="en-GB" sz="2800" dirty="0"/>
              <a:t> the design so that it can produce high quality data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b="1" dirty="0"/>
              <a:t>Execute</a:t>
            </a:r>
            <a:r>
              <a:rPr lang="en-GB" sz="2800" dirty="0"/>
              <a:t> the design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/>
              <a:t>… </a:t>
            </a:r>
            <a:r>
              <a:rPr lang="en-GB" sz="2800" dirty="0" err="1"/>
              <a:t>Analyze</a:t>
            </a:r>
            <a:r>
              <a:rPr lang="en-GB" sz="2800" dirty="0"/>
              <a:t> the data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Types of research questions</a:t>
            </a:r>
          </a:p>
        </p:txBody>
      </p:sp>
      <p:sp>
        <p:nvSpPr>
          <p:cNvPr id="1048606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Exploratory – we are not sure about variables</a:t>
            </a:r>
          </a:p>
          <a:p>
            <a:pPr lvl="1"/>
            <a:r>
              <a:rPr lang="en-GB" dirty="0"/>
              <a:t>Little established theory, uncertainty about relevant variables, concepts</a:t>
            </a:r>
          </a:p>
          <a:p>
            <a:pPr lvl="1"/>
            <a:r>
              <a:rPr lang="en-GB" dirty="0"/>
              <a:t>Focus on understanding the phenomenon in its context, on its meaning</a:t>
            </a:r>
          </a:p>
          <a:p>
            <a:pPr lvl="1"/>
            <a:r>
              <a:rPr lang="en-GB" dirty="0"/>
              <a:t>Proposals of concepts/variables and their values (categorizations) or even theory of their relationships</a:t>
            </a:r>
          </a:p>
          <a:p>
            <a:r>
              <a:rPr lang="en-GB" noProof="0" dirty="0"/>
              <a:t>Descriptive – we have questions about variables</a:t>
            </a:r>
          </a:p>
          <a:p>
            <a:pPr lvl="1"/>
            <a:r>
              <a:rPr lang="en-GB" dirty="0"/>
              <a:t>What are variants of phenomena that occur and how frequently they occur</a:t>
            </a:r>
            <a:endParaRPr lang="en-GB" noProof="0" dirty="0"/>
          </a:p>
          <a:p>
            <a:pPr lvl="1"/>
            <a:r>
              <a:rPr lang="en-GB" noProof="0" dirty="0"/>
              <a:t>Correlational – are there any associations among the occurrences? </a:t>
            </a:r>
          </a:p>
          <a:p>
            <a:r>
              <a:rPr lang="en-GB" noProof="0" dirty="0"/>
              <a:t>Causal – does one phenomenon give rise to another? </a:t>
            </a:r>
          </a:p>
          <a:p>
            <a:endParaRPr lang="en-GB" noProof="0" dirty="0"/>
          </a:p>
          <a:p>
            <a:endParaRPr lang="en-GB" noProof="0" dirty="0"/>
          </a:p>
        </p:txBody>
      </p:sp>
      <p:pic>
        <p:nvPicPr>
          <p:cNvPr id="2097153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298" y="5829211"/>
            <a:ext cx="6332769" cy="10287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2068</Words>
  <Application>Microsoft Office PowerPoint</Application>
  <PresentationFormat>Předvádění na obrazovce (4:3)</PresentationFormat>
  <Paragraphs>262</Paragraphs>
  <Slides>32</Slides>
  <Notes>4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Segoe UI</vt:lpstr>
      <vt:lpstr>Wingdings</vt:lpstr>
      <vt:lpstr>Motiv Office</vt:lpstr>
      <vt:lpstr>Lecture 3 - Design DHX_MET1 Methodology 1</vt:lpstr>
      <vt:lpstr>Prezentace aplikace PowerPoint</vt:lpstr>
      <vt:lpstr>Exam</vt:lpstr>
      <vt:lpstr>So far we have…</vt:lpstr>
      <vt:lpstr>RESEARCH DESIGN?</vt:lpstr>
      <vt:lpstr>RESEARCH DESIGN</vt:lpstr>
      <vt:lpstr>BASIC ELEMENTS OF RESEARCH DESIGNS - CHOICES</vt:lpstr>
      <vt:lpstr>So, what is it that we want to know about designs?</vt:lpstr>
      <vt:lpstr>Types of research questions</vt:lpstr>
      <vt:lpstr>Designs  - templates for research – by discourse</vt:lpstr>
      <vt:lpstr>Designs  - templates for research – by the underlying logic</vt:lpstr>
      <vt:lpstr>Ethnography</vt:lpstr>
      <vt:lpstr>Case study</vt:lpstr>
      <vt:lpstr>Case study – practical features</vt:lpstr>
      <vt:lpstr>Content/thematic analysis Grounded theory</vt:lpstr>
      <vt:lpstr>Observations</vt:lpstr>
      <vt:lpstr>Surveys</vt:lpstr>
      <vt:lpstr>Surveys – practical properties</vt:lpstr>
      <vt:lpstr>Experimenting – for causal RQs</vt:lpstr>
      <vt:lpstr>Experimenting– features</vt:lpstr>
      <vt:lpstr>Specific applied designs</vt:lpstr>
      <vt:lpstr>EXPERIMENTATION IN DETAIL</vt:lpstr>
      <vt:lpstr>If the hypothesis is true and everything is executed properly…</vt:lpstr>
      <vt:lpstr>What is control?</vt:lpstr>
      <vt:lpstr>Internal validity – the concept of success</vt:lpstr>
      <vt:lpstr>Examples of experimental designs</vt:lpstr>
      <vt:lpstr>Generic threats to internal validity</vt:lpstr>
      <vt:lpstr>Not all experiments are true experiments</vt:lpstr>
      <vt:lpstr>Field-experimenting</vt:lpstr>
      <vt:lpstr>External validity - generalizability</vt:lpstr>
      <vt:lpstr>Ethics The need for control can lead us astray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psychologie</dc:title>
  <dc:creator>Standa Ježek</dc:creator>
  <cp:lastModifiedBy>Standa Ježek</cp:lastModifiedBy>
  <cp:revision>22</cp:revision>
  <dcterms:created xsi:type="dcterms:W3CDTF">2007-09-22T07:38:12Z</dcterms:created>
  <dcterms:modified xsi:type="dcterms:W3CDTF">2019-10-23T06:48:56Z</dcterms:modified>
</cp:coreProperties>
</file>