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3" r:id="rId2"/>
    <p:sldId id="295" r:id="rId3"/>
    <p:sldId id="294" r:id="rId4"/>
    <p:sldId id="296" r:id="rId5"/>
    <p:sldId id="297" r:id="rId6"/>
    <p:sldId id="298" r:id="rId7"/>
    <p:sldId id="299" r:id="rId8"/>
    <p:sldId id="300" r:id="rId9"/>
    <p:sldId id="301" r:id="rId10"/>
    <p:sldId id="288" r:id="rId11"/>
    <p:sldId id="273" r:id="rId12"/>
    <p:sldId id="274" r:id="rId13"/>
    <p:sldId id="280" r:id="rId14"/>
    <p:sldId id="303" r:id="rId15"/>
    <p:sldId id="279" r:id="rId16"/>
    <p:sldId id="278" r:id="rId17"/>
    <p:sldId id="277" r:id="rId18"/>
    <p:sldId id="276" r:id="rId19"/>
    <p:sldId id="305" r:id="rId20"/>
    <p:sldId id="306" r:id="rId21"/>
    <p:sldId id="304" r:id="rId22"/>
  </p:sldIdLst>
  <p:sldSz cx="9144000" cy="6858000" type="screen4x3"/>
  <p:notesSz cx="6867525" cy="99917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72" autoAdjust="0"/>
    <p:restoredTop sz="84730" autoAdjust="0"/>
  </p:normalViewPr>
  <p:slideViewPr>
    <p:cSldViewPr>
      <p:cViewPr varScale="1">
        <p:scale>
          <a:sx n="61" d="100"/>
          <a:sy n="61" d="100"/>
        </p:scale>
        <p:origin x="112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2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0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fld id="{B9BB1B83-A0C3-4AEE-BAB9-1CB2EF3C89B4}" type="datetimeFigureOut">
              <a:rPr lang="cs-CZ"/>
              <a:t>29.10.2019</a:t>
            </a:fld>
            <a:endParaRPr lang="cs-CZ"/>
          </a:p>
        </p:txBody>
      </p:sp>
      <p:sp>
        <p:nvSpPr>
          <p:cNvPr id="1048691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0075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2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9375" y="9490075"/>
            <a:ext cx="2976563" cy="5000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fld id="{1CA02916-19F2-40D6-A687-A43C1577394F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8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8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25" y="749300"/>
            <a:ext cx="4994275" cy="3746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68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46625"/>
            <a:ext cx="54927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4868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0075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8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9490075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fld id="{FD62440A-904A-4D09-9207-38799F0A18F2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89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48590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7ADFB3-E29B-4855-AE81-EE668870097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fld id="{72649371-004F-4823-B1BE-69142C636168}" type="slidenum">
              <a:rPr kumimoji="0" lang="cs-CZ" altLang="cs-CZ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18</a:t>
            </a:fld>
            <a:endParaRPr kumimoji="0" lang="cs-CZ" altLang="cs-CZ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34921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fld id="{0E5A02C3-2967-4A7C-9A2F-AC7B925B4938}" type="slidenum">
              <a:rPr kumimoji="0" lang="cs-CZ" altLang="cs-CZ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19</a:t>
            </a:fld>
            <a:endParaRPr kumimoji="0" lang="cs-CZ" altLang="cs-CZ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568103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fld id="{144DB304-A351-4F32-B49E-FD5ABC3B7135}" type="slidenum">
              <a:rPr kumimoji="0" lang="cs-CZ" altLang="cs-CZ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10</a:t>
            </a:fld>
            <a:endParaRPr kumimoji="0" lang="cs-CZ" altLang="cs-CZ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524846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fld id="{801E700E-E072-423C-92AD-6820D733DCE8}" type="slidenum">
              <a:rPr kumimoji="0" lang="cs-CZ" altLang="cs-CZ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11</a:t>
            </a:fld>
            <a:endParaRPr kumimoji="0" lang="cs-CZ" altLang="cs-CZ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CÍL je třeba mít jasný</a:t>
            </a:r>
          </a:p>
          <a:p>
            <a:r>
              <a:rPr lang="cs-CZ" altLang="cs-CZ"/>
              <a:t>Zastavit se u záznamu – získat souhlas a natáčet.</a:t>
            </a:r>
          </a:p>
          <a:p>
            <a:r>
              <a:rPr lang="cs-CZ" altLang="cs-CZ"/>
              <a:t>Spoléhání na záznam může vést k „neposlouchání“.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06567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fld id="{732F148A-42D4-446C-A9A6-D1BE6046E1FD}" type="slidenum">
              <a:rPr kumimoji="0" lang="cs-CZ" altLang="cs-CZ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12</a:t>
            </a:fld>
            <a:endParaRPr kumimoji="0" lang="cs-CZ" altLang="cs-CZ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 Strukturovanost=</a:t>
            </a:r>
          </a:p>
          <a:p>
            <a:r>
              <a:rPr lang="cs-CZ" altLang="cs-CZ"/>
              <a:t>neměnnost otázek</a:t>
            </a:r>
          </a:p>
          <a:p>
            <a:r>
              <a:rPr lang="cs-CZ" altLang="cs-CZ"/>
              <a:t>neměnnost způsobu (pořadí) jejich kladení --- MALÁ INTERAKTIVNOST</a:t>
            </a:r>
          </a:p>
          <a:p>
            <a:r>
              <a:rPr lang="cs-CZ" altLang="cs-CZ"/>
              <a:t>(spíše) uzavřenost otázek</a:t>
            </a:r>
          </a:p>
          <a:p>
            <a:r>
              <a:rPr lang="cs-CZ" altLang="cs-CZ"/>
              <a:t>Absence přizpůsobivosti průběhu rozhovoru</a:t>
            </a:r>
          </a:p>
          <a:p>
            <a:r>
              <a:rPr lang="cs-CZ" altLang="cs-CZ"/>
              <a:t>Vysoká přesnost a opakovatelnost</a:t>
            </a:r>
          </a:p>
          <a:p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92769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fld id="{F3FE247C-B92D-435C-8D11-D32368728BC7}" type="slidenum">
              <a:rPr kumimoji="0" lang="cs-CZ" altLang="cs-CZ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13</a:t>
            </a:fld>
            <a:endParaRPr kumimoji="0" lang="cs-CZ" altLang="cs-CZ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 To vše dohromady je v rozhovorovém schématu.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6434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fld id="{8D34B859-A16C-4868-9554-A020CB59D0FD}" type="slidenum">
              <a:rPr kumimoji="0" lang="cs-CZ" altLang="cs-CZ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14</a:t>
            </a:fld>
            <a:endParaRPr kumimoji="0" lang="cs-CZ" altLang="cs-CZ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 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68484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fld id="{DB4AF76D-1107-4852-A43D-1261B8F14745}" type="slidenum">
              <a:rPr kumimoji="0" lang="cs-CZ" altLang="cs-CZ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15</a:t>
            </a:fld>
            <a:endParaRPr kumimoji="0" lang="cs-CZ" altLang="cs-CZ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Ukázat příklad na klima.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96403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fld id="{DD359C68-8774-4DB1-B6A1-0E3540AE5B1C}" type="slidenum">
              <a:rPr kumimoji="0" lang="cs-CZ" altLang="cs-CZ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16</a:t>
            </a:fld>
            <a:endParaRPr kumimoji="0" lang="cs-CZ" altLang="cs-CZ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Rozdíl mezi otevřenými/uzavřenými a těmi speciálními spočívá také v míře 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611384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marL="742950" indent="-28575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marL="11430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marL="16002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marL="2057400" indent="-228600"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fld id="{B9EFE703-5EE1-41C2-9E4D-5E82C552070A}" type="slidenum">
              <a:rPr kumimoji="0" lang="cs-CZ" altLang="cs-CZ" sz="12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17</a:t>
            </a:fld>
            <a:endParaRPr kumimoji="0" lang="cs-CZ" altLang="cs-CZ" sz="12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 Aby usnadňovala vybavení těch paměťových stop, které chceme a minimalizovala nežádoucí „asociace“.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9893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582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104858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8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8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B88E-594B-4D6B-AD05-E7D6266DE0DF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57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5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B0CA-4DBA-43A2-A626-38E90B7AFFAB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46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4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AAE-B3AC-4CF7-B376-BF453B041948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58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90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943E-0A04-4E52-B941-4A3B27B387D2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62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6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09E8-C52B-4569-A2A0-E236DC4A8C89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32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33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3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3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3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D8E9-B7FE-4864-9981-942FA261AB4E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67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68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69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70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71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2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3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C43A-FBE0-4084-BD21-58F985D669AD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4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F40-3016-4FE6-BB50-2D4846ECAF4D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9788-CE29-47A6-9656-3140DB579F43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78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7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80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7828-6EA1-435C-9D22-5960E90C8AEB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51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cs-CZ" noProof="0"/>
          </a:p>
        </p:txBody>
      </p:sp>
      <p:sp>
        <p:nvSpPr>
          <p:cNvPr id="1048652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5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A273-BF06-4721-AFB7-F196D4E90313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Zástupný nadpis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48577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7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57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58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33BFF5C-355E-4233-96D3-4575D4AD865A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Nadpis 1"/>
          <p:cNvSpPr>
            <a:spLocks noGrp="1"/>
          </p:cNvSpPr>
          <p:nvPr>
            <p:ph type="ctrTitle"/>
          </p:nvPr>
        </p:nvSpPr>
        <p:spPr>
          <a:xfrm>
            <a:off x="899592" y="1122363"/>
            <a:ext cx="7704856" cy="2387600"/>
          </a:xfrm>
        </p:spPr>
        <p:txBody>
          <a:bodyPr>
            <a:normAutofit fontScale="90000"/>
          </a:bodyPr>
          <a:lstStyle/>
          <a:p>
            <a:r>
              <a:rPr lang="en-GB" noProof="0" dirty="0"/>
              <a:t>Lecture </a:t>
            </a:r>
            <a:r>
              <a:rPr lang="cs-CZ" noProof="0" dirty="0"/>
              <a:t>4</a:t>
            </a:r>
            <a:r>
              <a:rPr lang="en-GB" noProof="0" dirty="0"/>
              <a:t> </a:t>
            </a:r>
            <a:br>
              <a:rPr lang="cs-CZ" noProof="0" dirty="0"/>
            </a:br>
            <a:r>
              <a:rPr lang="en-GB" noProof="0" dirty="0"/>
              <a:t> </a:t>
            </a:r>
            <a:r>
              <a:rPr lang="cs-CZ" noProof="0" dirty="0" err="1"/>
              <a:t>Creating</a:t>
            </a:r>
            <a:r>
              <a:rPr lang="cs-CZ" noProof="0" dirty="0"/>
              <a:t> data by </a:t>
            </a:r>
            <a:r>
              <a:rPr lang="cs-CZ" noProof="0" dirty="0" err="1"/>
              <a:t>asking</a:t>
            </a:r>
            <a:r>
              <a:rPr lang="cs-CZ" noProof="0" dirty="0"/>
              <a:t> </a:t>
            </a:r>
            <a:r>
              <a:rPr lang="cs-CZ" noProof="0" dirty="0" err="1"/>
              <a:t>questions</a:t>
            </a:r>
            <a:br>
              <a:rPr lang="en-GB" noProof="0" dirty="0"/>
            </a:br>
            <a:r>
              <a:rPr lang="en-GB" sz="4400" noProof="0" dirty="0"/>
              <a:t>DHX_MET1 Methodology 1</a:t>
            </a:r>
            <a:endParaRPr lang="en-GB" noProof="0" dirty="0"/>
          </a:p>
        </p:txBody>
      </p:sp>
      <p:sp>
        <p:nvSpPr>
          <p:cNvPr id="1048587" name="Podnadpis 2"/>
          <p:cNvSpPr>
            <a:spLocks noGrp="1"/>
          </p:cNvSpPr>
          <p:nvPr>
            <p:ph type="subTitle" idx="1"/>
          </p:nvPr>
        </p:nvSpPr>
        <p:spPr>
          <a:xfrm>
            <a:off x="1143000" y="4320330"/>
            <a:ext cx="6858000" cy="937470"/>
          </a:xfrm>
        </p:spPr>
        <p:txBody>
          <a:bodyPr/>
          <a:lstStyle/>
          <a:p>
            <a:r>
              <a:rPr lang="en-GB" noProof="0" dirty="0"/>
              <a:t>Stanislav Ježek</a:t>
            </a:r>
          </a:p>
          <a:p>
            <a:r>
              <a:rPr lang="en-GB" noProof="0" dirty="0"/>
              <a:t>Faculty of Social Studies MU</a:t>
            </a:r>
          </a:p>
          <a:p>
            <a:endParaRPr lang="en-GB" noProof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61" name="AutoShape 9"/>
          <p:cNvSpPr>
            <a:spLocks noChangeArrowheads="1"/>
          </p:cNvSpPr>
          <p:nvPr/>
        </p:nvSpPr>
        <p:spPr bwMode="auto">
          <a:xfrm rot="10800000">
            <a:off x="323528" y="-2619377"/>
            <a:ext cx="8137846" cy="8856664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3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197" y="10803"/>
                </a:moveTo>
                <a:cubicBezTo>
                  <a:pt x="9197" y="10802"/>
                  <a:pt x="9197" y="10801"/>
                  <a:pt x="9197" y="10800"/>
                </a:cubicBezTo>
                <a:cubicBezTo>
                  <a:pt x="9197" y="9914"/>
                  <a:pt x="9914" y="9197"/>
                  <a:pt x="10800" y="9197"/>
                </a:cubicBezTo>
                <a:cubicBezTo>
                  <a:pt x="11685" y="9197"/>
                  <a:pt x="12403" y="9914"/>
                  <a:pt x="12403" y="10800"/>
                </a:cubicBezTo>
                <a:cubicBezTo>
                  <a:pt x="12403" y="10801"/>
                  <a:pt x="12402" y="10802"/>
                  <a:pt x="12402" y="10803"/>
                </a:cubicBezTo>
                <a:lnTo>
                  <a:pt x="21599" y="10820"/>
                </a:lnTo>
                <a:cubicBezTo>
                  <a:pt x="21599" y="10813"/>
                  <a:pt x="21600" y="10806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0806"/>
                  <a:pt x="0" y="10813"/>
                  <a:pt x="0" y="10820"/>
                </a:cubicBezTo>
                <a:lnTo>
                  <a:pt x="9197" y="10803"/>
                </a:lnTo>
                <a:close/>
              </a:path>
            </a:pathLst>
          </a:custGeom>
          <a:solidFill>
            <a:srgbClr val="99CC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cs-CZ" altLang="cs-CZ" sz="3200" b="1" dirty="0" err="1">
                <a:latin typeface="Trebuchet MS" panose="020B0603020202020204" pitchFamily="34" charset="0"/>
              </a:rPr>
              <a:t>OBSERVATIONAL</a:t>
            </a:r>
            <a:endParaRPr lang="cs-CZ" altLang="cs-CZ" sz="3200" b="1" dirty="0">
              <a:latin typeface="Trebuchet MS" panose="020B0603020202020204" pitchFamily="34" charset="0"/>
            </a:endParaRPr>
          </a:p>
          <a:p>
            <a:pPr>
              <a:buClr>
                <a:srgbClr val="666633"/>
              </a:buClr>
              <a:defRPr/>
            </a:pPr>
            <a:r>
              <a:rPr lang="cs-CZ" altLang="cs-CZ" sz="2400" dirty="0" err="1">
                <a:latin typeface="Trebuchet MS" panose="020B0603020202020204" pitchFamily="34" charset="0"/>
              </a:rPr>
              <a:t>OBSERVATION</a:t>
            </a:r>
            <a:endParaRPr lang="cs-CZ" altLang="cs-CZ" sz="2400" dirty="0">
              <a:latin typeface="Trebuchet MS" panose="020B0603020202020204" pitchFamily="34" charset="0"/>
            </a:endParaRPr>
          </a:p>
          <a:p>
            <a:pPr>
              <a:buClr>
                <a:srgbClr val="666633"/>
              </a:buClr>
              <a:defRPr/>
            </a:pPr>
            <a:r>
              <a:rPr lang="cs-CZ" altLang="cs-CZ" sz="2400" dirty="0" err="1">
                <a:latin typeface="Trebuchet MS" panose="020B0603020202020204" pitchFamily="34" charset="0"/>
              </a:rPr>
              <a:t>PRODUCT</a:t>
            </a:r>
            <a:r>
              <a:rPr lang="cs-CZ" altLang="cs-CZ" sz="2400" dirty="0">
                <a:latin typeface="Trebuchet MS" panose="020B0603020202020204" pitchFamily="34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</a:rPr>
              <a:t>ANALYSIS</a:t>
            </a:r>
            <a:endParaRPr lang="cs-CZ" altLang="cs-CZ" sz="2400" dirty="0">
              <a:latin typeface="Trebuchet MS" panose="020B0603020202020204" pitchFamily="34" charset="0"/>
            </a:endParaRPr>
          </a:p>
          <a:p>
            <a:pPr>
              <a:buClr>
                <a:srgbClr val="666633"/>
              </a:buClr>
              <a:defRPr/>
            </a:pPr>
            <a:r>
              <a:rPr lang="cs-CZ" altLang="cs-CZ" sz="2400" dirty="0" err="1">
                <a:latin typeface="Trebuchet MS" panose="020B0603020202020204" pitchFamily="34" charset="0"/>
              </a:rPr>
              <a:t>TRACES</a:t>
            </a:r>
            <a:r>
              <a:rPr lang="cs-CZ" altLang="cs-CZ" sz="2400" dirty="0">
                <a:latin typeface="Trebuchet MS" panose="020B0603020202020204" pitchFamily="34" charset="0"/>
              </a:rPr>
              <a:t>, </a:t>
            </a:r>
            <a:r>
              <a:rPr lang="cs-CZ" altLang="cs-CZ" sz="2400" dirty="0" err="1">
                <a:latin typeface="Trebuchet MS" panose="020B0603020202020204" pitchFamily="34" charset="0"/>
              </a:rPr>
              <a:t>USAGE</a:t>
            </a:r>
            <a:r>
              <a:rPr lang="cs-CZ" altLang="cs-CZ" sz="2400" dirty="0">
                <a:latin typeface="Trebuchet MS" panose="020B0603020202020204" pitchFamily="34" charset="0"/>
              </a:rPr>
              <a:t> DATA</a:t>
            </a:r>
          </a:p>
          <a:p>
            <a:pPr marL="442913">
              <a:buClr>
                <a:srgbClr val="666633"/>
              </a:buClr>
              <a:defRPr/>
            </a:pPr>
            <a:r>
              <a:rPr lang="cs-CZ" altLang="cs-CZ" sz="2400" dirty="0">
                <a:latin typeface="Trebuchet MS" panose="020B0603020202020204" pitchFamily="34" charset="0"/>
              </a:rPr>
              <a:t>INSTRUMENTS</a:t>
            </a:r>
          </a:p>
          <a:p>
            <a:pPr marL="631825">
              <a:buClr>
                <a:srgbClr val="666633"/>
              </a:buClr>
              <a:defRPr/>
            </a:pPr>
            <a:r>
              <a:rPr lang="cs-CZ" altLang="cs-CZ" sz="2400" dirty="0" err="1">
                <a:latin typeface="Trebuchet MS" panose="020B0603020202020204" pitchFamily="34" charset="0"/>
              </a:rPr>
              <a:t>EXPERIMENTAL</a:t>
            </a:r>
            <a:r>
              <a:rPr lang="cs-CZ" altLang="cs-CZ" sz="2400" dirty="0">
                <a:latin typeface="Trebuchet MS" panose="020B0603020202020204" pitchFamily="34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</a:rPr>
              <a:t>PROTOCOLS</a:t>
            </a:r>
            <a:endParaRPr lang="cs-CZ" altLang="cs-CZ" sz="2400" dirty="0">
              <a:latin typeface="Trebuchet MS" panose="020B0603020202020204" pitchFamily="34" charset="0"/>
            </a:endParaRPr>
          </a:p>
          <a:p>
            <a:pPr marL="1254125">
              <a:buClr>
                <a:srgbClr val="666633"/>
              </a:buClr>
              <a:defRPr/>
            </a:pPr>
            <a:r>
              <a:rPr lang="cs-CZ" altLang="cs-CZ" sz="2400" dirty="0">
                <a:latin typeface="Trebuchet MS" panose="020B0603020202020204" pitchFamily="34" charset="0"/>
              </a:rPr>
              <a:t>PSYCH. </a:t>
            </a:r>
            <a:r>
              <a:rPr lang="cs-CZ" altLang="cs-CZ" sz="2400" dirty="0" err="1">
                <a:latin typeface="Trebuchet MS" panose="020B0603020202020204" pitchFamily="34" charset="0"/>
              </a:rPr>
              <a:t>TESTS</a:t>
            </a:r>
            <a:endParaRPr lang="en-US" altLang="cs-CZ" sz="2400" dirty="0">
              <a:latin typeface="Trebuchet MS" panose="020B0603020202020204" pitchFamily="34" charset="0"/>
            </a:endParaRPr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altLang="cs-CZ" sz="3200" b="1" dirty="0" err="1">
                <a:latin typeface="Trebuchet MS" panose="020B0603020202020204" pitchFamily="34" charset="0"/>
              </a:rPr>
              <a:t>ASKING</a:t>
            </a:r>
            <a:r>
              <a:rPr lang="cs-CZ" altLang="cs-CZ" sz="3200" b="1" dirty="0">
                <a:latin typeface="Trebuchet MS" panose="020B0603020202020204" pitchFamily="34" charset="0"/>
              </a:rPr>
              <a:t> </a:t>
            </a:r>
            <a:r>
              <a:rPr lang="cs-CZ" altLang="cs-CZ" sz="3200" b="1" dirty="0" err="1">
                <a:latin typeface="Trebuchet MS" panose="020B0603020202020204" pitchFamily="34" charset="0"/>
              </a:rPr>
              <a:t>QUESTIONS</a:t>
            </a:r>
            <a:endParaRPr lang="cs-CZ" altLang="cs-CZ" sz="3200" b="1" dirty="0">
              <a:latin typeface="Trebuchet MS" panose="020B0603020202020204" pitchFamily="34" charset="0"/>
            </a:endParaRPr>
          </a:p>
          <a:p>
            <a:pPr lvl="1">
              <a:buClr>
                <a:srgbClr val="666633"/>
              </a:buClr>
            </a:pPr>
            <a:r>
              <a:rPr lang="cs-CZ" altLang="cs-CZ" sz="2800" dirty="0">
                <a:latin typeface="Trebuchet MS" panose="020B0603020202020204" pitchFamily="34" charset="0"/>
              </a:rPr>
              <a:t>INTERVIEW</a:t>
            </a:r>
          </a:p>
          <a:p>
            <a:pPr lvl="1">
              <a:buClr>
                <a:srgbClr val="666633"/>
              </a:buClr>
            </a:pPr>
            <a:endParaRPr lang="cs-CZ" altLang="cs-CZ" sz="2800" dirty="0">
              <a:latin typeface="Trebuchet MS" panose="020B0603020202020204" pitchFamily="34" charset="0"/>
            </a:endParaRPr>
          </a:p>
          <a:p>
            <a:pPr lvl="1">
              <a:buClr>
                <a:srgbClr val="666633"/>
              </a:buClr>
            </a:pPr>
            <a:r>
              <a:rPr lang="cs-CZ" altLang="cs-CZ" sz="2800" dirty="0" err="1">
                <a:latin typeface="Trebuchet MS" panose="020B0603020202020204" pitchFamily="34" charset="0"/>
              </a:rPr>
              <a:t>QUESTIONNAIRE</a:t>
            </a:r>
            <a:endParaRPr lang="cs-CZ" altLang="cs-CZ" sz="2800" dirty="0">
              <a:latin typeface="Trebuchet MS" panose="020B0603020202020204" pitchFamily="34" charset="0"/>
            </a:endParaRPr>
          </a:p>
          <a:p>
            <a:pPr lvl="1">
              <a:buClr>
                <a:srgbClr val="666633"/>
              </a:buClr>
            </a:pPr>
            <a:r>
              <a:rPr lang="cs-CZ" altLang="cs-CZ" sz="2000" dirty="0">
                <a:latin typeface="Trebuchet MS" panose="020B0603020202020204" pitchFamily="34" charset="0"/>
              </a:rPr>
              <a:t>RATING </a:t>
            </a:r>
            <a:r>
              <a:rPr lang="cs-CZ" altLang="cs-CZ" sz="2000" dirty="0" err="1">
                <a:latin typeface="Trebuchet MS" panose="020B0603020202020204" pitchFamily="34" charset="0"/>
              </a:rPr>
              <a:t>SCALES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 lvl="1">
              <a:buClr>
                <a:srgbClr val="666633"/>
              </a:buClr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buClr>
                <a:srgbClr val="666633"/>
              </a:buClr>
            </a:pPr>
            <a:r>
              <a:rPr lang="cs-CZ" altLang="cs-CZ" sz="2300" dirty="0" err="1">
                <a:latin typeface="Trebuchet MS" panose="020B0603020202020204" pitchFamily="34" charset="0"/>
              </a:rPr>
              <a:t>ATTITUDE</a:t>
            </a:r>
            <a:r>
              <a:rPr lang="cs-CZ" altLang="cs-CZ" sz="2300" dirty="0">
                <a:latin typeface="Trebuchet MS" panose="020B0603020202020204" pitchFamily="34" charset="0"/>
              </a:rPr>
              <a:t> </a:t>
            </a:r>
            <a:r>
              <a:rPr lang="cs-CZ" altLang="cs-CZ" sz="2300" dirty="0" err="1">
                <a:latin typeface="Trebuchet MS" panose="020B0603020202020204" pitchFamily="34" charset="0"/>
              </a:rPr>
              <a:t>SCALES</a:t>
            </a:r>
            <a:endParaRPr lang="cs-CZ" altLang="cs-CZ" sz="2300" dirty="0">
              <a:latin typeface="Trebuchet MS" panose="020B0603020202020204" pitchFamily="34" charset="0"/>
            </a:endParaRPr>
          </a:p>
          <a:p>
            <a:pPr lvl="1">
              <a:buClr>
                <a:srgbClr val="666633"/>
              </a:buClr>
            </a:pPr>
            <a:endParaRPr lang="cs-CZ" altLang="cs-CZ" sz="2000" dirty="0">
              <a:latin typeface="Trebuchet MS" panose="020B0603020202020204" pitchFamily="34" charset="0"/>
            </a:endParaRPr>
          </a:p>
        </p:txBody>
      </p:sp>
      <p:sp>
        <p:nvSpPr>
          <p:cNvPr id="31749" name="Rectangle 7"/>
          <p:cNvSpPr>
            <a:spLocks noChangeArrowheads="1"/>
          </p:cNvSpPr>
          <p:nvPr/>
        </p:nvSpPr>
        <p:spPr bwMode="auto">
          <a:xfrm>
            <a:off x="2843213" y="620713"/>
            <a:ext cx="36004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400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31750" name="Rectangle 8"/>
          <p:cNvSpPr>
            <a:spLocks noChangeArrowheads="1"/>
          </p:cNvSpPr>
          <p:nvPr/>
        </p:nvSpPr>
        <p:spPr bwMode="auto">
          <a:xfrm>
            <a:off x="1763713" y="620713"/>
            <a:ext cx="5976937" cy="792162"/>
          </a:xfrm>
          <a:prstGeom prst="rect">
            <a:avLst/>
          </a:prstGeom>
          <a:solidFill>
            <a:srgbClr val="99CC00">
              <a:alpha val="70195"/>
            </a:srgb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000" dirty="0">
                <a:solidFill>
                  <a:schemeClr val="tx2"/>
                </a:solidFill>
                <a:latin typeface="Trebuchet MS" panose="020B0603020202020204" pitchFamily="34" charset="0"/>
              </a:rPr>
              <a:t>2 </a:t>
            </a:r>
            <a:r>
              <a:rPr lang="cs-CZ" altLang="cs-CZ" sz="4000" dirty="0" err="1">
                <a:solidFill>
                  <a:schemeClr val="tx2"/>
                </a:solidFill>
                <a:latin typeface="Trebuchet MS" panose="020B0603020202020204" pitchFamily="34" charset="0"/>
              </a:rPr>
              <a:t>TYPES</a:t>
            </a:r>
            <a:r>
              <a:rPr lang="cs-CZ" altLang="cs-CZ" sz="400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4000" dirty="0" err="1">
                <a:solidFill>
                  <a:schemeClr val="tx2"/>
                </a:solidFill>
                <a:latin typeface="Trebuchet MS" panose="020B0603020202020204" pitchFamily="34" charset="0"/>
              </a:rPr>
              <a:t>of</a:t>
            </a:r>
            <a:r>
              <a:rPr lang="cs-CZ" altLang="cs-CZ" sz="400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4000" dirty="0" err="1">
                <a:solidFill>
                  <a:schemeClr val="tx2"/>
                </a:solidFill>
                <a:latin typeface="Trebuchet MS" panose="020B0603020202020204" pitchFamily="34" charset="0"/>
              </a:rPr>
              <a:t>METODS</a:t>
            </a:r>
            <a:endParaRPr lang="en-US" altLang="cs-CZ" sz="4000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2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6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609600"/>
            <a:ext cx="6985000" cy="658813"/>
          </a:xfrm>
          <a:solidFill>
            <a:schemeClr val="hlink">
              <a:alpha val="70979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altLang="cs-CZ" sz="2800" b="1" dirty="0" err="1">
                <a:latin typeface="Trebuchet MS" panose="020B0603020202020204" pitchFamily="34" charset="0"/>
              </a:rPr>
              <a:t>ASKING</a:t>
            </a:r>
            <a:r>
              <a:rPr lang="cs-CZ" altLang="cs-CZ" sz="2800" b="1" dirty="0">
                <a:latin typeface="Trebuchet MS" panose="020B0603020202020204" pitchFamily="34" charset="0"/>
              </a:rPr>
              <a:t> </a:t>
            </a:r>
            <a:r>
              <a:rPr lang="cs-CZ" altLang="cs-CZ" sz="2800" b="1" dirty="0" err="1">
                <a:latin typeface="Trebuchet MS" panose="020B0603020202020204" pitchFamily="34" charset="0"/>
              </a:rPr>
              <a:t>QUESTIONS</a:t>
            </a:r>
            <a:r>
              <a:rPr lang="cs-CZ" altLang="cs-CZ" sz="2800" b="1" dirty="0">
                <a:latin typeface="Trebuchet MS" panose="020B0603020202020204" pitchFamily="34" charset="0"/>
              </a:rPr>
              <a:t> - INTERVIEW</a:t>
            </a:r>
            <a:endParaRPr lang="en-US" altLang="cs-CZ" sz="2800" b="1" dirty="0">
              <a:latin typeface="Trebuchet MS" panose="020B0603020202020204" pitchFamily="34" charset="0"/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752600"/>
            <a:ext cx="7772400" cy="4700736"/>
          </a:xfrm>
        </p:spPr>
        <p:txBody>
          <a:bodyPr>
            <a:normAutofit/>
          </a:bodyPr>
          <a:lstStyle/>
          <a:p>
            <a:pPr>
              <a:buFont typeface="Monotype Sorts" pitchFamily="2" charset="2"/>
              <a:buNone/>
              <a:defRPr/>
            </a:pP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It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basically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MEDIATED</a:t>
            </a:r>
            <a:r>
              <a:rPr lang="cs-CZ" altLang="cs-CZ" sz="24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OBSERVATION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</a:p>
          <a:p>
            <a:pPr algn="r">
              <a:buFont typeface="Monotype Sorts" pitchFamily="2" charset="2"/>
              <a:buNone/>
              <a:defRPr/>
            </a:pP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	</a:t>
            </a:r>
          </a:p>
          <a:p>
            <a:pPr>
              <a:buFont typeface="Monotype Sorts" pitchFamily="2" charset="2"/>
              <a:buNone/>
              <a:defRPr/>
            </a:pP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Interview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a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conversation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with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a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specific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PURPOSE</a:t>
            </a:r>
            <a:r>
              <a:rPr lang="cs-CZ" altLang="cs-CZ" sz="24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– </a:t>
            </a:r>
            <a:r>
              <a:rPr lang="cs-CZ" altLang="cs-CZ" sz="24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CREATE</a:t>
            </a:r>
            <a:r>
              <a:rPr lang="cs-CZ" altLang="cs-CZ" sz="24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DATA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Monotype Sorts" pitchFamily="2" charset="2"/>
              <a:buNone/>
              <a:defRPr/>
            </a:pP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Interviewing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a </a:t>
            </a:r>
            <a:r>
              <a:rPr lang="cs-CZ" altLang="cs-CZ" sz="24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SKILL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Monotype Sorts" pitchFamily="2" charset="2"/>
              <a:buNone/>
              <a:defRPr/>
            </a:pPr>
            <a:endParaRPr lang="cs-CZ" altLang="cs-CZ" sz="24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  <a:defRPr/>
            </a:pPr>
            <a:endParaRPr lang="cs-CZ" altLang="cs-CZ" sz="24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  <a:defRPr/>
            </a:pPr>
            <a:r>
              <a:rPr lang="cs-CZ" altLang="cs-CZ" sz="2400" b="1" dirty="0">
                <a:latin typeface="Trebuchet MS" panose="020B0603020202020204" pitchFamily="34" charset="0"/>
              </a:rPr>
              <a:t>BASIC </a:t>
            </a:r>
            <a:r>
              <a:rPr lang="cs-CZ" altLang="cs-CZ" sz="2400" b="1" dirty="0" err="1">
                <a:latin typeface="Trebuchet MS" panose="020B0603020202020204" pitchFamily="34" charset="0"/>
              </a:rPr>
              <a:t>INTERVIEWING</a:t>
            </a:r>
            <a:r>
              <a:rPr lang="cs-CZ" altLang="cs-CZ" sz="2400" b="1" dirty="0">
                <a:latin typeface="Trebuchet MS" panose="020B0603020202020204" pitchFamily="34" charset="0"/>
              </a:rPr>
              <a:t> </a:t>
            </a:r>
            <a:r>
              <a:rPr lang="cs-CZ" altLang="cs-CZ" sz="2400" b="1" dirty="0" err="1">
                <a:latin typeface="Trebuchet MS" panose="020B0603020202020204" pitchFamily="34" charset="0"/>
              </a:rPr>
              <a:t>SKILLS</a:t>
            </a:r>
            <a:endParaRPr lang="cs-CZ" altLang="cs-CZ" sz="24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MANAGEMENT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to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steer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it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towards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its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purpose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defRPr/>
            </a:pPr>
            <a:r>
              <a:rPr lang="cs-CZ" altLang="cs-CZ" sz="20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ASKING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questions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wording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ordering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asking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them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defRPr/>
            </a:pPr>
            <a:r>
              <a:rPr lang="cs-CZ" altLang="cs-CZ" sz="20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LISTENING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to </a:t>
            </a:r>
            <a:r>
              <a:rPr lang="cs-CZ" altLang="cs-CZ" sz="20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answers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(+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</a:rPr>
              <a:t>taking</a:t>
            </a:r>
            <a:r>
              <a:rPr lang="cs-CZ" altLang="cs-CZ" sz="2000" dirty="0">
                <a:latin typeface="Trebuchet MS" panose="020B0603020202020204" pitchFamily="34" charset="0"/>
              </a:rPr>
              <a:t> notes) </a:t>
            </a:r>
            <a:r>
              <a:rPr lang="cs-CZ" altLang="cs-CZ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cs-CZ" altLang="cs-CZ" sz="20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8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8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8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609600"/>
            <a:ext cx="7416800" cy="658813"/>
          </a:xfrm>
          <a:solidFill>
            <a:schemeClr val="hlink">
              <a:alpha val="59999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altLang="cs-CZ" sz="2800" b="1" dirty="0" err="1">
                <a:latin typeface="Trebuchet MS" panose="020B0603020202020204" pitchFamily="34" charset="0"/>
              </a:rPr>
              <a:t>The</a:t>
            </a:r>
            <a:r>
              <a:rPr lang="cs-CZ" altLang="cs-CZ" sz="2800" b="1" dirty="0">
                <a:latin typeface="Trebuchet MS" panose="020B0603020202020204" pitchFamily="34" charset="0"/>
              </a:rPr>
              <a:t> level </a:t>
            </a:r>
            <a:r>
              <a:rPr lang="cs-CZ" altLang="cs-CZ" sz="2800" b="1" dirty="0" err="1">
                <a:latin typeface="Trebuchet MS" panose="020B0603020202020204" pitchFamily="34" charset="0"/>
              </a:rPr>
              <a:t>of</a:t>
            </a:r>
            <a:r>
              <a:rPr lang="cs-CZ" altLang="cs-CZ" sz="2800" b="1" dirty="0">
                <a:latin typeface="Trebuchet MS" panose="020B0603020202020204" pitchFamily="34" charset="0"/>
              </a:rPr>
              <a:t> </a:t>
            </a:r>
            <a:r>
              <a:rPr lang="cs-CZ" altLang="cs-CZ" sz="2800" b="1" dirty="0" err="1">
                <a:latin typeface="Trebuchet MS" panose="020B0603020202020204" pitchFamily="34" charset="0"/>
              </a:rPr>
              <a:t>STRUCTURE</a:t>
            </a:r>
            <a:endParaRPr lang="en-US" altLang="cs-CZ" sz="2800" b="1" dirty="0">
              <a:latin typeface="Trebuchet MS" panose="020B0603020202020204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773238"/>
            <a:ext cx="7772400" cy="4896122"/>
          </a:xfrm>
        </p:spPr>
        <p:txBody>
          <a:bodyPr>
            <a:normAutofit lnSpcReduction="10000"/>
          </a:bodyPr>
          <a:lstStyle/>
          <a:p>
            <a:pPr marL="269875" indent="-269875" algn="ctr">
              <a:lnSpc>
                <a:spcPct val="80000"/>
              </a:lnSpc>
              <a:buFont typeface="Monotype Sorts" pitchFamily="2" charset="2"/>
              <a:buNone/>
            </a:pP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To </a:t>
            </a:r>
            <a:r>
              <a:rPr lang="cs-CZ" altLang="cs-CZ" sz="20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what</a:t>
            </a: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extent</a:t>
            </a: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is</a:t>
            </a: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the</a:t>
            </a: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course</a:t>
            </a: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of</a:t>
            </a: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the</a:t>
            </a: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interview </a:t>
            </a:r>
            <a:r>
              <a:rPr lang="cs-CZ" altLang="cs-CZ" sz="20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predetermined</a:t>
            </a: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standardized</a:t>
            </a: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– </a:t>
            </a:r>
            <a:r>
              <a:rPr lang="cs-CZ" altLang="cs-CZ" sz="20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structured</a:t>
            </a: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?</a:t>
            </a:r>
          </a:p>
          <a:p>
            <a:pPr marL="269875" indent="-269875">
              <a:lnSpc>
                <a:spcPct val="80000"/>
              </a:lnSpc>
              <a:buFont typeface="Monotype Sorts" pitchFamily="2" charset="2"/>
              <a:buNone/>
            </a:pPr>
            <a:endParaRPr lang="cs-CZ" altLang="cs-CZ" sz="20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269875" indent="-269875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cs-CZ" altLang="cs-CZ" sz="20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UNSTRUCTURED</a:t>
            </a: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–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What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do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you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think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of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euthanasia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?</a:t>
            </a:r>
          </a:p>
          <a:p>
            <a:pPr marL="612775" lvl="1" indent="-269875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Open,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broad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questions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mapping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the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interviewee‘s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representation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of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what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we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want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to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learn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about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612775" lvl="1" indent="-269875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Intervier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facilitates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production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clarifies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, and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steers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towards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the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topic</a:t>
            </a:r>
            <a:endParaRPr lang="cs-CZ" altLang="cs-CZ" sz="13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269875" indent="-269875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cs-CZ" altLang="cs-CZ" sz="20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STRUCTURED</a:t>
            </a: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– 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Do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you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think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euthanasia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should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be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legalised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or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not? </a:t>
            </a:r>
          </a:p>
          <a:p>
            <a:pPr marL="612775" lvl="1" indent="-269875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Open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or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closed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questions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focusing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on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narrow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aspects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–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variables</a:t>
            </a:r>
            <a:endParaRPr lang="cs-CZ" altLang="cs-CZ" sz="13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612775" lvl="1" indent="-269875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Limited,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often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prepared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clarification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facilitation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options</a:t>
            </a:r>
            <a:endParaRPr lang="cs-CZ" altLang="cs-CZ" sz="13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269875" indent="-269875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SEMI-</a:t>
            </a:r>
            <a:r>
              <a:rPr lang="cs-CZ" altLang="cs-CZ" sz="20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STRUCTURED</a:t>
            </a: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–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What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do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you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think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abou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the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legalisation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of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euthanasia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?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Under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what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conditions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is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euthanasia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possible</a:t>
            </a:r>
            <a:r>
              <a:rPr lang="cs-CZ" altLang="cs-CZ" sz="1600" i="1" dirty="0">
                <a:solidFill>
                  <a:srgbClr val="0066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 ?</a:t>
            </a:r>
          </a:p>
          <a:p>
            <a:pPr marL="612775" lvl="1" indent="-269875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A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series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of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topics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covering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research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question</a:t>
            </a:r>
            <a:endParaRPr lang="cs-CZ" altLang="cs-CZ" sz="13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612775" lvl="1" indent="-269875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Like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Unstructured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, but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some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ideas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are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introduced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via a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question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even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if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the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interviewee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does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not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mention</a:t>
            </a:r>
            <a:r>
              <a:rPr lang="cs-CZ" altLang="cs-CZ" sz="1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them</a:t>
            </a:r>
            <a:endParaRPr lang="cs-CZ" altLang="cs-CZ" sz="1300" i="1" dirty="0">
              <a:solidFill>
                <a:srgbClr val="0066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269875" indent="-269875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endParaRPr lang="cs-CZ" altLang="cs-CZ" sz="1600" i="1" dirty="0">
              <a:solidFill>
                <a:srgbClr val="0066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269875" indent="-269875" algn="r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Monotype Sorts" pitchFamily="2" charset="2"/>
              <a:buNone/>
            </a:pPr>
            <a:r>
              <a:rPr lang="cs-CZ" altLang="cs-CZ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… </a:t>
            </a:r>
            <a:r>
              <a:rPr lang="cs-CZ" altLang="cs-CZ" sz="24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INTERVIEW SCHEDULE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5" name="AutoShape 9"/>
          <p:cNvSpPr>
            <a:spLocks noChangeArrowheads="1"/>
          </p:cNvSpPr>
          <p:nvPr/>
        </p:nvSpPr>
        <p:spPr bwMode="auto">
          <a:xfrm>
            <a:off x="1187450" y="3602039"/>
            <a:ext cx="7704138" cy="1987550"/>
          </a:xfrm>
          <a:prstGeom prst="roundRect">
            <a:avLst>
              <a:gd name="adj" fmla="val 16667"/>
            </a:avLst>
          </a:prstGeom>
          <a:solidFill>
            <a:srgbClr val="99CC00">
              <a:alpha val="14902"/>
            </a:srgbClr>
          </a:solidFill>
          <a:ln w="28575" algn="ctr">
            <a:solidFill>
              <a:srgbClr val="99CC0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40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83306" name="AutoShape 10"/>
          <p:cNvSpPr>
            <a:spLocks noChangeArrowheads="1"/>
          </p:cNvSpPr>
          <p:nvPr/>
        </p:nvSpPr>
        <p:spPr bwMode="auto">
          <a:xfrm>
            <a:off x="1187450" y="3068637"/>
            <a:ext cx="7632700" cy="533401"/>
          </a:xfrm>
          <a:prstGeom prst="roundRect">
            <a:avLst>
              <a:gd name="adj" fmla="val 16667"/>
            </a:avLst>
          </a:prstGeom>
          <a:solidFill>
            <a:srgbClr val="FFCC00">
              <a:alpha val="14902"/>
            </a:srgbClr>
          </a:solidFill>
          <a:ln w="28575" algn="ctr">
            <a:solidFill>
              <a:srgbClr val="FF990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400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83304" name="AutoShape 8"/>
          <p:cNvSpPr>
            <a:spLocks noChangeArrowheads="1"/>
          </p:cNvSpPr>
          <p:nvPr/>
        </p:nvSpPr>
        <p:spPr bwMode="auto">
          <a:xfrm>
            <a:off x="1187624" y="1484784"/>
            <a:ext cx="7632700" cy="1584325"/>
          </a:xfrm>
          <a:prstGeom prst="roundRect">
            <a:avLst>
              <a:gd name="adj" fmla="val 16667"/>
            </a:avLst>
          </a:prstGeom>
          <a:solidFill>
            <a:srgbClr val="99CC00">
              <a:alpha val="14902"/>
            </a:srgbClr>
          </a:solidFill>
          <a:ln w="28575" algn="ctr">
            <a:solidFill>
              <a:srgbClr val="99CC0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40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609600"/>
            <a:ext cx="7416800" cy="658813"/>
          </a:xfrm>
          <a:solidFill>
            <a:schemeClr val="hlink">
              <a:alpha val="59999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altLang="cs-CZ" sz="2800" b="1" dirty="0" err="1">
                <a:latin typeface="Trebuchet MS" panose="020B0603020202020204" pitchFamily="34" charset="0"/>
              </a:rPr>
              <a:t>PHASES</a:t>
            </a:r>
            <a:r>
              <a:rPr lang="cs-CZ" altLang="cs-CZ" sz="2800" b="1" dirty="0">
                <a:latin typeface="Trebuchet MS" panose="020B0603020202020204" pitchFamily="34" charset="0"/>
              </a:rPr>
              <a:t> OF INTERVIEW</a:t>
            </a:r>
            <a:endParaRPr lang="en-US" altLang="cs-CZ" sz="2800" b="1" dirty="0">
              <a:latin typeface="Trebuchet MS" panose="020B0603020202020204" pitchFamily="34" charset="0"/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752600"/>
            <a:ext cx="7502525" cy="4343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altLang="cs-CZ" sz="24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INTRODUCTION</a:t>
            </a:r>
            <a:r>
              <a:rPr lang="cs-CZ" altLang="cs-CZ" sz="24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interviewer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pupose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topic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confidentiality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recording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agreement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rapport</a:t>
            </a:r>
            <a:endParaRPr lang="cs-CZ" altLang="cs-CZ" sz="24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cs-CZ" altLang="cs-CZ" sz="24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WARM</a:t>
            </a:r>
            <a:r>
              <a:rPr lang="cs-CZ" altLang="cs-CZ" sz="24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UP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simple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, non-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threatening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questions</a:t>
            </a:r>
            <a:endParaRPr lang="cs-CZ" altLang="cs-CZ" sz="24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cs-CZ" altLang="cs-CZ" sz="24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THE</a:t>
            </a:r>
            <a:r>
              <a:rPr lang="cs-CZ" altLang="cs-CZ" sz="24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BODY OF </a:t>
            </a:r>
            <a:r>
              <a:rPr lang="cs-CZ" altLang="cs-CZ" sz="24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THE</a:t>
            </a:r>
            <a:r>
              <a:rPr lang="cs-CZ" altLang="cs-CZ" sz="24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INTERVIEW</a:t>
            </a:r>
          </a:p>
          <a:p>
            <a:pPr>
              <a:spcBef>
                <a:spcPct val="50000"/>
              </a:spcBef>
            </a:pPr>
            <a:r>
              <a:rPr lang="cs-CZ" altLang="cs-CZ" sz="24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COOL-</a:t>
            </a:r>
            <a:r>
              <a:rPr lang="cs-CZ" altLang="cs-CZ" sz="24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OFF</a:t>
            </a:r>
            <a:r>
              <a:rPr lang="cs-CZ" altLang="cs-CZ" sz="24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deal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with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built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up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tension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questions</a:t>
            </a:r>
            <a:endParaRPr lang="cs-CZ" altLang="cs-CZ" sz="24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cs-CZ" altLang="cs-CZ" sz="24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CLOSURE</a:t>
            </a:r>
            <a:r>
              <a:rPr lang="cs-CZ" altLang="cs-CZ" sz="24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thanks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debriefing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faerwell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. „Hand on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doorknob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“. </a:t>
            </a:r>
          </a:p>
        </p:txBody>
      </p:sp>
      <p:sp>
        <p:nvSpPr>
          <p:cNvPr id="183302" name="AutoShape 6"/>
          <p:cNvSpPr>
            <a:spLocks noChangeArrowheads="1"/>
          </p:cNvSpPr>
          <p:nvPr/>
        </p:nvSpPr>
        <p:spPr bwMode="auto">
          <a:xfrm>
            <a:off x="6622126" y="2095736"/>
            <a:ext cx="1118226" cy="504825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400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83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5" grpId="0" animBg="1"/>
      <p:bldP spid="183306" grpId="0" animBg="1"/>
      <p:bldP spid="183304" grpId="0" animBg="1"/>
      <p:bldP spid="183299" grpId="0" build="p" autoUpdateAnimBg="0"/>
      <p:bldP spid="18330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620713"/>
            <a:ext cx="7416800" cy="658812"/>
          </a:xfrm>
          <a:solidFill>
            <a:schemeClr val="hlink">
              <a:alpha val="59999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altLang="cs-CZ" sz="2800" b="1" dirty="0">
                <a:latin typeface="Trebuchet MS" panose="020B0603020202020204" pitchFamily="34" charset="0"/>
              </a:rPr>
              <a:t>INTERVIEW MANAGEMENT</a:t>
            </a:r>
            <a:endParaRPr lang="en-US" altLang="cs-CZ" sz="2800" b="1" dirty="0">
              <a:latin typeface="Trebuchet MS" panose="020B0603020202020204" pitchFamily="34" charset="0"/>
            </a:endParaRPr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1173163" y="3573463"/>
            <a:ext cx="7772400" cy="252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Monotype Sorts" pitchFamily="2" charset="2"/>
              <a:buNone/>
            </a:pPr>
            <a:endParaRPr lang="cs-CZ" altLang="cs-CZ" sz="2000" b="0">
              <a:latin typeface="Segoe UI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7588" name="Text Box 6"/>
          <p:cNvSpPr txBox="1">
            <a:spLocks noChangeArrowheads="1"/>
          </p:cNvSpPr>
          <p:nvPr/>
        </p:nvSpPr>
        <p:spPr bwMode="auto">
          <a:xfrm>
            <a:off x="1258888" y="1700213"/>
            <a:ext cx="7742237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95350" indent="-360363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SzPct val="145000"/>
              <a:buFont typeface="Wingdings" panose="05000000000000000000" pitchFamily="2" charset="2"/>
              <a:buChar char="§"/>
            </a:pPr>
            <a:r>
              <a:rPr lang="cs-CZ" altLang="cs-CZ" sz="2000" dirty="0" err="1">
                <a:solidFill>
                  <a:schemeClr val="tx2"/>
                </a:solidFill>
                <a:latin typeface="Trebuchet MS" panose="020B0603020202020204" pitchFamily="34" charset="0"/>
              </a:rPr>
              <a:t>Have</a:t>
            </a:r>
            <a:r>
              <a:rPr lang="cs-CZ" altLang="cs-CZ" sz="200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 err="1">
                <a:solidFill>
                  <a:schemeClr val="tx2"/>
                </a:solidFill>
                <a:latin typeface="Trebuchet MS" panose="020B0603020202020204" pitchFamily="34" charset="0"/>
              </a:rPr>
              <a:t>it</a:t>
            </a:r>
            <a:r>
              <a:rPr lang="cs-CZ" altLang="cs-CZ" sz="200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 err="1">
                <a:solidFill>
                  <a:schemeClr val="tx2"/>
                </a:solidFill>
                <a:latin typeface="Trebuchet MS" panose="020B0603020202020204" pitchFamily="34" charset="0"/>
              </a:rPr>
              <a:t>WELL-REHEARSED</a:t>
            </a:r>
            <a:endParaRPr lang="cs-CZ" altLang="cs-CZ" sz="2000" b="0" dirty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pPr>
              <a:spcBef>
                <a:spcPct val="50000"/>
              </a:spcBef>
              <a:buSzPct val="145000"/>
              <a:buFont typeface="Wingdings" panose="05000000000000000000" pitchFamily="2" charset="2"/>
              <a:buChar char="§"/>
            </a:pPr>
            <a:r>
              <a:rPr lang="cs-CZ" altLang="cs-CZ" sz="20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PAY</a:t>
            </a:r>
            <a:r>
              <a:rPr lang="cs-CZ" altLang="cs-CZ" sz="2000" b="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ATTENTION</a:t>
            </a:r>
            <a:r>
              <a:rPr lang="cs-CZ" altLang="cs-CZ" sz="2000" b="0" dirty="0">
                <a:solidFill>
                  <a:schemeClr val="tx2"/>
                </a:solidFill>
                <a:latin typeface="Trebuchet MS" panose="020B0603020202020204" pitchFamily="34" charset="0"/>
              </a:rPr>
              <a:t>, LISTEN, and let </a:t>
            </a:r>
            <a:r>
              <a:rPr lang="cs-CZ" altLang="cs-CZ" sz="20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it</a:t>
            </a:r>
            <a:r>
              <a:rPr lang="cs-CZ" altLang="cs-CZ" sz="2000" b="0" dirty="0">
                <a:solidFill>
                  <a:schemeClr val="tx2"/>
                </a:solidFill>
                <a:latin typeface="Trebuchet MS" panose="020B0603020202020204" pitchFamily="34" charset="0"/>
              </a:rPr>
              <a:t> show</a:t>
            </a:r>
          </a:p>
          <a:p>
            <a:pPr>
              <a:spcBef>
                <a:spcPct val="50000"/>
              </a:spcBef>
              <a:buSzPct val="145000"/>
              <a:buFont typeface="Wingdings" panose="05000000000000000000" pitchFamily="2" charset="2"/>
              <a:buChar char="§"/>
            </a:pPr>
            <a:r>
              <a:rPr lang="cs-CZ" altLang="cs-CZ" sz="2000" b="0" dirty="0">
                <a:solidFill>
                  <a:schemeClr val="tx2"/>
                </a:solidFill>
                <a:latin typeface="Trebuchet MS" panose="020B0603020202020204" pitchFamily="34" charset="0"/>
              </a:rPr>
              <a:t>NEUTRALITY </a:t>
            </a:r>
          </a:p>
          <a:p>
            <a:pPr lvl="1">
              <a:spcBef>
                <a:spcPct val="50000"/>
              </a:spcBef>
              <a:buClr>
                <a:schemeClr val="accent1"/>
              </a:buClr>
              <a:buSzPct val="145000"/>
              <a:buFont typeface="Wingdings" panose="05000000000000000000" pitchFamily="2" charset="2"/>
              <a:buChar char="§"/>
            </a:pPr>
            <a:r>
              <a:rPr lang="cs-CZ" altLang="cs-CZ" sz="18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Ask</a:t>
            </a:r>
            <a:r>
              <a:rPr lang="cs-CZ" altLang="cs-CZ" sz="1800" b="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calmly</a:t>
            </a:r>
            <a:r>
              <a:rPr lang="cs-CZ" altLang="cs-CZ" sz="1800" b="0" dirty="0">
                <a:solidFill>
                  <a:schemeClr val="tx2"/>
                </a:solidFill>
                <a:latin typeface="Trebuchet MS" panose="020B0603020202020204" pitchFamily="34" charset="0"/>
              </a:rPr>
              <a:t>, </a:t>
            </a:r>
            <a:r>
              <a:rPr lang="cs-CZ" altLang="cs-CZ" sz="18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without</a:t>
            </a:r>
            <a:r>
              <a:rPr lang="cs-CZ" altLang="cs-CZ" sz="1800" b="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implying</a:t>
            </a:r>
            <a:r>
              <a:rPr lang="cs-CZ" altLang="cs-CZ" sz="1800" b="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emotions</a:t>
            </a:r>
            <a:r>
              <a:rPr lang="cs-CZ" altLang="cs-CZ" sz="1800" b="0" dirty="0">
                <a:solidFill>
                  <a:schemeClr val="tx2"/>
                </a:solidFill>
                <a:latin typeface="Trebuchet MS" panose="020B0603020202020204" pitchFamily="34" charset="0"/>
              </a:rPr>
              <a:t>, positive </a:t>
            </a:r>
            <a:r>
              <a:rPr lang="cs-CZ" altLang="cs-CZ" sz="18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or</a:t>
            </a:r>
            <a:r>
              <a:rPr lang="cs-CZ" altLang="cs-CZ" sz="1800" b="0" dirty="0">
                <a:solidFill>
                  <a:schemeClr val="tx2"/>
                </a:solidFill>
                <a:latin typeface="Trebuchet MS" panose="020B0603020202020204" pitchFamily="34" charset="0"/>
              </a:rPr>
              <a:t> negative</a:t>
            </a:r>
          </a:p>
          <a:p>
            <a:pPr lvl="1">
              <a:spcBef>
                <a:spcPct val="50000"/>
              </a:spcBef>
              <a:buClr>
                <a:schemeClr val="accent1"/>
              </a:buClr>
              <a:buSzPct val="145000"/>
              <a:buFont typeface="Wingdings" panose="05000000000000000000" pitchFamily="2" charset="2"/>
              <a:buChar char="§"/>
            </a:pPr>
            <a:r>
              <a:rPr lang="cs-CZ" altLang="cs-CZ" sz="18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Minimize</a:t>
            </a:r>
            <a:r>
              <a:rPr lang="cs-CZ" altLang="cs-CZ" sz="1800" b="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LEADINGNESS</a:t>
            </a:r>
            <a:r>
              <a:rPr lang="cs-CZ" altLang="cs-CZ" sz="1800" b="0" dirty="0">
                <a:solidFill>
                  <a:schemeClr val="tx2"/>
                </a:solidFill>
                <a:latin typeface="Trebuchet MS" panose="020B0603020202020204" pitchFamily="34" charset="0"/>
              </a:rPr>
              <a:t>, </a:t>
            </a:r>
            <a:r>
              <a:rPr lang="cs-CZ" altLang="cs-CZ" sz="1800" dirty="0" err="1">
                <a:solidFill>
                  <a:schemeClr val="tx2"/>
                </a:solidFill>
                <a:latin typeface="Trebuchet MS" panose="020B0603020202020204" pitchFamily="34" charset="0"/>
              </a:rPr>
              <a:t>SUGESTIVENESS</a:t>
            </a:r>
            <a:r>
              <a:rPr lang="cs-CZ" altLang="cs-CZ" sz="1800" b="0" dirty="0">
                <a:solidFill>
                  <a:schemeClr val="tx2"/>
                </a:solidFill>
                <a:latin typeface="Trebuchet MS" panose="020B0603020202020204" pitchFamily="34" charset="0"/>
              </a:rPr>
              <a:t>. Do not </a:t>
            </a:r>
            <a:r>
              <a:rPr lang="cs-CZ" altLang="cs-CZ" sz="18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indicate</a:t>
            </a:r>
            <a:r>
              <a:rPr lang="cs-CZ" altLang="cs-CZ" sz="1800" b="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what</a:t>
            </a:r>
            <a:r>
              <a:rPr lang="cs-CZ" altLang="cs-CZ" sz="1800" b="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you</a:t>
            </a:r>
            <a:r>
              <a:rPr lang="cs-CZ" altLang="cs-CZ" sz="1800" dirty="0" err="1">
                <a:solidFill>
                  <a:schemeClr val="tx2"/>
                </a:solidFill>
                <a:latin typeface="Trebuchet MS" panose="020B0603020202020204" pitchFamily="34" charset="0"/>
              </a:rPr>
              <a:t>‘d</a:t>
            </a:r>
            <a:r>
              <a:rPr lang="cs-CZ" altLang="cs-CZ" sz="180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1800" dirty="0" err="1">
                <a:solidFill>
                  <a:schemeClr val="tx2"/>
                </a:solidFill>
                <a:latin typeface="Trebuchet MS" panose="020B0603020202020204" pitchFamily="34" charset="0"/>
              </a:rPr>
              <a:t>like</a:t>
            </a:r>
            <a:r>
              <a:rPr lang="cs-CZ" altLang="cs-CZ" sz="1800" dirty="0">
                <a:solidFill>
                  <a:schemeClr val="tx2"/>
                </a:solidFill>
                <a:latin typeface="Trebuchet MS" panose="020B0603020202020204" pitchFamily="34" charset="0"/>
              </a:rPr>
              <a:t> to </a:t>
            </a:r>
            <a:r>
              <a:rPr lang="cs-CZ" altLang="cs-CZ" sz="1800" dirty="0" err="1">
                <a:solidFill>
                  <a:schemeClr val="tx2"/>
                </a:solidFill>
                <a:latin typeface="Trebuchet MS" panose="020B0603020202020204" pitchFamily="34" charset="0"/>
              </a:rPr>
              <a:t>hear</a:t>
            </a:r>
            <a:endParaRPr lang="cs-CZ" altLang="cs-CZ" sz="1800" b="0" dirty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pPr>
              <a:spcBef>
                <a:spcPct val="50000"/>
              </a:spcBef>
              <a:buSzPct val="145000"/>
              <a:buFont typeface="Wingdings" panose="05000000000000000000" pitchFamily="2" charset="2"/>
              <a:buChar char="§"/>
            </a:pPr>
            <a:r>
              <a:rPr lang="cs-CZ" altLang="cs-CZ" sz="20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Order</a:t>
            </a:r>
            <a:r>
              <a:rPr lang="cs-CZ" altLang="cs-CZ" sz="2000" b="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questions</a:t>
            </a:r>
            <a:r>
              <a:rPr lang="cs-CZ" altLang="cs-CZ" sz="2000" b="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from</a:t>
            </a:r>
            <a:r>
              <a:rPr lang="cs-CZ" altLang="cs-CZ" sz="2000" b="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the</a:t>
            </a:r>
            <a:r>
              <a:rPr lang="cs-CZ" altLang="cs-CZ" sz="2000" b="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general</a:t>
            </a:r>
            <a:r>
              <a:rPr lang="cs-CZ" altLang="cs-CZ" sz="2000" b="0" dirty="0">
                <a:solidFill>
                  <a:schemeClr val="tx2"/>
                </a:solidFill>
                <a:latin typeface="Trebuchet MS" panose="020B0603020202020204" pitchFamily="34" charset="0"/>
              </a:rPr>
              <a:t> to </a:t>
            </a:r>
            <a:r>
              <a:rPr lang="cs-CZ" altLang="cs-CZ" sz="20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the</a:t>
            </a:r>
            <a:r>
              <a:rPr lang="cs-CZ" altLang="cs-CZ" sz="2000" b="0" dirty="0">
                <a:solidFill>
                  <a:schemeClr val="tx2"/>
                </a:solidFill>
                <a:latin typeface="Trebuchet MS" panose="020B0603020202020204" pitchFamily="34" charset="0"/>
              </a:rPr>
              <a:t> more </a:t>
            </a:r>
            <a:r>
              <a:rPr lang="cs-CZ" altLang="cs-CZ" sz="20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specific</a:t>
            </a:r>
            <a:r>
              <a:rPr lang="cs-CZ" altLang="cs-CZ" sz="2000" b="0" dirty="0">
                <a:solidFill>
                  <a:schemeClr val="tx2"/>
                </a:solidFill>
                <a:latin typeface="Trebuchet MS" panose="020B0603020202020204" pitchFamily="34" charset="0"/>
              </a:rPr>
              <a:t> (</a:t>
            </a:r>
            <a:r>
              <a:rPr lang="cs-CZ" altLang="cs-CZ" sz="20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funnel</a:t>
            </a:r>
            <a:r>
              <a:rPr lang="cs-CZ" altLang="cs-CZ" sz="2000" b="0" dirty="0">
                <a:solidFill>
                  <a:schemeClr val="tx2"/>
                </a:solidFill>
                <a:latin typeface="Trebuchet MS" panose="020B0603020202020204" pitchFamily="34" charset="0"/>
              </a:rPr>
              <a:t>)</a:t>
            </a:r>
          </a:p>
          <a:p>
            <a:pPr>
              <a:spcBef>
                <a:spcPct val="50000"/>
              </a:spcBef>
              <a:buSzPct val="145000"/>
              <a:buFont typeface="Wingdings" panose="05000000000000000000" pitchFamily="2" charset="2"/>
              <a:buChar char="§"/>
            </a:pPr>
            <a:r>
              <a:rPr lang="cs-CZ" altLang="cs-CZ" sz="20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ENJOY</a:t>
            </a:r>
            <a:r>
              <a:rPr lang="cs-CZ" altLang="cs-CZ" sz="2000" b="0" dirty="0">
                <a:solidFill>
                  <a:schemeClr val="tx2"/>
                </a:solidFill>
                <a:latin typeface="Trebuchet MS" panose="020B0603020202020204" pitchFamily="34" charset="0"/>
              </a:rPr>
              <a:t>, </a:t>
            </a:r>
            <a:r>
              <a:rPr lang="cs-CZ" altLang="cs-CZ" sz="20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BE</a:t>
            </a:r>
            <a:r>
              <a:rPr lang="cs-CZ" altLang="cs-CZ" sz="2000" b="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INTERESTED</a:t>
            </a:r>
            <a:endParaRPr lang="cs-CZ" altLang="cs-CZ" sz="2000" b="0" dirty="0">
              <a:solidFill>
                <a:schemeClr val="tx2"/>
              </a:solidFill>
              <a:latin typeface="Trebuchet MS" panose="020B0603020202020204" pitchFamily="34" charset="0"/>
            </a:endParaRPr>
          </a:p>
          <a:p>
            <a:pPr algn="r">
              <a:spcBef>
                <a:spcPct val="50000"/>
              </a:spcBef>
              <a:buSzPct val="145000"/>
              <a:buFont typeface="Wingdings" panose="05000000000000000000" pitchFamily="2" charset="2"/>
              <a:buNone/>
            </a:pPr>
            <a:r>
              <a:rPr lang="cs-CZ" altLang="cs-CZ" sz="2000" b="0" dirty="0">
                <a:solidFill>
                  <a:schemeClr val="tx2"/>
                </a:solidFill>
                <a:latin typeface="Trebuchet MS" panose="020B0603020202020204" pitchFamily="34" charset="0"/>
              </a:rPr>
              <a:t>… </a:t>
            </a:r>
            <a:r>
              <a:rPr lang="cs-CZ" altLang="cs-CZ" sz="20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otherwise</a:t>
            </a:r>
            <a:r>
              <a:rPr lang="cs-CZ" altLang="cs-CZ" sz="2000" b="0" dirty="0">
                <a:solidFill>
                  <a:schemeClr val="tx2"/>
                </a:solidFill>
                <a:latin typeface="Trebuchet MS" panose="020B0603020202020204" pitchFamily="34" charset="0"/>
              </a:rPr>
              <a:t> – </a:t>
            </a:r>
            <a:r>
              <a:rPr lang="cs-CZ" altLang="cs-CZ" sz="2000" dirty="0" err="1">
                <a:solidFill>
                  <a:schemeClr val="tx2"/>
                </a:solidFill>
                <a:latin typeface="Trebuchet MS" panose="020B0603020202020204" pitchFamily="34" charset="0"/>
              </a:rPr>
              <a:t>INTERVIEWER</a:t>
            </a:r>
            <a:r>
              <a:rPr lang="cs-CZ" altLang="cs-CZ" sz="2000" dirty="0">
                <a:solidFill>
                  <a:schemeClr val="tx2"/>
                </a:solidFill>
                <a:latin typeface="Trebuchet MS" panose="020B0603020202020204" pitchFamily="34" charset="0"/>
              </a:rPr>
              <a:t> </a:t>
            </a:r>
            <a:r>
              <a:rPr lang="cs-CZ" altLang="cs-CZ" sz="2000" dirty="0" err="1">
                <a:solidFill>
                  <a:schemeClr val="tx2"/>
                </a:solidFill>
                <a:latin typeface="Trebuchet MS" panose="020B0603020202020204" pitchFamily="34" charset="0"/>
              </a:rPr>
              <a:t>BIAS</a:t>
            </a:r>
            <a:endParaRPr lang="cs-CZ" altLang="cs-CZ" sz="2000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8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549275"/>
            <a:ext cx="7416800" cy="863600"/>
          </a:xfrm>
          <a:solidFill>
            <a:schemeClr val="hlink">
              <a:alpha val="58823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altLang="cs-CZ" sz="2800" b="1" dirty="0" err="1">
                <a:latin typeface="Trebuchet MS" panose="020B0603020202020204" pitchFamily="34" charset="0"/>
              </a:rPr>
              <a:t>PAYING</a:t>
            </a:r>
            <a:r>
              <a:rPr lang="cs-CZ" altLang="cs-CZ" sz="2800" b="1" dirty="0">
                <a:latin typeface="Trebuchet MS" panose="020B0603020202020204" pitchFamily="34" charset="0"/>
              </a:rPr>
              <a:t> </a:t>
            </a:r>
            <a:r>
              <a:rPr lang="cs-CZ" altLang="cs-CZ" sz="2800" b="1" dirty="0" err="1">
                <a:latin typeface="Trebuchet MS" panose="020B0603020202020204" pitchFamily="34" charset="0"/>
              </a:rPr>
              <a:t>ATTENTION</a:t>
            </a:r>
            <a:r>
              <a:rPr lang="cs-CZ" altLang="cs-CZ" sz="2800" b="1" dirty="0">
                <a:latin typeface="Trebuchet MS" panose="020B0603020202020204" pitchFamily="34" charset="0"/>
              </a:rPr>
              <a:t> &amp; </a:t>
            </a:r>
            <a:r>
              <a:rPr lang="cs-CZ" altLang="cs-CZ" sz="2800" b="1" dirty="0" err="1">
                <a:latin typeface="Trebuchet MS" panose="020B0603020202020204" pitchFamily="34" charset="0"/>
              </a:rPr>
              <a:t>PROBES</a:t>
            </a:r>
            <a:endParaRPr lang="en-US" altLang="cs-CZ" sz="2800" b="1" dirty="0">
              <a:latin typeface="Trebuchet MS" panose="020B0603020202020204" pitchFamily="34" charset="0"/>
            </a:endParaRP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752600"/>
            <a:ext cx="7646987" cy="4844752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altLang="cs-CZ" sz="1800" dirty="0" err="1">
                <a:latin typeface="Trebuchet MS" panose="020B0603020202020204" pitchFamily="34" charset="0"/>
              </a:rPr>
              <a:t>Techniques</a:t>
            </a:r>
            <a:r>
              <a:rPr lang="cs-CZ" altLang="cs-CZ" sz="1800" dirty="0">
                <a:latin typeface="Trebuchet MS" panose="020B0603020202020204" pitchFamily="34" charset="0"/>
              </a:rPr>
              <a:t> </a:t>
            </a:r>
            <a:r>
              <a:rPr lang="cs-CZ" altLang="cs-CZ" sz="1800" dirty="0" err="1">
                <a:latin typeface="Trebuchet MS" panose="020B0603020202020204" pitchFamily="34" charset="0"/>
              </a:rPr>
              <a:t>maintaining</a:t>
            </a:r>
            <a:r>
              <a:rPr lang="cs-CZ" altLang="cs-CZ" sz="1800" dirty="0">
                <a:latin typeface="Trebuchet MS" panose="020B0603020202020204" pitchFamily="34" charset="0"/>
              </a:rPr>
              <a:t> </a:t>
            </a:r>
            <a:r>
              <a:rPr lang="cs-CZ" altLang="cs-CZ" sz="1800" dirty="0" err="1">
                <a:latin typeface="Trebuchet MS" panose="020B0603020202020204" pitchFamily="34" charset="0"/>
              </a:rPr>
              <a:t>rapport</a:t>
            </a:r>
            <a:r>
              <a:rPr lang="cs-CZ" altLang="cs-CZ" sz="1800" dirty="0">
                <a:latin typeface="Trebuchet MS" panose="020B0603020202020204" pitchFamily="34" charset="0"/>
              </a:rPr>
              <a:t> - </a:t>
            </a:r>
            <a:r>
              <a:rPr lang="cs-CZ" altLang="cs-CZ" sz="1800" b="1" dirty="0" err="1">
                <a:latin typeface="Trebuchet MS" panose="020B0603020202020204" pitchFamily="34" charset="0"/>
              </a:rPr>
              <a:t>listening</a:t>
            </a:r>
            <a:r>
              <a:rPr lang="cs-CZ" altLang="cs-CZ" sz="1800" dirty="0">
                <a:latin typeface="Trebuchet MS" panose="020B0603020202020204" pitchFamily="34" charset="0"/>
              </a:rPr>
              <a:t>, response </a:t>
            </a:r>
            <a:r>
              <a:rPr lang="cs-CZ" altLang="cs-CZ" sz="1800" dirty="0" err="1">
                <a:latin typeface="Trebuchet MS" panose="020B0603020202020204" pitchFamily="34" charset="0"/>
              </a:rPr>
              <a:t>clarifications</a:t>
            </a:r>
            <a:r>
              <a:rPr lang="cs-CZ" altLang="cs-CZ" sz="1800" dirty="0">
                <a:latin typeface="Trebuchet MS" panose="020B0603020202020204" pitchFamily="34" charset="0"/>
              </a:rPr>
              <a:t>, </a:t>
            </a:r>
            <a:r>
              <a:rPr lang="cs-CZ" altLang="cs-CZ" sz="1800" dirty="0" err="1">
                <a:latin typeface="Trebuchet MS" panose="020B0603020202020204" pitchFamily="34" charset="0"/>
              </a:rPr>
              <a:t>probes</a:t>
            </a:r>
            <a:r>
              <a:rPr lang="cs-CZ" altLang="cs-CZ" sz="1800" dirty="0">
                <a:latin typeface="Trebuchet MS" panose="020B0603020202020204" pitchFamily="34" charset="0"/>
              </a:rPr>
              <a:t> </a:t>
            </a:r>
            <a:r>
              <a:rPr lang="cs-CZ" altLang="cs-CZ" sz="1800" dirty="0" err="1">
                <a:latin typeface="Trebuchet MS" panose="020B0603020202020204" pitchFamily="34" charset="0"/>
              </a:rPr>
              <a:t>facilitating</a:t>
            </a:r>
            <a:r>
              <a:rPr lang="cs-CZ" altLang="cs-CZ" sz="1800" dirty="0">
                <a:latin typeface="Trebuchet MS" panose="020B0603020202020204" pitchFamily="34" charset="0"/>
              </a:rPr>
              <a:t> </a:t>
            </a:r>
            <a:r>
              <a:rPr lang="cs-CZ" altLang="cs-CZ" sz="1800" dirty="0" err="1">
                <a:latin typeface="Trebuchet MS" panose="020B0603020202020204" pitchFamily="34" charset="0"/>
              </a:rPr>
              <a:t>further</a:t>
            </a:r>
            <a:r>
              <a:rPr lang="cs-CZ" altLang="cs-CZ" sz="1800" dirty="0">
                <a:latin typeface="Trebuchet MS" panose="020B0603020202020204" pitchFamily="34" charset="0"/>
              </a:rPr>
              <a:t> </a:t>
            </a:r>
            <a:r>
              <a:rPr lang="cs-CZ" altLang="cs-CZ" sz="1800" dirty="0" err="1">
                <a:latin typeface="Trebuchet MS" panose="020B0603020202020204" pitchFamily="34" charset="0"/>
              </a:rPr>
              <a:t>responses</a:t>
            </a:r>
            <a:r>
              <a:rPr lang="cs-CZ" altLang="cs-CZ" sz="1800" dirty="0">
                <a:latin typeface="Trebuchet MS" panose="020B0603020202020204" pitchFamily="34" charset="0"/>
              </a:rPr>
              <a:t>.</a:t>
            </a:r>
          </a:p>
          <a:p>
            <a:pPr>
              <a:buFont typeface="Monotype Sorts" pitchFamily="2" charset="2"/>
              <a:buNone/>
            </a:pPr>
            <a:endParaRPr lang="cs-CZ" altLang="cs-CZ" sz="1800" dirty="0">
              <a:latin typeface="Trebuchet MS" panose="020B0603020202020204" pitchFamily="34" charset="0"/>
            </a:endParaRPr>
          </a:p>
          <a:p>
            <a:r>
              <a:rPr lang="cs-CZ" altLang="cs-CZ" sz="2000" dirty="0">
                <a:latin typeface="Trebuchet MS" panose="020B0603020202020204" pitchFamily="34" charset="0"/>
              </a:rPr>
              <a:t>GENERAL </a:t>
            </a:r>
            <a:r>
              <a:rPr lang="cs-CZ" altLang="cs-CZ" sz="2000" dirty="0" err="1">
                <a:latin typeface="Trebuchet MS" panose="020B0603020202020204" pitchFamily="34" charset="0"/>
              </a:rPr>
              <a:t>PROBES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 lvl="1"/>
            <a:r>
              <a:rPr lang="cs-CZ" altLang="cs-CZ" sz="1600" dirty="0" err="1">
                <a:latin typeface="Trebuchet MS" panose="020B0603020202020204" pitchFamily="34" charset="0"/>
              </a:rPr>
              <a:t>keeping</a:t>
            </a:r>
            <a:r>
              <a:rPr lang="cs-CZ" altLang="cs-CZ" sz="1600" dirty="0">
                <a:latin typeface="Trebuchet MS" panose="020B0603020202020204" pitchFamily="34" charset="0"/>
              </a:rPr>
              <a:t> </a:t>
            </a:r>
            <a:r>
              <a:rPr lang="cs-CZ" altLang="cs-CZ" sz="1600" dirty="0" err="1">
                <a:latin typeface="Trebuchet MS" panose="020B0603020202020204" pitchFamily="34" charset="0"/>
              </a:rPr>
              <a:t>short</a:t>
            </a:r>
            <a:r>
              <a:rPr lang="cs-CZ" altLang="cs-CZ" sz="1600" dirty="0">
                <a:latin typeface="Trebuchet MS" panose="020B0603020202020204" pitchFamily="34" charset="0"/>
              </a:rPr>
              <a:t> silence (krátké)</a:t>
            </a:r>
          </a:p>
          <a:p>
            <a:pPr lvl="1"/>
            <a:r>
              <a:rPr lang="cs-CZ" altLang="cs-CZ" sz="1600" dirty="0" err="1">
                <a:latin typeface="Trebuchet MS" panose="020B0603020202020204" pitchFamily="34" charset="0"/>
              </a:rPr>
              <a:t>questioning</a:t>
            </a:r>
            <a:r>
              <a:rPr lang="cs-CZ" altLang="cs-CZ" sz="1600" dirty="0">
                <a:latin typeface="Trebuchet MS" panose="020B0603020202020204" pitchFamily="34" charset="0"/>
              </a:rPr>
              <a:t> </a:t>
            </a:r>
            <a:r>
              <a:rPr lang="cs-CZ" altLang="cs-CZ" sz="1600" dirty="0" err="1">
                <a:latin typeface="Trebuchet MS" panose="020B0603020202020204" pitchFamily="34" charset="0"/>
              </a:rPr>
              <a:t>look</a:t>
            </a:r>
            <a:endParaRPr lang="cs-CZ" altLang="cs-CZ" sz="1600" dirty="0">
              <a:latin typeface="Trebuchet MS" panose="020B0603020202020204" pitchFamily="34" charset="0"/>
            </a:endParaRPr>
          </a:p>
          <a:p>
            <a:pPr lvl="1"/>
            <a:r>
              <a:rPr lang="cs-CZ" altLang="cs-CZ" sz="1600" dirty="0">
                <a:latin typeface="Trebuchet MS" panose="020B0603020202020204" pitchFamily="34" charset="0"/>
              </a:rPr>
              <a:t>„</a:t>
            </a:r>
            <a:r>
              <a:rPr lang="cs-CZ" altLang="cs-CZ" sz="1600" dirty="0" err="1">
                <a:latin typeface="Trebuchet MS" panose="020B0603020202020204" pitchFamily="34" charset="0"/>
              </a:rPr>
              <a:t>mmmmmmm</a:t>
            </a:r>
            <a:r>
              <a:rPr lang="cs-CZ" altLang="cs-CZ" sz="1600" dirty="0">
                <a:latin typeface="Trebuchet MS" panose="020B0603020202020204" pitchFamily="34" charset="0"/>
              </a:rPr>
              <a:t>“</a:t>
            </a:r>
          </a:p>
          <a:p>
            <a:pPr lvl="1"/>
            <a:r>
              <a:rPr lang="cs-CZ" altLang="cs-CZ" sz="1600" dirty="0" err="1">
                <a:latin typeface="Trebuchet MS" panose="020B0603020202020204" pitchFamily="34" charset="0"/>
              </a:rPr>
              <a:t>repeating</a:t>
            </a:r>
            <a:r>
              <a:rPr lang="cs-CZ" altLang="cs-CZ" sz="1600" dirty="0">
                <a:latin typeface="Trebuchet MS" panose="020B0603020202020204" pitchFamily="34" charset="0"/>
              </a:rPr>
              <a:t> response, </a:t>
            </a:r>
            <a:r>
              <a:rPr lang="cs-CZ" altLang="cs-CZ" sz="1600" dirty="0" err="1">
                <a:latin typeface="Trebuchet MS" panose="020B0603020202020204" pitchFamily="34" charset="0"/>
              </a:rPr>
              <a:t>paraphrasing</a:t>
            </a:r>
            <a:r>
              <a:rPr lang="cs-CZ" altLang="cs-CZ" sz="1600" dirty="0">
                <a:latin typeface="Trebuchet MS" panose="020B0603020202020204" pitchFamily="34" charset="0"/>
              </a:rPr>
              <a:t>, </a:t>
            </a:r>
            <a:r>
              <a:rPr lang="cs-CZ" altLang="cs-CZ" sz="1600" dirty="0" err="1">
                <a:latin typeface="Trebuchet MS" panose="020B0603020202020204" pitchFamily="34" charset="0"/>
              </a:rPr>
              <a:t>summarising</a:t>
            </a:r>
            <a:endParaRPr lang="cs-CZ" altLang="cs-CZ" sz="1600" dirty="0">
              <a:latin typeface="Trebuchet MS" panose="020B0603020202020204" pitchFamily="34" charset="0"/>
            </a:endParaRPr>
          </a:p>
          <a:p>
            <a:pPr lvl="1"/>
            <a:r>
              <a:rPr lang="cs-CZ" altLang="cs-CZ" sz="1600" dirty="0" err="1">
                <a:latin typeface="Trebuchet MS" panose="020B0603020202020204" pitchFamily="34" charset="0"/>
              </a:rPr>
              <a:t>nodding</a:t>
            </a:r>
            <a:r>
              <a:rPr lang="cs-CZ" altLang="cs-CZ" sz="1600" dirty="0">
                <a:latin typeface="Trebuchet MS" panose="020B0603020202020204" pitchFamily="34" charset="0"/>
              </a:rPr>
              <a:t> (</a:t>
            </a:r>
            <a:r>
              <a:rPr lang="cs-CZ" altLang="cs-CZ" sz="1600" dirty="0" err="1">
                <a:latin typeface="Trebuchet MS" panose="020B0603020202020204" pitchFamily="34" charset="0"/>
              </a:rPr>
              <a:t>verbal</a:t>
            </a:r>
            <a:r>
              <a:rPr lang="cs-CZ" altLang="cs-CZ" sz="1600" dirty="0">
                <a:latin typeface="Trebuchet MS" panose="020B0603020202020204" pitchFamily="34" charset="0"/>
              </a:rPr>
              <a:t> &amp; non-</a:t>
            </a:r>
            <a:r>
              <a:rPr lang="cs-CZ" altLang="cs-CZ" sz="1600" dirty="0" err="1">
                <a:latin typeface="Trebuchet MS" panose="020B0603020202020204" pitchFamily="34" charset="0"/>
              </a:rPr>
              <a:t>verbal</a:t>
            </a:r>
            <a:r>
              <a:rPr lang="cs-CZ" altLang="cs-CZ" sz="1600" dirty="0">
                <a:latin typeface="Trebuchet MS" panose="020B0603020202020204" pitchFamily="34" charset="0"/>
              </a:rPr>
              <a:t>)</a:t>
            </a:r>
          </a:p>
          <a:p>
            <a:pPr>
              <a:spcBef>
                <a:spcPct val="60000"/>
              </a:spcBef>
            </a:pPr>
            <a:r>
              <a:rPr lang="cs-CZ" altLang="cs-CZ" sz="2000" dirty="0" err="1">
                <a:latin typeface="Trebuchet MS" panose="020B0603020202020204" pitchFamily="34" charset="0"/>
              </a:rPr>
              <a:t>SPECIFIC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</a:rPr>
              <a:t>PROBES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 lvl="1"/>
            <a:r>
              <a:rPr lang="cs-CZ" altLang="cs-CZ" sz="1600" dirty="0" err="1">
                <a:latin typeface="Trebuchet MS" panose="020B0603020202020204" pitchFamily="34" charset="0"/>
              </a:rPr>
              <a:t>Prepared</a:t>
            </a:r>
            <a:r>
              <a:rPr lang="cs-CZ" altLang="cs-CZ" sz="1600" dirty="0">
                <a:latin typeface="Trebuchet MS" panose="020B0603020202020204" pitchFamily="34" charset="0"/>
              </a:rPr>
              <a:t> </a:t>
            </a:r>
            <a:r>
              <a:rPr lang="cs-CZ" altLang="cs-CZ" sz="1600" dirty="0" err="1">
                <a:latin typeface="Trebuchet MS" panose="020B0603020202020204" pitchFamily="34" charset="0"/>
              </a:rPr>
              <a:t>clarification</a:t>
            </a:r>
            <a:r>
              <a:rPr lang="cs-CZ" altLang="cs-CZ" sz="1600" dirty="0">
                <a:latin typeface="Trebuchet MS" panose="020B0603020202020204" pitchFamily="34" charset="0"/>
              </a:rPr>
              <a:t> </a:t>
            </a:r>
            <a:r>
              <a:rPr lang="cs-CZ" altLang="cs-CZ" sz="1600" dirty="0" err="1">
                <a:latin typeface="Trebuchet MS" panose="020B0603020202020204" pitchFamily="34" charset="0"/>
              </a:rPr>
              <a:t>questions</a:t>
            </a:r>
            <a:r>
              <a:rPr lang="cs-CZ" altLang="cs-CZ" sz="1600" dirty="0">
                <a:latin typeface="Trebuchet MS" panose="020B0603020202020204" pitchFamily="34" charset="0"/>
              </a:rPr>
              <a:t>, part </a:t>
            </a:r>
            <a:r>
              <a:rPr lang="cs-CZ" altLang="cs-CZ" sz="1600" dirty="0" err="1">
                <a:latin typeface="Trebuchet MS" panose="020B0603020202020204" pitchFamily="34" charset="0"/>
              </a:rPr>
              <a:t>of</a:t>
            </a:r>
            <a:r>
              <a:rPr lang="cs-CZ" altLang="cs-CZ" sz="1600" dirty="0">
                <a:latin typeface="Trebuchet MS" panose="020B0603020202020204" pitchFamily="34" charset="0"/>
              </a:rPr>
              <a:t> interview </a:t>
            </a:r>
            <a:r>
              <a:rPr lang="cs-CZ" altLang="cs-CZ" sz="1600" dirty="0" err="1">
                <a:latin typeface="Trebuchet MS" panose="020B0603020202020204" pitchFamily="34" charset="0"/>
              </a:rPr>
              <a:t>schedule</a:t>
            </a:r>
            <a:endParaRPr lang="cs-CZ" altLang="cs-CZ" sz="16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1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1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1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1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609600"/>
            <a:ext cx="7416800" cy="658813"/>
          </a:xfrm>
          <a:solidFill>
            <a:schemeClr val="accent5">
              <a:alpha val="59999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altLang="cs-CZ" sz="2800" b="1" dirty="0" err="1">
                <a:latin typeface="Trebuchet MS" panose="020B0603020202020204" pitchFamily="34" charset="0"/>
              </a:rPr>
              <a:t>QUESTION</a:t>
            </a:r>
            <a:r>
              <a:rPr lang="cs-CZ" altLang="cs-CZ" sz="2800" b="1" dirty="0">
                <a:latin typeface="Trebuchet MS" panose="020B0603020202020204" pitchFamily="34" charset="0"/>
              </a:rPr>
              <a:t> </a:t>
            </a:r>
            <a:r>
              <a:rPr lang="cs-CZ" altLang="cs-CZ" sz="2800" b="1" dirty="0" err="1">
                <a:latin typeface="Trebuchet MS" panose="020B0603020202020204" pitchFamily="34" charset="0"/>
              </a:rPr>
              <a:t>FORMATS</a:t>
            </a:r>
            <a:endParaRPr lang="en-US" altLang="cs-CZ" sz="2800" b="1" dirty="0">
              <a:latin typeface="Trebuchet MS" panose="020B0603020202020204" pitchFamily="34" charset="0"/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752600"/>
            <a:ext cx="7772400" cy="43434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2400" b="1" dirty="0">
                <a:latin typeface="Trebuchet MS" panose="020B0603020202020204" pitchFamily="34" charset="0"/>
              </a:rPr>
              <a:t>OPEN-</a:t>
            </a:r>
            <a:r>
              <a:rPr lang="cs-CZ" altLang="cs-CZ" sz="2400" b="1" dirty="0" err="1">
                <a:latin typeface="Trebuchet MS" panose="020B0603020202020204" pitchFamily="34" charset="0"/>
              </a:rPr>
              <a:t>ENDED</a:t>
            </a:r>
            <a:r>
              <a:rPr lang="cs-CZ" altLang="cs-CZ" sz="2400" b="1" dirty="0">
                <a:latin typeface="Trebuchet MS" panose="020B0603020202020204" pitchFamily="34" charset="0"/>
              </a:rPr>
              <a:t> 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 lvl="1"/>
            <a:r>
              <a:rPr lang="cs-CZ" altLang="cs-CZ" sz="2000" dirty="0">
                <a:latin typeface="Trebuchet MS" panose="020B0603020202020204" pitchFamily="34" charset="0"/>
              </a:rPr>
              <a:t>Most </a:t>
            </a:r>
            <a:r>
              <a:rPr lang="cs-CZ" altLang="cs-CZ" sz="2000" dirty="0" err="1">
                <a:latin typeface="Trebuchet MS" panose="020B0603020202020204" pitchFamily="34" charset="0"/>
              </a:rPr>
              <a:t>laborious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</a:rPr>
              <a:t>for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</a:rPr>
              <a:t>respondents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 lvl="1"/>
            <a:r>
              <a:rPr lang="cs-CZ" altLang="cs-CZ" sz="2000" dirty="0">
                <a:latin typeface="Trebuchet MS" panose="020B0603020202020204" pitchFamily="34" charset="0"/>
              </a:rPr>
              <a:t>Most open (</a:t>
            </a:r>
            <a:r>
              <a:rPr lang="cs-CZ" altLang="cs-CZ" sz="2000" dirty="0" err="1">
                <a:latin typeface="Trebuchet MS" panose="020B0603020202020204" pitchFamily="34" charset="0"/>
              </a:rPr>
              <a:t>sometimes</a:t>
            </a:r>
            <a:r>
              <a:rPr lang="cs-CZ" altLang="cs-CZ" sz="2000" dirty="0">
                <a:latin typeface="Trebuchet MS" panose="020B0603020202020204" pitchFamily="34" charset="0"/>
              </a:rPr>
              <a:t> not </a:t>
            </a:r>
            <a:r>
              <a:rPr lang="cs-CZ" altLang="cs-CZ" sz="2000" dirty="0" err="1">
                <a:latin typeface="Trebuchet MS" panose="020B0603020202020204" pitchFamily="34" charset="0"/>
              </a:rPr>
              <a:t>true</a:t>
            </a:r>
            <a:r>
              <a:rPr lang="cs-CZ" altLang="cs-CZ" sz="2000" dirty="0">
                <a:latin typeface="Trebuchet MS" panose="020B0603020202020204" pitchFamily="34" charset="0"/>
              </a:rPr>
              <a:t>)</a:t>
            </a:r>
          </a:p>
          <a:p>
            <a:pPr lvl="1"/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400" b="1" dirty="0" err="1">
                <a:latin typeface="Trebuchet MS" panose="020B0603020202020204" pitchFamily="34" charset="0"/>
              </a:rPr>
              <a:t>CLOSED</a:t>
            </a:r>
            <a:endParaRPr lang="cs-CZ" altLang="cs-CZ" sz="2400" b="1" dirty="0">
              <a:latin typeface="Trebuchet MS" panose="020B0603020202020204" pitchFamily="34" charset="0"/>
            </a:endParaRPr>
          </a:p>
          <a:p>
            <a:pPr lvl="1"/>
            <a:r>
              <a:rPr lang="cs-CZ" altLang="cs-CZ" sz="2000" b="1" dirty="0" err="1">
                <a:latin typeface="Trebuchet MS" panose="020B0603020202020204" pitchFamily="34" charset="0"/>
              </a:rPr>
              <a:t>facilitating</a:t>
            </a:r>
            <a:r>
              <a:rPr lang="cs-CZ" altLang="cs-CZ" sz="2000" b="1" dirty="0">
                <a:latin typeface="Trebuchet MS" panose="020B0603020202020204" pitchFamily="34" charset="0"/>
              </a:rPr>
              <a:t> </a:t>
            </a:r>
            <a:r>
              <a:rPr lang="cs-CZ" altLang="cs-CZ" sz="2000" b="1" dirty="0" err="1">
                <a:latin typeface="Trebuchet MS" panose="020B0603020202020204" pitchFamily="34" charset="0"/>
              </a:rPr>
              <a:t>the</a:t>
            </a:r>
            <a:r>
              <a:rPr lang="cs-CZ" altLang="cs-CZ" sz="2000" b="1" dirty="0">
                <a:latin typeface="Trebuchet MS" panose="020B0603020202020204" pitchFamily="34" charset="0"/>
              </a:rPr>
              <a:t> </a:t>
            </a:r>
            <a:r>
              <a:rPr lang="cs-CZ" altLang="cs-CZ" sz="2000" b="1" dirty="0" err="1">
                <a:latin typeface="Trebuchet MS" panose="020B0603020202020204" pitchFamily="34" charset="0"/>
              </a:rPr>
              <a:t>understanding</a:t>
            </a:r>
            <a:r>
              <a:rPr lang="cs-CZ" altLang="cs-CZ" sz="2000" b="1" dirty="0">
                <a:latin typeface="Trebuchet MS" panose="020B0603020202020204" pitchFamily="34" charset="0"/>
              </a:rPr>
              <a:t> </a:t>
            </a:r>
            <a:r>
              <a:rPr lang="cs-CZ" altLang="cs-CZ" sz="2000" b="1" dirty="0" err="1">
                <a:latin typeface="Trebuchet MS" panose="020B0603020202020204" pitchFamily="34" charset="0"/>
              </a:rPr>
              <a:t>of</a:t>
            </a:r>
            <a:r>
              <a:rPr lang="cs-CZ" altLang="cs-CZ" sz="2000" b="1" dirty="0">
                <a:latin typeface="Trebuchet MS" panose="020B0603020202020204" pitchFamily="34" charset="0"/>
              </a:rPr>
              <a:t> a </a:t>
            </a:r>
            <a:r>
              <a:rPr lang="cs-CZ" altLang="cs-CZ" sz="2000" b="1" dirty="0" err="1">
                <a:latin typeface="Trebuchet MS" panose="020B0603020202020204" pitchFamily="34" charset="0"/>
              </a:rPr>
              <a:t>question</a:t>
            </a:r>
            <a:r>
              <a:rPr lang="cs-CZ" altLang="cs-CZ" sz="2000" b="1" dirty="0">
                <a:latin typeface="Trebuchet MS" panose="020B0603020202020204" pitchFamily="34" charset="0"/>
              </a:rPr>
              <a:t> and </a:t>
            </a:r>
            <a:r>
              <a:rPr lang="cs-CZ" altLang="cs-CZ" sz="2000" b="1" dirty="0" err="1">
                <a:latin typeface="Trebuchet MS" panose="020B0603020202020204" pitchFamily="34" charset="0"/>
              </a:rPr>
              <a:t>responding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 lvl="1"/>
            <a:endParaRPr lang="cs-CZ" altLang="cs-CZ" sz="2000" dirty="0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altLang="cs-CZ" sz="2000" dirty="0" err="1">
                <a:latin typeface="Trebuchet MS" panose="020B0603020202020204" pitchFamily="34" charset="0"/>
              </a:rPr>
              <a:t>Multiple-choice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cs-CZ" altLang="cs-CZ" sz="2000" dirty="0">
                <a:latin typeface="Trebuchet MS" panose="020B0603020202020204" pitchFamily="34" charset="0"/>
              </a:rPr>
              <a:t>Rating </a:t>
            </a:r>
            <a:r>
              <a:rPr lang="cs-CZ" altLang="cs-CZ" sz="2000" dirty="0" err="1">
                <a:latin typeface="Trebuchet MS" panose="020B0603020202020204" pitchFamily="34" charset="0"/>
              </a:rPr>
              <a:t>scales</a:t>
            </a:r>
            <a:r>
              <a:rPr lang="cs-CZ" altLang="cs-CZ" sz="2000" dirty="0">
                <a:latin typeface="Trebuchet MS" panose="020B0603020202020204" pitchFamily="34" charset="0"/>
              </a:rPr>
              <a:t> – direct </a:t>
            </a:r>
            <a:r>
              <a:rPr lang="cs-CZ" altLang="cs-CZ" sz="2000" dirty="0" err="1">
                <a:latin typeface="Trebuchet MS" panose="020B0603020202020204" pitchFamily="34" charset="0"/>
              </a:rPr>
              <a:t>quantification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</a:pPr>
            <a:endParaRPr lang="en-US" altLang="cs-CZ" sz="24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608013"/>
            <a:ext cx="7254875" cy="658812"/>
          </a:xfrm>
          <a:solidFill>
            <a:schemeClr val="accent5">
              <a:alpha val="59999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altLang="cs-CZ" sz="2800" b="1" dirty="0" err="1">
                <a:latin typeface="Trebuchet MS" panose="020B0603020202020204" pitchFamily="34" charset="0"/>
              </a:rPr>
              <a:t>QUESTION</a:t>
            </a:r>
            <a:r>
              <a:rPr lang="cs-CZ" altLang="cs-CZ" sz="2800" b="1" dirty="0">
                <a:latin typeface="Trebuchet MS" panose="020B0603020202020204" pitchFamily="34" charset="0"/>
              </a:rPr>
              <a:t> </a:t>
            </a:r>
            <a:r>
              <a:rPr lang="cs-CZ" altLang="cs-CZ" sz="2800" b="1" dirty="0" err="1">
                <a:latin typeface="Trebuchet MS" panose="020B0603020202020204" pitchFamily="34" charset="0"/>
              </a:rPr>
              <a:t>WORDING</a:t>
            </a:r>
            <a:r>
              <a:rPr lang="cs-CZ" altLang="cs-CZ" sz="2800" b="1" dirty="0">
                <a:latin typeface="Trebuchet MS" panose="020B0603020202020204" pitchFamily="34" charset="0"/>
              </a:rPr>
              <a:t> </a:t>
            </a:r>
            <a:r>
              <a:rPr lang="cs-CZ" altLang="cs-CZ" sz="2800" b="1" dirty="0" err="1">
                <a:latin typeface="Trebuchet MS" panose="020B0603020202020204" pitchFamily="34" charset="0"/>
              </a:rPr>
              <a:t>TIPS</a:t>
            </a:r>
            <a:endParaRPr lang="en-US" altLang="cs-CZ" sz="2800" b="1" dirty="0">
              <a:latin typeface="Trebuchet MS" panose="020B0603020202020204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484313"/>
            <a:ext cx="7772400" cy="48974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RELEVANCE/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FAMILIARITY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 r. 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should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be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easily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able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 to 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produce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answer</a:t>
            </a:r>
            <a:endParaRPr lang="cs-CZ" altLang="cs-CZ" sz="18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SIMPLICITY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/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ELABORATION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endParaRPr lang="cs-CZ" altLang="cs-CZ" sz="18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ASK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ONE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THING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(x DOUBLE-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BARREL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800" dirty="0">
                <a:latin typeface="Trebuchet MS" panose="020B0603020202020204" pitchFamily="34" charset="0"/>
              </a:rPr>
              <a:t>, </a:t>
            </a:r>
            <a:r>
              <a:rPr lang="cs-CZ" altLang="cs-CZ" sz="1800" dirty="0" err="1">
                <a:latin typeface="Trebuchet MS" panose="020B0603020202020204" pitchFamily="34" charset="0"/>
              </a:rPr>
              <a:t>beware</a:t>
            </a:r>
            <a:r>
              <a:rPr lang="cs-CZ" altLang="cs-CZ" sz="1800" dirty="0">
                <a:latin typeface="Trebuchet MS" panose="020B0603020202020204" pitchFamily="34" charset="0"/>
              </a:rPr>
              <a:t> </a:t>
            </a:r>
            <a:r>
              <a:rPr lang="cs-CZ" altLang="cs-CZ" sz="1800" dirty="0" err="1">
                <a:latin typeface="Trebuchet MS" panose="020B0603020202020204" pitchFamily="34" charset="0"/>
              </a:rPr>
              <a:t>of</a:t>
            </a:r>
            <a:r>
              <a:rPr lang="cs-CZ" altLang="cs-CZ" sz="1800" dirty="0">
                <a:latin typeface="Trebuchet MS" panose="020B0603020202020204" pitchFamily="34" charset="0"/>
              </a:rPr>
              <a:t> </a:t>
            </a:r>
            <a:r>
              <a:rPr lang="cs-CZ" altLang="cs-CZ" sz="1800" dirty="0" err="1">
                <a:latin typeface="Trebuchet MS" panose="020B0603020202020204" pitchFamily="34" charset="0"/>
              </a:rPr>
              <a:t>conditions</a:t>
            </a:r>
            <a:r>
              <a:rPr lang="cs-CZ" altLang="cs-CZ" sz="1800" dirty="0">
                <a:latin typeface="Trebuchet MS" panose="020B0603020202020204" pitchFamily="34" charset="0"/>
              </a:rPr>
              <a:t> in </a:t>
            </a:r>
            <a:r>
              <a:rPr lang="cs-CZ" altLang="cs-CZ" sz="1800" dirty="0" err="1">
                <a:latin typeface="Trebuchet MS" panose="020B0603020202020204" pitchFamily="34" charset="0"/>
              </a:rPr>
              <a:t>questions</a:t>
            </a:r>
            <a:r>
              <a:rPr lang="cs-CZ" altLang="cs-CZ" sz="1800" dirty="0">
                <a:latin typeface="Trebuchet MS" panose="020B0603020202020204" pitchFamily="34" charset="0"/>
              </a:rPr>
              <a:t>, </a:t>
            </a:r>
          </a:p>
          <a:p>
            <a:pPr>
              <a:lnSpc>
                <a:spcPct val="90000"/>
              </a:lnSpc>
            </a:pP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EASY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LANGUAGE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avoid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 slang, 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vague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difficult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words</a:t>
            </a:r>
            <a:endParaRPr lang="cs-CZ" altLang="cs-CZ" sz="18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 err="1">
                <a:latin typeface="Trebuchet MS" panose="020B0603020202020204" pitchFamily="34" charset="0"/>
              </a:rPr>
              <a:t>AVOID</a:t>
            </a:r>
            <a:r>
              <a:rPr lang="cs-CZ" altLang="cs-CZ" sz="2400" dirty="0">
                <a:latin typeface="Trebuchet MS" panose="020B0603020202020204" pitchFamily="34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</a:rPr>
              <a:t>NEGATIVES</a:t>
            </a:r>
            <a:r>
              <a:rPr lang="cs-CZ" altLang="cs-CZ" sz="2400" dirty="0">
                <a:latin typeface="Trebuchet MS" panose="020B0603020202020204" pitchFamily="34" charset="0"/>
              </a:rPr>
              <a:t> 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especially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 double-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negatives</a:t>
            </a:r>
            <a:endParaRPr lang="cs-CZ" altLang="cs-CZ" sz="24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r>
              <a:rPr lang="cs-CZ" altLang="cs-CZ" sz="2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INCLUDE</a:t>
            </a:r>
            <a:r>
              <a:rPr lang="cs-CZ" altLang="cs-CZ" sz="2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EXPLICITLY</a:t>
            </a:r>
            <a:r>
              <a:rPr lang="cs-CZ" altLang="cs-CZ" sz="2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BOTH</a:t>
            </a:r>
            <a:r>
              <a:rPr lang="cs-CZ" altLang="cs-CZ" sz="23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3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POLES</a:t>
            </a:r>
            <a:endParaRPr lang="cs-CZ" altLang="cs-CZ" sz="19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offer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„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DON‘T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KNOW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“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anytime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it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is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 a </a:t>
            </a:r>
            <a:r>
              <a:rPr lang="cs-CZ" altLang="cs-CZ" sz="18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plausible</a:t>
            </a:r>
            <a:r>
              <a:rPr lang="cs-CZ" altLang="cs-CZ" sz="1800" dirty="0">
                <a:latin typeface="Trebuchet MS" panose="020B0603020202020204" pitchFamily="34" charset="0"/>
                <a:cs typeface="Times New Roman" panose="02020603050405020304" pitchFamily="18" charset="0"/>
              </a:rPr>
              <a:t> response</a:t>
            </a:r>
            <a:endParaRPr lang="cs-CZ" altLang="cs-CZ" sz="24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BEWARE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CONTEXT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created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by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previous</a:t>
            </a:r>
            <a:r>
              <a:rPr lang="cs-CZ" altLang="cs-CZ" sz="2400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questions</a:t>
            </a:r>
            <a:endParaRPr lang="cs-CZ" altLang="cs-CZ" sz="18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"/>
          <p:cNvSpPr>
            <a:spLocks noChangeArrowheads="1"/>
          </p:cNvSpPr>
          <p:nvPr/>
        </p:nvSpPr>
        <p:spPr bwMode="auto">
          <a:xfrm>
            <a:off x="971600" y="609600"/>
            <a:ext cx="7704088" cy="658813"/>
          </a:xfrm>
          <a:prstGeom prst="rect">
            <a:avLst/>
          </a:prstGeom>
          <a:solidFill>
            <a:schemeClr val="accent4">
              <a:lumMod val="20000"/>
              <a:lumOff val="80000"/>
              <a:alpha val="59999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chemeClr val="tx2"/>
                </a:solidFill>
                <a:latin typeface="Trebuchet MS" panose="020B0603020202020204" pitchFamily="34" charset="0"/>
              </a:rPr>
              <a:t>4 </a:t>
            </a:r>
            <a:r>
              <a:rPr lang="cs-CZ" altLang="cs-CZ" sz="2800" dirty="0" err="1">
                <a:solidFill>
                  <a:schemeClr val="tx2"/>
                </a:solidFill>
                <a:latin typeface="Trebuchet MS" panose="020B0603020202020204" pitchFamily="34" charset="0"/>
              </a:rPr>
              <a:t>PHASES</a:t>
            </a:r>
            <a:r>
              <a:rPr lang="cs-CZ" altLang="cs-CZ" sz="2800" dirty="0">
                <a:solidFill>
                  <a:schemeClr val="tx2"/>
                </a:solidFill>
                <a:latin typeface="Trebuchet MS" panose="020B0603020202020204" pitchFamily="34" charset="0"/>
              </a:rPr>
              <a:t> OF </a:t>
            </a:r>
            <a:r>
              <a:rPr lang="cs-CZ" altLang="cs-CZ" sz="2800" dirty="0" err="1">
                <a:solidFill>
                  <a:schemeClr val="tx2"/>
                </a:solidFill>
                <a:latin typeface="Trebuchet MS" panose="020B0603020202020204" pitchFamily="34" charset="0"/>
              </a:rPr>
              <a:t>RESPONDING</a:t>
            </a:r>
            <a:r>
              <a:rPr lang="cs-CZ" altLang="cs-CZ" sz="2800" dirty="0">
                <a:solidFill>
                  <a:schemeClr val="tx2"/>
                </a:solidFill>
                <a:latin typeface="Trebuchet MS" panose="020B0603020202020204" pitchFamily="34" charset="0"/>
              </a:rPr>
              <a:t> TO </a:t>
            </a:r>
            <a:r>
              <a:rPr lang="cs-CZ" altLang="cs-CZ" sz="2800" dirty="0" err="1">
                <a:solidFill>
                  <a:schemeClr val="tx2"/>
                </a:solidFill>
                <a:latin typeface="Trebuchet MS" panose="020B0603020202020204" pitchFamily="34" charset="0"/>
              </a:rPr>
              <a:t>QUESTIONS</a:t>
            </a:r>
            <a:endParaRPr lang="en-US" altLang="cs-CZ" sz="2800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175140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047726"/>
              </p:ext>
            </p:extLst>
          </p:nvPr>
        </p:nvGraphicFramePr>
        <p:xfrm>
          <a:off x="971600" y="1773238"/>
          <a:ext cx="7704088" cy="4048125"/>
        </p:xfrm>
        <a:graphic>
          <a:graphicData uri="http://schemas.openxmlformats.org/drawingml/2006/table">
            <a:tbl>
              <a:tblPr/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5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cs-CZ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COMPREHENSION</a:t>
                      </a:r>
                      <a:endParaRPr kumimoji="1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Identify</a:t>
                      </a:r>
                      <a:r>
                        <a:rPr kumimoji="1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what</a:t>
                      </a:r>
                      <a:r>
                        <a:rPr kumimoji="1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information</a:t>
                      </a:r>
                      <a:r>
                        <a:rPr kumimoji="1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si </a:t>
                      </a: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needed</a:t>
                      </a:r>
                      <a:endParaRPr kumimoji="1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Purpose</a:t>
                      </a:r>
                      <a:r>
                        <a:rPr kumimoji="1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included</a:t>
                      </a:r>
                      <a:endParaRPr kumimoji="1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0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cs-CZ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RECALL</a:t>
                      </a:r>
                      <a:r>
                        <a:rPr kumimoji="1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FROM</a:t>
                      </a:r>
                      <a:r>
                        <a:rPr kumimoji="1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1" 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MEMORY</a:t>
                      </a:r>
                      <a:endParaRPr kumimoji="1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endParaRPr kumimoji="1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cs-CZ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JUDGEMENT</a:t>
                      </a:r>
                      <a:r>
                        <a:rPr kumimoji="1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Developing</a:t>
                      </a:r>
                      <a:r>
                        <a:rPr kumimoji="1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an</a:t>
                      </a:r>
                      <a:r>
                        <a:rPr kumimoji="1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answer</a:t>
                      </a:r>
                      <a:r>
                        <a:rPr kumimoji="1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from</a:t>
                      </a:r>
                      <a:r>
                        <a:rPr kumimoji="1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recalled</a:t>
                      </a:r>
                      <a:r>
                        <a:rPr kumimoji="1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material</a:t>
                      </a:r>
                      <a:endParaRPr kumimoji="1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cs-CZ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RESPONDING</a:t>
                      </a:r>
                      <a:endParaRPr kumimoji="1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Mapping</a:t>
                      </a:r>
                      <a:r>
                        <a:rPr kumimoji="1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onto</a:t>
                      </a:r>
                      <a:r>
                        <a:rPr kumimoji="1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a response </a:t>
                      </a: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scale</a:t>
                      </a:r>
                      <a:r>
                        <a:rPr kumimoji="1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Monotype Sorts" pitchFamily="2" charset="2"/>
                        <a:buNone/>
                        <a:tabLst/>
                      </a:pP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Decision</a:t>
                      </a:r>
                      <a:r>
                        <a:rPr kumimoji="1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to </a:t>
                      </a:r>
                      <a:r>
                        <a:rPr kumimoji="1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produce</a:t>
                      </a:r>
                      <a:r>
                        <a:rPr kumimoji="1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to response.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5797" name="Text Box 39"/>
          <p:cNvSpPr txBox="1">
            <a:spLocks noChangeArrowheads="1"/>
          </p:cNvSpPr>
          <p:nvPr/>
        </p:nvSpPr>
        <p:spPr bwMode="auto">
          <a:xfrm>
            <a:off x="6300788" y="1268413"/>
            <a:ext cx="25193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Tourangeau</a:t>
            </a:r>
            <a:r>
              <a:rPr lang="cs-CZ" altLang="cs-CZ" sz="1200" b="0" dirty="0">
                <a:solidFill>
                  <a:schemeClr val="tx2"/>
                </a:solidFill>
                <a:latin typeface="Trebuchet MS" panose="020B0603020202020204" pitchFamily="34" charset="0"/>
              </a:rPr>
              <a:t>, </a:t>
            </a:r>
            <a:r>
              <a:rPr lang="cs-CZ" altLang="cs-CZ" sz="12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Rips</a:t>
            </a:r>
            <a:r>
              <a:rPr lang="cs-CZ" altLang="cs-CZ" sz="1200" b="0" dirty="0">
                <a:solidFill>
                  <a:schemeClr val="tx2"/>
                </a:solidFill>
                <a:latin typeface="Trebuchet MS" panose="020B0603020202020204" pitchFamily="34" charset="0"/>
              </a:rPr>
              <a:t>, </a:t>
            </a:r>
            <a:r>
              <a:rPr lang="cs-CZ" altLang="cs-CZ" sz="1200" b="0" dirty="0" err="1">
                <a:solidFill>
                  <a:schemeClr val="tx2"/>
                </a:solidFill>
                <a:latin typeface="Trebuchet MS" panose="020B0603020202020204" pitchFamily="34" charset="0"/>
              </a:rPr>
              <a:t>Rasinski</a:t>
            </a:r>
            <a:r>
              <a:rPr lang="cs-CZ" altLang="cs-CZ" sz="1200" b="0" dirty="0">
                <a:solidFill>
                  <a:schemeClr val="tx2"/>
                </a:solidFill>
                <a:latin typeface="Trebuchet MS" panose="020B0603020202020204" pitchFamily="34" charset="0"/>
              </a:rPr>
              <a:t> (2000)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09600"/>
            <a:ext cx="7920112" cy="658813"/>
          </a:xfrm>
          <a:solidFill>
            <a:srgbClr val="808000">
              <a:alpha val="39999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altLang="cs-CZ" sz="2800" b="1" dirty="0" err="1">
                <a:latin typeface="Trebuchet MS" panose="020B0603020202020204" pitchFamily="34" charset="0"/>
              </a:rPr>
              <a:t>QUESTIONNAIRE</a:t>
            </a:r>
            <a:endParaRPr lang="en-US" altLang="cs-CZ" sz="2800" b="1" dirty="0">
              <a:latin typeface="Trebuchet MS" panose="020B0603020202020204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90BA41E-71A2-47D3-9B51-D7766805721B}"/>
              </a:ext>
            </a:extLst>
          </p:cNvPr>
          <p:cNvSpPr txBox="1"/>
          <p:nvPr/>
        </p:nvSpPr>
        <p:spPr>
          <a:xfrm>
            <a:off x="755576" y="1484784"/>
            <a:ext cx="79201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Questionnaire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interview </a:t>
            </a:r>
            <a:r>
              <a:rPr lang="cs-CZ" sz="2400" dirty="0" err="1"/>
              <a:t>standardized</a:t>
            </a:r>
            <a:r>
              <a:rPr lang="cs-CZ" sz="2400" dirty="0"/>
              <a:t> so </a:t>
            </a:r>
            <a:r>
              <a:rPr lang="cs-CZ" sz="2400" dirty="0" err="1"/>
              <a:t>well</a:t>
            </a:r>
            <a:r>
              <a:rPr lang="cs-CZ" sz="2400" dirty="0"/>
              <a:t> </a:t>
            </a:r>
            <a:r>
              <a:rPr lang="cs-CZ" sz="2400" dirty="0" err="1"/>
              <a:t>that</a:t>
            </a:r>
            <a:r>
              <a:rPr lang="cs-CZ" sz="2400" dirty="0"/>
              <a:t>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can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self-administered</a:t>
            </a:r>
            <a:r>
              <a:rPr lang="cs-CZ" sz="24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All </a:t>
            </a:r>
            <a:r>
              <a:rPr lang="cs-CZ" sz="2400" dirty="0" err="1"/>
              <a:t>issues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comprehension</a:t>
            </a:r>
            <a:r>
              <a:rPr lang="cs-CZ" sz="2400" dirty="0"/>
              <a:t> </a:t>
            </a:r>
            <a:r>
              <a:rPr lang="cs-CZ" sz="2400" dirty="0" err="1"/>
              <a:t>etc</a:t>
            </a:r>
            <a:r>
              <a:rPr lang="cs-CZ" sz="2400" dirty="0"/>
              <a:t>. </a:t>
            </a:r>
            <a:r>
              <a:rPr lang="cs-CZ" sz="2400" dirty="0" err="1"/>
              <a:t>must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sorted</a:t>
            </a:r>
            <a:r>
              <a:rPr lang="cs-CZ" sz="2400" dirty="0"/>
              <a:t> </a:t>
            </a:r>
            <a:r>
              <a:rPr lang="cs-CZ" sz="2400" dirty="0" err="1"/>
              <a:t>out</a:t>
            </a:r>
            <a:r>
              <a:rPr lang="cs-CZ" sz="2400" dirty="0"/>
              <a:t> </a:t>
            </a:r>
            <a:r>
              <a:rPr lang="cs-CZ" sz="2400" dirty="0" err="1"/>
              <a:t>through</a:t>
            </a:r>
            <a:r>
              <a:rPr lang="cs-CZ" sz="2400" dirty="0"/>
              <a:t> </a:t>
            </a:r>
            <a:r>
              <a:rPr lang="cs-CZ" sz="2400" b="1" dirty="0" err="1"/>
              <a:t>PRETESTING</a:t>
            </a:r>
            <a:endParaRPr lang="cs-CZ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Modes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administration</a:t>
            </a:r>
            <a:endParaRPr lang="cs-CZ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oral/</a:t>
            </a:r>
            <a:r>
              <a:rPr lang="cs-CZ" sz="2400" dirty="0" err="1"/>
              <a:t>personal</a:t>
            </a:r>
            <a:r>
              <a:rPr lang="cs-CZ" sz="2400" dirty="0"/>
              <a:t>, </a:t>
            </a:r>
            <a:r>
              <a:rPr lang="cs-CZ" sz="2400" dirty="0" err="1"/>
              <a:t>CAPI</a:t>
            </a:r>
            <a:r>
              <a:rPr lang="cs-CZ" sz="24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pen</a:t>
            </a:r>
            <a:r>
              <a:rPr lang="cs-CZ" sz="2400" dirty="0"/>
              <a:t> and </a:t>
            </a:r>
            <a:r>
              <a:rPr lang="cs-CZ" sz="2400" dirty="0" err="1"/>
              <a:t>paper</a:t>
            </a:r>
            <a:endParaRPr lang="cs-CZ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phone</a:t>
            </a:r>
            <a:r>
              <a:rPr lang="cs-CZ" sz="2400" dirty="0"/>
              <a:t>, </a:t>
            </a:r>
            <a:r>
              <a:rPr lang="cs-CZ" sz="2400" dirty="0" err="1"/>
              <a:t>CATI</a:t>
            </a:r>
            <a:r>
              <a:rPr lang="cs-CZ" sz="2400" dirty="0"/>
              <a:t>, Skype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/>
              <a:t>online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F9CFC-48FC-425C-84EB-CC573A29F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capture</a:t>
            </a:r>
            <a:r>
              <a:rPr lang="cs-CZ" dirty="0"/>
              <a:t> </a:t>
            </a:r>
            <a:r>
              <a:rPr lang="cs-CZ" dirty="0" err="1"/>
              <a:t>phenomena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study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C82D6F-A68B-4A3D-8876-C1CE24032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In early </a:t>
            </a:r>
            <a:r>
              <a:rPr lang="cs-CZ" sz="2400" dirty="0" err="1"/>
              <a:t>exploratory</a:t>
            </a:r>
            <a:r>
              <a:rPr lang="cs-CZ" sz="2400" dirty="0"/>
              <a:t> </a:t>
            </a:r>
            <a:r>
              <a:rPr lang="cs-CZ" sz="2400" dirty="0" err="1"/>
              <a:t>research</a:t>
            </a:r>
            <a:r>
              <a:rPr lang="cs-CZ" sz="2400" dirty="0"/>
              <a:t> </a:t>
            </a:r>
            <a:r>
              <a:rPr lang="cs-CZ" sz="2400" dirty="0" err="1"/>
              <a:t>we</a:t>
            </a:r>
            <a:r>
              <a:rPr lang="cs-CZ" sz="2400" dirty="0"/>
              <a:t> </a:t>
            </a:r>
            <a:r>
              <a:rPr lang="cs-CZ" sz="2400" dirty="0" err="1"/>
              <a:t>gather</a:t>
            </a:r>
            <a:r>
              <a:rPr lang="cs-CZ" sz="2400" dirty="0"/>
              <a:t> </a:t>
            </a:r>
            <a:r>
              <a:rPr lang="cs-CZ" sz="2400" dirty="0" err="1"/>
              <a:t>broad</a:t>
            </a:r>
            <a:r>
              <a:rPr lang="cs-CZ" sz="2400" dirty="0"/>
              <a:t> data </a:t>
            </a:r>
            <a:r>
              <a:rPr lang="cs-CZ" sz="2400" dirty="0" err="1"/>
              <a:t>informing</a:t>
            </a:r>
            <a:r>
              <a:rPr lang="cs-CZ" sz="2400" dirty="0"/>
              <a:t> </a:t>
            </a:r>
            <a:r>
              <a:rPr lang="cs-CZ" sz="2400" dirty="0" err="1"/>
              <a:t>us</a:t>
            </a:r>
            <a:r>
              <a:rPr lang="cs-CZ" sz="2400" dirty="0"/>
              <a:t> </a:t>
            </a:r>
            <a:r>
              <a:rPr lang="cs-CZ" sz="2400" dirty="0" err="1"/>
              <a:t>about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phenomenon</a:t>
            </a:r>
            <a:r>
              <a:rPr lang="cs-CZ" sz="2400" dirty="0"/>
              <a:t>, </a:t>
            </a:r>
            <a:r>
              <a:rPr lang="cs-CZ" sz="2400" dirty="0" err="1"/>
              <a:t>associated</a:t>
            </a:r>
            <a:r>
              <a:rPr lang="cs-CZ" sz="2400" dirty="0"/>
              <a:t> </a:t>
            </a:r>
            <a:r>
              <a:rPr lang="cs-CZ" sz="2400" dirty="0" err="1"/>
              <a:t>phenomena</a:t>
            </a:r>
            <a:r>
              <a:rPr lang="cs-CZ" sz="2400" dirty="0"/>
              <a:t>,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context</a:t>
            </a:r>
            <a:r>
              <a:rPr lang="cs-CZ" sz="2400" dirty="0"/>
              <a:t> …</a:t>
            </a:r>
          </a:p>
          <a:p>
            <a:endParaRPr lang="cs-CZ" sz="2400" dirty="0"/>
          </a:p>
          <a:p>
            <a:r>
              <a:rPr lang="cs-CZ" sz="2400" dirty="0" err="1"/>
              <a:t>When</a:t>
            </a:r>
            <a:r>
              <a:rPr lang="cs-CZ" sz="2400" dirty="0"/>
              <a:t> </a:t>
            </a:r>
            <a:r>
              <a:rPr lang="cs-CZ" sz="2400" dirty="0" err="1"/>
              <a:t>we</a:t>
            </a:r>
            <a:r>
              <a:rPr lang="cs-CZ" sz="2400" dirty="0"/>
              <a:t> </a:t>
            </a:r>
            <a:r>
              <a:rPr lang="cs-CZ" sz="2400" dirty="0" err="1"/>
              <a:t>have</a:t>
            </a:r>
            <a:r>
              <a:rPr lang="cs-CZ" sz="2400" dirty="0"/>
              <a:t> </a:t>
            </a:r>
            <a:r>
              <a:rPr lang="cs-CZ" sz="2400" dirty="0" err="1"/>
              <a:t>sufficient</a:t>
            </a:r>
            <a:r>
              <a:rPr lang="cs-CZ" sz="2400" dirty="0"/>
              <a:t> </a:t>
            </a:r>
            <a:r>
              <a:rPr lang="cs-CZ" sz="2400" dirty="0" err="1"/>
              <a:t>theoretical</a:t>
            </a:r>
            <a:r>
              <a:rPr lang="cs-CZ" sz="2400" dirty="0"/>
              <a:t> framework </a:t>
            </a:r>
            <a:r>
              <a:rPr lang="cs-CZ" sz="2400" dirty="0" err="1"/>
              <a:t>indicating</a:t>
            </a:r>
            <a:r>
              <a:rPr lang="cs-CZ" sz="2400" dirty="0"/>
              <a:t> </a:t>
            </a:r>
            <a:r>
              <a:rPr lang="cs-CZ" sz="2400" dirty="0" err="1"/>
              <a:t>which</a:t>
            </a:r>
            <a:r>
              <a:rPr lang="cs-CZ" sz="2400" dirty="0"/>
              <a:t> </a:t>
            </a:r>
            <a:r>
              <a:rPr lang="cs-CZ" sz="2400" dirty="0" err="1"/>
              <a:t>characteristcs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phenomena</a:t>
            </a:r>
            <a:r>
              <a:rPr lang="cs-CZ" sz="2400" dirty="0"/>
              <a:t> (=</a:t>
            </a:r>
            <a:r>
              <a:rPr lang="cs-CZ" sz="2400" dirty="0" err="1"/>
              <a:t>variables</a:t>
            </a:r>
            <a:r>
              <a:rPr lang="cs-CZ" sz="2400" dirty="0"/>
              <a:t>) are </a:t>
            </a:r>
            <a:r>
              <a:rPr lang="cs-CZ" sz="2400" dirty="0" err="1"/>
              <a:t>relevant</a:t>
            </a:r>
            <a:r>
              <a:rPr lang="cs-CZ" sz="2400" dirty="0"/>
              <a:t> </a:t>
            </a:r>
            <a:r>
              <a:rPr lang="cs-CZ" sz="2400" dirty="0" err="1"/>
              <a:t>we</a:t>
            </a:r>
            <a:r>
              <a:rPr lang="cs-CZ" sz="2400" dirty="0"/>
              <a:t> are </a:t>
            </a:r>
            <a:r>
              <a:rPr lang="cs-CZ" sz="2400" dirty="0" err="1"/>
              <a:t>trying</a:t>
            </a:r>
            <a:r>
              <a:rPr lang="cs-CZ" sz="2400" dirty="0"/>
              <a:t> to „</a:t>
            </a:r>
            <a:r>
              <a:rPr lang="cs-CZ" sz="2400" dirty="0" err="1"/>
              <a:t>measure</a:t>
            </a:r>
            <a:r>
              <a:rPr lang="cs-CZ" sz="2400" dirty="0"/>
              <a:t>“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variables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05596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F3F3B-A8D2-4B6A-AAFA-A0B911ED2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SUMMARY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E006EE-E3F2-4507-9EDD-7096997A1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Quality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measurement</a:t>
            </a:r>
            <a:r>
              <a:rPr lang="cs-CZ" sz="2800" dirty="0"/>
              <a:t> – validity and reliability</a:t>
            </a:r>
          </a:p>
          <a:p>
            <a:r>
              <a:rPr lang="cs-CZ" sz="2800" dirty="0" err="1"/>
              <a:t>Interviewing</a:t>
            </a:r>
            <a:r>
              <a:rPr lang="cs-CZ" sz="2800" dirty="0"/>
              <a:t> as </a:t>
            </a:r>
            <a:r>
              <a:rPr lang="cs-CZ" sz="2800" dirty="0" err="1"/>
              <a:t>eliciting</a:t>
            </a:r>
            <a:r>
              <a:rPr lang="cs-CZ" sz="2800" dirty="0"/>
              <a:t> </a:t>
            </a:r>
            <a:r>
              <a:rPr lang="cs-CZ" sz="2800" dirty="0" err="1"/>
              <a:t>observations</a:t>
            </a:r>
            <a:endParaRPr lang="cs-CZ" sz="2800" dirty="0"/>
          </a:p>
          <a:p>
            <a:r>
              <a:rPr lang="cs-CZ" sz="2800" dirty="0" err="1"/>
              <a:t>Four-phase</a:t>
            </a:r>
            <a:r>
              <a:rPr lang="cs-CZ" sz="2800" dirty="0"/>
              <a:t> response </a:t>
            </a:r>
            <a:r>
              <a:rPr lang="cs-CZ" sz="2800" dirty="0" err="1"/>
              <a:t>process</a:t>
            </a:r>
            <a:r>
              <a:rPr lang="cs-CZ" sz="2800" dirty="0"/>
              <a:t> as a </a:t>
            </a:r>
            <a:r>
              <a:rPr lang="cs-CZ" sz="2800" dirty="0" err="1"/>
              <a:t>cognitive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question</a:t>
            </a:r>
            <a:r>
              <a:rPr lang="cs-CZ" sz="2800" dirty="0"/>
              <a:t> </a:t>
            </a:r>
            <a:r>
              <a:rPr lang="cs-CZ" sz="2800" dirty="0" err="1"/>
              <a:t>wording</a:t>
            </a:r>
            <a:r>
              <a:rPr lang="cs-CZ" sz="2800" dirty="0"/>
              <a:t>, </a:t>
            </a:r>
            <a:r>
              <a:rPr lang="cs-CZ" sz="2800" dirty="0" err="1"/>
              <a:t>ordering</a:t>
            </a:r>
            <a:r>
              <a:rPr lang="cs-CZ" sz="2800" dirty="0"/>
              <a:t> and </a:t>
            </a:r>
            <a:r>
              <a:rPr lang="cs-CZ" sz="2800" dirty="0" err="1"/>
              <a:t>other</a:t>
            </a:r>
            <a:r>
              <a:rPr lang="cs-CZ" sz="2800" dirty="0"/>
              <a:t> </a:t>
            </a:r>
            <a:r>
              <a:rPr lang="cs-CZ" sz="2800" dirty="0" err="1"/>
              <a:t>effects</a:t>
            </a:r>
            <a:endParaRPr lang="cs-CZ" sz="2800" dirty="0"/>
          </a:p>
          <a:p>
            <a:r>
              <a:rPr lang="cs-CZ" sz="2800" dirty="0" err="1"/>
              <a:t>Questionnaire</a:t>
            </a:r>
            <a:r>
              <a:rPr lang="cs-CZ" sz="2800" dirty="0"/>
              <a:t> as a </a:t>
            </a:r>
            <a:r>
              <a:rPr lang="cs-CZ" sz="2800" dirty="0" err="1"/>
              <a:t>highly-structured</a:t>
            </a:r>
            <a:r>
              <a:rPr lang="cs-CZ" sz="2800" dirty="0"/>
              <a:t> interview </a:t>
            </a:r>
            <a:r>
              <a:rPr lang="cs-CZ" sz="2800" dirty="0" err="1"/>
              <a:t>allowing</a:t>
            </a:r>
            <a:r>
              <a:rPr lang="cs-CZ" sz="2800" dirty="0"/>
              <a:t> </a:t>
            </a:r>
            <a:r>
              <a:rPr lang="cs-CZ" sz="2800" dirty="0" err="1"/>
              <a:t>self-administration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59512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617F30-1C64-4F66-AC9B-F3935E931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Reading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2E9CFD-A762-4BAA-A2EB-7DAC637A1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Chapters</a:t>
            </a:r>
            <a:r>
              <a:rPr lang="cs-CZ" dirty="0"/>
              <a:t> 7 and 9 plus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What‘s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/>
              <a:t>Direct </a:t>
            </a:r>
            <a:r>
              <a:rPr lang="cs-CZ" dirty="0" err="1"/>
              <a:t>observation</a:t>
            </a:r>
            <a:r>
              <a:rPr lang="cs-CZ" dirty="0"/>
              <a:t> and </a:t>
            </a:r>
            <a:r>
              <a:rPr lang="cs-CZ" dirty="0" err="1"/>
              <a:t>measurement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673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6D45D-6646-4870-AC35-E0A0B5309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Broad</a:t>
            </a:r>
            <a:r>
              <a:rPr lang="cs-CZ" dirty="0"/>
              <a:t> </a:t>
            </a:r>
            <a:r>
              <a:rPr lang="cs-CZ" dirty="0" err="1"/>
              <a:t>definition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„</a:t>
            </a:r>
            <a:r>
              <a:rPr lang="cs-CZ" dirty="0" err="1"/>
              <a:t>measurement</a:t>
            </a:r>
            <a:r>
              <a:rPr lang="cs-CZ" dirty="0"/>
              <a:t>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9341C0-C5ED-4672-82A6-3A5ED3B48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19814" cy="4667250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Gathering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data </a:t>
            </a:r>
            <a:r>
              <a:rPr lang="cs-CZ" dirty="0" err="1"/>
              <a:t>allowing</a:t>
            </a:r>
            <a:r>
              <a:rPr lang="cs-CZ" dirty="0"/>
              <a:t> </a:t>
            </a:r>
            <a:r>
              <a:rPr lang="cs-CZ" dirty="0" err="1"/>
              <a:t>us</a:t>
            </a:r>
            <a:r>
              <a:rPr lang="cs-CZ" dirty="0"/>
              <a:t> to make </a:t>
            </a:r>
            <a:r>
              <a:rPr lang="cs-CZ" dirty="0" err="1"/>
              <a:t>inferences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(s)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researched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(s) </a:t>
            </a:r>
          </a:p>
          <a:p>
            <a:pPr lvl="1"/>
            <a:r>
              <a:rPr lang="en-GB" dirty="0"/>
              <a:t>continuous or categorical numeric </a:t>
            </a:r>
          </a:p>
          <a:p>
            <a:pPr lvl="1"/>
            <a:r>
              <a:rPr lang="en-GB" dirty="0"/>
              <a:t>qualitative </a:t>
            </a:r>
            <a:endParaRPr lang="cs-CZ" dirty="0"/>
          </a:p>
          <a:p>
            <a:r>
              <a:rPr lang="cs-CZ" b="1" dirty="0" err="1"/>
              <a:t>Operationalization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variables</a:t>
            </a:r>
            <a:endParaRPr lang="cs-CZ" dirty="0"/>
          </a:p>
          <a:p>
            <a:r>
              <a:rPr lang="cs-CZ" dirty="0"/>
              <a:t>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differentiated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measurement</a:t>
            </a:r>
            <a:r>
              <a:rPr lang="cs-CZ" dirty="0"/>
              <a:t> </a:t>
            </a:r>
            <a:r>
              <a:rPr lang="cs-CZ" i="1" dirty="0"/>
              <a:t>proper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quantities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In most </a:t>
            </a:r>
            <a:r>
              <a:rPr lang="cs-CZ" dirty="0" err="1"/>
              <a:t>social</a:t>
            </a:r>
            <a:r>
              <a:rPr lang="cs-CZ" dirty="0"/>
              <a:t>-science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measure</a:t>
            </a:r>
            <a:r>
              <a:rPr lang="cs-CZ" dirty="0"/>
              <a:t> (place) </a:t>
            </a:r>
            <a:r>
              <a:rPr lang="cs-CZ" dirty="0" err="1"/>
              <a:t>variables</a:t>
            </a:r>
            <a:r>
              <a:rPr lang="cs-CZ" dirty="0"/>
              <a:t> on</a:t>
            </a:r>
          </a:p>
          <a:p>
            <a:r>
              <a:rPr lang="cs-CZ" dirty="0" err="1"/>
              <a:t>nominal</a:t>
            </a:r>
            <a:r>
              <a:rPr lang="cs-CZ" dirty="0"/>
              <a:t> </a:t>
            </a:r>
            <a:r>
              <a:rPr lang="cs-CZ" dirty="0" err="1"/>
              <a:t>scales</a:t>
            </a:r>
            <a:r>
              <a:rPr lang="cs-CZ" dirty="0"/>
              <a:t> – </a:t>
            </a:r>
            <a:r>
              <a:rPr lang="cs-CZ" dirty="0" err="1"/>
              <a:t>unordered</a:t>
            </a:r>
            <a:r>
              <a:rPr lang="cs-CZ" dirty="0"/>
              <a:t> </a:t>
            </a:r>
            <a:r>
              <a:rPr lang="cs-CZ" dirty="0" err="1"/>
              <a:t>categories</a:t>
            </a:r>
            <a:endParaRPr lang="cs-CZ" dirty="0"/>
          </a:p>
          <a:p>
            <a:r>
              <a:rPr lang="cs-CZ" dirty="0" err="1"/>
              <a:t>ordinal</a:t>
            </a:r>
            <a:r>
              <a:rPr lang="cs-CZ" dirty="0"/>
              <a:t> </a:t>
            </a:r>
            <a:r>
              <a:rPr lang="cs-CZ" dirty="0" err="1"/>
              <a:t>scales</a:t>
            </a:r>
            <a:r>
              <a:rPr lang="cs-CZ" dirty="0"/>
              <a:t> – </a:t>
            </a:r>
            <a:r>
              <a:rPr lang="cs-CZ" dirty="0" err="1"/>
              <a:t>categories</a:t>
            </a:r>
            <a:r>
              <a:rPr lang="cs-CZ" dirty="0"/>
              <a:t> </a:t>
            </a:r>
            <a:r>
              <a:rPr lang="cs-CZ" dirty="0" err="1"/>
              <a:t>ordered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intensity/</a:t>
            </a:r>
            <a:r>
              <a:rPr lang="cs-CZ" dirty="0" err="1"/>
              <a:t>quantity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variable</a:t>
            </a:r>
            <a:endParaRPr lang="cs-CZ" dirty="0"/>
          </a:p>
          <a:p>
            <a:r>
              <a:rPr lang="cs-CZ" dirty="0"/>
              <a:t>interval/ratio </a:t>
            </a:r>
            <a:r>
              <a:rPr lang="cs-CZ" dirty="0" err="1"/>
              <a:t>scales</a:t>
            </a:r>
            <a:r>
              <a:rPr lang="cs-CZ" dirty="0"/>
              <a:t> – </a:t>
            </a:r>
            <a:r>
              <a:rPr lang="cs-CZ" dirty="0" err="1"/>
              <a:t>closest</a:t>
            </a:r>
            <a:r>
              <a:rPr lang="cs-CZ" dirty="0"/>
              <a:t> to </a:t>
            </a:r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scales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a unit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measurement</a:t>
            </a:r>
            <a:r>
              <a:rPr lang="cs-CZ" dirty="0"/>
              <a:t> </a:t>
            </a:r>
            <a:endParaRPr lang="en-GB" dirty="0"/>
          </a:p>
          <a:p>
            <a:pPr lvl="1"/>
            <a:r>
              <a:rPr lang="en-GB" dirty="0"/>
              <a:t>a number of theoretical problems, but pragmatical</a:t>
            </a:r>
            <a:r>
              <a:rPr lang="cs-CZ" dirty="0"/>
              <a:t>l</a:t>
            </a:r>
            <a:r>
              <a:rPr lang="en-GB" dirty="0"/>
              <a:t>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has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heuristic</a:t>
            </a:r>
            <a:r>
              <a:rPr lang="cs-CZ" dirty="0"/>
              <a:t> </a:t>
            </a:r>
            <a:r>
              <a:rPr lang="cs-CZ" dirty="0" err="1"/>
              <a:t>value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3527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A275B0-677B-4B9C-BB3D-578CD1FC7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Methods</a:t>
            </a:r>
            <a:r>
              <a:rPr lang="cs-CZ" b="1" dirty="0"/>
              <a:t>, </a:t>
            </a:r>
            <a:r>
              <a:rPr lang="cs-CZ" b="1" dirty="0" err="1"/>
              <a:t>methods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measurement</a:t>
            </a:r>
            <a:r>
              <a:rPr lang="cs-CZ" b="1" dirty="0"/>
              <a:t>, </a:t>
            </a:r>
            <a:r>
              <a:rPr lang="cs-CZ" b="1" dirty="0" err="1"/>
              <a:t>measures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procedures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generating</a:t>
            </a:r>
            <a:r>
              <a:rPr lang="cs-CZ" dirty="0"/>
              <a:t> 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35DC4E-7765-4E3D-9F3D-C2C963E32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 line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continuity</a:t>
            </a:r>
            <a:r>
              <a:rPr lang="cs-CZ" dirty="0"/>
              <a:t> and </a:t>
            </a:r>
            <a:r>
              <a:rPr lang="cs-CZ" dirty="0" err="1"/>
              <a:t>reproducibility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science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tend</a:t>
            </a:r>
            <a:r>
              <a:rPr lang="cs-CZ" dirty="0"/>
              <a:t> to use </a:t>
            </a:r>
            <a:r>
              <a:rPr lang="cs-CZ" dirty="0" err="1"/>
              <a:t>methods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in </a:t>
            </a:r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/>
              <a:t>research</a:t>
            </a:r>
            <a:endParaRPr lang="cs-CZ" dirty="0"/>
          </a:p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choose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appropriate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?</a:t>
            </a:r>
          </a:p>
          <a:p>
            <a:pPr marL="685800" lvl="1" indent="-342900">
              <a:buAutoNum type="arabicPeriod"/>
            </a:pPr>
            <a:r>
              <a:rPr lang="cs-CZ" dirty="0"/>
              <a:t>In </a:t>
            </a:r>
            <a:r>
              <a:rPr lang="cs-CZ" dirty="0" err="1"/>
              <a:t>previous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(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protocol</a:t>
            </a:r>
            <a:r>
              <a:rPr lang="cs-CZ" dirty="0"/>
              <a:t>, </a:t>
            </a:r>
            <a:r>
              <a:rPr lang="cs-CZ" dirty="0" err="1"/>
              <a:t>paradigm</a:t>
            </a:r>
            <a:r>
              <a:rPr lang="cs-CZ" dirty="0"/>
              <a:t>)</a:t>
            </a:r>
          </a:p>
          <a:p>
            <a:pPr marL="685800" lvl="1" indent="-342900">
              <a:buAutoNum type="arabicPeriod"/>
            </a:pPr>
            <a:r>
              <a:rPr lang="cs-CZ" dirty="0"/>
              <a:t>In </a:t>
            </a:r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books</a:t>
            </a:r>
            <a:endParaRPr lang="cs-CZ" dirty="0"/>
          </a:p>
          <a:p>
            <a:pPr marL="685800" lvl="1" indent="-342900">
              <a:buAutoNum type="arabicPeriod"/>
            </a:pPr>
            <a:r>
              <a:rPr lang="cs-CZ" u="sng" dirty="0" err="1"/>
              <a:t>Sometimes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develop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own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611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CC390-93B3-48AB-A77D-6DF5E42C1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r>
              <a:rPr lang="cs-CZ" sz="3600" dirty="0" err="1"/>
              <a:t>Practically</a:t>
            </a:r>
            <a:r>
              <a:rPr lang="cs-CZ" sz="3600" dirty="0"/>
              <a:t> – </a:t>
            </a:r>
            <a:r>
              <a:rPr lang="cs-CZ" sz="3600" dirty="0" err="1"/>
              <a:t>what</a:t>
            </a:r>
            <a:r>
              <a:rPr lang="cs-CZ" sz="3600" dirty="0"/>
              <a:t> </a:t>
            </a:r>
            <a:r>
              <a:rPr lang="cs-CZ" sz="3600" dirty="0" err="1"/>
              <a:t>constitutes</a:t>
            </a:r>
            <a:r>
              <a:rPr lang="cs-CZ" sz="3600" dirty="0"/>
              <a:t> a </a:t>
            </a:r>
            <a:r>
              <a:rPr lang="cs-CZ" sz="3600" dirty="0" err="1"/>
              <a:t>method</a:t>
            </a:r>
            <a:r>
              <a:rPr lang="cs-CZ" sz="3600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8C3654-79D3-430F-8EA3-8D4C0FE83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Materials</a:t>
            </a:r>
            <a:r>
              <a:rPr lang="cs-CZ" dirty="0"/>
              <a:t>, </a:t>
            </a:r>
            <a:r>
              <a:rPr lang="cs-CZ" dirty="0" err="1"/>
              <a:t>tools</a:t>
            </a:r>
            <a:r>
              <a:rPr lang="cs-CZ" dirty="0"/>
              <a:t>, </a:t>
            </a:r>
            <a:r>
              <a:rPr lang="cs-CZ" dirty="0" err="1"/>
              <a:t>instruments</a:t>
            </a:r>
            <a:r>
              <a:rPr lang="cs-CZ" dirty="0"/>
              <a:t> – </a:t>
            </a:r>
            <a:r>
              <a:rPr lang="cs-CZ" dirty="0" err="1"/>
              <a:t>questionnaire</a:t>
            </a:r>
            <a:r>
              <a:rPr lang="cs-CZ" dirty="0"/>
              <a:t>, </a:t>
            </a:r>
            <a:r>
              <a:rPr lang="cs-CZ" dirty="0" err="1"/>
              <a:t>observation</a:t>
            </a:r>
            <a:r>
              <a:rPr lang="cs-CZ" dirty="0"/>
              <a:t> </a:t>
            </a:r>
            <a:r>
              <a:rPr lang="cs-CZ" dirty="0" err="1"/>
              <a:t>schedule</a:t>
            </a:r>
            <a:r>
              <a:rPr lang="cs-CZ" dirty="0"/>
              <a:t>, stimulus </a:t>
            </a:r>
            <a:r>
              <a:rPr lang="cs-CZ" dirty="0" err="1"/>
              <a:t>material</a:t>
            </a:r>
            <a:r>
              <a:rPr lang="cs-CZ" dirty="0"/>
              <a:t>, </a:t>
            </a:r>
            <a:r>
              <a:rPr lang="cs-CZ" dirty="0" err="1"/>
              <a:t>measurement</a:t>
            </a:r>
            <a:r>
              <a:rPr lang="cs-CZ" dirty="0"/>
              <a:t> </a:t>
            </a:r>
            <a:r>
              <a:rPr lang="cs-CZ" dirty="0" err="1"/>
              <a:t>device</a:t>
            </a:r>
            <a:r>
              <a:rPr lang="cs-CZ" dirty="0"/>
              <a:t>/instrument</a:t>
            </a:r>
          </a:p>
          <a:p>
            <a:r>
              <a:rPr lang="cs-CZ" dirty="0" err="1"/>
              <a:t>Administration</a:t>
            </a:r>
            <a:r>
              <a:rPr lang="cs-CZ" dirty="0"/>
              <a:t> </a:t>
            </a:r>
            <a:r>
              <a:rPr lang="cs-CZ" dirty="0" err="1"/>
              <a:t>procedure</a:t>
            </a:r>
            <a:r>
              <a:rPr lang="cs-CZ" dirty="0"/>
              <a:t> – </a:t>
            </a:r>
            <a:r>
              <a:rPr lang="cs-CZ" dirty="0" err="1"/>
              <a:t>how</a:t>
            </a:r>
            <a:r>
              <a:rPr lang="cs-CZ" dirty="0"/>
              <a:t> to 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above</a:t>
            </a:r>
            <a:r>
              <a:rPr lang="cs-CZ" dirty="0"/>
              <a:t> to </a:t>
            </a:r>
            <a:r>
              <a:rPr lang="cs-CZ" dirty="0" err="1"/>
              <a:t>get</a:t>
            </a:r>
            <a:r>
              <a:rPr lang="cs-CZ" dirty="0"/>
              <a:t> data</a:t>
            </a:r>
          </a:p>
          <a:p>
            <a:r>
              <a:rPr lang="cs-CZ" dirty="0" err="1"/>
              <a:t>Coding</a:t>
            </a:r>
            <a:r>
              <a:rPr lang="cs-CZ" dirty="0"/>
              <a:t>/</a:t>
            </a:r>
            <a:r>
              <a:rPr lang="cs-CZ" dirty="0" err="1"/>
              <a:t>Scoring</a:t>
            </a:r>
            <a:r>
              <a:rPr lang="cs-CZ" dirty="0"/>
              <a:t> </a:t>
            </a:r>
            <a:r>
              <a:rPr lang="cs-CZ" dirty="0" err="1"/>
              <a:t>procedure</a:t>
            </a:r>
            <a:r>
              <a:rPr lang="cs-CZ" dirty="0"/>
              <a:t> – </a:t>
            </a: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convert</a:t>
            </a:r>
            <a:r>
              <a:rPr lang="cs-CZ" dirty="0"/>
              <a:t> </a:t>
            </a:r>
            <a:r>
              <a:rPr lang="cs-CZ" dirty="0" err="1"/>
              <a:t>raw</a:t>
            </a:r>
            <a:r>
              <a:rPr lang="cs-CZ" dirty="0"/>
              <a:t> data to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  <a:p>
            <a:r>
              <a:rPr lang="cs-CZ" dirty="0" err="1"/>
              <a:t>Interpretation</a:t>
            </a:r>
            <a:r>
              <a:rPr lang="cs-CZ" dirty="0"/>
              <a:t> </a:t>
            </a:r>
            <a:r>
              <a:rPr lang="cs-CZ" dirty="0" err="1"/>
              <a:t>guidelines</a:t>
            </a:r>
            <a:r>
              <a:rPr lang="cs-CZ" dirty="0"/>
              <a:t> –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mean</a:t>
            </a:r>
            <a:r>
              <a:rPr lang="cs-CZ" dirty="0"/>
              <a:t>/</a:t>
            </a:r>
            <a:r>
              <a:rPr lang="cs-CZ" dirty="0" err="1"/>
              <a:t>represent</a:t>
            </a:r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applied</a:t>
            </a:r>
            <a:r>
              <a:rPr lang="cs-CZ" dirty="0"/>
              <a:t> psychology,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norms</a:t>
            </a:r>
            <a:r>
              <a:rPr lang="cs-CZ" dirty="0"/>
              <a:t> </a:t>
            </a:r>
            <a:r>
              <a:rPr lang="cs-CZ" dirty="0" err="1"/>
              <a:t>describing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distribution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in a </a:t>
            </a:r>
            <a:r>
              <a:rPr lang="cs-CZ" dirty="0" err="1"/>
              <a:t>relevant</a:t>
            </a:r>
            <a:r>
              <a:rPr lang="cs-CZ" dirty="0"/>
              <a:t> </a:t>
            </a:r>
            <a:r>
              <a:rPr lang="cs-CZ" dirty="0" err="1"/>
              <a:t>population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147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298C5-D71F-4068-8B40-A143BB26F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err="1"/>
              <a:t>How</a:t>
            </a:r>
            <a:r>
              <a:rPr lang="cs-CZ" sz="4800" dirty="0"/>
              <a:t> to </a:t>
            </a:r>
            <a:r>
              <a:rPr lang="cs-CZ" sz="4800" dirty="0" err="1"/>
              <a:t>choose</a:t>
            </a:r>
            <a:r>
              <a:rPr lang="cs-CZ" sz="4800" dirty="0"/>
              <a:t> a </a:t>
            </a:r>
            <a:r>
              <a:rPr lang="cs-CZ" sz="4800" dirty="0" err="1"/>
              <a:t>method</a:t>
            </a:r>
            <a:r>
              <a:rPr lang="cs-CZ" sz="4800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1D1561-10CF-4816-BC64-C61FBC139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err="1"/>
              <a:t>Quality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measurement</a:t>
            </a:r>
            <a:r>
              <a:rPr lang="cs-CZ" sz="3200" dirty="0"/>
              <a:t> </a:t>
            </a:r>
          </a:p>
          <a:p>
            <a:pPr lvl="1"/>
            <a:r>
              <a:rPr lang="cs-CZ" sz="2800" dirty="0" err="1"/>
              <a:t>measurement</a:t>
            </a:r>
            <a:r>
              <a:rPr lang="cs-CZ" sz="2800" dirty="0"/>
              <a:t> validity and reliability</a:t>
            </a:r>
          </a:p>
          <a:p>
            <a:pPr lvl="1"/>
            <a:endParaRPr lang="cs-CZ" sz="2800" dirty="0"/>
          </a:p>
          <a:p>
            <a:r>
              <a:rPr lang="cs-CZ" sz="3200" dirty="0" err="1"/>
              <a:t>Comparability</a:t>
            </a:r>
            <a:r>
              <a:rPr lang="cs-CZ" sz="3200" dirty="0"/>
              <a:t> </a:t>
            </a:r>
            <a:r>
              <a:rPr lang="cs-CZ" sz="3200" dirty="0" err="1"/>
              <a:t>with</a:t>
            </a:r>
            <a:r>
              <a:rPr lang="cs-CZ" sz="3200" dirty="0"/>
              <a:t> </a:t>
            </a:r>
            <a:r>
              <a:rPr lang="cs-CZ" sz="3200" dirty="0" err="1"/>
              <a:t>previous</a:t>
            </a:r>
            <a:r>
              <a:rPr lang="cs-CZ" sz="3200" dirty="0"/>
              <a:t> </a:t>
            </a:r>
            <a:r>
              <a:rPr lang="cs-CZ" sz="3200" dirty="0" err="1"/>
              <a:t>research</a:t>
            </a:r>
            <a:endParaRPr lang="cs-CZ" sz="3200" dirty="0"/>
          </a:p>
          <a:p>
            <a:endParaRPr lang="cs-CZ" sz="3200" dirty="0"/>
          </a:p>
          <a:p>
            <a:r>
              <a:rPr lang="cs-CZ" sz="3200" dirty="0" err="1"/>
              <a:t>Practicalities</a:t>
            </a:r>
            <a:endParaRPr lang="cs-CZ" sz="3200" dirty="0"/>
          </a:p>
          <a:p>
            <a:pPr lvl="1"/>
            <a:r>
              <a:rPr lang="cs-CZ" sz="2800" dirty="0" err="1"/>
              <a:t>time</a:t>
            </a:r>
            <a:r>
              <a:rPr lang="cs-CZ" sz="2800" dirty="0"/>
              <a:t> </a:t>
            </a:r>
            <a:r>
              <a:rPr lang="cs-CZ" sz="2800" dirty="0" err="1"/>
              <a:t>requirements</a:t>
            </a:r>
            <a:endParaRPr lang="cs-CZ" sz="2800" dirty="0"/>
          </a:p>
          <a:p>
            <a:pPr lvl="1"/>
            <a:r>
              <a:rPr lang="cs-CZ" sz="2800" dirty="0" err="1"/>
              <a:t>skill</a:t>
            </a:r>
            <a:r>
              <a:rPr lang="cs-CZ" sz="2800" dirty="0"/>
              <a:t> </a:t>
            </a:r>
            <a:r>
              <a:rPr lang="cs-CZ" sz="2800" dirty="0" err="1"/>
              <a:t>requirements</a:t>
            </a:r>
            <a:endParaRPr lang="cs-CZ" sz="2800" dirty="0"/>
          </a:p>
          <a:p>
            <a:pPr lvl="1"/>
            <a:r>
              <a:rPr lang="cs-CZ" sz="2800" dirty="0" err="1"/>
              <a:t>financial</a:t>
            </a:r>
            <a:r>
              <a:rPr lang="cs-CZ" sz="2800" dirty="0"/>
              <a:t> and </a:t>
            </a:r>
            <a:r>
              <a:rPr lang="cs-CZ" sz="2800" dirty="0" err="1"/>
              <a:t>other</a:t>
            </a:r>
            <a:r>
              <a:rPr lang="cs-CZ" sz="2800" dirty="0"/>
              <a:t> </a:t>
            </a:r>
            <a:r>
              <a:rPr lang="cs-CZ" sz="2800" dirty="0" err="1"/>
              <a:t>resource</a:t>
            </a:r>
            <a:r>
              <a:rPr lang="cs-CZ" sz="2800" dirty="0"/>
              <a:t> </a:t>
            </a:r>
            <a:r>
              <a:rPr lang="cs-CZ" sz="2800" dirty="0" err="1"/>
              <a:t>requirements</a:t>
            </a:r>
            <a:endParaRPr lang="cs-CZ" sz="2800" dirty="0"/>
          </a:p>
          <a:p>
            <a:pPr lvl="1"/>
            <a:r>
              <a:rPr lang="cs-CZ" sz="2800" dirty="0" err="1"/>
              <a:t>availability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17121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6B99D-58A8-435C-9B8E-EF5C934E0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Quality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measurement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1E9C79-95CF-45BE-8F71-BD98AAD7A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Guided</a:t>
            </a:r>
            <a:r>
              <a:rPr lang="cs-CZ" dirty="0"/>
              <a:t> by 2 basic </a:t>
            </a:r>
            <a:r>
              <a:rPr lang="cs-CZ" dirty="0" err="1"/>
              <a:t>questions</a:t>
            </a:r>
            <a:r>
              <a:rPr lang="cs-CZ" dirty="0"/>
              <a:t>:</a:t>
            </a:r>
          </a:p>
          <a:p>
            <a:pPr marL="457200" indent="-457200">
              <a:buAutoNum type="arabicPeriod"/>
            </a:pP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our</a:t>
            </a:r>
            <a:r>
              <a:rPr lang="cs-CZ" sz="2400" dirty="0"/>
              <a:t> </a:t>
            </a:r>
            <a:r>
              <a:rPr lang="cs-CZ" sz="2400" dirty="0" err="1"/>
              <a:t>measure</a:t>
            </a:r>
            <a:r>
              <a:rPr lang="cs-CZ" sz="2400" dirty="0"/>
              <a:t> </a:t>
            </a:r>
            <a:r>
              <a:rPr lang="cs-CZ" sz="2400" dirty="0" err="1"/>
              <a:t>systematically</a:t>
            </a:r>
            <a:r>
              <a:rPr lang="cs-CZ" sz="2400" dirty="0"/>
              <a:t> </a:t>
            </a:r>
            <a:r>
              <a:rPr lang="cs-CZ" sz="2400" dirty="0" err="1"/>
              <a:t>affected</a:t>
            </a:r>
            <a:r>
              <a:rPr lang="cs-CZ" sz="2400" dirty="0"/>
              <a:t> </a:t>
            </a:r>
            <a:r>
              <a:rPr lang="cs-CZ" sz="2400" dirty="0" err="1"/>
              <a:t>only</a:t>
            </a:r>
            <a:r>
              <a:rPr lang="cs-CZ" sz="2400" dirty="0"/>
              <a:t> by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variable</a:t>
            </a:r>
            <a:r>
              <a:rPr lang="cs-CZ" sz="2400" dirty="0"/>
              <a:t> </a:t>
            </a:r>
            <a:r>
              <a:rPr lang="cs-CZ" sz="2400" dirty="0" err="1"/>
              <a:t>we</a:t>
            </a:r>
            <a:r>
              <a:rPr lang="cs-CZ" sz="2400" dirty="0"/>
              <a:t> </a:t>
            </a:r>
            <a:r>
              <a:rPr lang="cs-CZ" sz="2400" dirty="0" err="1"/>
              <a:t>want</a:t>
            </a:r>
            <a:r>
              <a:rPr lang="cs-CZ" sz="2400" dirty="0"/>
              <a:t> to </a:t>
            </a:r>
            <a:r>
              <a:rPr lang="cs-CZ" sz="2400" dirty="0" err="1"/>
              <a:t>measure</a:t>
            </a:r>
            <a:r>
              <a:rPr lang="cs-CZ" sz="2400" dirty="0"/>
              <a:t>?    </a:t>
            </a:r>
          </a:p>
          <a:p>
            <a:pPr marL="0" indent="0" algn="ctr">
              <a:buNone/>
            </a:pPr>
            <a:r>
              <a:rPr lang="cs-CZ" sz="2400" b="1" dirty="0"/>
              <a:t>VALIDITY</a:t>
            </a:r>
          </a:p>
          <a:p>
            <a:pPr marL="457200" indent="-457200">
              <a:buAutoNum type="arabicPeriod"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2. To </a:t>
            </a:r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extent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our</a:t>
            </a:r>
            <a:r>
              <a:rPr lang="cs-CZ" sz="2400" dirty="0"/>
              <a:t> </a:t>
            </a:r>
            <a:r>
              <a:rPr lang="cs-CZ" sz="2400" dirty="0" err="1"/>
              <a:t>measure</a:t>
            </a:r>
            <a:r>
              <a:rPr lang="cs-CZ" sz="2400" dirty="0"/>
              <a:t> </a:t>
            </a:r>
            <a:r>
              <a:rPr lang="cs-CZ" sz="2400" dirty="0" err="1"/>
              <a:t>affected</a:t>
            </a:r>
            <a:r>
              <a:rPr lang="cs-CZ" sz="2400" dirty="0"/>
              <a:t>  by </a:t>
            </a:r>
            <a:r>
              <a:rPr lang="cs-CZ" sz="2400" dirty="0" err="1"/>
              <a:t>random</a:t>
            </a:r>
            <a:r>
              <a:rPr lang="cs-CZ" sz="2400" dirty="0"/>
              <a:t> </a:t>
            </a:r>
            <a:r>
              <a:rPr lang="cs-CZ" sz="2400" dirty="0" err="1"/>
              <a:t>effects</a:t>
            </a:r>
            <a:r>
              <a:rPr lang="cs-CZ" sz="2400" dirty="0"/>
              <a:t>?</a:t>
            </a:r>
          </a:p>
          <a:p>
            <a:pPr marL="0" indent="0" algn="ctr">
              <a:buNone/>
            </a:pPr>
            <a:r>
              <a:rPr lang="cs-CZ" sz="2400" dirty="0"/>
              <a:t>   </a:t>
            </a:r>
            <a:r>
              <a:rPr lang="cs-CZ" sz="2400" b="1" dirty="0"/>
              <a:t>RELIABILITY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74504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FCB6F7-90BE-4D01-BB40-FA62F2C69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ARGUMENTS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VALIDITY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AFBC75-985D-40D0-828D-DA751AA42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cs-CZ" dirty="0" err="1"/>
              <a:t>Theoretical</a:t>
            </a:r>
            <a:r>
              <a:rPr lang="cs-CZ" dirty="0"/>
              <a:t> argument –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validation</a:t>
            </a:r>
            <a:endParaRPr lang="cs-CZ" dirty="0"/>
          </a:p>
          <a:p>
            <a:r>
              <a:rPr lang="cs-CZ" dirty="0" err="1"/>
              <a:t>Empirical</a:t>
            </a:r>
            <a:r>
              <a:rPr lang="cs-CZ" dirty="0"/>
              <a:t> </a:t>
            </a:r>
            <a:r>
              <a:rPr lang="cs-CZ" dirty="0" err="1"/>
              <a:t>arguments</a:t>
            </a:r>
            <a:r>
              <a:rPr lang="cs-CZ" dirty="0"/>
              <a:t>  </a:t>
            </a:r>
          </a:p>
          <a:p>
            <a:pPr lvl="1"/>
            <a:r>
              <a:rPr lang="cs-CZ" dirty="0" err="1"/>
              <a:t>correlation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 – </a:t>
            </a:r>
            <a:r>
              <a:rPr lang="cs-CZ" dirty="0" err="1"/>
              <a:t>criterial</a:t>
            </a:r>
            <a:r>
              <a:rPr lang="cs-CZ" dirty="0"/>
              <a:t>, </a:t>
            </a:r>
            <a:r>
              <a:rPr lang="cs-CZ" dirty="0" err="1"/>
              <a:t>convergent</a:t>
            </a:r>
            <a:r>
              <a:rPr lang="cs-CZ" dirty="0"/>
              <a:t> validity</a:t>
            </a:r>
          </a:p>
          <a:p>
            <a:pPr lvl="1"/>
            <a:r>
              <a:rPr lang="cs-CZ" dirty="0"/>
              <a:t>non-</a:t>
            </a:r>
            <a:r>
              <a:rPr lang="cs-CZ" dirty="0" err="1"/>
              <a:t>correlation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meaure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related</a:t>
            </a:r>
            <a:r>
              <a:rPr lang="cs-CZ" dirty="0"/>
              <a:t> but </a:t>
            </a:r>
            <a:r>
              <a:rPr lang="cs-CZ" dirty="0" err="1"/>
              <a:t>theoreticaly</a:t>
            </a:r>
            <a:r>
              <a:rPr lang="cs-CZ" dirty="0"/>
              <a:t> independent </a:t>
            </a:r>
            <a:r>
              <a:rPr lang="cs-CZ" dirty="0" err="1"/>
              <a:t>variable</a:t>
            </a:r>
            <a:r>
              <a:rPr lang="cs-CZ" dirty="0"/>
              <a:t> – </a:t>
            </a:r>
            <a:r>
              <a:rPr lang="cs-CZ" dirty="0" err="1"/>
              <a:t>discriminant</a:t>
            </a:r>
            <a:r>
              <a:rPr lang="cs-CZ" dirty="0"/>
              <a:t> validity</a:t>
            </a:r>
          </a:p>
          <a:p>
            <a:pPr marL="0" indent="0">
              <a:buNone/>
            </a:pPr>
            <a:r>
              <a:rPr lang="cs-CZ" dirty="0" err="1"/>
              <a:t>Never-ending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validation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25877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836231-B304-4EB7-90C2-E1FD05BA4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SOURCES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(UN)RELIABILITY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3FD4B9-9D57-44E9-A6BC-935C1F198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Reliability – </a:t>
            </a:r>
            <a:r>
              <a:rPr lang="cs-CZ" dirty="0" err="1"/>
              <a:t>precision</a:t>
            </a:r>
            <a:r>
              <a:rPr lang="cs-CZ" dirty="0"/>
              <a:t>, </a:t>
            </a:r>
            <a:r>
              <a:rPr lang="cs-CZ" dirty="0" err="1"/>
              <a:t>accuracy</a:t>
            </a:r>
            <a:r>
              <a:rPr lang="cs-CZ" dirty="0"/>
              <a:t>, absence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random</a:t>
            </a:r>
            <a:r>
              <a:rPr lang="cs-CZ" dirty="0"/>
              <a:t> </a:t>
            </a:r>
            <a:r>
              <a:rPr lang="cs-CZ" dirty="0" err="1"/>
              <a:t>noise</a:t>
            </a:r>
            <a:r>
              <a:rPr lang="cs-CZ" dirty="0"/>
              <a:t> in </a:t>
            </a:r>
            <a:r>
              <a:rPr lang="cs-CZ" dirty="0" err="1"/>
              <a:t>values</a:t>
            </a:r>
            <a:endParaRPr lang="cs-CZ" dirty="0"/>
          </a:p>
          <a:p>
            <a:endParaRPr lang="cs-CZ" dirty="0"/>
          </a:p>
          <a:p>
            <a:r>
              <a:rPr lang="cs-CZ" dirty="0"/>
              <a:t>STABILITY – </a:t>
            </a:r>
            <a:r>
              <a:rPr lang="cs-CZ" dirty="0" err="1"/>
              <a:t>correlation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repeated</a:t>
            </a:r>
            <a:r>
              <a:rPr lang="cs-CZ" dirty="0"/>
              <a:t> </a:t>
            </a:r>
            <a:r>
              <a:rPr lang="cs-CZ" dirty="0" err="1"/>
              <a:t>measurement</a:t>
            </a:r>
            <a:endParaRPr lang="cs-CZ" dirty="0"/>
          </a:p>
          <a:p>
            <a:r>
              <a:rPr lang="cs-CZ" dirty="0" err="1"/>
              <a:t>OBJECTIVITY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agreement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administration+scoring</a:t>
            </a:r>
            <a:r>
              <a:rPr lang="cs-CZ" dirty="0"/>
              <a:t>/</a:t>
            </a:r>
            <a:r>
              <a:rPr lang="cs-CZ" dirty="0" err="1"/>
              <a:t>coding</a:t>
            </a:r>
            <a:r>
              <a:rPr lang="cs-CZ" dirty="0"/>
              <a:t> by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users</a:t>
            </a:r>
            <a:endParaRPr lang="cs-CZ" dirty="0"/>
          </a:p>
          <a:p>
            <a:pPr lvl="1"/>
            <a:r>
              <a:rPr lang="cs-CZ" dirty="0" err="1"/>
              <a:t>quality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standardization</a:t>
            </a:r>
            <a:endParaRPr lang="cs-CZ" dirty="0"/>
          </a:p>
          <a:p>
            <a:pPr lvl="1"/>
            <a:r>
              <a:rPr lang="cs-CZ" dirty="0"/>
              <a:t>intra-</a:t>
            </a:r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err="1"/>
              <a:t>correlations</a:t>
            </a:r>
            <a:r>
              <a:rPr lang="cs-CZ" dirty="0"/>
              <a:t>, </a:t>
            </a:r>
            <a:r>
              <a:rPr lang="cs-CZ" dirty="0" err="1"/>
              <a:t>kappas</a:t>
            </a:r>
            <a:endParaRPr lang="cs-CZ" dirty="0"/>
          </a:p>
          <a:p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CONSISTENCE</a:t>
            </a:r>
            <a:endParaRPr lang="cs-CZ" dirty="0"/>
          </a:p>
          <a:p>
            <a:pPr lvl="1"/>
            <a:r>
              <a:rPr lang="cs-CZ" dirty="0"/>
              <a:t>many </a:t>
            </a:r>
            <a:r>
              <a:rPr lang="cs-CZ" dirty="0" err="1"/>
              <a:t>measures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to </a:t>
            </a:r>
            <a:r>
              <a:rPr lang="cs-CZ" dirty="0" err="1"/>
              <a:t>assess</a:t>
            </a:r>
            <a:r>
              <a:rPr lang="cs-CZ" dirty="0"/>
              <a:t> a </a:t>
            </a:r>
            <a:r>
              <a:rPr lang="cs-CZ" dirty="0" err="1"/>
              <a:t>variable</a:t>
            </a:r>
            <a:r>
              <a:rPr lang="cs-CZ" dirty="0"/>
              <a:t> by a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attempts</a:t>
            </a:r>
            <a:r>
              <a:rPr lang="cs-CZ" dirty="0"/>
              <a:t> – </a:t>
            </a:r>
            <a:r>
              <a:rPr lang="cs-CZ" dirty="0" err="1"/>
              <a:t>questions</a:t>
            </a:r>
            <a:r>
              <a:rPr lang="cs-CZ" dirty="0"/>
              <a:t>, </a:t>
            </a:r>
            <a:r>
              <a:rPr lang="cs-CZ" dirty="0" err="1"/>
              <a:t>tasks</a:t>
            </a:r>
            <a:r>
              <a:rPr lang="en-GB" dirty="0"/>
              <a:t> </a:t>
            </a:r>
            <a:r>
              <a:rPr lang="cs-CZ" dirty="0"/>
              <a:t>– </a:t>
            </a:r>
            <a:r>
              <a:rPr lang="cs-CZ" dirty="0" err="1"/>
              <a:t>generally</a:t>
            </a:r>
            <a:r>
              <a:rPr lang="cs-CZ" dirty="0"/>
              <a:t> „</a:t>
            </a:r>
            <a:r>
              <a:rPr lang="cs-CZ" dirty="0" err="1"/>
              <a:t>items</a:t>
            </a:r>
            <a:r>
              <a:rPr lang="cs-CZ" dirty="0"/>
              <a:t>“</a:t>
            </a:r>
          </a:p>
          <a:p>
            <a:pPr lvl="1"/>
            <a:r>
              <a:rPr lang="en-GB" dirty="0"/>
              <a:t>All </a:t>
            </a:r>
            <a:r>
              <a:rPr lang="cs-CZ" dirty="0" err="1"/>
              <a:t>items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provide</a:t>
            </a:r>
            <a:r>
              <a:rPr lang="cs-CZ" dirty="0"/>
              <a:t> </a:t>
            </a:r>
            <a:r>
              <a:rPr lang="cs-CZ" dirty="0" err="1"/>
              <a:t>consistent</a:t>
            </a:r>
            <a:r>
              <a:rPr lang="cs-CZ" dirty="0"/>
              <a:t>, </a:t>
            </a:r>
            <a:r>
              <a:rPr lang="cs-CZ" dirty="0" err="1"/>
              <a:t>unconflicting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measured</a:t>
            </a:r>
            <a:r>
              <a:rPr lang="cs-CZ" dirty="0"/>
              <a:t> </a:t>
            </a:r>
            <a:r>
              <a:rPr lang="cs-CZ" dirty="0" err="1"/>
              <a:t>variable</a:t>
            </a:r>
            <a:endParaRPr lang="cs-CZ" dirty="0"/>
          </a:p>
          <a:p>
            <a:pPr lvl="1"/>
            <a:r>
              <a:rPr lang="en-GB" dirty="0"/>
              <a:t>Cronbach</a:t>
            </a:r>
            <a:r>
              <a:rPr lang="cs-CZ" dirty="0"/>
              <a:t>‘s</a:t>
            </a:r>
            <a:r>
              <a:rPr lang="en-GB" dirty="0"/>
              <a:t> alpha … McDonald</a:t>
            </a:r>
            <a:r>
              <a:rPr lang="cs-CZ" dirty="0"/>
              <a:t>‘s omega </a:t>
            </a:r>
            <a:r>
              <a:rPr lang="en-GB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93505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</TotalTime>
  <Words>1168</Words>
  <Application>Microsoft Office PowerPoint</Application>
  <PresentationFormat>Předvádění na obrazovce (4:3)</PresentationFormat>
  <Paragraphs>215</Paragraphs>
  <Slides>21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31" baseType="lpstr">
      <vt:lpstr>Arial</vt:lpstr>
      <vt:lpstr>Arial Narrow</vt:lpstr>
      <vt:lpstr>Calibri</vt:lpstr>
      <vt:lpstr>Calibri Light</vt:lpstr>
      <vt:lpstr>Monotype Sorts</vt:lpstr>
      <vt:lpstr>Segoe UI</vt:lpstr>
      <vt:lpstr>Times New Roman</vt:lpstr>
      <vt:lpstr>Trebuchet MS</vt:lpstr>
      <vt:lpstr>Wingdings</vt:lpstr>
      <vt:lpstr>Motiv Office</vt:lpstr>
      <vt:lpstr>Lecture 4   Creating data by asking questions DHX_MET1 Methodology 1</vt:lpstr>
      <vt:lpstr>How to capture phenomena we want to study</vt:lpstr>
      <vt:lpstr>Broad definition of „measurement“</vt:lpstr>
      <vt:lpstr>Methods, methods of measurement, measures – procedures for generating data</vt:lpstr>
      <vt:lpstr>Practically – what constitutes a method?</vt:lpstr>
      <vt:lpstr>How to choose a method?</vt:lpstr>
      <vt:lpstr>Quality of measurement</vt:lpstr>
      <vt:lpstr>ARGUMENTS for VALIDITY</vt:lpstr>
      <vt:lpstr>SOURCES of (UN)RELIABILITY</vt:lpstr>
      <vt:lpstr>Prezentace aplikace PowerPoint</vt:lpstr>
      <vt:lpstr>ASKING QUESTIONS - INTERVIEW</vt:lpstr>
      <vt:lpstr>The level of STRUCTURE</vt:lpstr>
      <vt:lpstr>PHASES OF INTERVIEW</vt:lpstr>
      <vt:lpstr>INTERVIEW MANAGEMENT</vt:lpstr>
      <vt:lpstr>PAYING ATTENTION &amp; PROBES</vt:lpstr>
      <vt:lpstr>QUESTION FORMATS</vt:lpstr>
      <vt:lpstr>QUESTION WORDING TIPS</vt:lpstr>
      <vt:lpstr>Prezentace aplikace PowerPoint</vt:lpstr>
      <vt:lpstr>QUESTIONNAIRE</vt:lpstr>
      <vt:lpstr>SUMMARY</vt:lpstr>
      <vt:lpstr>Reading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psychologie</dc:title>
  <dc:creator>Standa Ježek</dc:creator>
  <cp:lastModifiedBy>Standa Ježek</cp:lastModifiedBy>
  <cp:revision>39</cp:revision>
  <dcterms:created xsi:type="dcterms:W3CDTF">2007-09-22T07:38:12Z</dcterms:created>
  <dcterms:modified xsi:type="dcterms:W3CDTF">2019-10-29T15:18:39Z</dcterms:modified>
</cp:coreProperties>
</file>