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9" r:id="rId12"/>
    <p:sldId id="270" r:id="rId13"/>
    <p:sldId id="265" r:id="rId14"/>
    <p:sldId id="274" r:id="rId15"/>
    <p:sldId id="268" r:id="rId16"/>
    <p:sldId id="272" r:id="rId17"/>
    <p:sldId id="271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1" r:id="rId27"/>
    <p:sldId id="283" r:id="rId28"/>
  </p:sldIdLst>
  <p:sldSz cx="9144000" cy="6858000" type="screen4x3"/>
  <p:notesSz cx="6867525" cy="999172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81" autoAdjust="0"/>
    <p:restoredTop sz="84751" autoAdjust="0"/>
  </p:normalViewPr>
  <p:slideViewPr>
    <p:cSldViewPr>
      <p:cViewPr varScale="1">
        <p:scale>
          <a:sx n="72" d="100"/>
          <a:sy n="72" d="100"/>
        </p:scale>
        <p:origin x="10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48696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9375" y="0"/>
            <a:ext cx="297656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fld id="{B9BB1B83-A0C3-4AEE-BAB9-1CB2EF3C89B4}" type="datetimeFigureOut">
              <a:rPr lang="cs-CZ"/>
              <a:t>25.11.2019</a:t>
            </a:fld>
            <a:endParaRPr lang="cs-CZ"/>
          </a:p>
        </p:txBody>
      </p:sp>
      <p:sp>
        <p:nvSpPr>
          <p:cNvPr id="1048697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90075"/>
            <a:ext cx="2976563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48698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9375" y="9490075"/>
            <a:ext cx="2976563" cy="5000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fld id="{1CA02916-19F2-40D6-A687-A43C1577394F}" type="slidenum">
              <a:rPr lang="cs-CZ" altLang="cs-CZ"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4869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9375" y="0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4869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25" y="749300"/>
            <a:ext cx="4994275" cy="3746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9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88" y="4746625"/>
            <a:ext cx="54927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04869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90075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486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9375" y="9490075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fld id="{FD62440A-904A-4D09-9207-38799F0A18F2}" type="slidenum">
              <a:rPr lang="cs-CZ" altLang="cs-CZ"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89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48590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ADFB3-E29B-4855-AE81-EE6688700972}" type="slidenum">
              <a:rPr lang="cs-CZ" smtClean="0"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2440A-904A-4D09-9207-38799F0A18F2}" type="slidenum">
              <a:rPr lang="cs-CZ" altLang="cs-CZ" smtClean="0"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8814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048582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104858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58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58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B88E-594B-4D6B-AD05-E7D6266DE0DF}" type="slidenum">
              <a:rPr lang="cs-CZ" altLang="cs-CZ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048657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48658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59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6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B0CA-4DBA-43A2-A626-38E90B7AFFAB}" type="slidenum">
              <a:rPr lang="cs-CZ" altLang="cs-CZ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1048646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4864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4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4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DAAE-B3AC-4CF7-B376-BF453B041948}" type="slidenum">
              <a:rPr lang="cs-CZ" altLang="cs-CZ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04859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4859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59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59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1943E-0A04-4E52-B941-4A3B27B387D2}" type="slidenum">
              <a:rPr lang="cs-CZ" altLang="cs-CZ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048662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4866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6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6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09E8-C52B-4569-A2A0-E236DC4A8C89}" type="slidenum">
              <a:rPr lang="cs-CZ" altLang="cs-CZ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048667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48668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48669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70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7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D8E9-B7FE-4864-9981-942FA261AB4E}" type="slidenum">
              <a:rPr lang="cs-CZ" altLang="cs-CZ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04867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4867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4867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4867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4867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7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7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C43A-FBE0-4084-BD21-58F985D669AD}" type="slidenum">
              <a:rPr lang="cs-CZ" altLang="cs-CZ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04864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4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4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75F40-3016-4FE6-BB50-2D4846ECAF4D}" type="slidenum">
              <a:rPr lang="cs-CZ" altLang="cs-CZ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81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8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9788-CE29-47A6-9656-3140DB579F43}" type="slidenum">
              <a:rPr lang="cs-CZ" altLang="cs-CZ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048684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4868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4868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8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8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7828-6EA1-435C-9D22-5960E90C8AEB}" type="slidenum">
              <a:rPr lang="cs-CZ" altLang="cs-CZ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048651" name="Zástupný symbol obrázk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cs-CZ" noProof="0"/>
          </a:p>
        </p:txBody>
      </p:sp>
      <p:sp>
        <p:nvSpPr>
          <p:cNvPr id="1048652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4865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5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5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273-BF06-4721-AFB7-F196D4E90313}" type="slidenum">
              <a:rPr lang="cs-CZ" altLang="cs-CZ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Zástupný nadpis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48577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48578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4857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4858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33BFF5C-355E-4233-96D3-4575D4AD865A}" type="slidenum">
              <a:rPr lang="cs-CZ" altLang="cs-CZ"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o4qa7Zb8tw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redictiveanalyticstoday.com/top-qualitative-data-analysis-software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erald.com/insight/search?q=Diego%20Maria%20Macr%C3%AC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merald.com/insight/publication/issn/0953-4814" TargetMode="External"/><Relationship Id="rId5" Type="http://schemas.openxmlformats.org/officeDocument/2006/relationships/hyperlink" Target="https://www.emerald.com/insight/search?q=Fabiola%20Bertolotti" TargetMode="External"/><Relationship Id="rId4" Type="http://schemas.openxmlformats.org/officeDocument/2006/relationships/hyperlink" Target="https://www.emerald.com/insight/search?q=Maria%20Rita%20Tagliaventi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ppyscribe.co/" TargetMode="External"/><Relationship Id="rId2" Type="http://schemas.openxmlformats.org/officeDocument/2006/relationships/hyperlink" Target="https://ocean.sagepub.com/blog/whos-disrupting-transcription-in-academi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udiotranskription.d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audiotranskription.de/download/manual_on_transcription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Nadpis 1"/>
          <p:cNvSpPr>
            <a:spLocks noGrp="1"/>
          </p:cNvSpPr>
          <p:nvPr>
            <p:ph type="ctrTitle"/>
          </p:nvPr>
        </p:nvSpPr>
        <p:spPr>
          <a:xfrm>
            <a:off x="899592" y="1122363"/>
            <a:ext cx="7704856" cy="2387600"/>
          </a:xfrm>
        </p:spPr>
        <p:txBody>
          <a:bodyPr>
            <a:normAutofit/>
          </a:bodyPr>
          <a:lstStyle/>
          <a:p>
            <a:r>
              <a:rPr lang="en-GB" noProof="0" dirty="0"/>
              <a:t>Lecture 8 </a:t>
            </a:r>
            <a:br>
              <a:rPr lang="en-GB" noProof="0" dirty="0"/>
            </a:br>
            <a:r>
              <a:rPr lang="en-GB" noProof="0" dirty="0"/>
              <a:t> Qualitative Data Analysis</a:t>
            </a:r>
            <a:br>
              <a:rPr lang="en-GB" noProof="0" dirty="0"/>
            </a:br>
            <a:r>
              <a:rPr lang="en-GB" sz="4400" noProof="0" dirty="0"/>
              <a:t>DHX_MET1 Methodology 1</a:t>
            </a:r>
            <a:endParaRPr lang="en-GB" noProof="0" dirty="0"/>
          </a:p>
        </p:txBody>
      </p:sp>
      <p:sp>
        <p:nvSpPr>
          <p:cNvPr id="1048587" name="Podnadpis 2"/>
          <p:cNvSpPr>
            <a:spLocks noGrp="1"/>
          </p:cNvSpPr>
          <p:nvPr>
            <p:ph type="subTitle" idx="1"/>
          </p:nvPr>
        </p:nvSpPr>
        <p:spPr>
          <a:xfrm>
            <a:off x="1143000" y="4320330"/>
            <a:ext cx="6858000" cy="937470"/>
          </a:xfrm>
        </p:spPr>
        <p:txBody>
          <a:bodyPr/>
          <a:lstStyle/>
          <a:p>
            <a:r>
              <a:rPr lang="en-GB" noProof="0" dirty="0"/>
              <a:t>Stanislav Ježek</a:t>
            </a:r>
          </a:p>
          <a:p>
            <a:r>
              <a:rPr lang="en-GB" noProof="0" dirty="0"/>
              <a:t>Faculty of Social Studies MU</a:t>
            </a:r>
          </a:p>
          <a:p>
            <a:endParaRPr lang="en-GB" noProof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24B7E878-1986-4783-8926-8D943000DCB7}"/>
              </a:ext>
            </a:extLst>
          </p:cNvPr>
          <p:cNvSpPr txBox="1"/>
          <p:nvPr/>
        </p:nvSpPr>
        <p:spPr>
          <a:xfrm>
            <a:off x="7057082" y="5854425"/>
            <a:ext cx="20869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in </a:t>
            </a:r>
            <a:r>
              <a:rPr lang="cs-CZ" dirty="0" err="1"/>
              <a:t>vivo</a:t>
            </a:r>
            <a:r>
              <a:rPr lang="cs-CZ" dirty="0"/>
              <a:t> </a:t>
            </a:r>
            <a:r>
              <a:rPr lang="cs-CZ" dirty="0" err="1"/>
              <a:t>codes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from</a:t>
            </a:r>
            <a:r>
              <a:rPr lang="cs-CZ" dirty="0"/>
              <a:t> Salda</a:t>
            </a:r>
            <a:r>
              <a:rPr lang="en-US" dirty="0"/>
              <a:t>ñ</a:t>
            </a:r>
            <a:r>
              <a:rPr lang="cs-CZ" dirty="0"/>
              <a:t>a (2011)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9D3791A-3856-4BE5-94D9-58225190E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7061"/>
            <a:ext cx="5618989" cy="668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6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A3E9D24-FFCC-44E1-AE1C-37893DD0B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4664"/>
            <a:ext cx="7015298" cy="6192688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FFFDD35-1931-45A1-B5D5-22F4D6DFED36}"/>
              </a:ext>
            </a:extLst>
          </p:cNvPr>
          <p:cNvSpPr txBox="1"/>
          <p:nvPr/>
        </p:nvSpPr>
        <p:spPr>
          <a:xfrm>
            <a:off x="7057082" y="5854425"/>
            <a:ext cx="20869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themes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from</a:t>
            </a:r>
            <a:r>
              <a:rPr lang="cs-CZ" dirty="0"/>
              <a:t> Salda</a:t>
            </a:r>
            <a:r>
              <a:rPr lang="en-US" dirty="0"/>
              <a:t>ñ</a:t>
            </a:r>
            <a:r>
              <a:rPr lang="cs-CZ" dirty="0"/>
              <a:t>a (2011)</a:t>
            </a:r>
          </a:p>
        </p:txBody>
      </p:sp>
    </p:spTree>
    <p:extLst>
      <p:ext uri="{BB962C8B-B14F-4D97-AF65-F5344CB8AC3E}">
        <p14:creationId xmlns:p14="http://schemas.microsoft.com/office/powerpoint/2010/main" val="371767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ECC7AE-AAFC-49DB-AB88-E7BAF43CF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3¼. CODING - Software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620E84-6BC3-4AF0-BAEA-6A751C9B8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err="1"/>
              <a:t>Paper&amp;Pen&amp;Highlighter</a:t>
            </a:r>
            <a:endParaRPr lang="en-GB" sz="2800" dirty="0"/>
          </a:p>
          <a:p>
            <a:r>
              <a:rPr lang="en-GB" sz="2800" dirty="0"/>
              <a:t>Office software – </a:t>
            </a:r>
            <a:r>
              <a:rPr lang="en-GB" sz="2800" dirty="0" err="1"/>
              <a:t>Word+Excel</a:t>
            </a:r>
            <a:r>
              <a:rPr lang="en-GB" sz="2800" dirty="0"/>
              <a:t> </a:t>
            </a:r>
          </a:p>
          <a:p>
            <a:pPr lvl="1"/>
            <a:r>
              <a:rPr lang="en-GB" sz="1600" dirty="0">
                <a:hlinkClick r:id="rId2"/>
              </a:rPr>
              <a:t>https://www.youtube.com/watch?v=o4qa7Zb8twM</a:t>
            </a:r>
            <a:endParaRPr lang="en-GB" sz="1600" dirty="0"/>
          </a:p>
          <a:p>
            <a:r>
              <a:rPr lang="en-GB" sz="2800" dirty="0"/>
              <a:t>Specialised software</a:t>
            </a:r>
          </a:p>
          <a:p>
            <a:pPr lvl="1"/>
            <a:r>
              <a:rPr lang="en-GB" sz="2400" dirty="0" err="1"/>
              <a:t>Atlas.ti</a:t>
            </a:r>
            <a:r>
              <a:rPr lang="en-GB" sz="2400" dirty="0"/>
              <a:t>, NVivo …</a:t>
            </a:r>
          </a:p>
          <a:p>
            <a:pPr lvl="1"/>
            <a:r>
              <a:rPr lang="en-GB" sz="2400" dirty="0"/>
              <a:t>free: google free </a:t>
            </a:r>
            <a:r>
              <a:rPr lang="en-GB" sz="2400" dirty="0" err="1"/>
              <a:t>QDA</a:t>
            </a:r>
            <a:r>
              <a:rPr lang="en-GB" sz="2400" dirty="0"/>
              <a:t> software</a:t>
            </a:r>
          </a:p>
          <a:p>
            <a:pPr marL="0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2AB9036-9FFD-4A49-ABF9-84B5B6243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0"/>
            <a:ext cx="3351288" cy="682545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50326EB-6625-4B41-B234-DC23C7A38591}"/>
              </a:ext>
            </a:extLst>
          </p:cNvPr>
          <p:cNvSpPr txBox="1"/>
          <p:nvPr/>
        </p:nvSpPr>
        <p:spPr>
          <a:xfrm>
            <a:off x="6080213" y="6673334"/>
            <a:ext cx="278313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>
                <a:hlinkClick r:id="rId4"/>
              </a:rPr>
              <a:t>https://www.predictiveanalyticstoday.com/top-qualitative-data-analysis-software/</a:t>
            </a:r>
            <a:endParaRPr lang="cs-CZ" sz="600" dirty="0"/>
          </a:p>
        </p:txBody>
      </p:sp>
    </p:spTree>
    <p:extLst>
      <p:ext uri="{BB962C8B-B14F-4D97-AF65-F5344CB8AC3E}">
        <p14:creationId xmlns:p14="http://schemas.microsoft.com/office/powerpoint/2010/main" val="805020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91D25-5BA9-4DDF-B6EC-4B13ADE47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3½. CODING – </a:t>
            </a:r>
            <a:br>
              <a:rPr lang="en-GB" dirty="0"/>
            </a:br>
            <a:r>
              <a:rPr lang="en-GB" dirty="0"/>
              <a:t>EMERGING DEFINITIONS AND HIERARCHIES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5B3B36-65C0-468B-8969-42ABD4E7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8119814" cy="4915743"/>
          </a:xfrm>
        </p:spPr>
        <p:txBody>
          <a:bodyPr>
            <a:normAutofit/>
          </a:bodyPr>
          <a:lstStyle/>
          <a:p>
            <a:r>
              <a:rPr lang="en-GB" sz="2400" dirty="0"/>
              <a:t>The common features of meaning units with the same code indicate the definition behind the code – CONCEPT</a:t>
            </a:r>
          </a:p>
          <a:p>
            <a:pPr lvl="1"/>
            <a:r>
              <a:rPr lang="en-GB" sz="2000" dirty="0"/>
              <a:t>With each coding we decide whether a meaning unit fits the partially implicit/explicit definition.</a:t>
            </a:r>
          </a:p>
          <a:p>
            <a:pPr lvl="1"/>
            <a:r>
              <a:rPr lang="en-GB" sz="2000" dirty="0"/>
              <a:t>With each coding the definition may slightly change to accommodate meaning unit</a:t>
            </a:r>
          </a:p>
          <a:p>
            <a:pPr lvl="1"/>
            <a:r>
              <a:rPr lang="en-GB" sz="2000" dirty="0"/>
              <a:t>This is how concepts gradually EMERGE (as opposed to having them defined from theory before coding)</a:t>
            </a:r>
          </a:p>
          <a:p>
            <a:r>
              <a:rPr lang="en-GB" sz="2400" dirty="0"/>
              <a:t>Close CODES/CONCEPTS may inspire to define a superordinate category/code/concept – a HIERARCHY emerges</a:t>
            </a:r>
          </a:p>
          <a:p>
            <a:r>
              <a:rPr lang="en-GB" sz="2400" dirty="0"/>
              <a:t>More general (higher) categories are sometimes called THEMES</a:t>
            </a:r>
          </a:p>
          <a:p>
            <a:r>
              <a:rPr lang="en-GB" sz="2400" dirty="0"/>
              <a:t>Sekaran &amp; Bougie call this </a:t>
            </a:r>
            <a:r>
              <a:rPr lang="en-GB" sz="2400" b="1" dirty="0"/>
              <a:t>categorization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567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186D32-82AA-4D44-A46F-60D58E442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0519BA-B642-429F-A4DF-504215B1B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5" name="Picture 1" descr="Počítačem generovaný alternativní text:&#10;DEVELOPING THEMES AND CONCEPTS &#10;1. Read and reread your data. &#10;2. Keep track of hunches, interpretations, and ideas. &#10;3. Look for themes that occur frequently. &#10;4. Construct typologies. &#10;5. Develop concepts and theoretical propositions. &#10;6. Read the literature. &#10;7. Develop charts, diagrams, and figures. &#10;8. Write analytical memos. ">
            <a:extLst>
              <a:ext uri="{FF2B5EF4-FFF2-40B4-BE49-F238E27FC236}">
                <a16:creationId xmlns:a16="http://schemas.microsoft.com/office/drawing/2014/main" id="{491CE595-ABCD-4A38-A35A-637CEF4B8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r="12504"/>
          <a:stretch/>
        </p:blipFill>
        <p:spPr bwMode="auto">
          <a:xfrm>
            <a:off x="285300" y="764704"/>
            <a:ext cx="8591844" cy="541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26294E2-4616-449C-A167-75C7C90EBDB4}"/>
              </a:ext>
            </a:extLst>
          </p:cNvPr>
          <p:cNvSpPr txBox="1"/>
          <p:nvPr/>
        </p:nvSpPr>
        <p:spPr>
          <a:xfrm>
            <a:off x="7231682" y="6488668"/>
            <a:ext cx="1912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from</a:t>
            </a:r>
            <a:r>
              <a:rPr lang="cs-CZ" dirty="0"/>
              <a:t> Taylor (2016)</a:t>
            </a:r>
          </a:p>
        </p:txBody>
      </p:sp>
    </p:spTree>
    <p:extLst>
      <p:ext uri="{BB962C8B-B14F-4D97-AF65-F5344CB8AC3E}">
        <p14:creationId xmlns:p14="http://schemas.microsoft.com/office/powerpoint/2010/main" val="1473436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935FD4-3323-4AB1-A3F6-FD42455B4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Analytic Memos</a:t>
            </a:r>
            <a:br>
              <a:rPr lang="en-GB" dirty="0"/>
            </a:br>
            <a:r>
              <a:rPr lang="en-GB" dirty="0"/>
              <a:t>Topics for Reflection during coding 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7E7765-D877-4CE6-86AF-9E269EB8C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you personally relate to the participants and/or the phenomenon  </a:t>
            </a:r>
          </a:p>
          <a:p>
            <a:r>
              <a:rPr lang="en-GB" dirty="0"/>
              <a:t>relevance to your study’s research questions  </a:t>
            </a:r>
          </a:p>
          <a:p>
            <a:r>
              <a:rPr lang="en-GB" dirty="0"/>
              <a:t>your code choices and their operational definitions  </a:t>
            </a:r>
          </a:p>
          <a:p>
            <a:r>
              <a:rPr lang="en-GB" dirty="0"/>
              <a:t>the emergent patterns, categories, themes, and concepts  </a:t>
            </a:r>
          </a:p>
          <a:p>
            <a:r>
              <a:rPr lang="en-GB" dirty="0"/>
              <a:t>the possible networks (links, connections, overlaps, flows) among the codes, patterns, categories, themes, and concepts  </a:t>
            </a:r>
          </a:p>
          <a:p>
            <a:r>
              <a:rPr lang="en-GB" dirty="0"/>
              <a:t>an emergent or related existent theory  </a:t>
            </a:r>
          </a:p>
          <a:p>
            <a:r>
              <a:rPr lang="en-GB" dirty="0"/>
              <a:t>any problems with the study  </a:t>
            </a:r>
          </a:p>
          <a:p>
            <a:r>
              <a:rPr lang="en-GB" dirty="0"/>
              <a:t>any personal or ethical dilemmas with the study  </a:t>
            </a:r>
          </a:p>
          <a:p>
            <a:r>
              <a:rPr lang="en-GB" dirty="0"/>
              <a:t>future directions for the study  (</a:t>
            </a:r>
            <a:r>
              <a:rPr lang="en-GB" dirty="0" err="1"/>
              <a:t>Saldaña</a:t>
            </a:r>
            <a:r>
              <a:rPr lang="en-GB" dirty="0"/>
              <a:t>, 2009  , p. 40) </a:t>
            </a:r>
          </a:p>
        </p:txBody>
      </p:sp>
    </p:spTree>
    <p:extLst>
      <p:ext uri="{BB962C8B-B14F-4D97-AF65-F5344CB8AC3E}">
        <p14:creationId xmlns:p14="http://schemas.microsoft.com/office/powerpoint/2010/main" val="3651351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00819B8-C56F-45C9-A060-FDE0BFE72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16" y="44624"/>
            <a:ext cx="4348884" cy="670904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7711CF9-7CBF-43E5-86D8-B003BB3F1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091" y="45172"/>
            <a:ext cx="2432181" cy="669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39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0CAD3C-96EC-40F8-AC09-6EA5E658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3¾. CODING – DESCRIPTION OF DATA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07D71D-FE4B-48D4-8177-AACD02187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71727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The above coding procedure is considered DESCRIPTIVE </a:t>
            </a:r>
          </a:p>
          <a:p>
            <a:pPr lvl="1"/>
            <a:r>
              <a:rPr lang="en-GB" sz="2000" dirty="0"/>
              <a:t>despite a lot of subjectivity and considerable theory used</a:t>
            </a:r>
          </a:p>
          <a:p>
            <a:r>
              <a:rPr lang="en-GB" sz="2400" dirty="0"/>
              <a:t>The informants‘ experiences with respect to the </a:t>
            </a:r>
            <a:r>
              <a:rPr lang="en-GB" sz="2400" dirty="0" err="1"/>
              <a:t>RQ</a:t>
            </a:r>
            <a:r>
              <a:rPr lang="en-GB" sz="2400" dirty="0"/>
              <a:t> may be efficiently summarized by describing the concepts (their definitions)</a:t>
            </a:r>
          </a:p>
          <a:p>
            <a:endParaRPr lang="en-GB" sz="2400" dirty="0"/>
          </a:p>
          <a:p>
            <a:r>
              <a:rPr lang="en-GB" sz="2400" b="1" dirty="0"/>
              <a:t>Open coding </a:t>
            </a:r>
            <a:r>
              <a:rPr lang="en-GB" sz="2400" dirty="0"/>
              <a:t>(within </a:t>
            </a:r>
            <a:r>
              <a:rPr lang="en-GB" sz="2400" b="1" dirty="0"/>
              <a:t>Grounded Theory</a:t>
            </a:r>
            <a:r>
              <a:rPr lang="en-GB" sz="2400" dirty="0"/>
              <a:t>)</a:t>
            </a:r>
          </a:p>
          <a:p>
            <a:r>
              <a:rPr lang="en-GB" sz="2400" b="1" dirty="0"/>
              <a:t>Thematic Analysis</a:t>
            </a:r>
            <a:r>
              <a:rPr lang="en-GB" sz="2400" dirty="0"/>
              <a:t>, </a:t>
            </a:r>
            <a:r>
              <a:rPr lang="en-GB" sz="2400" b="1" dirty="0"/>
              <a:t>Content Analysis</a:t>
            </a:r>
          </a:p>
          <a:p>
            <a:endParaRPr lang="en-GB" sz="2400" b="1" dirty="0"/>
          </a:p>
          <a:p>
            <a:r>
              <a:rPr lang="en-GB" sz="2400" dirty="0"/>
              <a:t>Often the analysis ends here</a:t>
            </a:r>
          </a:p>
          <a:p>
            <a:pPr lvl="1"/>
            <a:r>
              <a:rPr lang="en-GB" sz="2100" dirty="0"/>
              <a:t>Categories/Concepts/Themes reported in tables</a:t>
            </a:r>
          </a:p>
          <a:p>
            <a:pPr lvl="1"/>
            <a:r>
              <a:rPr lang="en-GB" sz="2100" dirty="0"/>
              <a:t>…narratives</a:t>
            </a:r>
          </a:p>
          <a:p>
            <a:pPr lvl="1"/>
            <a:r>
              <a:rPr lang="en-GB" sz="2100" dirty="0"/>
              <a:t>…graphical schemes</a:t>
            </a:r>
          </a:p>
          <a:p>
            <a:pPr marL="342900" lvl="1" indent="0">
              <a:buNone/>
            </a:pPr>
            <a:endParaRPr lang="en-GB" sz="21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17ABFEF-5187-4F64-8307-71C1B1AFDC71}"/>
              </a:ext>
            </a:extLst>
          </p:cNvPr>
          <p:cNvSpPr/>
          <p:nvPr/>
        </p:nvSpPr>
        <p:spPr>
          <a:xfrm>
            <a:off x="6516216" y="3726113"/>
            <a:ext cx="2592288" cy="315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i="1" dirty="0" err="1"/>
              <a:t>Content</a:t>
            </a:r>
            <a:r>
              <a:rPr lang="cs-CZ" i="1" dirty="0"/>
              <a:t> </a:t>
            </a:r>
            <a:r>
              <a:rPr lang="cs-CZ" i="1" dirty="0" err="1"/>
              <a:t>analysis</a:t>
            </a:r>
            <a:r>
              <a:rPr lang="cs-CZ" i="1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represent</a:t>
            </a:r>
            <a:r>
              <a:rPr lang="cs-CZ" dirty="0"/>
              <a:t>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techniques</a:t>
            </a:r>
            <a:r>
              <a:rPr lang="cs-CZ" dirty="0"/>
              <a:t>!</a:t>
            </a:r>
          </a:p>
          <a:p>
            <a:pPr lvl="1"/>
            <a:r>
              <a:rPr lang="cs-CZ" sz="1400" b="1" dirty="0" err="1"/>
              <a:t>Quantitative</a:t>
            </a:r>
            <a:r>
              <a:rPr lang="cs-CZ" sz="1400" b="1" dirty="0"/>
              <a:t> CA </a:t>
            </a:r>
            <a:r>
              <a:rPr lang="cs-CZ" sz="1400" dirty="0"/>
              <a:t>= </a:t>
            </a:r>
            <a:r>
              <a:rPr lang="cs-CZ" sz="1400" dirty="0" err="1"/>
              <a:t>categories</a:t>
            </a:r>
            <a:r>
              <a:rPr lang="cs-CZ" sz="1400" dirty="0"/>
              <a:t> </a:t>
            </a:r>
            <a:r>
              <a:rPr lang="cs-CZ" sz="1400" dirty="0" err="1"/>
              <a:t>heavily</a:t>
            </a:r>
            <a:r>
              <a:rPr lang="cs-CZ" sz="1400" dirty="0"/>
              <a:t> </a:t>
            </a:r>
            <a:r>
              <a:rPr lang="cs-CZ" sz="1400" dirty="0" err="1"/>
              <a:t>dependent</a:t>
            </a:r>
            <a:r>
              <a:rPr lang="cs-CZ" sz="1400" dirty="0"/>
              <a:t> on </a:t>
            </a:r>
            <a:r>
              <a:rPr lang="cs-CZ" sz="1400" dirty="0" err="1"/>
              <a:t>theory</a:t>
            </a:r>
            <a:r>
              <a:rPr lang="cs-CZ" sz="1400" dirty="0"/>
              <a:t>, </a:t>
            </a:r>
            <a:r>
              <a:rPr lang="cs-CZ" sz="1400" dirty="0" err="1"/>
              <a:t>focus</a:t>
            </a:r>
            <a:r>
              <a:rPr lang="cs-CZ" sz="1400" dirty="0"/>
              <a:t> on </a:t>
            </a:r>
            <a:r>
              <a:rPr lang="cs-CZ" sz="1400" dirty="0" err="1"/>
              <a:t>frequencies</a:t>
            </a:r>
            <a:r>
              <a:rPr lang="cs-CZ" sz="1400" dirty="0"/>
              <a:t> (=</a:t>
            </a:r>
            <a:r>
              <a:rPr lang="cs-CZ" sz="1400" dirty="0" err="1"/>
              <a:t>should</a:t>
            </a:r>
            <a:r>
              <a:rPr lang="cs-CZ" sz="1400" dirty="0"/>
              <a:t> </a:t>
            </a:r>
            <a:r>
              <a:rPr lang="cs-CZ" sz="1400" dirty="0" err="1"/>
              <a:t>be</a:t>
            </a:r>
            <a:r>
              <a:rPr lang="cs-CZ" sz="1400" dirty="0"/>
              <a:t> </a:t>
            </a:r>
            <a:r>
              <a:rPr lang="cs-CZ" sz="1400" dirty="0" err="1"/>
              <a:t>reflected</a:t>
            </a:r>
            <a:r>
              <a:rPr lang="cs-CZ" sz="1400" dirty="0"/>
              <a:t> by </a:t>
            </a:r>
            <a:r>
              <a:rPr lang="cs-CZ" sz="1400" dirty="0" err="1"/>
              <a:t>sampling</a:t>
            </a:r>
            <a:r>
              <a:rPr lang="cs-CZ" sz="1400" dirty="0"/>
              <a:t> </a:t>
            </a:r>
            <a:r>
              <a:rPr lang="cs-CZ" sz="1400" dirty="0" err="1"/>
              <a:t>strategy</a:t>
            </a:r>
            <a:r>
              <a:rPr lang="cs-CZ" sz="1400" dirty="0"/>
              <a:t>)</a:t>
            </a:r>
          </a:p>
          <a:p>
            <a:pPr lvl="1"/>
            <a:r>
              <a:rPr lang="cs-CZ" sz="1400" b="1" dirty="0" err="1"/>
              <a:t>Qualitative</a:t>
            </a:r>
            <a:r>
              <a:rPr lang="cs-CZ" sz="1400" b="1" dirty="0"/>
              <a:t> CA </a:t>
            </a:r>
            <a:r>
              <a:rPr lang="cs-CZ" sz="1400" dirty="0"/>
              <a:t>= </a:t>
            </a:r>
            <a:r>
              <a:rPr lang="cs-CZ" sz="1400" dirty="0" err="1"/>
              <a:t>emergent</a:t>
            </a:r>
            <a:r>
              <a:rPr lang="cs-CZ" sz="1400" dirty="0"/>
              <a:t> </a:t>
            </a:r>
            <a:r>
              <a:rPr lang="cs-CZ" sz="1400" dirty="0" err="1"/>
              <a:t>categories</a:t>
            </a:r>
            <a:r>
              <a:rPr lang="cs-CZ" sz="1400" dirty="0"/>
              <a:t>, </a:t>
            </a:r>
            <a:r>
              <a:rPr lang="cs-CZ" sz="1400" dirty="0" err="1"/>
              <a:t>focus</a:t>
            </a:r>
            <a:r>
              <a:rPr lang="cs-CZ" sz="1400" dirty="0"/>
              <a:t> on </a:t>
            </a:r>
            <a:r>
              <a:rPr lang="cs-CZ" sz="1400" dirty="0" err="1"/>
              <a:t>their</a:t>
            </a:r>
            <a:r>
              <a:rPr lang="cs-CZ" sz="1400" dirty="0"/>
              <a:t> </a:t>
            </a:r>
            <a:r>
              <a:rPr lang="cs-CZ" sz="1400" dirty="0" err="1"/>
              <a:t>qualities</a:t>
            </a:r>
            <a:r>
              <a:rPr lang="cs-CZ" sz="1400" dirty="0"/>
              <a:t>, </a:t>
            </a:r>
            <a:r>
              <a:rPr lang="cs-CZ" sz="1400" dirty="0" err="1"/>
              <a:t>counting</a:t>
            </a:r>
            <a:r>
              <a:rPr lang="cs-CZ" sz="1400" dirty="0"/>
              <a:t> </a:t>
            </a:r>
            <a:r>
              <a:rPr lang="cs-CZ" sz="1400" dirty="0" err="1"/>
              <a:t>does</a:t>
            </a:r>
            <a:r>
              <a:rPr lang="cs-CZ" sz="1400" dirty="0"/>
              <a:t> not </a:t>
            </a:r>
            <a:r>
              <a:rPr lang="cs-CZ" sz="1400" dirty="0" err="1"/>
              <a:t>carry</a:t>
            </a:r>
            <a:r>
              <a:rPr lang="cs-CZ" sz="1400" dirty="0"/>
              <a:t> much </a:t>
            </a:r>
            <a:r>
              <a:rPr lang="cs-CZ" sz="1400" dirty="0" err="1"/>
              <a:t>weight</a:t>
            </a:r>
            <a:r>
              <a:rPr lang="cs-CZ" sz="1400" dirty="0"/>
              <a:t>, </a:t>
            </a:r>
            <a:r>
              <a:rPr lang="cs-CZ" sz="1400" dirty="0" err="1"/>
              <a:t>often</a:t>
            </a:r>
            <a:r>
              <a:rPr lang="cs-CZ" sz="1400" dirty="0"/>
              <a:t> </a:t>
            </a:r>
            <a:r>
              <a:rPr lang="cs-CZ" sz="1400" dirty="0" err="1"/>
              <a:t>missing</a:t>
            </a:r>
            <a:r>
              <a:rPr lang="cs-CZ" sz="1400" dirty="0"/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30669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B19FC4-B82D-4A9C-9BDB-FE908C4A4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THEORY BUILDING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F48E11-7929-48FF-95E3-6E143640F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Theory of the phenomenon of interest </a:t>
            </a:r>
          </a:p>
          <a:p>
            <a:r>
              <a:rPr lang="en-GB" dirty="0"/>
              <a:t>Depends on the researcher‘s theoretical background and existing theory of the phenomenon</a:t>
            </a:r>
          </a:p>
          <a:p>
            <a:pPr lvl="1"/>
            <a:r>
              <a:rPr lang="en-GB" dirty="0"/>
              <a:t>Grounded Theory (Glaser, Strauss, Charmaz)</a:t>
            </a:r>
          </a:p>
          <a:p>
            <a:pPr lvl="1"/>
            <a:r>
              <a:rPr lang="en-GB" dirty="0"/>
              <a:t>Narrative Analysis (Bruner, Polkinghorne)</a:t>
            </a:r>
          </a:p>
          <a:p>
            <a:pPr lvl="1"/>
            <a:r>
              <a:rPr lang="en-GB" dirty="0"/>
              <a:t>Discourse Analysis (Potter, Edwards, Wetherell)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918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F337B6-7149-429F-BDBB-58F2B5C9E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4¼. THEORY BUILDING IN GT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0F80F4-B0F6-40A9-AE21-E1E372D46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8407846" cy="4906664"/>
          </a:xfrm>
        </p:spPr>
        <p:txBody>
          <a:bodyPr>
            <a:normAutofit/>
          </a:bodyPr>
          <a:lstStyle/>
          <a:p>
            <a:r>
              <a:rPr lang="en-GB" sz="2400" dirty="0"/>
              <a:t>Decide about the </a:t>
            </a:r>
            <a:r>
              <a:rPr lang="en-GB" sz="2400" b="1" dirty="0"/>
              <a:t>Central Category </a:t>
            </a:r>
            <a:r>
              <a:rPr lang="en-GB" sz="2400" dirty="0"/>
              <a:t>(phenomenon, concept)</a:t>
            </a:r>
          </a:p>
          <a:p>
            <a:pPr lvl="1"/>
            <a:r>
              <a:rPr lang="en-GB" sz="2000" dirty="0"/>
              <a:t>The phenomenon of which the theory would be</a:t>
            </a:r>
          </a:p>
          <a:p>
            <a:pPr lvl="1"/>
            <a:r>
              <a:rPr lang="en-GB" sz="2000" dirty="0"/>
              <a:t>Sometimes trivial decision sometimes not  </a:t>
            </a:r>
          </a:p>
          <a:p>
            <a:r>
              <a:rPr lang="en-GB" sz="2400" dirty="0"/>
              <a:t>What composes GT theory?</a:t>
            </a:r>
          </a:p>
          <a:p>
            <a:pPr lvl="1"/>
            <a:r>
              <a:rPr lang="en-GB" sz="2000" dirty="0"/>
              <a:t>Properties, dimensions of the central (and other) category</a:t>
            </a:r>
          </a:p>
          <a:p>
            <a:pPr lvl="1"/>
            <a:r>
              <a:rPr lang="en-GB" sz="2000" dirty="0" err="1"/>
              <a:t>Antecendents</a:t>
            </a:r>
            <a:r>
              <a:rPr lang="en-GB" sz="2000" dirty="0"/>
              <a:t> of the central category, possible causes</a:t>
            </a:r>
          </a:p>
          <a:p>
            <a:pPr lvl="1"/>
            <a:r>
              <a:rPr lang="en-GB" sz="2000" dirty="0"/>
              <a:t>Consequences of central category</a:t>
            </a:r>
          </a:p>
          <a:p>
            <a:pPr lvl="1"/>
            <a:r>
              <a:rPr lang="en-GB" sz="2000" dirty="0"/>
              <a:t>Context, intervening conditions</a:t>
            </a:r>
          </a:p>
          <a:p>
            <a:pPr lvl="1"/>
            <a:endParaRPr lang="en-GB" sz="2000" dirty="0"/>
          </a:p>
          <a:p>
            <a:r>
              <a:rPr lang="en-GB" sz="2400" b="1" dirty="0"/>
              <a:t>Analytic Induction </a:t>
            </a:r>
            <a:r>
              <a:rPr lang="en-GB" sz="2400" dirty="0"/>
              <a:t>a.k.a.</a:t>
            </a:r>
            <a:r>
              <a:rPr lang="en-GB" sz="2400" b="1" dirty="0"/>
              <a:t> </a:t>
            </a:r>
            <a:r>
              <a:rPr lang="en-GB" sz="2400" dirty="0"/>
              <a:t>the Constant-Comparison method </a:t>
            </a:r>
          </a:p>
          <a:p>
            <a:pPr marL="0" indent="0">
              <a:buNone/>
            </a:pPr>
            <a:r>
              <a:rPr lang="en-GB" sz="2400" dirty="0"/>
              <a:t>	+</a:t>
            </a:r>
          </a:p>
          <a:p>
            <a:r>
              <a:rPr lang="en-GB" sz="2400" b="1" dirty="0"/>
              <a:t>Theoretical Sampling </a:t>
            </a:r>
            <a:r>
              <a:rPr lang="en-GB" sz="2400" dirty="0"/>
              <a:t>- the deductive component.</a:t>
            </a:r>
          </a:p>
        </p:txBody>
      </p:sp>
    </p:spTree>
    <p:extLst>
      <p:ext uri="{BB962C8B-B14F-4D97-AF65-F5344CB8AC3E}">
        <p14:creationId xmlns:p14="http://schemas.microsoft.com/office/powerpoint/2010/main" val="4292936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OVERVIEW</a:t>
            </a:r>
            <a:endParaRPr lang="en-GB" b="1" noProof="0" dirty="0"/>
          </a:p>
        </p:txBody>
      </p:sp>
      <p:sp>
        <p:nvSpPr>
          <p:cNvPr id="104859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Remembering the </a:t>
            </a:r>
            <a:r>
              <a:rPr lang="en-GB" dirty="0" err="1"/>
              <a:t>RQ</a:t>
            </a:r>
            <a:endParaRPr lang="en-GB" noProof="0" dirty="0"/>
          </a:p>
          <a:p>
            <a:pPr marL="457200" indent="-457200">
              <a:buFont typeface="+mj-lt"/>
              <a:buAutoNum type="arabicPeriod"/>
            </a:pPr>
            <a:r>
              <a:rPr lang="en-GB" noProof="0" dirty="0"/>
              <a:t>Reflecting on what we have learned just by doing the interviews (observations).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Reading &amp; re-reading transcriptions 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GB" dirty="0"/>
              <a:t>Transcribing</a:t>
            </a:r>
          </a:p>
          <a:p>
            <a:pPr marL="457200" indent="-457200">
              <a:buFont typeface="+mj-lt"/>
              <a:buAutoNum type="arabicPeriod"/>
            </a:pPr>
            <a:r>
              <a:rPr lang="en-GB" noProof="0" dirty="0"/>
              <a:t>Coding – themes and concepts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GB" noProof="0" dirty="0"/>
              <a:t>The</a:t>
            </a:r>
            <a:r>
              <a:rPr lang="en-GB" dirty="0"/>
              <a:t> more descriptive part of analysis</a:t>
            </a:r>
            <a:endParaRPr lang="en-GB" noProof="0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Theory building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Critical reflection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Writing</a:t>
            </a:r>
          </a:p>
          <a:p>
            <a:pPr marL="800100" lvl="1" indent="-457200">
              <a:buFont typeface="+mj-lt"/>
              <a:buAutoNum type="arabicPeriod"/>
            </a:pPr>
            <a:endParaRPr lang="en-GB" noProof="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čítačem generovaný alternativní text:&#10;3. &#10;6. &#10;7. &#10;ANALYTIC INDUCTION &#10;1. Develop a rough definłtion of the phenomenon. &#10;2. Formulate a hypothesis to explain the phenomenon. &#10;Study one case to see the fit between that case and the phenomenon. &#10;4. If the hypothesis does not explain the case, reformulate the &#10;hypothesis or redefine the phenomenon. &#10;5. Search for negative cases to disprove the hypothesis. &#10;When negative cases are encountered, reformulate the hypothesis or &#10;redefine the phenomenon. &#10;Proceed until the hypothesis has been tested by examining a broad &#10;range of cases. &#10;Figure 6.2 Steps in analytic induction. ">
            <a:extLst>
              <a:ext uri="{FF2B5EF4-FFF2-40B4-BE49-F238E27FC236}">
                <a16:creationId xmlns:a16="http://schemas.microsoft.com/office/drawing/2014/main" id="{CF7D004A-B132-4686-8F79-A500CB88BD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" t="2193" r="1937" b="10520"/>
          <a:stretch/>
        </p:blipFill>
        <p:spPr bwMode="auto">
          <a:xfrm>
            <a:off x="115893" y="1052736"/>
            <a:ext cx="889683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261E651-F01E-455E-B3BD-8A07A6FDF482}"/>
              </a:ext>
            </a:extLst>
          </p:cNvPr>
          <p:cNvSpPr txBox="1"/>
          <p:nvPr/>
        </p:nvSpPr>
        <p:spPr>
          <a:xfrm>
            <a:off x="7231682" y="6488668"/>
            <a:ext cx="1912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from</a:t>
            </a:r>
            <a:r>
              <a:rPr lang="cs-CZ" dirty="0"/>
              <a:t> Taylor (2016)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E34B132-5932-4C06-BD88-BAB94171CB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1000"/>
          </a:blip>
          <a:srcRect l="17093" t="1" r="9572" b="8532"/>
          <a:stretch/>
        </p:blipFill>
        <p:spPr>
          <a:xfrm>
            <a:off x="626045" y="332656"/>
            <a:ext cx="7762379" cy="6156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6339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B01105-6765-48FD-8CC0-B220AEB60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AutoShape 2" descr="https://www.emerald.com/insight/proxy/img?link=/resource/id/urn:emeraldgroup.com:asset:id:article:10_1108_09534810210429327/urn:emeraldgroup.com:asset:id:binary:09534810210429327-0230150305003.tif">
            <a:extLst>
              <a:ext uri="{FF2B5EF4-FFF2-40B4-BE49-F238E27FC236}">
                <a16:creationId xmlns:a16="http://schemas.microsoft.com/office/drawing/2014/main" id="{0631FED4-9BC9-400A-90B8-305B8C91EB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https://www.emerald.com/insight/proxy/img?link=/resource/id/urn:emeraldgroup.com:asset:id:article:10_1108_09534810210429327/urn:emeraldgroup.com:asset:id:binary:09534810210429327-0230150305003.tif">
            <a:extLst>
              <a:ext uri="{FF2B5EF4-FFF2-40B4-BE49-F238E27FC236}">
                <a16:creationId xmlns:a16="http://schemas.microsoft.com/office/drawing/2014/main" id="{D87A98E3-0188-4D7A-A7C5-FB8A2F88CA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7624" y="44624"/>
            <a:ext cx="3689176" cy="368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CD4850B4-A97A-4439-8443-397A2EEAD3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68"/>
          <a:stretch/>
        </p:blipFill>
        <p:spPr>
          <a:xfrm>
            <a:off x="80542" y="476672"/>
            <a:ext cx="8538732" cy="59760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70E53F5-0AD4-469A-8474-0D7033E87279}"/>
              </a:ext>
            </a:extLst>
          </p:cNvPr>
          <p:cNvSpPr txBox="1"/>
          <p:nvPr/>
        </p:nvSpPr>
        <p:spPr>
          <a:xfrm>
            <a:off x="23813" y="6362164"/>
            <a:ext cx="9096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M</a:t>
            </a:r>
            <a:r>
              <a:rPr lang="en-US" sz="1400" dirty="0" err="1">
                <a:hlinkClick r:id="rId3" tooltip="Diego Maria Macr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acrì</a:t>
            </a:r>
            <a:r>
              <a:rPr lang="en-US" sz="1400" dirty="0">
                <a:hlinkClick r:id="rId3" tooltip="Diego Maria Macr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D.</a:t>
            </a:r>
            <a:r>
              <a:rPr lang="en-US" sz="1400" dirty="0"/>
              <a:t>, </a:t>
            </a:r>
            <a:r>
              <a:rPr lang="en-US" sz="1400" dirty="0" err="1">
                <a:hlinkClick r:id="rId4" tooltip="Maria Rita Tagliavent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Tagliaventi</a:t>
            </a:r>
            <a:r>
              <a:rPr lang="en-US" sz="1400" dirty="0">
                <a:hlinkClick r:id="rId4" tooltip="Maria Rita Tagliavent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M.</a:t>
            </a:r>
            <a:r>
              <a:rPr lang="en-US" sz="1400" dirty="0"/>
              <a:t> and </a:t>
            </a:r>
            <a:r>
              <a:rPr lang="en-US" sz="1400" dirty="0" err="1">
                <a:hlinkClick r:id="rId5" tooltip="Fabiola Bertolott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Bertolotti</a:t>
            </a:r>
            <a:r>
              <a:rPr lang="en-US" sz="1400" dirty="0">
                <a:hlinkClick r:id="rId5" tooltip="Fabiola Bertolott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F.</a:t>
            </a:r>
            <a:r>
              <a:rPr lang="en-US" sz="1400" dirty="0"/>
              <a:t> (2002)</a:t>
            </a:r>
            <a:r>
              <a:rPr lang="cs-CZ" sz="1400" dirty="0"/>
              <a:t>.</a:t>
            </a:r>
            <a:r>
              <a:rPr lang="en-US" sz="1400" dirty="0"/>
              <a:t> A grounded theory for resistance to change in a small organization, </a:t>
            </a:r>
            <a:r>
              <a:rPr lang="en-US" sz="14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Journal of Organizational Change Management</a:t>
            </a:r>
            <a:r>
              <a:rPr lang="en-US" sz="1400" dirty="0"/>
              <a:t>, 15 </a:t>
            </a:r>
            <a:r>
              <a:rPr lang="cs-CZ" sz="1400" dirty="0"/>
              <a:t>(</a:t>
            </a:r>
            <a:r>
              <a:rPr lang="en-US" sz="1400" dirty="0"/>
              <a:t>3</a:t>
            </a:r>
            <a:r>
              <a:rPr lang="cs-CZ" sz="1400" dirty="0"/>
              <a:t>)</a:t>
            </a:r>
            <a:r>
              <a:rPr lang="en-US" sz="1400" dirty="0"/>
              <a:t>, 292-</a:t>
            </a:r>
            <a:r>
              <a:rPr lang="cs-CZ" sz="1400" dirty="0"/>
              <a:t>3</a:t>
            </a:r>
            <a:r>
              <a:rPr lang="en-US" sz="1400" dirty="0"/>
              <a:t>10.</a:t>
            </a:r>
            <a:r>
              <a:rPr lang="cs-CZ" sz="1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78126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1FCBC0-C616-4BD5-8B0A-BC7C0469B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925FC4-9796-4BCF-8A2A-E711E566D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F293425-72A9-448A-9678-76A8C1364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48" y="841242"/>
            <a:ext cx="8807903" cy="517551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7E8F5AA-CB3B-4D15-8040-6EFF3DE0D2ED}"/>
              </a:ext>
            </a:extLst>
          </p:cNvPr>
          <p:cNvSpPr txBox="1"/>
          <p:nvPr/>
        </p:nvSpPr>
        <p:spPr>
          <a:xfrm>
            <a:off x="34869" y="6211669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Lillemor</a:t>
            </a:r>
            <a:r>
              <a:rPr lang="en-US" sz="1200" dirty="0"/>
              <a:t> R-M. Hallberg &amp; </a:t>
            </a:r>
            <a:r>
              <a:rPr lang="en-US" sz="1200" dirty="0" err="1"/>
              <a:t>Margaretha</a:t>
            </a:r>
            <a:r>
              <a:rPr lang="en-US" sz="1200" dirty="0"/>
              <a:t> K. </a:t>
            </a:r>
            <a:r>
              <a:rPr lang="en-US" sz="1200" dirty="0" err="1"/>
              <a:t>Strandmark</a:t>
            </a:r>
            <a:r>
              <a:rPr lang="en-US" sz="1200" dirty="0"/>
              <a:t> (2006) Health</a:t>
            </a:r>
            <a:r>
              <a:rPr lang="cs-CZ" sz="1200" dirty="0"/>
              <a:t> </a:t>
            </a:r>
            <a:r>
              <a:rPr lang="en-US" sz="1200" dirty="0"/>
              <a:t>consequences of workplace bullying: experiences from the perspective of employees in the public</a:t>
            </a:r>
            <a:r>
              <a:rPr lang="cs-CZ" sz="1200" dirty="0"/>
              <a:t> </a:t>
            </a:r>
            <a:r>
              <a:rPr lang="en-US" sz="1200" dirty="0"/>
              <a:t>service sector, International Journal of Qualitative Studies on Health and Well-being, 1:2, 109-119,</a:t>
            </a:r>
            <a:r>
              <a:rPr lang="cs-CZ" sz="1200" dirty="0"/>
              <a:t> </a:t>
            </a:r>
            <a:r>
              <a:rPr lang="en-US" sz="1200" dirty="0"/>
              <a:t>DOI: 10.1080/17482620600555664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505930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BA5469-AA39-4105-8F3A-C4F25AA8C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 THINKING CRITICALLY ABOUT THE FINDINGS – </a:t>
            </a:r>
            <a:r>
              <a:rPr lang="en-GB" dirty="0" err="1"/>
              <a:t>VALIDITY&amp;RELIABILITY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BC7B3E-48D9-4255-BF78-CE48AD863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Validity &amp; reliability are seldom used as terms</a:t>
            </a:r>
          </a:p>
          <a:p>
            <a:r>
              <a:rPr lang="en-GB" dirty="0"/>
              <a:t>Instead: </a:t>
            </a:r>
            <a:r>
              <a:rPr lang="en-GB" dirty="0" err="1"/>
              <a:t>Autheniticity</a:t>
            </a:r>
            <a:r>
              <a:rPr lang="en-GB" dirty="0"/>
              <a:t>, Dependability, Consistency, Applicability…</a:t>
            </a:r>
          </a:p>
          <a:p>
            <a:endParaRPr lang="en-GB" dirty="0"/>
          </a:p>
          <a:p>
            <a:r>
              <a:rPr lang="en-GB" dirty="0"/>
              <a:t>Data should be persuasively described (represented) by presented categories, concepts, themes … theory</a:t>
            </a:r>
          </a:p>
          <a:p>
            <a:r>
              <a:rPr lang="en-GB" dirty="0"/>
              <a:t>The reader wants to see how the concepts/theory emerged from data and what is derived form theory</a:t>
            </a:r>
          </a:p>
          <a:p>
            <a:r>
              <a:rPr lang="en-GB" dirty="0"/>
              <a:t>The reader wants to see </a:t>
            </a:r>
            <a:r>
              <a:rPr lang="en-GB" dirty="0" err="1"/>
              <a:t>effors</a:t>
            </a:r>
            <a:r>
              <a:rPr lang="en-GB" dirty="0"/>
              <a:t> to</a:t>
            </a:r>
          </a:p>
          <a:p>
            <a:pPr lvl="1"/>
            <a:r>
              <a:rPr lang="en-GB" dirty="0"/>
              <a:t>become aware of the role/influence of the researcher </a:t>
            </a:r>
          </a:p>
          <a:p>
            <a:pPr lvl="1"/>
            <a:r>
              <a:rPr lang="en-GB" dirty="0"/>
              <a:t>identify weaknesses in the support of concepts/theories</a:t>
            </a:r>
          </a:p>
          <a:p>
            <a:pPr lvl="1"/>
            <a:endParaRPr lang="en-GB" dirty="0"/>
          </a:p>
          <a:p>
            <a:r>
              <a:rPr lang="en-GB" dirty="0"/>
              <a:t>All is reported in a study  </a:t>
            </a:r>
            <a:r>
              <a:rPr lang="en-GB" dirty="0">
                <a:sym typeface="Wingdings" panose="05000000000000000000" pitchFamily="2" charset="2"/>
              </a:rPr>
              <a:t> length of QUAL studies</a:t>
            </a:r>
            <a:endParaRPr lang="en-GB" dirty="0"/>
          </a:p>
          <a:p>
            <a:pPr marL="3429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6396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2811DA-3624-44AA-8CD7-B712953AF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TECHNIQUES FOR INCREASING VALIDITY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206136-D6C3-4730-BB73-AA316F9E9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Transparency in all parts of analysis</a:t>
            </a:r>
          </a:p>
          <a:p>
            <a:r>
              <a:rPr lang="en-GB" sz="2400" dirty="0"/>
              <a:t>Overt discounting, critical evaluation, explicit falsification attempts </a:t>
            </a:r>
          </a:p>
          <a:p>
            <a:r>
              <a:rPr lang="en-GB" sz="2400" dirty="0"/>
              <a:t>Thick description, verbatim quotes </a:t>
            </a:r>
          </a:p>
          <a:p>
            <a:r>
              <a:rPr lang="en-GB" sz="2400" dirty="0"/>
              <a:t>Triangulation – methods, sources, analytics</a:t>
            </a:r>
          </a:p>
          <a:p>
            <a:r>
              <a:rPr lang="en-GB" sz="2400" dirty="0"/>
              <a:t>Member checking</a:t>
            </a:r>
          </a:p>
          <a:p>
            <a:r>
              <a:rPr lang="en-GB" sz="2400" dirty="0"/>
              <a:t>…</a:t>
            </a:r>
          </a:p>
        </p:txBody>
      </p:sp>
      <p:pic>
        <p:nvPicPr>
          <p:cNvPr id="5122" name="Picture 2" descr="Počítačem generovaný alternativní text:&#10;DISCOUNTING &#10;• Solicited or unsolicited statements? &#10;• What was your role in the setting? &#10;Who was there? &#10;• Direct or indirect data? &#10;• Who said and did what? &#10;• Did you conduct member checks? &#10;What was your perspective going into the study? &#10;How has it changed? ">
            <a:extLst>
              <a:ext uri="{FF2B5EF4-FFF2-40B4-BE49-F238E27FC236}">
                <a16:creationId xmlns:a16="http://schemas.microsoft.com/office/drawing/2014/main" id="{2B776C1C-13AE-4E4F-9835-DA0A67A7B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9" r="11957"/>
          <a:stretch/>
        </p:blipFill>
        <p:spPr bwMode="auto">
          <a:xfrm>
            <a:off x="4031999" y="3861048"/>
            <a:ext cx="4858989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293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74C796-8E3C-4184-BA32-07DE08EC0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REPORTING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98DF98-C59C-46CD-BDED-3EA373FD1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119814" cy="4351338"/>
          </a:xfrm>
        </p:spPr>
        <p:txBody>
          <a:bodyPr>
            <a:normAutofit/>
          </a:bodyPr>
          <a:lstStyle/>
          <a:p>
            <a:r>
              <a:rPr lang="en-GB" sz="2800" dirty="0"/>
              <a:t>CONCEPTS/THEMES/CATEGORIES</a:t>
            </a:r>
          </a:p>
          <a:p>
            <a:pPr lvl="1"/>
            <a:r>
              <a:rPr lang="en-GB" sz="2400" dirty="0"/>
              <a:t>Their definitions, examples of data from which they emerged</a:t>
            </a:r>
          </a:p>
          <a:p>
            <a:r>
              <a:rPr lang="en-GB" sz="2800" dirty="0"/>
              <a:t>STRUCTURE - Hierarchy or theory </a:t>
            </a:r>
          </a:p>
          <a:p>
            <a:pPr lvl="1"/>
            <a:r>
              <a:rPr lang="en-GB" sz="2400" dirty="0"/>
              <a:t>Narratively described, explained</a:t>
            </a:r>
          </a:p>
          <a:p>
            <a:pPr lvl="1"/>
            <a:r>
              <a:rPr lang="en-GB" sz="2400" dirty="0"/>
              <a:t>Depicted</a:t>
            </a:r>
          </a:p>
          <a:p>
            <a:r>
              <a:rPr lang="en-GB" sz="2800" dirty="0"/>
              <a:t>VALIDITY SUPPORTING INFORMATION</a:t>
            </a:r>
          </a:p>
          <a:p>
            <a:pPr lvl="1"/>
            <a:r>
              <a:rPr lang="en-GB" sz="2400" dirty="0"/>
              <a:t>Explicit steps taken</a:t>
            </a:r>
          </a:p>
          <a:p>
            <a:pPr lvl="1"/>
            <a:r>
              <a:rPr lang="en-GB" sz="2400" dirty="0"/>
              <a:t>Limitations</a:t>
            </a:r>
          </a:p>
        </p:txBody>
      </p:sp>
    </p:spTree>
    <p:extLst>
      <p:ext uri="{BB962C8B-B14F-4D97-AF65-F5344CB8AC3E}">
        <p14:creationId xmlns:p14="http://schemas.microsoft.com/office/powerpoint/2010/main" val="2636434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0DEAEC-87B0-48A9-BA3B-9D0A23B22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E885C2-EBF5-49FD-855A-A84AB393D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QUAL analysis revolves around </a:t>
            </a:r>
            <a:r>
              <a:rPr lang="en-GB" sz="2800" dirty="0" err="1"/>
              <a:t>indentification</a:t>
            </a:r>
            <a:r>
              <a:rPr lang="en-GB" sz="2800" dirty="0"/>
              <a:t> of meaningful elements of data(text) and inductive generalizations of these elements</a:t>
            </a:r>
          </a:p>
          <a:p>
            <a:r>
              <a:rPr lang="en-GB" sz="2800" dirty="0"/>
              <a:t>Substantial general knowledge of the researcher is necessary</a:t>
            </a:r>
          </a:p>
          <a:p>
            <a:r>
              <a:rPr lang="en-GB" sz="2800" dirty="0"/>
              <a:t>The process is FLEXIBLE  </a:t>
            </a:r>
            <a:r>
              <a:rPr lang="en-GB" sz="2800" dirty="0">
                <a:sym typeface="Wingdings" panose="05000000000000000000" pitchFamily="2" charset="2"/>
              </a:rPr>
              <a:t> must be well described to be trusted</a:t>
            </a:r>
          </a:p>
          <a:p>
            <a:r>
              <a:rPr lang="en-GB" sz="2800" dirty="0">
                <a:sym typeface="Wingdings" panose="05000000000000000000" pitchFamily="2" charset="2"/>
              </a:rPr>
              <a:t>The process is REPETITIVE, ITERATIVE  meaning 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9084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2F7144-A654-42E2-9644-CD52783F5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REFERENCES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AABD6C-434B-4E26-BE47-42BF7D22E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Taylor, Bogdan, </a:t>
            </a:r>
            <a:r>
              <a:rPr lang="cs-CZ" dirty="0" err="1"/>
              <a:t>DeVault</a:t>
            </a:r>
            <a:r>
              <a:rPr lang="cs-CZ" dirty="0"/>
              <a:t>, </a:t>
            </a:r>
            <a:r>
              <a:rPr lang="en-US" dirty="0"/>
              <a:t>Introduction to qualitative research methods: a guidebook and resource</a:t>
            </a:r>
            <a:r>
              <a:rPr lang="cs-CZ" dirty="0"/>
              <a:t>, 4th </a:t>
            </a:r>
            <a:r>
              <a:rPr lang="cs-CZ" dirty="0" err="1"/>
              <a:t>ed</a:t>
            </a:r>
            <a:r>
              <a:rPr lang="cs-CZ" dirty="0"/>
              <a:t>. </a:t>
            </a:r>
            <a:r>
              <a:rPr lang="cs-CZ" dirty="0" err="1"/>
              <a:t>Wiley</a:t>
            </a:r>
            <a:r>
              <a:rPr lang="cs-CZ" dirty="0"/>
              <a:t>, 2016.</a:t>
            </a:r>
          </a:p>
          <a:p>
            <a:r>
              <a:rPr lang="en-US" dirty="0" err="1"/>
              <a:t>Saldaña</a:t>
            </a:r>
            <a:r>
              <a:rPr lang="cs-CZ" dirty="0"/>
              <a:t>, J. </a:t>
            </a:r>
            <a:r>
              <a:rPr lang="en-US" dirty="0"/>
              <a:t>Fundamentals of qualitative research</a:t>
            </a:r>
            <a:r>
              <a:rPr lang="cs-CZ" dirty="0"/>
              <a:t>: </a:t>
            </a:r>
            <a:r>
              <a:rPr lang="cs-CZ" dirty="0" err="1"/>
              <a:t>Understanding</a:t>
            </a:r>
            <a:r>
              <a:rPr lang="cs-CZ" dirty="0"/>
              <a:t> </a:t>
            </a:r>
            <a:r>
              <a:rPr lang="cs-CZ" dirty="0" err="1"/>
              <a:t>qualitative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. </a:t>
            </a:r>
            <a:r>
              <a:rPr lang="cs-CZ" dirty="0" err="1"/>
              <a:t>OUP</a:t>
            </a:r>
            <a:r>
              <a:rPr lang="cs-CZ" dirty="0"/>
              <a:t>, 2011.</a:t>
            </a:r>
          </a:p>
        </p:txBody>
      </p:sp>
    </p:spTree>
    <p:extLst>
      <p:ext uri="{BB962C8B-B14F-4D97-AF65-F5344CB8AC3E}">
        <p14:creationId xmlns:p14="http://schemas.microsoft.com/office/powerpoint/2010/main" val="4043605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408A70-A61E-402D-BBE1-AA77E0CC5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0. REMEMBERING THE RESEARCH QUESTION &amp; RESEARCH PURPOSE/OBJECTIVES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D26182-7705-4D06-81F1-566F7BBED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8119814" cy="5032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Open, wide </a:t>
            </a:r>
            <a:r>
              <a:rPr lang="en-GB" dirty="0" err="1"/>
              <a:t>RQ</a:t>
            </a:r>
            <a:r>
              <a:rPr lang="en-GB" dirty="0"/>
              <a:t> in QUAL research.</a:t>
            </a:r>
          </a:p>
          <a:p>
            <a:pPr lvl="1"/>
            <a:r>
              <a:rPr lang="en-GB" dirty="0"/>
              <a:t>Descriptive questions </a:t>
            </a:r>
          </a:p>
          <a:p>
            <a:pPr lvl="2"/>
            <a:r>
              <a:rPr lang="en-GB" sz="1800" dirty="0"/>
              <a:t>What are relevant factors in peoples‘ experience of…</a:t>
            </a:r>
          </a:p>
          <a:p>
            <a:pPr lvl="2">
              <a:spcAft>
                <a:spcPts val="600"/>
              </a:spcAft>
            </a:pPr>
            <a:r>
              <a:rPr lang="en-GB" sz="1800" dirty="0"/>
              <a:t>What is the range of ways of understanding/experiencing/doing….</a:t>
            </a:r>
            <a:endParaRPr lang="en-GB" dirty="0"/>
          </a:p>
          <a:p>
            <a:pPr lvl="1"/>
            <a:r>
              <a:rPr lang="en-GB" dirty="0"/>
              <a:t>Explanatory/Understanding questions  </a:t>
            </a:r>
          </a:p>
          <a:p>
            <a:pPr lvl="2"/>
            <a:r>
              <a:rPr lang="en-GB" sz="1800" dirty="0"/>
              <a:t>How people make sense of…</a:t>
            </a:r>
          </a:p>
          <a:p>
            <a:pPr lvl="2"/>
            <a:r>
              <a:rPr lang="en-GB" sz="1800" dirty="0"/>
              <a:t>How do social/psychological phenomena come to be, what are their antecedents, consequences</a:t>
            </a:r>
            <a:r>
              <a:rPr lang="cs-CZ" sz="1800" dirty="0"/>
              <a:t>, </a:t>
            </a:r>
            <a:r>
              <a:rPr lang="cs-CZ" sz="1800" dirty="0" err="1"/>
              <a:t>necessary</a:t>
            </a:r>
            <a:r>
              <a:rPr lang="cs-CZ" sz="1800" dirty="0"/>
              <a:t> </a:t>
            </a:r>
            <a:r>
              <a:rPr lang="cs-CZ" sz="1800" dirty="0" err="1"/>
              <a:t>conditions</a:t>
            </a:r>
            <a:r>
              <a:rPr lang="en-GB" sz="1800" dirty="0"/>
              <a:t>…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In qualitative research the </a:t>
            </a:r>
            <a:r>
              <a:rPr lang="en-GB" b="1" dirty="0" err="1"/>
              <a:t>RQ</a:t>
            </a:r>
            <a:r>
              <a:rPr lang="en-GB" b="1" dirty="0"/>
              <a:t> can change</a:t>
            </a:r>
            <a:r>
              <a:rPr lang="en-GB" dirty="0"/>
              <a:t> (not necessarily).</a:t>
            </a:r>
          </a:p>
          <a:p>
            <a:pPr lvl="1"/>
            <a:r>
              <a:rPr lang="en-GB" dirty="0"/>
              <a:t>The richness of data and wide-open possibilities can result in a feeling the original </a:t>
            </a:r>
            <a:r>
              <a:rPr lang="en-GB" dirty="0" err="1"/>
              <a:t>RQ</a:t>
            </a:r>
            <a:r>
              <a:rPr lang="en-GB" dirty="0"/>
              <a:t> does not serve the research purpose</a:t>
            </a:r>
          </a:p>
          <a:p>
            <a:endParaRPr lang="en-GB" sz="2800" dirty="0"/>
          </a:p>
          <a:p>
            <a:pPr lvl="1"/>
            <a:r>
              <a:rPr lang="en-GB" sz="2400" dirty="0"/>
              <a:t>Specification</a:t>
            </a:r>
          </a:p>
          <a:p>
            <a:pPr lvl="1"/>
            <a:r>
              <a:rPr lang="en-GB" sz="2400" dirty="0"/>
              <a:t>Conceptual/focus shifts</a:t>
            </a:r>
          </a:p>
        </p:txBody>
      </p:sp>
    </p:spTree>
    <p:extLst>
      <p:ext uri="{BB962C8B-B14F-4D97-AF65-F5344CB8AC3E}">
        <p14:creationId xmlns:p14="http://schemas.microsoft.com/office/powerpoint/2010/main" val="1954354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171803-9423-4CD9-9587-B3D142AEB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 REFLECTIONS FROM INTERVIEWS</a:t>
            </a:r>
            <a:br>
              <a:rPr lang="en-GB" dirty="0"/>
            </a:br>
            <a:r>
              <a:rPr lang="en-GB" dirty="0"/>
              <a:t>(RESEARCHER IS AN INFORMANT, TOO)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60AFD7-C32B-4F30-A209-8C755D82B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Preliminary understanding of the informants‘ experience </a:t>
            </a:r>
          </a:p>
          <a:p>
            <a:pPr lvl="1"/>
            <a:r>
              <a:rPr lang="en-GB" dirty="0"/>
              <a:t>Initial concepts and their properties</a:t>
            </a:r>
          </a:p>
          <a:p>
            <a:pPr lvl="1"/>
            <a:r>
              <a:rPr lang="en-GB" dirty="0"/>
              <a:t>Extending theoretical sensitivity</a:t>
            </a:r>
          </a:p>
          <a:p>
            <a:r>
              <a:rPr lang="en-GB" dirty="0"/>
              <a:t>Field notes on what parts of interviews were difficult, emotional (informant, researcher) and how the difficulties resolved</a:t>
            </a:r>
          </a:p>
          <a:p>
            <a:endParaRPr lang="en-GB" dirty="0"/>
          </a:p>
          <a:p>
            <a:r>
              <a:rPr lang="en-GB" dirty="0"/>
              <a:t>Own data collection provides advantages; secondary data analysis still possible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2294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C02815-B8D4-49F8-A8D1-65FAF71F8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1½ INTERVIEW TRANSCRIPTION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31D954-7ACA-4F7C-B90D-80FB94412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Interviews MUST be transcribed</a:t>
            </a:r>
          </a:p>
          <a:p>
            <a:r>
              <a:rPr lang="en-GB" dirty="0"/>
              <a:t>Time consuming, expensive process.</a:t>
            </a:r>
          </a:p>
          <a:p>
            <a:pPr lvl="1"/>
            <a:r>
              <a:rPr lang="en-GB" dirty="0">
                <a:hlinkClick r:id="rId2"/>
              </a:rPr>
              <a:t>https://ocean.sagepub.com/blog/whos-disrupting-transcription-in-academia</a:t>
            </a:r>
            <a:endParaRPr lang="en-GB" dirty="0"/>
          </a:p>
          <a:p>
            <a:pPr lvl="1"/>
            <a:r>
              <a:rPr lang="en-GB" dirty="0"/>
              <a:t>Speech recognition is promising but…</a:t>
            </a:r>
          </a:p>
          <a:p>
            <a:pPr lvl="2"/>
            <a:r>
              <a:rPr lang="en-GB" dirty="0"/>
              <a:t>still pricey as a professional service, e.g. </a:t>
            </a:r>
            <a:r>
              <a:rPr lang="en-GB" dirty="0">
                <a:hlinkClick r:id="rId3"/>
              </a:rPr>
              <a:t>www.happyscribe.co</a:t>
            </a:r>
            <a:r>
              <a:rPr lang="en-GB" dirty="0"/>
              <a:t>  €12 per hour</a:t>
            </a:r>
          </a:p>
          <a:p>
            <a:pPr lvl="2"/>
            <a:r>
              <a:rPr lang="en-GB" dirty="0"/>
              <a:t>without special notation for paralinguistic features </a:t>
            </a:r>
          </a:p>
          <a:p>
            <a:pPr lvl="1"/>
            <a:r>
              <a:rPr lang="en-GB" dirty="0"/>
              <a:t>Software assisting with the process, e.g. </a:t>
            </a:r>
            <a:r>
              <a:rPr lang="en-GB" dirty="0">
                <a:hlinkClick r:id="rId4"/>
              </a:rPr>
              <a:t>https://www.audiotranskription.de</a:t>
            </a:r>
            <a:endParaRPr lang="en-GB" dirty="0"/>
          </a:p>
          <a:p>
            <a:endParaRPr lang="en-GB" dirty="0"/>
          </a:p>
          <a:p>
            <a:r>
              <a:rPr lang="en-GB" dirty="0"/>
              <a:t>Notation – we want more than just words</a:t>
            </a:r>
          </a:p>
          <a:p>
            <a:pPr lvl="1"/>
            <a:r>
              <a:rPr lang="en-GB" dirty="0"/>
              <a:t>pauses, intonation, stresses, interjections (uh-huh) , and more</a:t>
            </a:r>
          </a:p>
          <a:p>
            <a:pPr lvl="1"/>
            <a:r>
              <a:rPr lang="en-GB" dirty="0"/>
              <a:t>the level of detail depends on the goals and topic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66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EF85CB-FD90-40F2-9EEE-12F3C2806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64BB9C-1600-4A8C-9B0F-9C80CAF10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6592267"/>
            <a:ext cx="7073874" cy="365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hlinkClick r:id="rId2"/>
              </a:rPr>
              <a:t>https://www.audiotranskription.de/download/manual_on_transcription.pdf</a:t>
            </a:r>
            <a:r>
              <a:rPr lang="en-GB" sz="1600" dirty="0"/>
              <a:t>, p. 25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2B83BEC-3157-4C6B-A617-AB123C4C5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6632"/>
            <a:ext cx="6208491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77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65EB11-ECB4-4904-8C2E-56B10BBBD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READING AND RE-READING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48D4CF-C242-4498-9D78-41F154436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Repeated reading provides further understanding</a:t>
            </a:r>
          </a:p>
          <a:p>
            <a:r>
              <a:rPr lang="en-GB" dirty="0"/>
              <a:t>Especially important when </a:t>
            </a:r>
            <a:r>
              <a:rPr lang="en-GB" dirty="0" err="1"/>
              <a:t>analyzing</a:t>
            </a:r>
            <a:r>
              <a:rPr lang="en-GB" dirty="0"/>
              <a:t> texts produced by someone else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6854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C7C044-5DA8-43A9-9002-8957079FA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CODING – THE CORE PROCESS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421EE2-1F3F-4059-BEB0-4DBC397B5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915743"/>
          </a:xfrm>
        </p:spPr>
        <p:txBody>
          <a:bodyPr>
            <a:normAutofit/>
          </a:bodyPr>
          <a:lstStyle/>
          <a:p>
            <a:r>
              <a:rPr lang="en-GB" dirty="0"/>
              <a:t>Identification of </a:t>
            </a:r>
            <a:r>
              <a:rPr lang="en-GB" b="1" dirty="0"/>
              <a:t>meaning units </a:t>
            </a:r>
            <a:r>
              <a:rPr lang="en-GB" dirty="0"/>
              <a:t>in the text</a:t>
            </a:r>
          </a:p>
          <a:p>
            <a:pPr lvl="1"/>
            <a:r>
              <a:rPr lang="en-GB" dirty="0"/>
              <a:t>Theoretical sensitivity, previous readings &amp; research questions indicate what a meaning unit is</a:t>
            </a:r>
          </a:p>
          <a:p>
            <a:pPr lvl="1"/>
            <a:r>
              <a:rPr lang="en-GB" dirty="0"/>
              <a:t>Meaning unit usually describes(mentions) one incidence of a relevant </a:t>
            </a:r>
            <a:r>
              <a:rPr lang="en-GB" b="1" dirty="0"/>
              <a:t>phenomenon</a:t>
            </a:r>
          </a:p>
          <a:p>
            <a:r>
              <a:rPr lang="en-GB" dirty="0"/>
              <a:t>Assigning labels to meaning units – </a:t>
            </a:r>
            <a:r>
              <a:rPr lang="en-GB" b="1" dirty="0"/>
              <a:t>CODES</a:t>
            </a:r>
          </a:p>
          <a:p>
            <a:pPr lvl="1"/>
            <a:r>
              <a:rPr lang="en-GB" dirty="0"/>
              <a:t>Codes are descriptive labels – handles - for phenomena that allow us to quickly refer to them</a:t>
            </a:r>
          </a:p>
          <a:p>
            <a:pPr lvl="1"/>
            <a:r>
              <a:rPr lang="en-GB" dirty="0"/>
              <a:t>The words for codes come from theory, by association, from informants (=in vivo codes)</a:t>
            </a:r>
          </a:p>
          <a:p>
            <a:r>
              <a:rPr lang="en-GB" dirty="0"/>
              <a:t>Codes are initially quite specific (i.e. not general) – represent a narrowly defined phenomena</a:t>
            </a:r>
          </a:p>
          <a:p>
            <a:pPr lvl="1"/>
            <a:r>
              <a:rPr lang="en-GB" dirty="0"/>
              <a:t>With each next meaning unit I ask whether it is another instance of previously used code-phenomenon, or whether a new code is in order</a:t>
            </a:r>
          </a:p>
          <a:p>
            <a:r>
              <a:rPr lang="en-GB" dirty="0"/>
              <a:t>Coding table – meaning unit + code + explanations/notes</a:t>
            </a:r>
          </a:p>
        </p:txBody>
      </p:sp>
    </p:spTree>
    <p:extLst>
      <p:ext uri="{BB962C8B-B14F-4D97-AF65-F5344CB8AC3E}">
        <p14:creationId xmlns:p14="http://schemas.microsoft.com/office/powerpoint/2010/main" val="453480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214A7038-A571-4714-B3F9-B6251DB78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58" y="404664"/>
            <a:ext cx="7098576" cy="583264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4B7E878-1986-4783-8926-8D943000DCB7}"/>
              </a:ext>
            </a:extLst>
          </p:cNvPr>
          <p:cNvSpPr txBox="1"/>
          <p:nvPr/>
        </p:nvSpPr>
        <p:spPr>
          <a:xfrm>
            <a:off x="7026717" y="6453336"/>
            <a:ext cx="20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from</a:t>
            </a:r>
            <a:r>
              <a:rPr lang="cs-CZ" dirty="0"/>
              <a:t> Salda</a:t>
            </a:r>
            <a:r>
              <a:rPr lang="en-US" dirty="0"/>
              <a:t>ñ</a:t>
            </a:r>
            <a:r>
              <a:rPr lang="cs-CZ" dirty="0"/>
              <a:t>a (2011)</a:t>
            </a:r>
          </a:p>
        </p:txBody>
      </p:sp>
    </p:spTree>
    <p:extLst>
      <p:ext uri="{BB962C8B-B14F-4D97-AF65-F5344CB8AC3E}">
        <p14:creationId xmlns:p14="http://schemas.microsoft.com/office/powerpoint/2010/main" val="120711218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1335</Words>
  <Application>Microsoft Office PowerPoint</Application>
  <PresentationFormat>Předvádění na obrazovce (4:3)</PresentationFormat>
  <Paragraphs>168</Paragraphs>
  <Slides>27</Slides>
  <Notes>2</Notes>
  <HiddenSlides>1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Segoe UI</vt:lpstr>
      <vt:lpstr>Motiv Office</vt:lpstr>
      <vt:lpstr>Lecture 8   Qualitative Data Analysis DHX_MET1 Methodology 1</vt:lpstr>
      <vt:lpstr>OVERVIEW</vt:lpstr>
      <vt:lpstr>0. REMEMBERING THE RESEARCH QUESTION &amp; RESEARCH PURPOSE/OBJECTIVES</vt:lpstr>
      <vt:lpstr>1.  REFLECTIONS FROM INTERVIEWS (RESEARCHER IS AN INFORMANT, TOO)</vt:lpstr>
      <vt:lpstr>1½ INTERVIEW TRANSCRIPTION </vt:lpstr>
      <vt:lpstr>Prezentace aplikace PowerPoint</vt:lpstr>
      <vt:lpstr>2. READING AND RE-READING</vt:lpstr>
      <vt:lpstr>3. CODING – THE CORE PROCESS</vt:lpstr>
      <vt:lpstr>Prezentace aplikace PowerPoint</vt:lpstr>
      <vt:lpstr>Prezentace aplikace PowerPoint</vt:lpstr>
      <vt:lpstr>Prezentace aplikace PowerPoint</vt:lpstr>
      <vt:lpstr>3¼. CODING - Software</vt:lpstr>
      <vt:lpstr>3½. CODING –  EMERGING DEFINITIONS AND HIERARCHIES </vt:lpstr>
      <vt:lpstr>Prezentace aplikace PowerPoint</vt:lpstr>
      <vt:lpstr>Analytic Memos Topics for Reflection during coding   </vt:lpstr>
      <vt:lpstr>Prezentace aplikace PowerPoint</vt:lpstr>
      <vt:lpstr>3¾. CODING – DESCRIPTION OF DATA  </vt:lpstr>
      <vt:lpstr>4. THEORY BUILDING</vt:lpstr>
      <vt:lpstr>4¼. THEORY BUILDING IN GT </vt:lpstr>
      <vt:lpstr>Prezentace aplikace PowerPoint</vt:lpstr>
      <vt:lpstr>Prezentace aplikace PowerPoint</vt:lpstr>
      <vt:lpstr>Prezentace aplikace PowerPoint</vt:lpstr>
      <vt:lpstr>5. THINKING CRITICALLY ABOUT THE FINDINGS – VALIDITY&amp;RELIABILITY</vt:lpstr>
      <vt:lpstr>TECHNIQUES FOR INCREASING VALIDITY</vt:lpstr>
      <vt:lpstr>REPORTING</vt:lpstr>
      <vt:lpstr>SUMMARY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Metodologie psychologie</dc:title>
  <dc:creator>Standa Ježek</dc:creator>
  <cp:lastModifiedBy>Standa Ježek</cp:lastModifiedBy>
  <cp:revision>37</cp:revision>
  <dcterms:created xsi:type="dcterms:W3CDTF">2007-09-22T03:38:12Z</dcterms:created>
  <dcterms:modified xsi:type="dcterms:W3CDTF">2019-11-26T13:02:16Z</dcterms:modified>
</cp:coreProperties>
</file>