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519" r:id="rId3"/>
    <p:sldId id="522" r:id="rId4"/>
    <p:sldId id="281" r:id="rId5"/>
    <p:sldId id="520" r:id="rId6"/>
    <p:sldId id="282" r:id="rId7"/>
    <p:sldId id="283" r:id="rId8"/>
    <p:sldId id="284" r:id="rId9"/>
    <p:sldId id="516" r:id="rId10"/>
    <p:sldId id="285" r:id="rId11"/>
    <p:sldId id="286" r:id="rId12"/>
    <p:sldId id="287" r:id="rId13"/>
    <p:sldId id="288" r:id="rId14"/>
    <p:sldId id="521" r:id="rId15"/>
    <p:sldId id="517" r:id="rId16"/>
    <p:sldId id="518" r:id="rId17"/>
    <p:sldId id="514" r:id="rId18"/>
  </p:sldIdLst>
  <p:sldSz cx="9144000" cy="6858000" type="screen4x3"/>
  <p:notesSz cx="6867525" cy="99917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81" autoAdjust="0"/>
    <p:restoredTop sz="84751" autoAdjust="0"/>
  </p:normalViewPr>
  <p:slideViewPr>
    <p:cSldViewPr>
      <p:cViewPr varScale="1">
        <p:scale>
          <a:sx n="108" d="100"/>
          <a:sy n="108" d="100"/>
        </p:scale>
        <p:origin x="71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6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fld id="{B9BB1B83-A0C3-4AEE-BAB9-1CB2EF3C89B4}" type="datetimeFigureOut">
              <a:rPr lang="cs-CZ"/>
              <a:t>02.12.2019</a:t>
            </a:fld>
            <a:endParaRPr lang="cs-CZ"/>
          </a:p>
        </p:txBody>
      </p:sp>
      <p:sp>
        <p:nvSpPr>
          <p:cNvPr id="1048697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0075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8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9375" y="9490075"/>
            <a:ext cx="2976563" cy="5000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fld id="{1CA02916-19F2-40D6-A687-A43C1577394F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25" y="749300"/>
            <a:ext cx="4994275" cy="3746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69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46625"/>
            <a:ext cx="54927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4869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0075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9490075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fld id="{FD62440A-904A-4D09-9207-38799F0A18F2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89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48590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7ADFB3-E29B-4855-AE81-EE668870097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>
            <a:extLst>
              <a:ext uri="{FF2B5EF4-FFF2-40B4-BE49-F238E27FC236}">
                <a16:creationId xmlns:a16="http://schemas.microsoft.com/office/drawing/2014/main" id="{E6D6AEE5-A4CE-4852-99F5-4FEB948D72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Zástupný symbol pro poznámky 2">
            <a:extLst>
              <a:ext uri="{FF2B5EF4-FFF2-40B4-BE49-F238E27FC236}">
                <a16:creationId xmlns:a16="http://schemas.microsoft.com/office/drawing/2014/main" id="{03F37A11-A720-49D4-A5C6-60FF881C1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Zdroj: http://chrismasterjohnphd.com/2011/01/09/great-unknown-using-statistics-to/</a:t>
            </a:r>
          </a:p>
          <a:p>
            <a:r>
              <a:rPr lang="cs-CZ" altLang="cs-CZ"/>
              <a:t>Efekt některých omega-3 kyselin na depresivitu. </a:t>
            </a:r>
          </a:p>
          <a:p>
            <a:r>
              <a:rPr lang="cs-CZ" altLang="cs-CZ"/>
              <a:t>Černé jsou hypotetizované nepublikované studie, kde dyperesivita signifikantně narostla.</a:t>
            </a:r>
          </a:p>
        </p:txBody>
      </p:sp>
      <p:sp>
        <p:nvSpPr>
          <p:cNvPr id="27652" name="Zástupný symbol pro číslo snímku 3">
            <a:extLst>
              <a:ext uri="{FF2B5EF4-FFF2-40B4-BE49-F238E27FC236}">
                <a16:creationId xmlns:a16="http://schemas.microsoft.com/office/drawing/2014/main" id="{80C7C1B7-3EBB-436D-A1D4-98DE710D85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 marL="742950" indent="-285750">
              <a:defRPr kumimoji="1" sz="2800" b="1">
                <a:solidFill>
                  <a:schemeClr val="bg1"/>
                </a:solidFill>
                <a:latin typeface="Arial Narrow" panose="020B0606020202030204" pitchFamily="34" charset="0"/>
              </a:defRPr>
            </a:lvl2pPr>
            <a:lvl3pPr marL="1143000" indent="-228600">
              <a:defRPr kumimoji="1" sz="2800" b="1">
                <a:solidFill>
                  <a:schemeClr val="bg1"/>
                </a:solidFill>
                <a:latin typeface="Arial Narrow" panose="020B0606020202030204" pitchFamily="34" charset="0"/>
              </a:defRPr>
            </a:lvl3pPr>
            <a:lvl4pPr marL="1600200" indent="-228600">
              <a:defRPr kumimoji="1" sz="2800" b="1">
                <a:solidFill>
                  <a:schemeClr val="bg1"/>
                </a:solidFill>
                <a:latin typeface="Arial Narrow" panose="020B0606020202030204" pitchFamily="34" charset="0"/>
              </a:defRPr>
            </a:lvl4pPr>
            <a:lvl5pPr marL="2057400" indent="-228600">
              <a:defRPr kumimoji="1" sz="2800" b="1">
                <a:solidFill>
                  <a:schemeClr val="bg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bg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bg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bg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bg1"/>
                </a:solidFill>
                <a:latin typeface="Arial Narrow" panose="020B0606020202030204" pitchFamily="34" charset="0"/>
              </a:defRPr>
            </a:lvl9pPr>
          </a:lstStyle>
          <a:p>
            <a:fld id="{AB9F9576-442B-4A01-823A-4F0FE4CBF0E8}" type="slidenum">
              <a:rPr kumimoji="0" lang="cs-CZ" altLang="cs-CZ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4</a:t>
            </a:fld>
            <a:endParaRPr kumimoji="0" lang="cs-CZ" altLang="cs-CZ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2440A-904A-4D09-9207-38799F0A18F2}" type="slidenum">
              <a:rPr lang="cs-CZ" altLang="cs-CZ" smtClean="0"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8491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582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104858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8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8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B88E-594B-4D6B-AD05-E7D6266DE0DF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57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5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B0CA-4DBA-43A2-A626-38E90B7AFFAB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46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4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AAE-B3AC-4CF7-B376-BF453B041948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59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9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943E-0A04-4E52-B941-4A3B27B387D2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62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6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09E8-C52B-4569-A2A0-E236DC4A8C89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67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68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6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0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D8E9-B7FE-4864-9981-942FA261AB4E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7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7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7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7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7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C43A-FBE0-4084-BD21-58F985D669AD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4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F40-3016-4FE6-BB50-2D4846ECAF4D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9788-CE29-47A6-9656-3140DB579F43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84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8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8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7828-6EA1-435C-9D22-5960E90C8AEB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51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cs-CZ" noProof="0"/>
          </a:p>
        </p:txBody>
      </p:sp>
      <p:sp>
        <p:nvSpPr>
          <p:cNvPr id="1048652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5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A273-BF06-4721-AFB7-F196D4E90313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Zástupný nadpis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48577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7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57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58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33BFF5C-355E-4233-96D3-4575D4AD865A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astyle.apa.org/products/publication-manual-7th-edition/?tab=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apers.ssrn.com/sol3/papers.cfm?abstract_id=216058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Nadpis 1"/>
          <p:cNvSpPr>
            <a:spLocks noGrp="1"/>
          </p:cNvSpPr>
          <p:nvPr>
            <p:ph type="ctrTitle"/>
          </p:nvPr>
        </p:nvSpPr>
        <p:spPr>
          <a:xfrm>
            <a:off x="899592" y="1122363"/>
            <a:ext cx="7704856" cy="2387600"/>
          </a:xfrm>
        </p:spPr>
        <p:txBody>
          <a:bodyPr>
            <a:normAutofit/>
          </a:bodyPr>
          <a:lstStyle/>
          <a:p>
            <a:r>
              <a:rPr lang="en-GB" noProof="0" dirty="0"/>
              <a:t>Lecture </a:t>
            </a:r>
            <a:r>
              <a:rPr lang="cs-CZ" noProof="0" dirty="0"/>
              <a:t>9</a:t>
            </a:r>
            <a:r>
              <a:rPr lang="en-GB" noProof="0" dirty="0"/>
              <a:t> </a:t>
            </a:r>
            <a:br>
              <a:rPr lang="en-GB" noProof="0" dirty="0"/>
            </a:br>
            <a:r>
              <a:rPr lang="en-GB" noProof="0" dirty="0"/>
              <a:t> </a:t>
            </a:r>
            <a:r>
              <a:rPr lang="cs-CZ" noProof="0" dirty="0"/>
              <a:t>Report </a:t>
            </a:r>
            <a:r>
              <a:rPr lang="cs-CZ" noProof="0" dirty="0" err="1"/>
              <a:t>Writing</a:t>
            </a:r>
            <a:br>
              <a:rPr lang="en-GB" noProof="0" dirty="0"/>
            </a:br>
            <a:r>
              <a:rPr lang="en-GB" sz="4400" noProof="0" dirty="0"/>
              <a:t>DHX_MET1 Methodology 1</a:t>
            </a:r>
            <a:endParaRPr lang="en-GB" noProof="0" dirty="0"/>
          </a:p>
        </p:txBody>
      </p:sp>
      <p:sp>
        <p:nvSpPr>
          <p:cNvPr id="1048587" name="Podnadpis 2"/>
          <p:cNvSpPr>
            <a:spLocks noGrp="1"/>
          </p:cNvSpPr>
          <p:nvPr>
            <p:ph type="subTitle" idx="1"/>
          </p:nvPr>
        </p:nvSpPr>
        <p:spPr>
          <a:xfrm>
            <a:off x="1143000" y="4320330"/>
            <a:ext cx="6858000" cy="937470"/>
          </a:xfrm>
        </p:spPr>
        <p:txBody>
          <a:bodyPr/>
          <a:lstStyle/>
          <a:p>
            <a:r>
              <a:rPr lang="en-GB" noProof="0" dirty="0"/>
              <a:t>Stanislav Ježek</a:t>
            </a:r>
          </a:p>
          <a:p>
            <a:r>
              <a:rPr lang="en-GB" noProof="0" dirty="0"/>
              <a:t>Faculty of Social Studies MU</a:t>
            </a:r>
          </a:p>
          <a:p>
            <a:endParaRPr lang="en-GB" noProof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506BFE-BA03-4E1B-A545-3EA4BEAA1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METHOD - </a:t>
            </a:r>
            <a:r>
              <a:rPr lang="cs-CZ" b="1" dirty="0"/>
              <a:t>DESIGN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D39AC2-E169-49BB-84A5-3CB29A244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overall strategy of creating new knowledge</a:t>
            </a:r>
          </a:p>
          <a:p>
            <a:r>
              <a:rPr lang="cs-CZ" dirty="0" err="1"/>
              <a:t>Identification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</a:t>
            </a:r>
            <a:r>
              <a:rPr lang="en-GB" dirty="0" err="1"/>
              <a:t>tandard</a:t>
            </a:r>
            <a:r>
              <a:rPr lang="en-GB" dirty="0"/>
              <a:t> type of design + details, deviations</a:t>
            </a:r>
          </a:p>
          <a:p>
            <a:pPr lvl="1"/>
            <a:r>
              <a:rPr lang="en-GB" dirty="0"/>
              <a:t>Observational, Survey, Longitudinal, panel, (Quasi-)Experimental, Case study, Evaluation, Ethnography,</a:t>
            </a:r>
            <a:r>
              <a:rPr lang="cs-CZ" dirty="0"/>
              <a:t> GT, </a:t>
            </a:r>
            <a:r>
              <a:rPr lang="cs-CZ" dirty="0" err="1"/>
              <a:t>Simulation</a:t>
            </a:r>
            <a:r>
              <a:rPr lang="en-GB" dirty="0"/>
              <a:t> ….</a:t>
            </a:r>
          </a:p>
          <a:p>
            <a:pPr marL="3429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200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54583-B1E2-4299-89A4-DAB0D4046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METHOD - </a:t>
            </a:r>
            <a:r>
              <a:rPr lang="cs-CZ" b="1" dirty="0"/>
              <a:t>METHODS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D8CB75-60C0-41FC-9982-076D7F5C4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Measures</a:t>
            </a:r>
            <a:r>
              <a:rPr lang="cs-CZ" dirty="0"/>
              <a:t> (to </a:t>
            </a:r>
            <a:r>
              <a:rPr lang="cs-CZ" dirty="0" err="1"/>
              <a:t>be</a:t>
            </a:r>
            <a:r>
              <a:rPr lang="cs-CZ" dirty="0"/>
              <a:t>) </a:t>
            </a:r>
            <a:r>
              <a:rPr lang="cs-CZ" dirty="0" err="1"/>
              <a:t>used</a:t>
            </a:r>
            <a:endParaRPr lang="cs-CZ" dirty="0"/>
          </a:p>
          <a:p>
            <a:r>
              <a:rPr lang="cs-CZ" dirty="0" err="1"/>
              <a:t>Experimental</a:t>
            </a:r>
            <a:r>
              <a:rPr lang="cs-CZ" dirty="0"/>
              <a:t> </a:t>
            </a:r>
            <a:r>
              <a:rPr lang="cs-CZ" dirty="0" err="1"/>
              <a:t>procedures</a:t>
            </a:r>
            <a:r>
              <a:rPr lang="cs-CZ" dirty="0"/>
              <a:t>. </a:t>
            </a:r>
          </a:p>
          <a:p>
            <a:r>
              <a:rPr lang="cs-CZ" dirty="0" err="1"/>
              <a:t>Short</a:t>
            </a:r>
            <a:r>
              <a:rPr lang="cs-CZ" dirty="0"/>
              <a:t> </a:t>
            </a:r>
            <a:r>
              <a:rPr lang="cs-CZ" dirty="0" err="1"/>
              <a:t>descriptions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arguments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sufficient</a:t>
            </a:r>
            <a:r>
              <a:rPr lang="cs-CZ" dirty="0"/>
              <a:t> validity and reliability</a:t>
            </a:r>
          </a:p>
          <a:p>
            <a:endParaRPr lang="cs-CZ" dirty="0"/>
          </a:p>
          <a:p>
            <a:r>
              <a:rPr lang="cs-CZ" dirty="0"/>
              <a:t>In QUAL </a:t>
            </a:r>
            <a:r>
              <a:rPr lang="cs-CZ" dirty="0" err="1"/>
              <a:t>studies</a:t>
            </a:r>
            <a:r>
              <a:rPr lang="cs-CZ" dirty="0"/>
              <a:t>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merged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Design. </a:t>
            </a:r>
          </a:p>
          <a:p>
            <a:pPr lvl="1"/>
            <a:r>
              <a:rPr lang="cs-CZ" dirty="0" err="1"/>
              <a:t>Procedures</a:t>
            </a:r>
            <a:r>
              <a:rPr lang="cs-CZ" dirty="0"/>
              <a:t> </a:t>
            </a:r>
            <a:r>
              <a:rPr lang="cs-CZ" dirty="0" err="1"/>
              <a:t>ensuring</a:t>
            </a:r>
            <a:r>
              <a:rPr lang="cs-CZ" dirty="0"/>
              <a:t> validity are </a:t>
            </a:r>
            <a:r>
              <a:rPr lang="cs-CZ" dirty="0" err="1"/>
              <a:t>explicitely</a:t>
            </a:r>
            <a:r>
              <a:rPr lang="cs-CZ" dirty="0"/>
              <a:t> </a:t>
            </a:r>
            <a:r>
              <a:rPr lang="cs-CZ" dirty="0" err="1"/>
              <a:t>proposed</a:t>
            </a:r>
            <a:r>
              <a:rPr lang="cs-CZ" dirty="0"/>
              <a:t> as a part od </a:t>
            </a:r>
            <a:r>
              <a:rPr lang="cs-CZ" dirty="0" err="1"/>
              <a:t>method</a:t>
            </a:r>
            <a:endParaRPr lang="cs-CZ" dirty="0"/>
          </a:p>
          <a:p>
            <a:pPr lvl="1"/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choices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made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study and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wil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made?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9284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894225-0FC2-41DE-B92B-2B4569DB8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METHOD - </a:t>
            </a:r>
            <a:r>
              <a:rPr lang="cs-CZ" b="1" dirty="0"/>
              <a:t>SAMPLE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C0D8BF-E9DC-441D-8950-B8BC2449E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Description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sampling</a:t>
            </a:r>
            <a:r>
              <a:rPr lang="cs-CZ" dirty="0"/>
              <a:t> </a:t>
            </a:r>
            <a:r>
              <a:rPr lang="cs-CZ" dirty="0" err="1"/>
              <a:t>procedure</a:t>
            </a:r>
            <a:endParaRPr lang="cs-CZ" dirty="0"/>
          </a:p>
          <a:p>
            <a:r>
              <a:rPr lang="cs-CZ" dirty="0"/>
              <a:t>Argument </a:t>
            </a:r>
            <a:r>
              <a:rPr lang="cs-CZ" dirty="0" err="1"/>
              <a:t>for</a:t>
            </a:r>
            <a:r>
              <a:rPr lang="cs-CZ" dirty="0"/>
              <a:t> sample </a:t>
            </a:r>
            <a:r>
              <a:rPr lang="cs-CZ" dirty="0" err="1"/>
              <a:t>size</a:t>
            </a:r>
            <a:endParaRPr lang="cs-CZ" dirty="0"/>
          </a:p>
          <a:p>
            <a:r>
              <a:rPr lang="cs-CZ" dirty="0" err="1"/>
              <a:t>Description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sample (not in a </a:t>
            </a:r>
            <a:r>
              <a:rPr lang="cs-CZ" dirty="0" err="1"/>
              <a:t>proposal</a:t>
            </a:r>
            <a:r>
              <a:rPr lang="cs-CZ" dirty="0"/>
              <a:t>)</a:t>
            </a:r>
          </a:p>
          <a:p>
            <a:r>
              <a:rPr lang="cs-CZ" dirty="0" err="1"/>
              <a:t>Ethics</a:t>
            </a:r>
            <a:r>
              <a:rPr lang="cs-CZ" dirty="0"/>
              <a:t> </a:t>
            </a:r>
            <a:r>
              <a:rPr lang="cs-CZ" dirty="0" err="1"/>
              <a:t>statement</a:t>
            </a:r>
            <a:r>
              <a:rPr lang="cs-CZ" dirty="0"/>
              <a:t> (</a:t>
            </a:r>
            <a:r>
              <a:rPr lang="cs-CZ" dirty="0" err="1"/>
              <a:t>unless</a:t>
            </a:r>
            <a:r>
              <a:rPr lang="cs-CZ" dirty="0"/>
              <a:t> in a </a:t>
            </a:r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section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0500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22771-02BC-4CAC-8E92-7C43AAEB8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METHOD - </a:t>
            </a:r>
            <a:r>
              <a:rPr lang="cs-CZ" b="1" dirty="0"/>
              <a:t>ANALYSIS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067B20-25C9-4025-A9A6-8597797B2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Plan</a:t>
            </a:r>
            <a:r>
              <a:rPr lang="cs-CZ" dirty="0"/>
              <a:t> (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description</a:t>
            </a:r>
            <a:r>
              <a:rPr lang="cs-CZ" dirty="0"/>
              <a:t>)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  <a:p>
            <a:pPr lvl="1"/>
            <a:r>
              <a:rPr lang="cs-CZ" dirty="0"/>
              <a:t>Data </a:t>
            </a:r>
            <a:r>
              <a:rPr lang="cs-CZ" dirty="0" err="1"/>
              <a:t>processing</a:t>
            </a:r>
            <a:r>
              <a:rPr lang="cs-CZ" dirty="0"/>
              <a:t> &amp; </a:t>
            </a:r>
            <a:r>
              <a:rPr lang="cs-CZ" dirty="0" err="1"/>
              <a:t>diagnostics</a:t>
            </a:r>
            <a:endParaRPr lang="cs-CZ" dirty="0"/>
          </a:p>
          <a:p>
            <a:pPr lvl="1"/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  <a:p>
            <a:r>
              <a:rPr lang="cs-CZ" dirty="0" err="1"/>
              <a:t>Tools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(software) </a:t>
            </a:r>
          </a:p>
          <a:p>
            <a:endParaRPr lang="cs-CZ" dirty="0"/>
          </a:p>
          <a:p>
            <a:r>
              <a:rPr lang="cs-CZ" dirty="0" err="1"/>
              <a:t>Relevant</a:t>
            </a:r>
            <a:r>
              <a:rPr lang="cs-CZ" dirty="0"/>
              <a:t> level </a:t>
            </a:r>
            <a:r>
              <a:rPr lang="cs-CZ" dirty="0" err="1"/>
              <a:t>of</a:t>
            </a:r>
            <a:r>
              <a:rPr lang="cs-CZ" dirty="0"/>
              <a:t> detail –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short</a:t>
            </a:r>
            <a:r>
              <a:rPr lang="cs-CZ" dirty="0"/>
              <a:t> </a:t>
            </a:r>
            <a:r>
              <a:rPr lang="cs-CZ" dirty="0" err="1"/>
              <a:t>unless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unusual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complex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757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F1AC5-6ACE-4953-B40E-54854192C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RESULTS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F915DD-D048-473B-9786-6F68C8D93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Final</a:t>
            </a:r>
            <a:r>
              <a:rPr lang="cs-CZ" dirty="0"/>
              <a:t> (</a:t>
            </a:r>
            <a:r>
              <a:rPr lang="cs-CZ" dirty="0" err="1"/>
              <a:t>effective</a:t>
            </a:r>
            <a:r>
              <a:rPr lang="cs-CZ" dirty="0"/>
              <a:t>) sample</a:t>
            </a:r>
          </a:p>
          <a:p>
            <a:r>
              <a:rPr lang="cs-CZ" dirty="0" err="1"/>
              <a:t>Missing</a:t>
            </a:r>
            <a:r>
              <a:rPr lang="cs-CZ" dirty="0"/>
              <a:t> data and </a:t>
            </a:r>
            <a:r>
              <a:rPr lang="cs-CZ" dirty="0" err="1"/>
              <a:t>arguments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missingness </a:t>
            </a:r>
            <a:r>
              <a:rPr lang="cs-CZ" dirty="0" err="1"/>
              <a:t>mechanism</a:t>
            </a:r>
            <a:r>
              <a:rPr lang="cs-CZ" dirty="0"/>
              <a:t>, </a:t>
            </a:r>
            <a:r>
              <a:rPr lang="cs-CZ" dirty="0" err="1"/>
              <a:t>methods</a:t>
            </a:r>
            <a:r>
              <a:rPr lang="cs-CZ" dirty="0"/>
              <a:t> </a:t>
            </a:r>
            <a:r>
              <a:rPr lang="cs-CZ" dirty="0" err="1"/>
              <a:t>applied</a:t>
            </a:r>
            <a:r>
              <a:rPr lang="cs-CZ" dirty="0"/>
              <a:t> to </a:t>
            </a:r>
            <a:r>
              <a:rPr lang="cs-CZ" dirty="0" err="1"/>
              <a:t>address</a:t>
            </a:r>
            <a:r>
              <a:rPr lang="cs-CZ" dirty="0"/>
              <a:t> </a:t>
            </a:r>
            <a:r>
              <a:rPr lang="cs-CZ" dirty="0" err="1"/>
              <a:t>missing</a:t>
            </a:r>
            <a:r>
              <a:rPr lang="cs-CZ" dirty="0"/>
              <a:t> data</a:t>
            </a:r>
          </a:p>
          <a:p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statistics</a:t>
            </a:r>
            <a:endParaRPr lang="cs-CZ" dirty="0"/>
          </a:p>
          <a:p>
            <a:r>
              <a:rPr lang="cs-CZ" dirty="0" err="1"/>
              <a:t>Inferential</a:t>
            </a:r>
            <a:r>
              <a:rPr lang="cs-CZ" dirty="0"/>
              <a:t> </a:t>
            </a:r>
            <a:r>
              <a:rPr lang="cs-CZ" dirty="0" err="1"/>
              <a:t>statistics</a:t>
            </a:r>
            <a:endParaRPr lang="cs-CZ" dirty="0"/>
          </a:p>
          <a:p>
            <a:r>
              <a:rPr lang="cs-CZ" dirty="0" err="1"/>
              <a:t>Models</a:t>
            </a:r>
            <a:endParaRPr lang="cs-CZ" dirty="0"/>
          </a:p>
          <a:p>
            <a:r>
              <a:rPr lang="cs-CZ" dirty="0" err="1"/>
              <a:t>Assumption</a:t>
            </a:r>
            <a:r>
              <a:rPr lang="cs-CZ" dirty="0"/>
              <a:t> </a:t>
            </a:r>
            <a:r>
              <a:rPr lang="cs-CZ" dirty="0" err="1"/>
              <a:t>checking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0171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D13FE5-8A0E-4598-9367-650868DF3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DISCUSSION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63BB80-BE07-43D3-87B5-57C8777FE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8191822" cy="4555703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Statements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support (</a:t>
            </a:r>
            <a:r>
              <a:rPr lang="cs-CZ" dirty="0" err="1"/>
              <a:t>or</a:t>
            </a:r>
            <a:r>
              <a:rPr lang="cs-CZ" dirty="0"/>
              <a:t> absence </a:t>
            </a:r>
            <a:r>
              <a:rPr lang="cs-CZ" dirty="0" err="1"/>
              <a:t>thereof</a:t>
            </a:r>
            <a:r>
              <a:rPr lang="cs-CZ" dirty="0"/>
              <a:t>) </a:t>
            </a:r>
            <a:r>
              <a:rPr lang="cs-CZ" dirty="0" err="1"/>
              <a:t>found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hypotheses</a:t>
            </a:r>
            <a:r>
              <a:rPr lang="cs-CZ" dirty="0"/>
              <a:t>.</a:t>
            </a:r>
          </a:p>
          <a:p>
            <a:r>
              <a:rPr lang="cs-CZ" dirty="0"/>
              <a:t>S</a:t>
            </a:r>
            <a:r>
              <a:rPr lang="en-US" dirty="0" err="1"/>
              <a:t>imilarities</a:t>
            </a:r>
            <a:r>
              <a:rPr lang="en-US" dirty="0"/>
              <a:t> and differences between reported results and work of others.</a:t>
            </a:r>
            <a:endParaRPr lang="cs-CZ" dirty="0"/>
          </a:p>
          <a:p>
            <a:r>
              <a:rPr lang="cs-CZ" dirty="0"/>
              <a:t>I</a:t>
            </a:r>
            <a:r>
              <a:rPr lang="en-US" dirty="0" err="1"/>
              <a:t>nterpretation</a:t>
            </a:r>
            <a:r>
              <a:rPr lang="en-US" dirty="0"/>
              <a:t> of the results, taking into account</a:t>
            </a:r>
          </a:p>
          <a:p>
            <a:pPr lvl="1"/>
            <a:r>
              <a:rPr lang="en-US" dirty="0"/>
              <a:t>Sources of potential bias and threats to internal and statistical validity</a:t>
            </a:r>
          </a:p>
          <a:p>
            <a:pPr lvl="1"/>
            <a:r>
              <a:rPr lang="en-US" dirty="0"/>
              <a:t>Imprecision of measurement protocols</a:t>
            </a:r>
          </a:p>
          <a:p>
            <a:pPr lvl="1"/>
            <a:r>
              <a:rPr lang="en-US" dirty="0"/>
              <a:t>Overall number of tests or overlap among tests</a:t>
            </a:r>
          </a:p>
          <a:p>
            <a:pPr lvl="1"/>
            <a:r>
              <a:rPr lang="en-US" dirty="0"/>
              <a:t>Adequacy of sample sizes and sampling validity</a:t>
            </a:r>
            <a:endParaRPr lang="cs-CZ" dirty="0"/>
          </a:p>
          <a:p>
            <a:r>
              <a:rPr lang="cs-CZ" dirty="0"/>
              <a:t>G</a:t>
            </a:r>
            <a:r>
              <a:rPr lang="en-US" dirty="0" err="1"/>
              <a:t>eneralizability</a:t>
            </a:r>
            <a:r>
              <a:rPr lang="en-US" dirty="0"/>
              <a:t> (external validity) of the findings, taking into account</a:t>
            </a:r>
          </a:p>
          <a:p>
            <a:pPr lvl="1"/>
            <a:r>
              <a:rPr lang="en-US" dirty="0"/>
              <a:t>Target population (sampling validity)</a:t>
            </a:r>
          </a:p>
          <a:p>
            <a:pPr lvl="1"/>
            <a:r>
              <a:rPr lang="en-US" dirty="0"/>
              <a:t>Other contextual issues (setting, measurement, time; ecological validity)</a:t>
            </a:r>
            <a:endParaRPr lang="cs-CZ" dirty="0"/>
          </a:p>
          <a:p>
            <a:r>
              <a:rPr lang="en-US" dirty="0"/>
              <a:t> </a:t>
            </a:r>
            <a:r>
              <a:rPr lang="cs-CZ" dirty="0"/>
              <a:t>I</a:t>
            </a:r>
            <a:r>
              <a:rPr lang="en-US" dirty="0" err="1"/>
              <a:t>mplications</a:t>
            </a:r>
            <a:r>
              <a:rPr lang="en-US" dirty="0"/>
              <a:t> for</a:t>
            </a:r>
            <a:endParaRPr lang="cs-CZ" dirty="0"/>
          </a:p>
          <a:p>
            <a:pPr lvl="1"/>
            <a:r>
              <a:rPr lang="cs-CZ" dirty="0" err="1"/>
              <a:t>theory</a:t>
            </a:r>
            <a:endParaRPr lang="cs-CZ" dirty="0"/>
          </a:p>
          <a:p>
            <a:pPr lvl="1"/>
            <a:r>
              <a:rPr lang="en-US" dirty="0"/>
              <a:t>future research, program, or policy.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4F49E95-A95C-4598-8BEF-424841E965F5}"/>
              </a:ext>
            </a:extLst>
          </p:cNvPr>
          <p:cNvSpPr/>
          <p:nvPr/>
        </p:nvSpPr>
        <p:spPr>
          <a:xfrm>
            <a:off x="7013059" y="3573016"/>
            <a:ext cx="18002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/>
              <a:t>LIMITATIONS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53565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DC41B2-1ED4-41ED-BE13-1DF4DF454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ABSTRACT</a:t>
            </a:r>
            <a:br>
              <a:rPr lang="cs-CZ" b="1" dirty="0"/>
            </a:br>
            <a:r>
              <a:rPr lang="cs-CZ" b="1" dirty="0" err="1"/>
              <a:t>EXECUTIVE</a:t>
            </a:r>
            <a:r>
              <a:rPr lang="cs-CZ" b="1" dirty="0"/>
              <a:t> </a:t>
            </a:r>
            <a:r>
              <a:rPr lang="cs-CZ" b="1" dirty="0" err="1"/>
              <a:t>SUMMARY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DA34A4-8454-41A2-8462-75AD8F8F9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text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read</a:t>
            </a:r>
            <a:r>
              <a:rPr lang="cs-CZ" dirty="0"/>
              <a:t> – </a:t>
            </a:r>
            <a:r>
              <a:rPr lang="cs-CZ" dirty="0" err="1"/>
              <a:t>fully</a:t>
            </a:r>
            <a:r>
              <a:rPr lang="cs-CZ" dirty="0"/>
              <a:t> </a:t>
            </a:r>
            <a:r>
              <a:rPr lang="cs-CZ" dirty="0" err="1"/>
              <a:t>autonomous</a:t>
            </a:r>
            <a:r>
              <a:rPr lang="cs-CZ" dirty="0"/>
              <a:t> text</a:t>
            </a:r>
          </a:p>
          <a:p>
            <a:endParaRPr lang="cs-CZ" dirty="0"/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to </a:t>
            </a:r>
            <a:r>
              <a:rPr lang="cs-CZ" dirty="0" err="1"/>
              <a:t>goal</a:t>
            </a:r>
            <a:endParaRPr lang="cs-CZ" dirty="0"/>
          </a:p>
          <a:p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it</a:t>
            </a:r>
            <a:endParaRPr lang="cs-CZ" dirty="0"/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found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count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948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DCA4C-79E5-492C-BE3F-B003D79A8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047651"/>
          </a:xfrm>
        </p:spPr>
        <p:txBody>
          <a:bodyPr/>
          <a:lstStyle/>
          <a:p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ethics</a:t>
            </a:r>
            <a:r>
              <a:rPr lang="cs-CZ" dirty="0"/>
              <a:t> (</a:t>
            </a:r>
            <a:r>
              <a:rPr lang="cs-CZ" dirty="0" err="1"/>
              <a:t>Ruane</a:t>
            </a:r>
            <a:r>
              <a:rPr lang="cs-CZ" dirty="0"/>
              <a:t>, 2016)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4ADC86-0F68-4AE7-8101-FA3B00DAC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Doing no harm</a:t>
            </a:r>
            <a:endParaRPr lang="cs-CZ" dirty="0"/>
          </a:p>
          <a:p>
            <a:r>
              <a:rPr lang="en-US" dirty="0"/>
              <a:t>Obtaining informed consent</a:t>
            </a:r>
          </a:p>
          <a:p>
            <a:pPr lvl="1"/>
            <a:r>
              <a:rPr lang="en-US" dirty="0"/>
              <a:t>Competence</a:t>
            </a:r>
            <a:endParaRPr lang="cs-CZ" dirty="0"/>
          </a:p>
          <a:p>
            <a:pPr lvl="2"/>
            <a:r>
              <a:rPr lang="en-US" dirty="0"/>
              <a:t>participants need to have the ability to know what is in their best interest</a:t>
            </a:r>
            <a:endParaRPr lang="cs-CZ" dirty="0"/>
          </a:p>
          <a:p>
            <a:pPr lvl="1"/>
            <a:r>
              <a:rPr lang="en-US" dirty="0"/>
              <a:t>Voluntarism</a:t>
            </a:r>
            <a:endParaRPr lang="cs-CZ" dirty="0"/>
          </a:p>
          <a:p>
            <a:pPr lvl="2"/>
            <a:r>
              <a:rPr lang="en-US" dirty="0"/>
              <a:t>participants must have freedom of choice about study involvement</a:t>
            </a:r>
            <a:endParaRPr lang="cs-CZ" dirty="0"/>
          </a:p>
          <a:p>
            <a:pPr lvl="1"/>
            <a:r>
              <a:rPr lang="en-US" dirty="0"/>
              <a:t>Full information</a:t>
            </a:r>
            <a:endParaRPr lang="cs-CZ" dirty="0"/>
          </a:p>
          <a:p>
            <a:pPr lvl="2"/>
            <a:r>
              <a:rPr lang="en-US" dirty="0"/>
              <a:t>participants should receive all relevant information about study</a:t>
            </a:r>
            <a:endParaRPr lang="cs-CZ" dirty="0"/>
          </a:p>
          <a:p>
            <a:pPr lvl="1"/>
            <a:r>
              <a:rPr lang="en-US" dirty="0"/>
              <a:t>Comprehension</a:t>
            </a:r>
            <a:endParaRPr lang="cs-CZ" dirty="0"/>
          </a:p>
          <a:p>
            <a:pPr lvl="2"/>
            <a:r>
              <a:rPr lang="en-US" dirty="0"/>
              <a:t>participants must understand information presented</a:t>
            </a:r>
            <a:endParaRPr lang="cs-CZ" dirty="0"/>
          </a:p>
          <a:p>
            <a:r>
              <a:rPr lang="en-US" dirty="0"/>
              <a:t>Protecting </a:t>
            </a:r>
            <a:r>
              <a:rPr lang="en-US" dirty="0" err="1"/>
              <a:t>privac</a:t>
            </a:r>
            <a:r>
              <a:rPr lang="cs-CZ" dirty="0"/>
              <a:t>y</a:t>
            </a:r>
          </a:p>
          <a:p>
            <a:pPr lvl="1"/>
            <a:r>
              <a:rPr lang="en-US" dirty="0"/>
              <a:t>More complicated in our technology saturated world</a:t>
            </a:r>
            <a:endParaRPr lang="cs-CZ" dirty="0"/>
          </a:p>
          <a:p>
            <a:pPr lvl="1"/>
            <a:r>
              <a:rPr lang="en-US" dirty="0"/>
              <a:t>Many public settings still have privacy expectations</a:t>
            </a:r>
            <a:endParaRPr lang="cs-CZ" dirty="0"/>
          </a:p>
          <a:p>
            <a:r>
              <a:rPr lang="cs-CZ" dirty="0"/>
              <a:t>A</a:t>
            </a:r>
            <a:r>
              <a:rPr lang="en-US" dirty="0"/>
              <a:t>voiding conflict of interest</a:t>
            </a:r>
            <a:endParaRPr lang="cs-CZ" dirty="0"/>
          </a:p>
          <a:p>
            <a:pPr lvl="1"/>
            <a:r>
              <a:rPr lang="en-US" dirty="0"/>
              <a:t>a challenge given prevalence of corporate funding of research</a:t>
            </a:r>
            <a:endParaRPr lang="cs-CZ" dirty="0"/>
          </a:p>
          <a:p>
            <a:r>
              <a:rPr lang="en-US" dirty="0"/>
              <a:t>Ethics review boards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(https://vyzkum.rect.muni.cz/cs/</a:t>
            </a:r>
            <a:r>
              <a:rPr lang="cs-CZ" dirty="0" err="1"/>
              <a:t>zazemi</a:t>
            </a:r>
            <a:r>
              <a:rPr lang="cs-CZ" dirty="0"/>
              <a:t>/etika-</a:t>
            </a:r>
            <a:r>
              <a:rPr lang="cs-CZ" dirty="0" err="1"/>
              <a:t>vyzkumu</a:t>
            </a:r>
            <a:r>
              <a:rPr lang="cs-CZ" dirty="0"/>
              <a:t>)</a:t>
            </a: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250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8CA16C-D9F4-4037-B198-9EFD908BD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/>
              <a:t>The</a:t>
            </a:r>
            <a:r>
              <a:rPr lang="cs-CZ" sz="3600" dirty="0"/>
              <a:t> </a:t>
            </a:r>
            <a:r>
              <a:rPr lang="cs-CZ" sz="3600" dirty="0" err="1"/>
              <a:t>purpose</a:t>
            </a:r>
            <a:r>
              <a:rPr lang="cs-CZ" sz="3600" dirty="0"/>
              <a:t>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err="1"/>
              <a:t>research</a:t>
            </a:r>
            <a:r>
              <a:rPr lang="cs-CZ" sz="3600" dirty="0"/>
              <a:t> </a:t>
            </a:r>
            <a:r>
              <a:rPr lang="cs-CZ" sz="3600" dirty="0" err="1"/>
              <a:t>is</a:t>
            </a:r>
            <a:r>
              <a:rPr lang="cs-CZ" sz="3600" dirty="0"/>
              <a:t> met by </a:t>
            </a:r>
            <a:r>
              <a:rPr lang="cs-CZ" sz="3600" dirty="0" err="1"/>
              <a:t>publishing</a:t>
            </a:r>
            <a:r>
              <a:rPr lang="cs-CZ" sz="3600" dirty="0"/>
              <a:t> </a:t>
            </a:r>
            <a:r>
              <a:rPr lang="cs-CZ" sz="3600" dirty="0" err="1"/>
              <a:t>it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0F9F58-D88D-4A43-A609-21E7EE9E5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form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research</a:t>
            </a:r>
            <a:r>
              <a:rPr lang="cs-CZ" sz="2400" dirty="0"/>
              <a:t> report to </a:t>
            </a:r>
            <a:r>
              <a:rPr lang="cs-CZ" sz="2400" dirty="0" err="1"/>
              <a:t>those</a:t>
            </a:r>
            <a:r>
              <a:rPr lang="cs-CZ" sz="2400" dirty="0"/>
              <a:t> </a:t>
            </a:r>
            <a:r>
              <a:rPr lang="cs-CZ" sz="2400" dirty="0" err="1"/>
              <a:t>who</a:t>
            </a:r>
            <a:r>
              <a:rPr lang="cs-CZ" sz="2400" dirty="0"/>
              <a:t> </a:t>
            </a:r>
            <a:r>
              <a:rPr lang="cs-CZ" sz="2400" dirty="0" err="1"/>
              <a:t>commisioned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research</a:t>
            </a:r>
            <a:endParaRPr lang="cs-CZ" sz="2400" dirty="0"/>
          </a:p>
          <a:p>
            <a:r>
              <a:rPr lang="cs-CZ" sz="2400" dirty="0"/>
              <a:t>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form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published</a:t>
            </a:r>
            <a:r>
              <a:rPr lang="cs-CZ" sz="2400" dirty="0"/>
              <a:t> </a:t>
            </a: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article</a:t>
            </a:r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+</a:t>
            </a:r>
          </a:p>
          <a:p>
            <a:r>
              <a:rPr lang="cs-CZ" sz="2400" dirty="0"/>
              <a:t>oral </a:t>
            </a:r>
            <a:r>
              <a:rPr lang="cs-CZ" sz="2400" dirty="0" err="1"/>
              <a:t>presentations</a:t>
            </a:r>
            <a:r>
              <a:rPr lang="cs-CZ" sz="2400" dirty="0"/>
              <a:t>, </a:t>
            </a:r>
            <a:r>
              <a:rPr lang="cs-CZ" sz="2400" dirty="0" err="1"/>
              <a:t>posters</a:t>
            </a:r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+</a:t>
            </a:r>
          </a:p>
          <a:p>
            <a:r>
              <a:rPr lang="cs-CZ" sz="2400" dirty="0" err="1"/>
              <a:t>research</a:t>
            </a:r>
            <a:r>
              <a:rPr lang="cs-CZ" sz="2400" dirty="0"/>
              <a:t> </a:t>
            </a:r>
            <a:r>
              <a:rPr lang="cs-CZ" sz="2400" dirty="0" err="1"/>
              <a:t>proposals</a:t>
            </a:r>
            <a:r>
              <a:rPr lang="cs-CZ" sz="2400" dirty="0"/>
              <a:t>, grant </a:t>
            </a:r>
            <a:r>
              <a:rPr lang="cs-CZ" sz="2400" dirty="0" err="1"/>
              <a:t>applications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94429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E6A206-9BBD-4A12-AF8F-2E58C18A6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PUBLICATION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EB60C8-B123-43D1-9DDC-560264792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A </a:t>
            </a:r>
            <a:r>
              <a:rPr lang="cs-CZ" sz="2800" dirty="0" err="1"/>
              <a:t>bias</a:t>
            </a:r>
            <a:r>
              <a:rPr lang="cs-CZ" sz="2800" dirty="0"/>
              <a:t> in </a:t>
            </a:r>
            <a:r>
              <a:rPr lang="cs-CZ" sz="2800" dirty="0" err="1"/>
              <a:t>our</a:t>
            </a:r>
            <a:r>
              <a:rPr lang="cs-CZ" sz="2800" dirty="0"/>
              <a:t> </a:t>
            </a:r>
            <a:r>
              <a:rPr lang="cs-CZ" sz="2800" dirty="0" err="1"/>
              <a:t>perception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teh</a:t>
            </a:r>
            <a:r>
              <a:rPr lang="cs-CZ" sz="2800" dirty="0"/>
              <a:t> existence </a:t>
            </a:r>
            <a:r>
              <a:rPr lang="cs-CZ" sz="2800" dirty="0" err="1"/>
              <a:t>or</a:t>
            </a:r>
            <a:r>
              <a:rPr lang="cs-CZ" sz="2800" dirty="0"/>
              <a:t> </a:t>
            </a:r>
            <a:r>
              <a:rPr lang="cs-CZ" sz="2800" dirty="0" err="1"/>
              <a:t>size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an</a:t>
            </a:r>
            <a:r>
              <a:rPr lang="cs-CZ" sz="2800" dirty="0"/>
              <a:t> </a:t>
            </a:r>
            <a:r>
              <a:rPr lang="cs-CZ" sz="2800" dirty="0" err="1"/>
              <a:t>effect</a:t>
            </a:r>
            <a:r>
              <a:rPr lang="cs-CZ" sz="2800" dirty="0"/>
              <a:t> </a:t>
            </a:r>
            <a:r>
              <a:rPr lang="cs-CZ" sz="2800" dirty="0" err="1"/>
              <a:t>due</a:t>
            </a:r>
            <a:r>
              <a:rPr lang="cs-CZ" sz="2800" dirty="0"/>
              <a:t> to </a:t>
            </a:r>
            <a:r>
              <a:rPr lang="cs-CZ" sz="2800" dirty="0" err="1"/>
              <a:t>systematic</a:t>
            </a:r>
            <a:r>
              <a:rPr lang="cs-CZ" sz="2800" dirty="0"/>
              <a:t> </a:t>
            </a:r>
            <a:r>
              <a:rPr lang="cs-CZ" sz="2800" dirty="0" err="1"/>
              <a:t>selective</a:t>
            </a:r>
            <a:r>
              <a:rPr lang="cs-CZ" sz="2800" dirty="0"/>
              <a:t> </a:t>
            </a:r>
            <a:r>
              <a:rPr lang="cs-CZ" sz="2800" dirty="0" err="1"/>
              <a:t>publication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findings</a:t>
            </a:r>
            <a:endParaRPr lang="cs-CZ" sz="2800" dirty="0"/>
          </a:p>
          <a:p>
            <a:pPr lvl="1"/>
            <a:r>
              <a:rPr lang="cs-CZ" sz="2400" dirty="0"/>
              <a:t>A </a:t>
            </a:r>
            <a:r>
              <a:rPr lang="cs-CZ" sz="2400" dirty="0" err="1"/>
              <a:t>file-drawer</a:t>
            </a:r>
            <a:r>
              <a:rPr lang="cs-CZ" sz="2400" dirty="0"/>
              <a:t> </a:t>
            </a:r>
            <a:r>
              <a:rPr lang="cs-CZ" sz="2400" dirty="0" err="1"/>
              <a:t>bias</a:t>
            </a:r>
            <a:endParaRPr lang="cs-CZ" sz="2400" dirty="0"/>
          </a:p>
          <a:p>
            <a:pPr lvl="1"/>
            <a:endParaRPr lang="cs-CZ" sz="2400" dirty="0"/>
          </a:p>
          <a:p>
            <a:r>
              <a:rPr lang="cs-CZ" sz="2800" dirty="0" err="1"/>
              <a:t>Preregistration</a:t>
            </a:r>
            <a:r>
              <a:rPr lang="cs-CZ" sz="2800" dirty="0"/>
              <a:t> &amp; </a:t>
            </a:r>
            <a:r>
              <a:rPr lang="cs-CZ" sz="2800" dirty="0" err="1"/>
              <a:t>Registered</a:t>
            </a:r>
            <a:r>
              <a:rPr lang="cs-CZ" sz="2800" dirty="0"/>
              <a:t> </a:t>
            </a:r>
            <a:r>
              <a:rPr lang="cs-CZ" sz="2800" dirty="0" err="1"/>
              <a:t>Reports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16008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449F3B35-3C5A-447B-8B55-1011ABEC1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</p:txBody>
      </p:sp>
      <p:pic>
        <p:nvPicPr>
          <p:cNvPr id="26628" name="Picture 2" descr="http://2.bp.blogspot.com/_lYPdFAJCa4o/TSkdqzL97gI/AAAAAAAAAIc/2HpSC220-MQ/s1600/Funnel+Plot.jpg">
            <a:extLst>
              <a:ext uri="{FF2B5EF4-FFF2-40B4-BE49-F238E27FC236}">
                <a16:creationId xmlns:a16="http://schemas.microsoft.com/office/drawing/2014/main" id="{DBA7BC4B-BB41-420B-8880-95FDCBE71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876" y="1124744"/>
            <a:ext cx="7487648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" name="Nadpis 1">
            <a:extLst>
              <a:ext uri="{FF2B5EF4-FFF2-40B4-BE49-F238E27FC236}">
                <a16:creationId xmlns:a16="http://schemas.microsoft.com/office/drawing/2014/main" id="{54138B33-D778-4B2F-95B3-4A7CFE9C6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Funnel</a:t>
            </a:r>
            <a:r>
              <a:rPr lang="cs-CZ" altLang="cs-CZ" dirty="0"/>
              <a:t> plot: </a:t>
            </a:r>
            <a:r>
              <a:rPr lang="cs-CZ" altLang="cs-CZ" i="1" dirty="0" err="1"/>
              <a:t>Effect</a:t>
            </a:r>
            <a:r>
              <a:rPr lang="cs-CZ" altLang="cs-CZ" i="1" dirty="0"/>
              <a:t> </a:t>
            </a:r>
            <a:r>
              <a:rPr lang="cs-CZ" altLang="cs-CZ" i="1" dirty="0" err="1"/>
              <a:t>size</a:t>
            </a:r>
            <a:r>
              <a:rPr lang="cs-CZ" altLang="cs-CZ" i="1" dirty="0"/>
              <a:t> </a:t>
            </a:r>
            <a:r>
              <a:rPr lang="cs-CZ" altLang="cs-CZ" dirty="0"/>
              <a:t>by </a:t>
            </a:r>
            <a:r>
              <a:rPr lang="cs-CZ" altLang="cs-CZ" i="1" dirty="0" err="1"/>
              <a:t>S.E</a:t>
            </a:r>
            <a:r>
              <a:rPr lang="cs-CZ" altLang="cs-CZ" i="1" dirty="0"/>
              <a:t>.</a:t>
            </a:r>
            <a:r>
              <a:rPr lang="cs-CZ" altLang="cs-CZ" dirty="0"/>
              <a:t>(~N)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C3E484-C733-407D-A9B2-BA4743E1A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Writing</a:t>
            </a:r>
            <a:r>
              <a:rPr lang="cs-CZ" dirty="0"/>
              <a:t> </a:t>
            </a:r>
            <a:r>
              <a:rPr lang="cs-CZ" dirty="0" err="1"/>
              <a:t>standards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E5FB38-CA82-4B6B-A91D-C163E6933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Field</a:t>
            </a:r>
            <a:r>
              <a:rPr lang="cs-CZ" dirty="0"/>
              <a:t> </a:t>
            </a:r>
            <a:r>
              <a:rPr lang="cs-CZ" dirty="0" err="1"/>
              <a:t>dependent</a:t>
            </a:r>
            <a:endParaRPr lang="cs-CZ" dirty="0"/>
          </a:p>
          <a:p>
            <a:r>
              <a:rPr lang="cs-CZ" dirty="0"/>
              <a:t>In psychology and many </a:t>
            </a:r>
            <a:r>
              <a:rPr lang="cs-CZ" dirty="0" err="1"/>
              <a:t>related</a:t>
            </a:r>
            <a:r>
              <a:rPr lang="cs-CZ" dirty="0"/>
              <a:t> </a:t>
            </a:r>
            <a:r>
              <a:rPr lang="cs-CZ" dirty="0" err="1"/>
              <a:t>fields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standard </a:t>
            </a:r>
            <a:r>
              <a:rPr lang="cs-CZ" dirty="0" err="1"/>
              <a:t>is</a:t>
            </a:r>
            <a:r>
              <a:rPr lang="cs-CZ" dirty="0"/>
              <a:t> set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 err="1"/>
              <a:t>Publication</a:t>
            </a:r>
            <a:r>
              <a:rPr lang="cs-CZ" b="1" dirty="0"/>
              <a:t> </a:t>
            </a:r>
            <a:r>
              <a:rPr lang="cs-CZ" b="1" dirty="0" err="1"/>
              <a:t>manual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APA</a:t>
            </a:r>
            <a:endParaRPr lang="cs-CZ" b="1" dirty="0"/>
          </a:p>
          <a:p>
            <a:pPr lvl="1"/>
            <a:r>
              <a:rPr lang="cs-CZ" dirty="0" err="1"/>
              <a:t>currently</a:t>
            </a:r>
            <a:r>
              <a:rPr lang="cs-CZ" dirty="0"/>
              <a:t> </a:t>
            </a:r>
            <a:r>
              <a:rPr lang="cs-CZ" dirty="0" err="1"/>
              <a:t>awaiting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7th </a:t>
            </a:r>
            <a:r>
              <a:rPr lang="cs-CZ" dirty="0" err="1"/>
              <a:t>edition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https://apastyle.apa.org/products/publication-manual-7th-edition/?tab=1</a:t>
            </a:r>
            <a:endParaRPr lang="cs-CZ" dirty="0"/>
          </a:p>
          <a:p>
            <a:pPr lvl="1"/>
            <a:r>
              <a:rPr lang="cs-CZ" dirty="0" err="1"/>
              <a:t>Preview</a:t>
            </a:r>
            <a:r>
              <a:rPr lang="cs-CZ" dirty="0"/>
              <a:t>: </a:t>
            </a:r>
            <a:r>
              <a:rPr lang="cs-CZ" dirty="0" err="1"/>
              <a:t>Appelbaum</a:t>
            </a:r>
            <a:r>
              <a:rPr lang="cs-CZ" dirty="0"/>
              <a:t> et al. (2018).</a:t>
            </a:r>
            <a:r>
              <a:rPr lang="cs-CZ" b="1" dirty="0"/>
              <a:t> </a:t>
            </a:r>
            <a:r>
              <a:rPr lang="cs-CZ" b="1" dirty="0" err="1"/>
              <a:t>Journal</a:t>
            </a:r>
            <a:r>
              <a:rPr lang="cs-CZ" b="1" dirty="0"/>
              <a:t> </a:t>
            </a:r>
            <a:r>
              <a:rPr lang="cs-CZ" b="1" dirty="0" err="1"/>
              <a:t>article</a:t>
            </a:r>
            <a:r>
              <a:rPr lang="cs-CZ" b="1" dirty="0"/>
              <a:t> reporting </a:t>
            </a:r>
            <a:r>
              <a:rPr lang="cs-CZ" b="1" dirty="0" err="1"/>
              <a:t>standards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quantitative</a:t>
            </a:r>
            <a:r>
              <a:rPr lang="cs-CZ" b="1" dirty="0"/>
              <a:t> </a:t>
            </a:r>
            <a:r>
              <a:rPr lang="cs-CZ" b="1" dirty="0" err="1"/>
              <a:t>research</a:t>
            </a:r>
            <a:r>
              <a:rPr lang="cs-CZ" b="1" dirty="0"/>
              <a:t> in psychology: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APA</a:t>
            </a:r>
            <a:r>
              <a:rPr lang="cs-CZ" b="1" dirty="0"/>
              <a:t> </a:t>
            </a:r>
            <a:r>
              <a:rPr lang="cs-CZ" b="1" dirty="0" err="1"/>
              <a:t>Publications</a:t>
            </a:r>
            <a:r>
              <a:rPr lang="cs-CZ" b="1" dirty="0"/>
              <a:t> and Communications </a:t>
            </a:r>
            <a:r>
              <a:rPr lang="cs-CZ" b="1" dirty="0" err="1"/>
              <a:t>Board</a:t>
            </a:r>
            <a:r>
              <a:rPr lang="cs-CZ" b="1" dirty="0"/>
              <a:t> </a:t>
            </a:r>
            <a:r>
              <a:rPr lang="cs-CZ" b="1" dirty="0" err="1"/>
              <a:t>task</a:t>
            </a:r>
            <a:r>
              <a:rPr lang="cs-CZ" b="1" dirty="0"/>
              <a:t> </a:t>
            </a:r>
            <a:r>
              <a:rPr lang="cs-CZ" b="1" dirty="0" err="1"/>
              <a:t>force</a:t>
            </a:r>
            <a:r>
              <a:rPr lang="cs-CZ" b="1" dirty="0"/>
              <a:t> report</a:t>
            </a:r>
            <a:r>
              <a:rPr lang="cs-CZ" sz="1300" dirty="0"/>
              <a:t>. </a:t>
            </a:r>
            <a:r>
              <a:rPr lang="cs-CZ" sz="1300" dirty="0" err="1"/>
              <a:t>American</a:t>
            </a:r>
            <a:r>
              <a:rPr lang="cs-CZ" sz="1300" dirty="0"/>
              <a:t> </a:t>
            </a:r>
            <a:r>
              <a:rPr lang="cs-CZ" sz="1300" dirty="0" err="1"/>
              <a:t>Psychologist</a:t>
            </a:r>
            <a:r>
              <a:rPr lang="cs-CZ" sz="1300" dirty="0"/>
              <a:t>, 73(1), 3–25. https://doi.org/10.1037/amp0000191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Standardizes</a:t>
            </a:r>
            <a:r>
              <a:rPr lang="cs-CZ" dirty="0"/>
              <a:t> </a:t>
            </a:r>
            <a:r>
              <a:rPr lang="cs-CZ" dirty="0" err="1"/>
              <a:t>mainly</a:t>
            </a:r>
            <a:endParaRPr lang="cs-CZ" dirty="0"/>
          </a:p>
          <a:p>
            <a:pPr lvl="1"/>
            <a:r>
              <a:rPr lang="cs-CZ" dirty="0" err="1"/>
              <a:t>Structure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reports</a:t>
            </a:r>
            <a:endParaRPr lang="cs-CZ" dirty="0"/>
          </a:p>
          <a:p>
            <a:pPr lvl="1"/>
            <a:r>
              <a:rPr lang="cs-CZ" dirty="0" err="1"/>
              <a:t>Content</a:t>
            </a:r>
            <a:r>
              <a:rPr lang="cs-CZ" dirty="0"/>
              <a:t> – reporting </a:t>
            </a: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range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analyses</a:t>
            </a:r>
            <a:endParaRPr lang="cs-CZ" dirty="0"/>
          </a:p>
          <a:p>
            <a:pPr lvl="1"/>
            <a:r>
              <a:rPr lang="cs-CZ" dirty="0" err="1"/>
              <a:t>Language</a:t>
            </a:r>
            <a:r>
              <a:rPr lang="cs-CZ" dirty="0"/>
              <a:t> and tone</a:t>
            </a:r>
          </a:p>
          <a:p>
            <a:pPr lvl="1"/>
            <a:r>
              <a:rPr lang="cs-CZ" dirty="0" err="1"/>
              <a:t>Citations</a:t>
            </a:r>
            <a:endParaRPr lang="cs-CZ" dirty="0"/>
          </a:p>
          <a:p>
            <a:pPr lvl="1"/>
            <a:r>
              <a:rPr lang="cs-CZ" dirty="0" err="1"/>
              <a:t>Format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8813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automatic alt text available.">
            <a:extLst>
              <a:ext uri="{FF2B5EF4-FFF2-40B4-BE49-F238E27FC236}">
                <a16:creationId xmlns:a16="http://schemas.microsoft.com/office/drawing/2014/main" id="{DF8B887F-34A1-403E-A95F-F379D5BE6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404" y="76200"/>
            <a:ext cx="5372100" cy="670560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258DC16-1C61-4091-9403-58E2370C8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Writing</a:t>
            </a:r>
            <a:r>
              <a:rPr lang="cs-CZ" b="1" dirty="0"/>
              <a:t> up - </a:t>
            </a:r>
            <a:r>
              <a:rPr lang="cs-CZ" b="1" dirty="0" err="1"/>
              <a:t>IMRaD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907525-6D0F-4B9F-80AD-CA8A303DF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effectLst>
            <a:reflection blurRad="279400" stA="45000" endPos="65000" dist="50800" dir="5400000" sy="-100000" algn="bl" rotWithShape="0"/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I</a:t>
            </a:r>
            <a:r>
              <a:rPr lang="cs-CZ" sz="2800" b="1" dirty="0"/>
              <a:t>NTRODUCTION</a:t>
            </a:r>
          </a:p>
          <a:p>
            <a:pPr marL="342900" lvl="1" indent="0">
              <a:buNone/>
            </a:pPr>
            <a:r>
              <a:rPr lang="cs-CZ" sz="2400" b="1" dirty="0" err="1"/>
              <a:t>Topic</a:t>
            </a:r>
            <a:r>
              <a:rPr lang="cs-CZ" sz="2400" b="1" dirty="0"/>
              <a:t> – </a:t>
            </a:r>
            <a:r>
              <a:rPr lang="cs-CZ" sz="2400" b="1" dirty="0" err="1"/>
              <a:t>literature</a:t>
            </a:r>
            <a:r>
              <a:rPr lang="cs-CZ" sz="2400" b="1" dirty="0"/>
              <a:t> </a:t>
            </a:r>
            <a:r>
              <a:rPr lang="cs-CZ" sz="2400" b="1" dirty="0" err="1"/>
              <a:t>review</a:t>
            </a:r>
            <a:r>
              <a:rPr lang="cs-CZ" sz="2400" b="1" dirty="0"/>
              <a:t> – </a:t>
            </a:r>
            <a:r>
              <a:rPr lang="cs-CZ" sz="2400" b="1" dirty="0" err="1"/>
              <a:t>RQs</a:t>
            </a:r>
            <a:r>
              <a:rPr lang="cs-CZ" sz="2400" b="1" dirty="0"/>
              <a:t>/</a:t>
            </a:r>
            <a:r>
              <a:rPr lang="cs-CZ" sz="2400" b="1" dirty="0" err="1"/>
              <a:t>Hs</a:t>
            </a:r>
            <a:r>
              <a:rPr lang="cs-CZ" sz="2400" b="1" dirty="0"/>
              <a:t> 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M</a:t>
            </a:r>
            <a:r>
              <a:rPr lang="cs-CZ" sz="2800" b="1" dirty="0"/>
              <a:t>ETHODS</a:t>
            </a:r>
          </a:p>
          <a:p>
            <a:pPr marL="342900" lvl="1" indent="0">
              <a:buNone/>
            </a:pPr>
            <a:r>
              <a:rPr lang="cs-CZ" sz="2400" b="1" dirty="0"/>
              <a:t>Sample – </a:t>
            </a:r>
            <a:r>
              <a:rPr lang="cs-CZ" sz="2400" b="1" dirty="0" err="1"/>
              <a:t>Measures</a:t>
            </a:r>
            <a:r>
              <a:rPr lang="cs-CZ" sz="2400" b="1" dirty="0"/>
              <a:t> – Design - </a:t>
            </a:r>
            <a:r>
              <a:rPr lang="cs-CZ" sz="2400" b="1" dirty="0" err="1"/>
              <a:t>Analyses</a:t>
            </a:r>
            <a:endParaRPr lang="cs-CZ" sz="2400" b="1" dirty="0"/>
          </a:p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R</a:t>
            </a:r>
            <a:r>
              <a:rPr lang="cs-CZ" sz="2800" b="1" dirty="0"/>
              <a:t>ESULTS</a:t>
            </a:r>
          </a:p>
          <a:p>
            <a:pPr marL="342900" lvl="1" indent="0">
              <a:buNone/>
            </a:pPr>
            <a:r>
              <a:rPr lang="en-GB" sz="2400" b="1" dirty="0"/>
              <a:t>Data description </a:t>
            </a:r>
            <a:r>
              <a:rPr lang="cs-CZ" sz="2400" b="1" dirty="0"/>
              <a:t>– </a:t>
            </a:r>
            <a:r>
              <a:rPr lang="cs-CZ" sz="2400" b="1" dirty="0" err="1"/>
              <a:t>Models</a:t>
            </a:r>
            <a:r>
              <a:rPr lang="cs-CZ" sz="2400" b="1" dirty="0"/>
              <a:t> – </a:t>
            </a:r>
            <a:r>
              <a:rPr lang="cs-CZ" sz="2400" b="1" dirty="0" err="1"/>
              <a:t>Tests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Hypotheses</a:t>
            </a:r>
            <a:r>
              <a:rPr lang="cs-CZ" sz="2400" b="1" dirty="0"/>
              <a:t> – </a:t>
            </a:r>
            <a:r>
              <a:rPr lang="cs-CZ" sz="2400" b="1" dirty="0" err="1"/>
              <a:t>Exploratory</a:t>
            </a:r>
            <a:r>
              <a:rPr lang="cs-CZ" sz="2400" b="1" dirty="0"/>
              <a:t> </a:t>
            </a:r>
            <a:r>
              <a:rPr lang="cs-CZ" sz="2400" b="1" dirty="0" err="1"/>
              <a:t>analyses</a:t>
            </a:r>
            <a:endParaRPr lang="cs-CZ" sz="2400" b="1" dirty="0"/>
          </a:p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D</a:t>
            </a:r>
            <a:r>
              <a:rPr lang="cs-CZ" sz="2800" b="1" dirty="0"/>
              <a:t>ISCUSSION</a:t>
            </a:r>
          </a:p>
          <a:p>
            <a:pPr marL="342900" lvl="1" indent="0">
              <a:buNone/>
            </a:pPr>
            <a:r>
              <a:rPr lang="cs-CZ" sz="2400" b="1" dirty="0" err="1"/>
              <a:t>Findings</a:t>
            </a:r>
            <a:r>
              <a:rPr lang="cs-CZ" sz="2400" b="1" dirty="0"/>
              <a:t> – </a:t>
            </a:r>
            <a:r>
              <a:rPr lang="cs-CZ" sz="2400" b="1" dirty="0" err="1"/>
              <a:t>Implications</a:t>
            </a:r>
            <a:r>
              <a:rPr lang="cs-CZ" sz="2400" b="1" dirty="0"/>
              <a:t> – </a:t>
            </a:r>
            <a:r>
              <a:rPr lang="cs-CZ" sz="2400" b="1" dirty="0" err="1"/>
              <a:t>Limitations</a:t>
            </a:r>
            <a:r>
              <a:rPr lang="cs-CZ" sz="2400" b="1" dirty="0"/>
              <a:t> – </a:t>
            </a:r>
            <a:r>
              <a:rPr lang="cs-CZ" sz="2400" b="1" dirty="0" err="1"/>
              <a:t>Further</a:t>
            </a:r>
            <a:r>
              <a:rPr lang="cs-CZ" sz="2400" b="1" dirty="0"/>
              <a:t> </a:t>
            </a:r>
            <a:r>
              <a:rPr lang="cs-CZ" sz="2400" b="1" dirty="0" err="1"/>
              <a:t>research</a:t>
            </a:r>
            <a:endParaRPr lang="cs-CZ" sz="2400" b="1" dirty="0"/>
          </a:p>
          <a:p>
            <a:pPr marL="342900" lvl="1" indent="0">
              <a:buNone/>
            </a:pPr>
            <a:r>
              <a:rPr lang="cs-CZ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2698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155F3-881C-4B41-9FDE-E35F97092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INTRODUCTION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17DA26-B2C9-4951-8A1C-BE2D5F58E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topic</a:t>
            </a:r>
            <a:r>
              <a:rPr lang="cs-CZ" sz="2400" dirty="0"/>
              <a:t> to RQ/H</a:t>
            </a:r>
          </a:p>
          <a:p>
            <a:pPr marL="0" indent="0" algn="ctr">
              <a:buNone/>
            </a:pPr>
            <a:endParaRPr lang="cs-CZ" sz="2400" dirty="0"/>
          </a:p>
          <a:p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topic</a:t>
            </a:r>
            <a:r>
              <a:rPr lang="cs-CZ" sz="2400" dirty="0"/>
              <a:t> – </a:t>
            </a:r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problem</a:t>
            </a:r>
            <a:r>
              <a:rPr lang="cs-CZ" sz="2400" dirty="0"/>
              <a:t> area and </a:t>
            </a:r>
            <a:r>
              <a:rPr lang="cs-CZ" sz="2400" dirty="0" err="1"/>
              <a:t>why</a:t>
            </a:r>
            <a:r>
              <a:rPr lang="cs-CZ" sz="2400" dirty="0"/>
              <a:t>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important</a:t>
            </a:r>
            <a:endParaRPr lang="cs-CZ" sz="2400" dirty="0"/>
          </a:p>
          <a:p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problem</a:t>
            </a:r>
            <a:r>
              <a:rPr lang="cs-CZ" sz="2400" dirty="0"/>
              <a:t> – </a:t>
            </a:r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problem</a:t>
            </a:r>
            <a:r>
              <a:rPr lang="cs-CZ" sz="2400" dirty="0"/>
              <a:t> and </a:t>
            </a:r>
            <a:r>
              <a:rPr lang="cs-CZ" sz="2400" dirty="0" err="1"/>
              <a:t>and</a:t>
            </a:r>
            <a:r>
              <a:rPr lang="cs-CZ" sz="2400" dirty="0"/>
              <a:t> </a:t>
            </a:r>
            <a:r>
              <a:rPr lang="cs-CZ" sz="2400" dirty="0" err="1"/>
              <a:t>what</a:t>
            </a:r>
            <a:r>
              <a:rPr lang="cs-CZ" sz="2400" dirty="0"/>
              <a:t> are </a:t>
            </a:r>
            <a:r>
              <a:rPr lang="cs-CZ" sz="2400" dirty="0" err="1"/>
              <a:t>solutions</a:t>
            </a:r>
            <a:r>
              <a:rPr lang="cs-CZ" sz="2400" dirty="0"/>
              <a:t> in </a:t>
            </a:r>
            <a:r>
              <a:rPr lang="cs-CZ" sz="2400" dirty="0" err="1"/>
              <a:t>literature</a:t>
            </a:r>
            <a:r>
              <a:rPr lang="cs-CZ" sz="2400" dirty="0"/>
              <a:t> </a:t>
            </a:r>
            <a:r>
              <a:rPr lang="cs-CZ" sz="2400" dirty="0">
                <a:sym typeface="Wingdings" panose="05000000000000000000" pitchFamily="2" charset="2"/>
              </a:rPr>
              <a:t></a:t>
            </a:r>
            <a:r>
              <a:rPr lang="cs-CZ" sz="2400" dirty="0"/>
              <a:t> </a:t>
            </a:r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unknown</a:t>
            </a:r>
            <a:r>
              <a:rPr lang="cs-CZ" sz="2400" dirty="0"/>
              <a:t>, </a:t>
            </a:r>
            <a:r>
              <a:rPr lang="cs-CZ" sz="2400" dirty="0" err="1"/>
              <a:t>uncertain</a:t>
            </a:r>
            <a:r>
              <a:rPr lang="cs-CZ" sz="2400" dirty="0"/>
              <a:t>, </a:t>
            </a:r>
            <a:r>
              <a:rPr lang="cs-CZ" sz="2400" dirty="0" err="1"/>
              <a:t>missing</a:t>
            </a:r>
            <a:r>
              <a:rPr lang="cs-CZ" sz="2400" dirty="0"/>
              <a:t>, </a:t>
            </a:r>
            <a:r>
              <a:rPr lang="cs-CZ" sz="2400" dirty="0" err="1"/>
              <a:t>controversial</a:t>
            </a:r>
            <a:r>
              <a:rPr lang="cs-CZ" sz="2400" dirty="0"/>
              <a:t>….</a:t>
            </a:r>
          </a:p>
          <a:p>
            <a:r>
              <a:rPr lang="cs-CZ" sz="2400" dirty="0"/>
              <a:t>My </a:t>
            </a:r>
            <a:r>
              <a:rPr lang="cs-CZ" sz="2400" dirty="0" err="1"/>
              <a:t>contribution</a:t>
            </a:r>
            <a:r>
              <a:rPr lang="cs-CZ" sz="2400" dirty="0"/>
              <a:t> – </a:t>
            </a:r>
            <a:r>
              <a:rPr lang="cs-CZ" sz="2400" dirty="0" err="1"/>
              <a:t>what</a:t>
            </a:r>
            <a:r>
              <a:rPr lang="cs-CZ" sz="2400" dirty="0"/>
              <a:t> my </a:t>
            </a:r>
            <a:r>
              <a:rPr lang="cs-CZ" sz="2400" dirty="0" err="1"/>
              <a:t>research</a:t>
            </a:r>
            <a:r>
              <a:rPr lang="cs-CZ" sz="2400" dirty="0"/>
              <a:t> </a:t>
            </a:r>
            <a:r>
              <a:rPr lang="cs-CZ" sz="2400" dirty="0" err="1"/>
              <a:t>should</a:t>
            </a:r>
            <a:r>
              <a:rPr lang="cs-CZ" sz="2400" dirty="0"/>
              <a:t> </a:t>
            </a:r>
            <a:r>
              <a:rPr lang="cs-CZ" sz="2400" dirty="0" err="1"/>
              <a:t>bring</a:t>
            </a:r>
            <a:r>
              <a:rPr lang="cs-CZ" sz="2400" dirty="0"/>
              <a:t> – </a:t>
            </a:r>
            <a:r>
              <a:rPr lang="cs-CZ" sz="2400" dirty="0" err="1"/>
              <a:t>RQs</a:t>
            </a:r>
            <a:r>
              <a:rPr lang="cs-CZ" sz="2400" dirty="0"/>
              <a:t>/</a:t>
            </a:r>
            <a:r>
              <a:rPr lang="cs-CZ" sz="2400" dirty="0" err="1"/>
              <a:t>Hs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</a:t>
            </a:r>
            <a:r>
              <a:rPr lang="cs-CZ" sz="2400" dirty="0" err="1"/>
              <a:t>logically</a:t>
            </a:r>
            <a:r>
              <a:rPr lang="cs-CZ" sz="2400" dirty="0"/>
              <a:t> </a:t>
            </a:r>
            <a:r>
              <a:rPr lang="cs-CZ" sz="2400" dirty="0" err="1"/>
              <a:t>follow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previous</a:t>
            </a:r>
            <a:r>
              <a:rPr lang="cs-CZ" sz="2400" dirty="0"/>
              <a:t> </a:t>
            </a:r>
            <a:r>
              <a:rPr lang="cs-CZ" sz="2400" dirty="0" err="1"/>
              <a:t>paragraphs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297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3A6B0-E30A-42BB-B6A6-692B4A6E4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METHOD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B40E42-72BB-4B1A-8580-029BBCD12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How</a:t>
            </a:r>
            <a:r>
              <a:rPr lang="cs-CZ" dirty="0"/>
              <a:t> do I (</a:t>
            </a:r>
            <a:r>
              <a:rPr lang="cs-CZ" dirty="0" err="1"/>
              <a:t>plan</a:t>
            </a:r>
            <a:r>
              <a:rPr lang="cs-CZ" dirty="0"/>
              <a:t> to ) </a:t>
            </a:r>
            <a:r>
              <a:rPr lang="cs-CZ" dirty="0" err="1"/>
              <a:t>achieve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aims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my </a:t>
            </a:r>
            <a:r>
              <a:rPr lang="cs-CZ" dirty="0" err="1"/>
              <a:t>research</a:t>
            </a:r>
            <a:r>
              <a:rPr lang="cs-CZ" dirty="0"/>
              <a:t>.</a:t>
            </a:r>
          </a:p>
          <a:p>
            <a:r>
              <a:rPr lang="cs-CZ" dirty="0"/>
              <a:t>In detail </a:t>
            </a:r>
            <a:r>
              <a:rPr lang="cs-CZ" dirty="0" err="1"/>
              <a:t>allowing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reader</a:t>
            </a:r>
            <a:r>
              <a:rPr lang="cs-CZ" dirty="0"/>
              <a:t> to </a:t>
            </a:r>
            <a:r>
              <a:rPr lang="cs-CZ" dirty="0" err="1"/>
              <a:t>assess</a:t>
            </a:r>
            <a:endParaRPr lang="cs-CZ" dirty="0"/>
          </a:p>
          <a:p>
            <a:pPr lvl="1"/>
            <a:r>
              <a:rPr lang="cs-CZ" dirty="0" err="1"/>
              <a:t>feasibility</a:t>
            </a:r>
            <a:endParaRPr lang="cs-CZ" dirty="0"/>
          </a:p>
          <a:p>
            <a:pPr lvl="1"/>
            <a:r>
              <a:rPr lang="cs-CZ" dirty="0"/>
              <a:t>validity – </a:t>
            </a:r>
            <a:r>
              <a:rPr lang="cs-CZ" dirty="0" err="1"/>
              <a:t>interenal</a:t>
            </a:r>
            <a:r>
              <a:rPr lang="cs-CZ" dirty="0"/>
              <a:t> and </a:t>
            </a:r>
            <a:r>
              <a:rPr lang="cs-CZ" dirty="0" err="1"/>
              <a:t>external</a:t>
            </a:r>
            <a:r>
              <a:rPr lang="cs-CZ" dirty="0"/>
              <a:t> – and </a:t>
            </a:r>
            <a:r>
              <a:rPr lang="cs-CZ" dirty="0" err="1"/>
              <a:t>threats</a:t>
            </a:r>
            <a:r>
              <a:rPr lang="cs-CZ" dirty="0"/>
              <a:t> to </a:t>
            </a:r>
            <a:r>
              <a:rPr lang="cs-CZ" dirty="0" err="1"/>
              <a:t>it</a:t>
            </a:r>
            <a:endParaRPr lang="cs-CZ" dirty="0"/>
          </a:p>
          <a:p>
            <a:pPr lvl="1"/>
            <a:r>
              <a:rPr lang="cs-CZ" dirty="0" err="1"/>
              <a:t>researcher</a:t>
            </a:r>
            <a:r>
              <a:rPr lang="cs-CZ" dirty="0"/>
              <a:t> </a:t>
            </a:r>
            <a:r>
              <a:rPr lang="cs-CZ" dirty="0" err="1"/>
              <a:t>competence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Design </a:t>
            </a:r>
          </a:p>
          <a:p>
            <a:r>
              <a:rPr lang="cs-CZ" dirty="0"/>
              <a:t>Sample (</a:t>
            </a:r>
            <a:r>
              <a:rPr lang="cs-CZ" dirty="0" err="1"/>
              <a:t>participants</a:t>
            </a:r>
            <a:r>
              <a:rPr lang="cs-CZ" dirty="0"/>
              <a:t>)</a:t>
            </a:r>
          </a:p>
          <a:p>
            <a:r>
              <a:rPr lang="cs-CZ" dirty="0" err="1"/>
              <a:t>Methods</a:t>
            </a:r>
            <a:r>
              <a:rPr lang="cs-CZ" dirty="0"/>
              <a:t> (</a:t>
            </a:r>
            <a:r>
              <a:rPr lang="cs-CZ" dirty="0" err="1"/>
              <a:t>measures</a:t>
            </a:r>
            <a:r>
              <a:rPr lang="cs-CZ" dirty="0"/>
              <a:t>, </a:t>
            </a:r>
            <a:r>
              <a:rPr lang="cs-CZ" dirty="0" err="1"/>
              <a:t>protocol</a:t>
            </a:r>
            <a:r>
              <a:rPr lang="cs-CZ" dirty="0"/>
              <a:t>)</a:t>
            </a:r>
          </a:p>
          <a:p>
            <a:r>
              <a:rPr lang="cs-CZ" dirty="0" err="1"/>
              <a:t>Analyses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varies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In </a:t>
            </a:r>
            <a:r>
              <a:rPr lang="cs-CZ" dirty="0" err="1"/>
              <a:t>lab</a:t>
            </a:r>
            <a:r>
              <a:rPr lang="cs-CZ" dirty="0"/>
              <a:t> </a:t>
            </a:r>
            <a:r>
              <a:rPr lang="cs-CZ" dirty="0" err="1"/>
              <a:t>experiments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placement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detailed</a:t>
            </a:r>
            <a:r>
              <a:rPr lang="cs-CZ" dirty="0"/>
              <a:t> </a:t>
            </a:r>
            <a:r>
              <a:rPr lang="cs-CZ" dirty="0" err="1"/>
              <a:t>description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experimental</a:t>
            </a:r>
            <a:r>
              <a:rPr lang="cs-CZ" dirty="0"/>
              <a:t> </a:t>
            </a:r>
            <a:r>
              <a:rPr lang="cs-CZ" dirty="0" err="1"/>
              <a:t>procedure</a:t>
            </a:r>
            <a:r>
              <a:rPr lang="cs-CZ" dirty="0"/>
              <a:t> </a:t>
            </a:r>
            <a:r>
              <a:rPr lang="cs-CZ" dirty="0" err="1"/>
              <a:t>varies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3909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FE12BB-063F-42F7-83E7-68900E168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 </a:t>
            </a:r>
            <a:r>
              <a:rPr lang="cs-CZ" b="1" i="1" dirty="0" err="1"/>
              <a:t>method</a:t>
            </a:r>
            <a:r>
              <a:rPr lang="cs-CZ" b="1" dirty="0"/>
              <a:t>, </a:t>
            </a:r>
            <a:r>
              <a:rPr lang="cs-CZ" b="1" dirty="0" err="1"/>
              <a:t>notice</a:t>
            </a:r>
            <a:r>
              <a:rPr lang="cs-CZ" b="1" dirty="0"/>
              <a:t> </a:t>
            </a:r>
            <a:r>
              <a:rPr lang="cs-CZ" b="1" dirty="0" err="1"/>
              <a:t>what</a:t>
            </a:r>
            <a:r>
              <a:rPr lang="cs-CZ" b="1" dirty="0"/>
              <a:t> </a:t>
            </a:r>
            <a:r>
              <a:rPr lang="cs-CZ" b="1" dirty="0" err="1"/>
              <a:t>is</a:t>
            </a:r>
            <a:r>
              <a:rPr lang="cs-CZ" b="1" dirty="0"/>
              <a:t> </a:t>
            </a:r>
            <a:r>
              <a:rPr lang="cs-CZ" b="1" dirty="0" err="1"/>
              <a:t>stated</a:t>
            </a:r>
            <a:r>
              <a:rPr lang="cs-CZ" b="1" dirty="0"/>
              <a:t> and </a:t>
            </a:r>
            <a:r>
              <a:rPr lang="cs-CZ" b="1" dirty="0" err="1"/>
              <a:t>what</a:t>
            </a:r>
            <a:r>
              <a:rPr lang="cs-CZ" b="1" dirty="0"/>
              <a:t> </a:t>
            </a:r>
            <a:r>
              <a:rPr lang="cs-CZ" b="1" dirty="0" err="1"/>
              <a:t>is</a:t>
            </a:r>
            <a:r>
              <a:rPr lang="cs-CZ" b="1" dirty="0"/>
              <a:t> NOT </a:t>
            </a:r>
            <a:r>
              <a:rPr lang="cs-CZ" b="1" dirty="0" err="1"/>
              <a:t>stated</a:t>
            </a:r>
            <a:r>
              <a:rPr lang="cs-CZ" b="1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8FAFE-4050-42D2-A507-71E1E4FF3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“We  report  how  we  determined  our  sample  size,  all  data  exclusions  (if any), all manipulations, and all measures in the study.”</a:t>
            </a:r>
            <a:endParaRPr lang="cs-CZ" sz="2800" dirty="0"/>
          </a:p>
          <a:p>
            <a:pPr marL="0" indent="0" algn="r">
              <a:buNone/>
            </a:pPr>
            <a:r>
              <a:rPr lang="cs-CZ" sz="1800" dirty="0" err="1"/>
              <a:t>Simmons</a:t>
            </a:r>
            <a:r>
              <a:rPr lang="cs-CZ" sz="1800" dirty="0"/>
              <a:t>, Nelson, </a:t>
            </a:r>
            <a:r>
              <a:rPr lang="cs-CZ" sz="1800" dirty="0" err="1"/>
              <a:t>Simonshn</a:t>
            </a:r>
            <a:r>
              <a:rPr lang="cs-CZ" sz="1800" dirty="0"/>
              <a:t>: 21-word </a:t>
            </a:r>
            <a:r>
              <a:rPr lang="cs-CZ" sz="1800" dirty="0" err="1"/>
              <a:t>solution</a:t>
            </a:r>
            <a:r>
              <a:rPr lang="cs-CZ" sz="1800" dirty="0"/>
              <a:t> </a:t>
            </a:r>
            <a:r>
              <a:rPr lang="cs-CZ" sz="1800" dirty="0">
                <a:hlinkClick r:id="rId2"/>
              </a:rPr>
              <a:t>https://papers.ssrn.com/sol3/papers.cfm?abstract_id=2160588</a:t>
            </a:r>
            <a:r>
              <a:rPr lang="en-US" sz="1800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6385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1472</TotalTime>
  <Words>908</Words>
  <Application>Microsoft Office PowerPoint</Application>
  <PresentationFormat>Předvádění na obrazovce (4:3)</PresentationFormat>
  <Paragraphs>143</Paragraphs>
  <Slides>17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Segoe UI</vt:lpstr>
      <vt:lpstr>Times New Roman</vt:lpstr>
      <vt:lpstr>Motiv Office</vt:lpstr>
      <vt:lpstr>Lecture 9   Report Writing DHX_MET1 Methodology 1</vt:lpstr>
      <vt:lpstr>The purpose of research is met by publishing it</vt:lpstr>
      <vt:lpstr>PUBLICATION BIAS</vt:lpstr>
      <vt:lpstr>Funnel plot: Effect size by S.E.(~N)</vt:lpstr>
      <vt:lpstr>Writing standards</vt:lpstr>
      <vt:lpstr>Writing up - IMRaD</vt:lpstr>
      <vt:lpstr>INTRODUCTION</vt:lpstr>
      <vt:lpstr>METHOD</vt:lpstr>
      <vt:lpstr>In method, notice what is stated and what is NOT stated.</vt:lpstr>
      <vt:lpstr>METHOD - DESIGN</vt:lpstr>
      <vt:lpstr>METHOD - METHODS </vt:lpstr>
      <vt:lpstr>METHOD - SAMPLE</vt:lpstr>
      <vt:lpstr>METHOD - ANALYSIS</vt:lpstr>
      <vt:lpstr>RESULTS</vt:lpstr>
      <vt:lpstr>DISCUSSION</vt:lpstr>
      <vt:lpstr>ABSTRACT EXECUTIVE SUMMARY</vt:lpstr>
      <vt:lpstr>Research ethics (Ruane, 2016)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psychologie</dc:title>
  <dc:creator>Standa Ježek</dc:creator>
  <cp:lastModifiedBy>Standa Ježek</cp:lastModifiedBy>
  <cp:revision>48</cp:revision>
  <dcterms:created xsi:type="dcterms:W3CDTF">2007-09-22T03:38:12Z</dcterms:created>
  <dcterms:modified xsi:type="dcterms:W3CDTF">2019-12-02T16:24:48Z</dcterms:modified>
</cp:coreProperties>
</file>