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sldIdLst>
    <p:sldId id="256" r:id="rId2"/>
    <p:sldId id="330" r:id="rId3"/>
    <p:sldId id="267" r:id="rId4"/>
    <p:sldId id="268" r:id="rId5"/>
    <p:sldId id="269" r:id="rId6"/>
    <p:sldId id="270" r:id="rId7"/>
    <p:sldId id="291" r:id="rId8"/>
    <p:sldId id="271" r:id="rId9"/>
    <p:sldId id="272" r:id="rId10"/>
    <p:sldId id="290" r:id="rId11"/>
    <p:sldId id="273" r:id="rId12"/>
    <p:sldId id="292" r:id="rId13"/>
    <p:sldId id="274" r:id="rId14"/>
    <p:sldId id="275" r:id="rId15"/>
    <p:sldId id="343" r:id="rId16"/>
    <p:sldId id="344" r:id="rId17"/>
    <p:sldId id="295" r:id="rId18"/>
    <p:sldId id="319" r:id="rId19"/>
    <p:sldId id="341" r:id="rId20"/>
    <p:sldId id="332" r:id="rId21"/>
    <p:sldId id="334" r:id="rId22"/>
    <p:sldId id="331" r:id="rId23"/>
    <p:sldId id="333" r:id="rId24"/>
    <p:sldId id="342" r:id="rId25"/>
    <p:sldId id="339" r:id="rId26"/>
    <p:sldId id="345" r:id="rId27"/>
    <p:sldId id="346" r:id="rId28"/>
    <p:sldId id="347" r:id="rId29"/>
    <p:sldId id="335" r:id="rId30"/>
    <p:sldId id="336" r:id="rId31"/>
    <p:sldId id="305" r:id="rId32"/>
    <p:sldId id="322" r:id="rId33"/>
    <p:sldId id="297" r:id="rId34"/>
    <p:sldId id="318" r:id="rId35"/>
    <p:sldId id="321" r:id="rId36"/>
    <p:sldId id="337" r:id="rId37"/>
    <p:sldId id="338" r:id="rId38"/>
    <p:sldId id="304" r:id="rId39"/>
    <p:sldId id="340" r:id="rId40"/>
    <p:sldId id="298" r:id="rId41"/>
    <p:sldId id="294" r:id="rId4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List_aplikace_Microsoft_Excel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Vývoj celkového objemu finančních prostředků určený</a:t>
            </a:r>
            <a:r>
              <a:rPr lang="cs-CZ"/>
              <a:t>ch</a:t>
            </a:r>
            <a:r>
              <a:rPr lang="en-US"/>
              <a:t> pro dotační programy</a:t>
            </a:r>
            <a:r>
              <a:rPr lang="cs-CZ"/>
              <a:t> za období</a:t>
            </a:r>
            <a:r>
              <a:rPr lang="cs-CZ" baseline="0"/>
              <a:t> let 1992 - 2016</a:t>
            </a:r>
            <a:endParaRPr lang="en-US"/>
          </a:p>
        </c:rich>
      </c:tx>
      <c:layout>
        <c:manualLayout>
          <c:xMode val="edge"/>
          <c:yMode val="edge"/>
          <c:x val="0.12111111111111111"/>
          <c:y val="0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numRef>
              <c:f>List1!$B$2:$Z$2</c:f>
              <c:numCache>
                <c:formatCode>0</c:formatCode>
                <c:ptCount val="25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 formatCode="@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</c:numCache>
            </c:numRef>
          </c:cat>
          <c:val>
            <c:numRef>
              <c:f>List1!$B$10:$Z$10</c:f>
              <c:numCache>
                <c:formatCode>#,##0</c:formatCode>
                <c:ptCount val="25"/>
                <c:pt idx="0">
                  <c:v>50000</c:v>
                </c:pt>
                <c:pt idx="1">
                  <c:v>131000</c:v>
                </c:pt>
                <c:pt idx="2">
                  <c:v>320000</c:v>
                </c:pt>
                <c:pt idx="3">
                  <c:v>645000</c:v>
                </c:pt>
                <c:pt idx="4">
                  <c:v>825000</c:v>
                </c:pt>
                <c:pt idx="5">
                  <c:v>663150</c:v>
                </c:pt>
                <c:pt idx="6">
                  <c:v>746000</c:v>
                </c:pt>
                <c:pt idx="7">
                  <c:v>707063</c:v>
                </c:pt>
                <c:pt idx="8">
                  <c:v>560880</c:v>
                </c:pt>
                <c:pt idx="9">
                  <c:v>820754</c:v>
                </c:pt>
                <c:pt idx="10">
                  <c:v>675557</c:v>
                </c:pt>
                <c:pt idx="11">
                  <c:v>647425</c:v>
                </c:pt>
                <c:pt idx="12">
                  <c:v>699437</c:v>
                </c:pt>
                <c:pt idx="13">
                  <c:v>587890</c:v>
                </c:pt>
                <c:pt idx="14">
                  <c:v>623886</c:v>
                </c:pt>
                <c:pt idx="15">
                  <c:v>661929</c:v>
                </c:pt>
                <c:pt idx="16">
                  <c:v>867045</c:v>
                </c:pt>
                <c:pt idx="17">
                  <c:v>739308</c:v>
                </c:pt>
                <c:pt idx="18">
                  <c:v>533966</c:v>
                </c:pt>
                <c:pt idx="19">
                  <c:v>602767</c:v>
                </c:pt>
                <c:pt idx="20">
                  <c:v>504493</c:v>
                </c:pt>
                <c:pt idx="21">
                  <c:v>383992</c:v>
                </c:pt>
                <c:pt idx="22">
                  <c:v>511000</c:v>
                </c:pt>
                <c:pt idx="23">
                  <c:v>550490</c:v>
                </c:pt>
                <c:pt idx="24">
                  <c:v>649000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78-45D7-B7F9-6E32F3C934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29916160"/>
        <c:axId val="44233856"/>
        <c:axId val="0"/>
      </c:bar3DChart>
      <c:catAx>
        <c:axId val="29916160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crossAx val="44233856"/>
        <c:crosses val="autoZero"/>
        <c:auto val="1"/>
        <c:lblAlgn val="ctr"/>
        <c:lblOffset val="100"/>
        <c:noMultiLvlLbl val="0"/>
      </c:catAx>
      <c:valAx>
        <c:axId val="44233856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spPr>
          <a:ln w="9525">
            <a:noFill/>
          </a:ln>
        </c:spPr>
        <c:crossAx val="2991616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0.0194</cdr:x>
      <cdr:y>0.26107</cdr:y>
    </cdr:from>
    <cdr:to>
      <cdr:x>0.08094</cdr:x>
      <cdr:y>0.31583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83813" y="865016"/>
          <a:ext cx="265883" cy="1814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cs-CZ" sz="1100" dirty="0"/>
            <a:t>Finanční prostředky v tis. Kč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8003E-6AEF-4D3E-A9FF-F35CF2A6E0AB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B1BE5-2BE1-4800-B0E6-04DE8D7985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241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B1BE5-2BE1-4800-B0E6-04DE8D7985A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71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369E104-6805-41DA-8ED7-271D2E94575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369E104-6805-41DA-8ED7-271D2E94575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69E104-6805-41DA-8ED7-271D2E94575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9200" y="3717032"/>
            <a:ext cx="6858000" cy="1159768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dirty="0" smtClean="0"/>
              <a:t>Nástroje památkové péče</a:t>
            </a:r>
            <a:br>
              <a:rPr lang="cs-CZ" sz="2800" dirty="0" smtClean="0"/>
            </a:br>
            <a:r>
              <a:rPr lang="cs-CZ" sz="2800" dirty="0" smtClean="0"/>
              <a:t>Druhová skladba</a:t>
            </a: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Ochrana a regenerace kulturních hodnot v území</a:t>
            </a:r>
          </a:p>
        </p:txBody>
      </p:sp>
    </p:spTree>
    <p:extLst>
      <p:ext uri="{BB962C8B-B14F-4D97-AF65-F5344CB8AC3E}">
        <p14:creationId xmlns:p14="http://schemas.microsoft.com/office/powerpoint/2010/main" val="2671579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Konzervátor </a:t>
            </a:r>
            <a:r>
              <a:rPr lang="cs-CZ" dirty="0"/>
              <a:t>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500" dirty="0"/>
              <a:t>konzervátor je členem komise státní památkové péče zřízené </a:t>
            </a:r>
            <a:r>
              <a:rPr lang="cs-CZ" sz="2500" dirty="0" smtClean="0"/>
              <a:t>radou v ORP</a:t>
            </a:r>
            <a:endParaRPr lang="cs-CZ" sz="2500" dirty="0"/>
          </a:p>
          <a:p>
            <a:r>
              <a:rPr lang="cs-CZ" sz="2500" dirty="0" smtClean="0"/>
              <a:t>Cíl</a:t>
            </a:r>
          </a:p>
          <a:p>
            <a:pPr lvl="1"/>
            <a:r>
              <a:rPr lang="cs-CZ" sz="2200" dirty="0" smtClean="0"/>
              <a:t>sledovat </a:t>
            </a:r>
            <a:r>
              <a:rPr lang="cs-CZ" sz="2200" dirty="0"/>
              <a:t>stav kulturních </a:t>
            </a:r>
            <a:r>
              <a:rPr lang="cs-CZ" sz="2200" dirty="0" smtClean="0"/>
              <a:t>památek</a:t>
            </a:r>
          </a:p>
          <a:p>
            <a:r>
              <a:rPr lang="cs-CZ" sz="2500" dirty="0" smtClean="0"/>
              <a:t>Aktivity</a:t>
            </a:r>
          </a:p>
          <a:p>
            <a:pPr lvl="1"/>
            <a:r>
              <a:rPr lang="cs-CZ" sz="2500" dirty="0"/>
              <a:t>podávat obecnímu </a:t>
            </a:r>
            <a:r>
              <a:rPr lang="cs-CZ" sz="2500" dirty="0" smtClean="0"/>
              <a:t>úřadu s </a:t>
            </a:r>
            <a:r>
              <a:rPr lang="cs-CZ" sz="2500" dirty="0"/>
              <a:t>rozšířenou působností zprávy o </a:t>
            </a:r>
            <a:r>
              <a:rPr lang="cs-CZ" sz="2500" dirty="0" smtClean="0"/>
              <a:t>stavu</a:t>
            </a:r>
            <a:r>
              <a:rPr lang="cs-CZ" sz="2500" dirty="0"/>
              <a:t>, péči </a:t>
            </a:r>
            <a:r>
              <a:rPr lang="cs-CZ" sz="2500" dirty="0" smtClean="0"/>
              <a:t>a využití</a:t>
            </a:r>
            <a:r>
              <a:rPr lang="cs-CZ" sz="2500" dirty="0"/>
              <a:t> </a:t>
            </a:r>
            <a:r>
              <a:rPr lang="cs-CZ" sz="2500" dirty="0" smtClean="0"/>
              <a:t>KP</a:t>
            </a:r>
            <a:endParaRPr lang="cs-CZ" sz="2500" dirty="0"/>
          </a:p>
          <a:p>
            <a:pPr lvl="1"/>
            <a:r>
              <a:rPr lang="cs-CZ" sz="2500" dirty="0"/>
              <a:t>navrhuje potřebná </a:t>
            </a:r>
            <a:r>
              <a:rPr lang="cs-CZ" sz="2500" dirty="0" smtClean="0"/>
              <a:t>opatření</a:t>
            </a:r>
          </a:p>
          <a:p>
            <a:pPr lvl="1"/>
            <a:r>
              <a:rPr lang="cs-CZ" sz="2500" dirty="0" smtClean="0"/>
              <a:t>napomáhá propagaci </a:t>
            </a:r>
            <a:r>
              <a:rPr lang="cs-CZ" sz="2500" dirty="0"/>
              <a:t>kulturních </a:t>
            </a:r>
            <a:r>
              <a:rPr lang="cs-CZ" sz="2500" dirty="0" smtClean="0"/>
              <a:t>památek</a:t>
            </a:r>
          </a:p>
          <a:p>
            <a:pPr lvl="1"/>
            <a:r>
              <a:rPr lang="cs-CZ" sz="2500" i="1" dirty="0" smtClean="0"/>
              <a:t>navrhuje </a:t>
            </a:r>
            <a:r>
              <a:rPr lang="cs-CZ" sz="2500" b="1" i="1" dirty="0"/>
              <a:t>zpravodaje památkové </a:t>
            </a:r>
            <a:r>
              <a:rPr lang="cs-CZ" sz="2500" b="1" i="1" dirty="0" smtClean="0"/>
              <a:t>péče</a:t>
            </a:r>
          </a:p>
          <a:p>
            <a:pPr lvl="2"/>
            <a:r>
              <a:rPr lang="cs-CZ" sz="2200" i="1" dirty="0"/>
              <a:t>d</a:t>
            </a:r>
            <a:r>
              <a:rPr lang="cs-CZ" sz="2200" i="1" dirty="0" smtClean="0"/>
              <a:t>obrovolný pracovník</a:t>
            </a:r>
            <a:endParaRPr lang="cs-CZ" sz="2200" i="1" dirty="0"/>
          </a:p>
          <a:p>
            <a:endParaRPr lang="cs-CZ" sz="25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347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Samospráva - kraj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Rada kraje</a:t>
            </a:r>
          </a:p>
          <a:p>
            <a:pPr lvl="1"/>
            <a:r>
              <a:rPr lang="cs-CZ" dirty="0" smtClean="0"/>
              <a:t>komise státní památkové péče</a:t>
            </a:r>
          </a:p>
          <a:p>
            <a:r>
              <a:rPr lang="cs-CZ" dirty="0" smtClean="0"/>
              <a:t>Činnosti</a:t>
            </a:r>
          </a:p>
          <a:p>
            <a:pPr lvl="1" algn="just"/>
            <a:r>
              <a:rPr lang="cs-CZ" dirty="0" smtClean="0"/>
              <a:t>schvaluje </a:t>
            </a:r>
            <a:r>
              <a:rPr lang="cs-CZ" b="1" dirty="0"/>
              <a:t>koncepci podpory státní památkové péče v kraji </a:t>
            </a:r>
            <a:r>
              <a:rPr lang="cs-CZ" dirty="0"/>
              <a:t>v souladu s koncepcí rozvoje státní památkové péče v </a:t>
            </a:r>
            <a:r>
              <a:rPr lang="cs-CZ" dirty="0" smtClean="0"/>
              <a:t>ČR </a:t>
            </a:r>
            <a:r>
              <a:rPr lang="cs-CZ" dirty="0"/>
              <a:t>a po projednání s </a:t>
            </a:r>
            <a:r>
              <a:rPr lang="cs-CZ" dirty="0" smtClean="0"/>
              <a:t>MK</a:t>
            </a:r>
            <a:endParaRPr lang="cs-CZ" dirty="0"/>
          </a:p>
          <a:p>
            <a:pPr lvl="1" algn="just"/>
            <a:r>
              <a:rPr lang="cs-CZ" dirty="0" smtClean="0"/>
              <a:t>schvaluje </a:t>
            </a:r>
            <a:r>
              <a:rPr lang="cs-CZ" dirty="0"/>
              <a:t>návrhy dlouhodobých, střednědobých a prováděcích plánů a programů zachování a obnovy kulturních památek v </a:t>
            </a:r>
            <a:r>
              <a:rPr lang="cs-CZ" dirty="0" smtClean="0"/>
              <a:t>kraji</a:t>
            </a:r>
            <a:endParaRPr lang="cs-CZ" dirty="0"/>
          </a:p>
          <a:p>
            <a:pPr lvl="1" algn="just"/>
            <a:r>
              <a:rPr lang="cs-CZ" dirty="0" smtClean="0"/>
              <a:t>usměrňuje </a:t>
            </a:r>
            <a:r>
              <a:rPr lang="cs-CZ" dirty="0"/>
              <a:t>kulturně výchovné využití kulturních památek v </a:t>
            </a:r>
            <a:r>
              <a:rPr lang="cs-CZ" dirty="0" smtClean="0"/>
              <a:t>kraji</a:t>
            </a:r>
          </a:p>
          <a:p>
            <a:pPr lvl="1" algn="just"/>
            <a:r>
              <a:rPr lang="cs-CZ" b="1" dirty="0"/>
              <a:t>s</a:t>
            </a:r>
            <a:r>
              <a:rPr lang="cs-CZ" b="1" dirty="0" smtClean="0"/>
              <a:t>chvaluje krajský rozpočet a nakládání s majetkem kraje</a:t>
            </a:r>
          </a:p>
          <a:p>
            <a:pPr marL="274320" lvl="1" algn="just">
              <a:spcBef>
                <a:spcPts val="600"/>
              </a:spcBef>
              <a:buClr>
                <a:schemeClr val="accent1"/>
              </a:buClr>
            </a:pPr>
            <a:r>
              <a:rPr lang="cs-CZ" dirty="0" smtClean="0"/>
              <a:t>Krajská </a:t>
            </a:r>
            <a:r>
              <a:rPr lang="cs-CZ" dirty="0"/>
              <a:t>komise pro nakládání s památkovým fondem </a:t>
            </a:r>
          </a:p>
          <a:p>
            <a:pPr algn="just"/>
            <a:endParaRPr lang="cs-CZ" b="1" dirty="0" smtClean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3427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Samospráva - </a:t>
            </a:r>
            <a:r>
              <a:rPr lang="cs-CZ" dirty="0" smtClean="0"/>
              <a:t>obec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/>
              <a:t>Obec pečuje o </a:t>
            </a:r>
            <a:r>
              <a:rPr lang="cs-CZ" dirty="0" smtClean="0"/>
              <a:t>KP v </a:t>
            </a:r>
            <a:r>
              <a:rPr lang="cs-CZ" dirty="0"/>
              <a:t>místě a kontroluje, jak vlastníci kulturních památek plní povinnosti uložené jim tímto </a:t>
            </a:r>
            <a:r>
              <a:rPr lang="cs-CZ" dirty="0" smtClean="0"/>
              <a:t>zákonem, vychází </a:t>
            </a:r>
            <a:r>
              <a:rPr lang="cs-CZ" dirty="0"/>
              <a:t>přitom z odborných vyjádření </a:t>
            </a:r>
            <a:r>
              <a:rPr lang="cs-CZ" dirty="0" smtClean="0"/>
              <a:t>NPÚ</a:t>
            </a:r>
            <a:endParaRPr lang="cs-CZ" dirty="0"/>
          </a:p>
          <a:p>
            <a:pPr algn="just"/>
            <a:r>
              <a:rPr lang="cs-CZ" dirty="0" smtClean="0"/>
              <a:t>Obec </a:t>
            </a:r>
            <a:r>
              <a:rPr lang="cs-CZ" dirty="0"/>
              <a:t>může podle místních podmínek po projednání s </a:t>
            </a:r>
            <a:r>
              <a:rPr lang="cs-CZ" dirty="0" smtClean="0"/>
              <a:t>úřadem ORP zřídit </a:t>
            </a:r>
            <a:r>
              <a:rPr lang="cs-CZ" dirty="0"/>
              <a:t>právnickou osobu nebo organizační složku pro obnovu kulturních </a:t>
            </a:r>
            <a:r>
              <a:rPr lang="cs-CZ" dirty="0" smtClean="0"/>
              <a:t>památek</a:t>
            </a:r>
          </a:p>
          <a:p>
            <a:pPr marL="274320" lvl="1" algn="just">
              <a:spcBef>
                <a:spcPts val="600"/>
              </a:spcBef>
              <a:buClr>
                <a:schemeClr val="accent1"/>
              </a:buClr>
            </a:pPr>
            <a:r>
              <a:rPr lang="cs-CZ" b="1" dirty="0" smtClean="0"/>
              <a:t>schvaluje obecní </a:t>
            </a:r>
            <a:r>
              <a:rPr lang="cs-CZ" b="1" dirty="0"/>
              <a:t>rozpočet a nakládání s majetkem </a:t>
            </a:r>
            <a:r>
              <a:rPr lang="cs-CZ" b="1" dirty="0" smtClean="0"/>
              <a:t>obce</a:t>
            </a:r>
            <a:endParaRPr lang="cs-CZ" b="1" dirty="0"/>
          </a:p>
          <a:p>
            <a:pPr algn="just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4289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památkový ústav (NPÚ)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vznikl k 1. 1. </a:t>
            </a:r>
            <a:r>
              <a:rPr lang="pl-PL" dirty="0" smtClean="0"/>
              <a:t>2003</a:t>
            </a:r>
          </a:p>
          <a:p>
            <a:r>
              <a:rPr lang="cs-CZ" dirty="0" smtClean="0"/>
              <a:t>Příspěvková organizace </a:t>
            </a:r>
            <a:r>
              <a:rPr lang="cs-CZ" dirty="0" smtClean="0"/>
              <a:t>státu (</a:t>
            </a:r>
            <a:r>
              <a:rPr lang="cs-CZ" dirty="0" smtClean="0"/>
              <a:t>Ministerstvo kultury)</a:t>
            </a:r>
            <a:endParaRPr lang="cs-CZ" dirty="0" smtClean="0"/>
          </a:p>
          <a:p>
            <a:pPr lvl="1" algn="just"/>
            <a:r>
              <a:rPr lang="cs-CZ" sz="2500" dirty="0"/>
              <a:t>zpracovává </a:t>
            </a:r>
            <a:r>
              <a:rPr lang="cs-CZ" sz="2500" b="1" dirty="0"/>
              <a:t>rozbory stavu a vývoje státní památkové péče</a:t>
            </a:r>
            <a:r>
              <a:rPr lang="cs-CZ" sz="2500" dirty="0"/>
              <a:t>, podklady </a:t>
            </a:r>
            <a:r>
              <a:rPr lang="cs-CZ" sz="2500" dirty="0" smtClean="0"/>
              <a:t>pro prognózy</a:t>
            </a:r>
            <a:r>
              <a:rPr lang="cs-CZ" sz="2500" dirty="0"/>
              <a:t>, koncepce a dlouhodobé výhledy rozvoje památkové </a:t>
            </a:r>
            <a:r>
              <a:rPr lang="cs-CZ" sz="2500" dirty="0" smtClean="0"/>
              <a:t>péče</a:t>
            </a:r>
            <a:endParaRPr lang="cs-CZ" sz="2500" dirty="0"/>
          </a:p>
          <a:p>
            <a:pPr lvl="1" algn="just"/>
            <a:r>
              <a:rPr lang="cs-CZ" sz="2500" dirty="0" smtClean="0"/>
              <a:t>organizuje</a:t>
            </a:r>
            <a:r>
              <a:rPr lang="cs-CZ" sz="2500" dirty="0"/>
              <a:t>, koordinuje a plní </a:t>
            </a:r>
            <a:r>
              <a:rPr lang="cs-CZ" sz="2500" b="1" dirty="0"/>
              <a:t>vědeckovýzkumné úkoly</a:t>
            </a:r>
            <a:r>
              <a:rPr lang="cs-CZ" sz="2500" dirty="0"/>
              <a:t>, rozpracovává </a:t>
            </a:r>
            <a:r>
              <a:rPr lang="cs-CZ" sz="2500" dirty="0" smtClean="0"/>
              <a:t>teorii a </a:t>
            </a:r>
            <a:r>
              <a:rPr lang="cs-CZ" sz="2500" dirty="0"/>
              <a:t>metodologii státní památkové péče </a:t>
            </a:r>
            <a:r>
              <a:rPr lang="cs-CZ" sz="2500" dirty="0" smtClean="0"/>
              <a:t>a metodiku </a:t>
            </a:r>
            <a:r>
              <a:rPr lang="cs-CZ" sz="2500" dirty="0"/>
              <a:t>společenského </a:t>
            </a:r>
            <a:r>
              <a:rPr lang="cs-CZ" sz="2500" dirty="0" smtClean="0"/>
              <a:t>uplatnění kulturních památek</a:t>
            </a:r>
            <a:endParaRPr lang="cs-CZ" sz="2500" dirty="0"/>
          </a:p>
          <a:p>
            <a:pPr lvl="1" algn="just"/>
            <a:r>
              <a:rPr lang="cs-CZ" sz="2500" b="1" dirty="0" smtClean="0"/>
              <a:t>vede </a:t>
            </a:r>
            <a:r>
              <a:rPr lang="cs-CZ" sz="2500" b="1" dirty="0"/>
              <a:t>ústřední seznam a evidenci kulturních </a:t>
            </a:r>
            <a:r>
              <a:rPr lang="cs-CZ" sz="2500" b="1" dirty="0" smtClean="0"/>
              <a:t>památek</a:t>
            </a:r>
            <a:endParaRPr lang="cs-CZ" sz="2500" b="1" dirty="0"/>
          </a:p>
          <a:p>
            <a:pPr lvl="1" algn="just"/>
            <a:r>
              <a:rPr lang="cs-CZ" sz="2500" b="1" dirty="0" smtClean="0"/>
              <a:t>zabezpečuje </a:t>
            </a:r>
            <a:r>
              <a:rPr lang="cs-CZ" sz="2500" b="1" dirty="0"/>
              <a:t>odborný dohled</a:t>
            </a:r>
            <a:r>
              <a:rPr lang="cs-CZ" sz="2500" dirty="0"/>
              <a:t>, vzdělávání pracovníků </a:t>
            </a:r>
            <a:r>
              <a:rPr lang="cs-CZ" sz="2500" dirty="0" smtClean="0"/>
              <a:t>v oboru státní památkové </a:t>
            </a:r>
            <a:r>
              <a:rPr lang="cs-CZ" sz="2500" dirty="0"/>
              <a:t>péče a další činnosti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9178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památkový ústav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5122912" cy="553616"/>
          </a:xfrm>
        </p:spPr>
        <p:txBody>
          <a:bodyPr>
            <a:normAutofit/>
          </a:bodyPr>
          <a:lstStyle/>
          <a:p>
            <a:r>
              <a:rPr lang="cs-CZ" dirty="0"/>
              <a:t>Územní odborná pracoviště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17" t="58606" r="17764" b="8904"/>
          <a:stretch/>
        </p:blipFill>
        <p:spPr bwMode="auto">
          <a:xfrm>
            <a:off x="611560" y="1916832"/>
            <a:ext cx="7162026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165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Územní odborná </a:t>
            </a:r>
            <a:r>
              <a:rPr lang="cs-CZ" dirty="0" smtClean="0"/>
              <a:t>pracoviště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 smtClean="0"/>
              <a:t>zabývají </a:t>
            </a:r>
            <a:r>
              <a:rPr lang="cs-CZ" dirty="0"/>
              <a:t>se </a:t>
            </a:r>
            <a:endParaRPr lang="cs-CZ" dirty="0" smtClean="0"/>
          </a:p>
          <a:p>
            <a:pPr lvl="1" algn="just"/>
            <a:r>
              <a:rPr lang="cs-CZ" dirty="0" smtClean="0"/>
              <a:t>poznáváním</a:t>
            </a:r>
          </a:p>
          <a:p>
            <a:pPr lvl="1" algn="just"/>
            <a:r>
              <a:rPr lang="cs-CZ" dirty="0" smtClean="0"/>
              <a:t>dokumentací</a:t>
            </a:r>
          </a:p>
          <a:p>
            <a:pPr lvl="1" algn="just"/>
            <a:r>
              <a:rPr lang="cs-CZ" dirty="0" smtClean="0"/>
              <a:t>odbornou péčí</a:t>
            </a:r>
          </a:p>
          <a:p>
            <a:pPr lvl="1" algn="just"/>
            <a:r>
              <a:rPr lang="cs-CZ" dirty="0" smtClean="0"/>
              <a:t>ochranou </a:t>
            </a:r>
            <a:r>
              <a:rPr lang="cs-CZ" dirty="0"/>
              <a:t>památek, jejich souborů a památkových území </a:t>
            </a:r>
            <a:r>
              <a:rPr lang="cs-CZ" dirty="0" smtClean="0"/>
              <a:t>(rezervací </a:t>
            </a:r>
            <a:r>
              <a:rPr lang="cs-CZ" dirty="0"/>
              <a:t>a </a:t>
            </a:r>
            <a:r>
              <a:rPr lang="cs-CZ" dirty="0" smtClean="0"/>
              <a:t>zón)</a:t>
            </a:r>
          </a:p>
          <a:p>
            <a:pPr algn="just"/>
            <a:r>
              <a:rPr lang="cs-CZ" dirty="0"/>
              <a:t>b</a:t>
            </a:r>
            <a:r>
              <a:rPr lang="cs-CZ" dirty="0" smtClean="0"/>
              <a:t>ezplatně </a:t>
            </a:r>
            <a:r>
              <a:rPr lang="cs-CZ" dirty="0"/>
              <a:t>poskytují poradenství pro </a:t>
            </a:r>
            <a:endParaRPr lang="cs-CZ" dirty="0" smtClean="0"/>
          </a:p>
          <a:p>
            <a:pPr lvl="2" algn="just"/>
            <a:r>
              <a:rPr lang="cs-CZ" dirty="0" smtClean="0"/>
              <a:t>zachování</a:t>
            </a:r>
            <a:r>
              <a:rPr lang="cs-CZ" dirty="0"/>
              <a:t>, údržbu a obnovu památek a při restaurování památek, rekonstrukcích apod. </a:t>
            </a:r>
            <a:endParaRPr lang="cs-CZ" dirty="0" smtClean="0"/>
          </a:p>
          <a:p>
            <a:pPr lvl="2" algn="just"/>
            <a:r>
              <a:rPr lang="cs-CZ" dirty="0" smtClean="0"/>
              <a:t>zajišťují </a:t>
            </a:r>
            <a:r>
              <a:rPr lang="cs-CZ" dirty="0"/>
              <a:t>odborný </a:t>
            </a:r>
            <a:r>
              <a:rPr lang="cs-CZ" dirty="0" smtClean="0"/>
              <a:t>dohled</a:t>
            </a:r>
          </a:p>
          <a:p>
            <a:pPr lvl="2" algn="just"/>
            <a:r>
              <a:rPr lang="cs-CZ" dirty="0" smtClean="0"/>
              <a:t>památky </a:t>
            </a:r>
            <a:r>
              <a:rPr lang="cs-CZ" dirty="0"/>
              <a:t>různými formami </a:t>
            </a:r>
            <a:r>
              <a:rPr lang="cs-CZ" dirty="0" smtClean="0"/>
              <a:t>prezentují</a:t>
            </a:r>
          </a:p>
          <a:p>
            <a:pPr lvl="2" algn="just"/>
            <a:r>
              <a:rPr lang="cs-CZ" dirty="0" smtClean="0"/>
              <a:t>přibližují </a:t>
            </a:r>
            <a:r>
              <a:rPr lang="cs-CZ" dirty="0"/>
              <a:t>kulturní dědictví </a:t>
            </a:r>
            <a:r>
              <a:rPr lang="cs-CZ" dirty="0" smtClean="0"/>
              <a:t>veřejnosti</a:t>
            </a: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6270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Územní památkové správy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 rotWithShape="1">
          <a:blip r:embed="rId2"/>
          <a:srcRect l="20105" t="38925" r="21464" b="21695"/>
          <a:stretch/>
        </p:blipFill>
        <p:spPr>
          <a:xfrm>
            <a:off x="1917871" y="3279646"/>
            <a:ext cx="4382321" cy="2751689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457200" y="1248321"/>
            <a:ext cx="85072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Zajišťují</a:t>
            </a:r>
          </a:p>
          <a:p>
            <a:r>
              <a:rPr lang="cs-CZ" dirty="0"/>
              <a:t>	</a:t>
            </a:r>
            <a:r>
              <a:rPr lang="cs-CZ" dirty="0" smtClean="0"/>
              <a:t>- správu </a:t>
            </a:r>
            <a:r>
              <a:rPr lang="cs-CZ" dirty="0"/>
              <a:t>hradů, zámků a ostatních památek v majetku státu, o něž Národní </a:t>
            </a:r>
            <a:r>
              <a:rPr lang="cs-CZ" dirty="0" smtClean="0"/>
              <a:t>	památkový </a:t>
            </a:r>
            <a:r>
              <a:rPr lang="cs-CZ" dirty="0"/>
              <a:t>ústav pečuje. </a:t>
            </a:r>
          </a:p>
          <a:p>
            <a:r>
              <a:rPr lang="cs-CZ" dirty="0" smtClean="0"/>
              <a:t>	- Čtyři </a:t>
            </a:r>
            <a:r>
              <a:rPr lang="cs-CZ" dirty="0"/>
              <a:t>územní památkové správy se sídly v </a:t>
            </a:r>
          </a:p>
          <a:p>
            <a:r>
              <a:rPr lang="cs-CZ" dirty="0" smtClean="0"/>
              <a:t>		- Praze</a:t>
            </a:r>
            <a:r>
              <a:rPr lang="cs-CZ" dirty="0"/>
              <a:t>, Českých Budějovicích, na Sychrově a v Kroměříži </a:t>
            </a:r>
          </a:p>
          <a:p>
            <a:r>
              <a:rPr lang="cs-CZ" dirty="0" smtClean="0"/>
              <a:t>		- mají </a:t>
            </a:r>
            <a:r>
              <a:rPr lang="cs-CZ" dirty="0"/>
              <a:t>na starost </a:t>
            </a:r>
            <a:r>
              <a:rPr lang="cs-CZ" dirty="0" smtClean="0"/>
              <a:t>113 památek</a:t>
            </a:r>
            <a:r>
              <a:rPr lang="cs-CZ" dirty="0"/>
              <a:t>, které najdeme ve </a:t>
            </a:r>
            <a:r>
              <a:rPr lang="cs-CZ" dirty="0" smtClean="0"/>
              <a:t>všech 14 krajích 				České </a:t>
            </a:r>
            <a:r>
              <a:rPr lang="cs-CZ" dirty="0"/>
              <a:t>republiky</a:t>
            </a:r>
          </a:p>
        </p:txBody>
      </p:sp>
    </p:spTree>
    <p:extLst>
      <p:ext uri="{BB962C8B-B14F-4D97-AF65-F5344CB8AC3E}">
        <p14:creationId xmlns:p14="http://schemas.microsoft.com/office/powerpoint/2010/main" val="3102055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nástroje památkové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Programové</a:t>
            </a:r>
          </a:p>
          <a:p>
            <a:pPr lvl="1"/>
            <a:r>
              <a:rPr lang="cs-CZ" dirty="0" smtClean="0"/>
              <a:t>Dlouhodobé</a:t>
            </a:r>
          </a:p>
          <a:p>
            <a:pPr lvl="2"/>
            <a:r>
              <a:rPr lang="cs-CZ" dirty="0" smtClean="0"/>
              <a:t>Strategie, koncepce</a:t>
            </a:r>
          </a:p>
          <a:p>
            <a:pPr lvl="1"/>
            <a:r>
              <a:rPr lang="cs-CZ" dirty="0" smtClean="0"/>
              <a:t>Krátkodobé</a:t>
            </a:r>
          </a:p>
          <a:p>
            <a:pPr lvl="2"/>
            <a:r>
              <a:rPr lang="cs-CZ" dirty="0" smtClean="0"/>
              <a:t>Akční plány</a:t>
            </a:r>
          </a:p>
          <a:p>
            <a:r>
              <a:rPr lang="cs-CZ" dirty="0" smtClean="0"/>
              <a:t>Ekonomické</a:t>
            </a:r>
          </a:p>
          <a:p>
            <a:pPr lvl="1"/>
            <a:r>
              <a:rPr lang="cs-CZ" dirty="0" smtClean="0"/>
              <a:t>Přímé nástroje</a:t>
            </a:r>
          </a:p>
          <a:p>
            <a:pPr lvl="2"/>
            <a:r>
              <a:rPr lang="cs-CZ" dirty="0" smtClean="0"/>
              <a:t>Subvence, dotace (fakultativní charakter)</a:t>
            </a:r>
          </a:p>
          <a:p>
            <a:pPr lvl="1"/>
            <a:r>
              <a:rPr lang="cs-CZ" dirty="0" smtClean="0"/>
              <a:t>Nepřímé nástroje</a:t>
            </a:r>
          </a:p>
          <a:p>
            <a:pPr lvl="2"/>
            <a:r>
              <a:rPr lang="cs-CZ" dirty="0" smtClean="0"/>
              <a:t>Daňový systém (</a:t>
            </a:r>
            <a:r>
              <a:rPr lang="cs-CZ" dirty="0"/>
              <a:t>obligatorní </a:t>
            </a:r>
            <a:r>
              <a:rPr lang="cs-CZ" dirty="0" smtClean="0"/>
              <a:t>charakter)</a:t>
            </a:r>
          </a:p>
        </p:txBody>
      </p:sp>
    </p:spTree>
    <p:extLst>
      <p:ext uri="{BB962C8B-B14F-4D97-AF65-F5344CB8AC3E}">
        <p14:creationId xmlns:p14="http://schemas.microsoft.com/office/powerpoint/2010/main" val="2977163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Programové nástroje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Státní kulturní politika (předešlá)</a:t>
            </a:r>
          </a:p>
          <a:p>
            <a:pPr lvl="2"/>
            <a:r>
              <a:rPr lang="cs-CZ" dirty="0"/>
              <a:t>na léta </a:t>
            </a:r>
            <a:r>
              <a:rPr lang="cs-CZ" dirty="0" smtClean="0"/>
              <a:t>2009 – 2013</a:t>
            </a:r>
          </a:p>
          <a:p>
            <a:pPr lvl="2"/>
            <a:r>
              <a:rPr lang="cs-CZ" dirty="0" smtClean="0"/>
              <a:t>Prodloužena na 2013-2014 </a:t>
            </a:r>
            <a:r>
              <a:rPr lang="cs-CZ" i="1" dirty="0" smtClean="0"/>
              <a:t>s výhledem na léta 2015 až 2020</a:t>
            </a:r>
          </a:p>
          <a:p>
            <a:pPr lvl="3"/>
            <a:r>
              <a:rPr lang="cs-CZ" dirty="0" smtClean="0"/>
              <a:t>1</a:t>
            </a:r>
            <a:r>
              <a:rPr lang="cs-CZ" dirty="0"/>
              <a:t>7</a:t>
            </a:r>
            <a:r>
              <a:rPr lang="cs-CZ" dirty="0" smtClean="0"/>
              <a:t> stran</a:t>
            </a:r>
          </a:p>
          <a:p>
            <a:pPr lvl="3"/>
            <a:r>
              <a:rPr lang="cs-CZ" dirty="0" smtClean="0"/>
              <a:t>dalších 81 stran textu </a:t>
            </a:r>
            <a:r>
              <a:rPr lang="cs-CZ" b="1" dirty="0" smtClean="0"/>
              <a:t>podkladové studie</a:t>
            </a:r>
          </a:p>
          <a:p>
            <a:pPr lvl="3"/>
            <a:r>
              <a:rPr lang="cs-CZ" dirty="0" smtClean="0"/>
              <a:t>Vize SKP</a:t>
            </a:r>
          </a:p>
          <a:p>
            <a:pPr lvl="4"/>
            <a:r>
              <a:rPr lang="cs-CZ" dirty="0" smtClean="0"/>
              <a:t>Kultura </a:t>
            </a:r>
            <a:r>
              <a:rPr lang="cs-CZ" dirty="0"/>
              <a:t>je pro Českou republiku „</a:t>
            </a:r>
            <a:r>
              <a:rPr lang="cs-CZ" dirty="0" smtClean="0"/>
              <a:t>jízdenkou </a:t>
            </a:r>
            <a:r>
              <a:rPr lang="cs-CZ" dirty="0"/>
              <a:t>do budoucnosti</a:t>
            </a:r>
            <a:r>
              <a:rPr lang="cs-CZ" dirty="0" smtClean="0"/>
              <a:t>“</a:t>
            </a:r>
          </a:p>
          <a:p>
            <a:pPr lvl="1"/>
            <a:r>
              <a:rPr lang="pl-PL" dirty="0"/>
              <a:t>Státní kulturní politika na léta 2015 - 2020 (s výhledem do roku 2025</a:t>
            </a:r>
            <a:r>
              <a:rPr lang="pl-PL" dirty="0" smtClean="0"/>
              <a:t>)</a:t>
            </a:r>
          </a:p>
          <a:p>
            <a:pPr lvl="2"/>
            <a:r>
              <a:rPr lang="pl-PL" dirty="0" smtClean="0"/>
              <a:t>9 stran</a:t>
            </a:r>
          </a:p>
          <a:p>
            <a:pPr lvl="2"/>
            <a:r>
              <a:rPr lang="pl-PL" dirty="0" smtClean="0"/>
              <a:t>45 stran důvodová zpráva</a:t>
            </a:r>
            <a:endParaRPr lang="cs-CZ" dirty="0" smtClean="0"/>
          </a:p>
          <a:p>
            <a:pPr lvl="1"/>
            <a:r>
              <a:rPr lang="cs-CZ" dirty="0" smtClean="0"/>
              <a:t>Plán implementace SKP </a:t>
            </a:r>
          </a:p>
          <a:p>
            <a:pPr lvl="2"/>
            <a:r>
              <a:rPr lang="cs-CZ" dirty="0"/>
              <a:t>na léta </a:t>
            </a:r>
            <a:r>
              <a:rPr lang="cs-CZ" dirty="0" smtClean="0"/>
              <a:t>2012 </a:t>
            </a:r>
            <a:r>
              <a:rPr lang="cs-CZ" dirty="0"/>
              <a:t>-</a:t>
            </a:r>
            <a:r>
              <a:rPr lang="cs-CZ" dirty="0" smtClean="0"/>
              <a:t> 2014</a:t>
            </a:r>
          </a:p>
          <a:p>
            <a:pPr lvl="2"/>
            <a:r>
              <a:rPr lang="cs-CZ" dirty="0"/>
              <a:t>n</a:t>
            </a:r>
            <a:r>
              <a:rPr lang="cs-CZ" dirty="0" smtClean="0"/>
              <a:t>a léta 2015 – 2020 (108 str.)</a:t>
            </a:r>
          </a:p>
        </p:txBody>
      </p:sp>
    </p:spTree>
    <p:extLst>
      <p:ext uri="{BB962C8B-B14F-4D97-AF65-F5344CB8AC3E}">
        <p14:creationId xmlns:p14="http://schemas.microsoft.com/office/powerpoint/2010/main" val="12324562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Programové nástroje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Státní kulturní politika</a:t>
            </a:r>
          </a:p>
          <a:p>
            <a:pPr lvl="1"/>
            <a:r>
              <a:rPr lang="cs-CZ" dirty="0"/>
              <a:t>na léta </a:t>
            </a:r>
            <a:r>
              <a:rPr lang="cs-CZ" dirty="0" smtClean="0"/>
              <a:t>2015 – 2020 </a:t>
            </a:r>
            <a:r>
              <a:rPr lang="cs-CZ" i="1" dirty="0" smtClean="0"/>
              <a:t>s výhledem do roku 2025</a:t>
            </a:r>
          </a:p>
          <a:p>
            <a:pPr lvl="1"/>
            <a:r>
              <a:rPr lang="cs-CZ" dirty="0" smtClean="0"/>
              <a:t>Důvodová zpráva</a:t>
            </a:r>
          </a:p>
          <a:p>
            <a:pPr lvl="1"/>
            <a:r>
              <a:rPr lang="cs-CZ" dirty="0" smtClean="0"/>
              <a:t>Plán implementace SKP </a:t>
            </a:r>
          </a:p>
          <a:p>
            <a:r>
              <a:rPr lang="cs-CZ" dirty="0" smtClean="0"/>
              <a:t>Koncepce </a:t>
            </a:r>
            <a:r>
              <a:rPr lang="cs-CZ" dirty="0"/>
              <a:t>památkové péče v České </a:t>
            </a:r>
            <a:r>
              <a:rPr lang="cs-CZ" dirty="0" smtClean="0"/>
              <a:t>republice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a léta </a:t>
            </a:r>
            <a:r>
              <a:rPr lang="cs-CZ" dirty="0"/>
              <a:t>2011 – </a:t>
            </a:r>
            <a:r>
              <a:rPr lang="cs-CZ" dirty="0" smtClean="0"/>
              <a:t>2016</a:t>
            </a:r>
          </a:p>
          <a:p>
            <a:pPr lvl="2"/>
            <a:r>
              <a:rPr lang="cs-CZ" dirty="0" smtClean="0"/>
              <a:t>33 stran</a:t>
            </a:r>
          </a:p>
          <a:p>
            <a:pPr lvl="1"/>
            <a:r>
              <a:rPr lang="cs-CZ" dirty="0" smtClean="0"/>
              <a:t>Na léta 2017 – 2020</a:t>
            </a:r>
          </a:p>
          <a:p>
            <a:pPr lvl="2"/>
            <a:r>
              <a:rPr lang="cs-CZ" dirty="0" smtClean="0"/>
              <a:t>56 stran</a:t>
            </a:r>
          </a:p>
        </p:txBody>
      </p:sp>
    </p:spTree>
    <p:extLst>
      <p:ext uri="{BB962C8B-B14F-4D97-AF65-F5344CB8AC3E}">
        <p14:creationId xmlns:p14="http://schemas.microsoft.com/office/powerpoint/2010/main" val="367165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památkové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Legislativní rámec</a:t>
            </a:r>
          </a:p>
          <a:p>
            <a:r>
              <a:rPr lang="cs-CZ" dirty="0" smtClean="0"/>
              <a:t>Institucionálně-organizační nástroje</a:t>
            </a:r>
          </a:p>
          <a:p>
            <a:r>
              <a:rPr lang="cs-CZ" dirty="0" smtClean="0"/>
              <a:t>Programové dokumenty</a:t>
            </a:r>
          </a:p>
          <a:p>
            <a:r>
              <a:rPr lang="cs-CZ" dirty="0" smtClean="0"/>
              <a:t>Ekonomické nástroje</a:t>
            </a:r>
          </a:p>
        </p:txBody>
      </p:sp>
    </p:spTree>
    <p:extLst>
      <p:ext uri="{BB962C8B-B14F-4D97-AF65-F5344CB8AC3E}">
        <p14:creationId xmlns:p14="http://schemas.microsoft.com/office/powerpoint/2010/main" val="1660467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2009-2013</a:t>
            </a:r>
            <a:br>
              <a:rPr lang="cs-CZ" dirty="0" smtClean="0"/>
            </a:br>
            <a:r>
              <a:rPr lang="cs-CZ" dirty="0" smtClean="0"/>
              <a:t>Státní </a:t>
            </a:r>
            <a:r>
              <a:rPr lang="cs-CZ" dirty="0"/>
              <a:t>kulturní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2386608" cy="4937760"/>
          </a:xfrm>
        </p:spPr>
        <p:txBody>
          <a:bodyPr/>
          <a:lstStyle/>
          <a:p>
            <a:r>
              <a:rPr lang="cs-CZ" dirty="0" smtClean="0"/>
              <a:t>Východiska</a:t>
            </a:r>
          </a:p>
          <a:p>
            <a:r>
              <a:rPr lang="cs-CZ" dirty="0" smtClean="0"/>
              <a:t>Vize</a:t>
            </a:r>
          </a:p>
          <a:p>
            <a:r>
              <a:rPr lang="cs-CZ" dirty="0" smtClean="0"/>
              <a:t>Cíle</a:t>
            </a:r>
          </a:p>
          <a:p>
            <a:r>
              <a:rPr lang="cs-CZ" dirty="0" smtClean="0"/>
              <a:t>Úkoly a opatření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771800" y="1268760"/>
            <a:ext cx="6131024" cy="5017892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Podkladová studie</a:t>
            </a:r>
          </a:p>
          <a:p>
            <a:pPr lvl="1" algn="just"/>
            <a:r>
              <a:rPr lang="cs-CZ" dirty="0" smtClean="0"/>
              <a:t>Vyhodnocení </a:t>
            </a:r>
            <a:r>
              <a:rPr lang="cs-CZ" dirty="0"/>
              <a:t>dosavadního </a:t>
            </a:r>
            <a:r>
              <a:rPr lang="cs-CZ" dirty="0" smtClean="0"/>
              <a:t>stavu</a:t>
            </a:r>
          </a:p>
          <a:p>
            <a:pPr lvl="1" algn="just"/>
            <a:r>
              <a:rPr lang="cs-CZ" dirty="0"/>
              <a:t>Vyhodnocení vývojových </a:t>
            </a:r>
            <a:r>
              <a:rPr lang="cs-CZ" dirty="0" smtClean="0"/>
              <a:t>tendencí</a:t>
            </a:r>
          </a:p>
          <a:p>
            <a:pPr lvl="1" algn="just"/>
            <a:r>
              <a:rPr lang="cs-CZ" dirty="0"/>
              <a:t>Vyhodnocení dosavadních programů / </a:t>
            </a:r>
            <a:r>
              <a:rPr lang="cs-CZ" dirty="0" smtClean="0"/>
              <a:t>koncepcí</a:t>
            </a:r>
          </a:p>
          <a:p>
            <a:pPr lvl="2" algn="just"/>
            <a:r>
              <a:rPr lang="cs-CZ" dirty="0" smtClean="0"/>
              <a:t>Koncepce památkové péče nehodnocena</a:t>
            </a:r>
          </a:p>
          <a:p>
            <a:pPr lvl="1" algn="just"/>
            <a:r>
              <a:rPr lang="cs-CZ" dirty="0"/>
              <a:t>Dokumenty a </a:t>
            </a:r>
            <a:r>
              <a:rPr lang="cs-CZ" dirty="0" smtClean="0"/>
              <a:t>předpisy</a:t>
            </a:r>
          </a:p>
          <a:p>
            <a:pPr lvl="1" algn="just"/>
            <a:r>
              <a:rPr lang="cs-CZ" dirty="0"/>
              <a:t>Finanční </a:t>
            </a:r>
            <a:r>
              <a:rPr lang="cs-CZ" dirty="0" smtClean="0"/>
              <a:t>zdroje</a:t>
            </a:r>
          </a:p>
          <a:p>
            <a:pPr lvl="1" algn="just"/>
            <a:r>
              <a:rPr lang="cs-CZ" dirty="0" smtClean="0"/>
              <a:t>Přehled </a:t>
            </a:r>
            <a:r>
              <a:rPr lang="cs-CZ" dirty="0"/>
              <a:t>mezinárodních dokumentů relevantních pro oblast </a:t>
            </a:r>
            <a:r>
              <a:rPr lang="cs-CZ" dirty="0" smtClean="0"/>
              <a:t>kultury</a:t>
            </a:r>
          </a:p>
          <a:p>
            <a:pPr lvl="1" algn="just"/>
            <a:r>
              <a:rPr lang="cs-CZ" dirty="0"/>
              <a:t>Přehled právních předpisů v kultuře v </a:t>
            </a:r>
            <a:r>
              <a:rPr lang="cs-CZ" dirty="0" smtClean="0"/>
              <a:t>ČR</a:t>
            </a:r>
          </a:p>
          <a:p>
            <a:pPr lvl="1" algn="just"/>
            <a:r>
              <a:rPr lang="cs-CZ" dirty="0"/>
              <a:t>Přehled podpory kultury v </a:t>
            </a:r>
            <a:r>
              <a:rPr lang="cs-CZ" dirty="0" smtClean="0"/>
              <a:t>operačních programech</a:t>
            </a:r>
          </a:p>
          <a:p>
            <a:pPr lvl="1" algn="just"/>
            <a:r>
              <a:rPr lang="cs-CZ" dirty="0"/>
              <a:t>Podklady pro SWOT </a:t>
            </a:r>
            <a:r>
              <a:rPr lang="cs-CZ" dirty="0" smtClean="0"/>
              <a:t>analýzu</a:t>
            </a:r>
          </a:p>
          <a:p>
            <a:pPr lvl="1" algn="just"/>
            <a:r>
              <a:rPr lang="cs-CZ" dirty="0"/>
              <a:t>Aktuální soubor dotačních programů MK a jejich </a:t>
            </a:r>
            <a:r>
              <a:rPr lang="cs-CZ" dirty="0" smtClean="0"/>
              <a:t>tematických </a:t>
            </a:r>
            <a:r>
              <a:rPr lang="cs-CZ" dirty="0"/>
              <a:t>okruhů</a:t>
            </a:r>
          </a:p>
        </p:txBody>
      </p:sp>
    </p:spTree>
    <p:extLst>
      <p:ext uri="{BB962C8B-B14F-4D97-AF65-F5344CB8AC3E}">
        <p14:creationId xmlns:p14="http://schemas.microsoft.com/office/powerpoint/2010/main" val="2762071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2009-2014</a:t>
            </a:r>
            <a:br>
              <a:rPr lang="cs-CZ" dirty="0" smtClean="0"/>
            </a:br>
            <a:r>
              <a:rPr lang="cs-CZ" dirty="0" smtClean="0"/>
              <a:t>Státní kulturní politika </a:t>
            </a:r>
            <a:r>
              <a:rPr lang="cs-CZ" dirty="0" smtClean="0"/>
              <a:t>- SWOT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Silné stránky</a:t>
            </a:r>
          </a:p>
          <a:p>
            <a:pPr lvl="1"/>
            <a:r>
              <a:rPr lang="cs-CZ" dirty="0"/>
              <a:t>existující způsoby financování a ekonomické </a:t>
            </a:r>
            <a:r>
              <a:rPr lang="cs-CZ" dirty="0" smtClean="0"/>
              <a:t>podpory</a:t>
            </a:r>
          </a:p>
          <a:p>
            <a:pPr lvl="1" algn="just"/>
            <a:r>
              <a:rPr lang="cs-CZ" b="1" dirty="0"/>
              <a:t>stávající kulturní aktivity a zlepšující se infrastruktura</a:t>
            </a:r>
            <a:r>
              <a:rPr lang="cs-CZ" dirty="0"/>
              <a:t> kulturních </a:t>
            </a:r>
            <a:r>
              <a:rPr lang="cs-CZ" dirty="0" smtClean="0"/>
              <a:t>organizací</a:t>
            </a:r>
          </a:p>
          <a:p>
            <a:pPr lvl="1" algn="just"/>
            <a:r>
              <a:rPr lang="cs-CZ" b="1" dirty="0" smtClean="0"/>
              <a:t>využívání </a:t>
            </a:r>
            <a:r>
              <a:rPr lang="cs-CZ" b="1" dirty="0"/>
              <a:t>informačních </a:t>
            </a:r>
            <a:r>
              <a:rPr lang="cs-CZ" dirty="0"/>
              <a:t>a komunikačních </a:t>
            </a:r>
            <a:r>
              <a:rPr lang="cs-CZ" dirty="0" smtClean="0"/>
              <a:t>technologií</a:t>
            </a:r>
            <a:endParaRPr lang="cs-CZ" dirty="0"/>
          </a:p>
          <a:p>
            <a:pPr lvl="1" algn="just"/>
            <a:r>
              <a:rPr lang="cs-CZ" dirty="0"/>
              <a:t>s</a:t>
            </a:r>
            <a:r>
              <a:rPr lang="cs-CZ" dirty="0" smtClean="0"/>
              <a:t>polupráce</a:t>
            </a:r>
          </a:p>
          <a:p>
            <a:pPr lvl="1" algn="just"/>
            <a:r>
              <a:rPr lang="cs-CZ" dirty="0"/>
              <a:t>existující vzdělávací </a:t>
            </a:r>
            <a:r>
              <a:rPr lang="cs-CZ" dirty="0" smtClean="0"/>
              <a:t>instituce</a:t>
            </a:r>
          </a:p>
          <a:p>
            <a:pPr algn="just"/>
            <a:r>
              <a:rPr lang="cs-CZ" dirty="0"/>
              <a:t>Slabé </a:t>
            </a:r>
            <a:r>
              <a:rPr lang="cs-CZ" dirty="0" smtClean="0"/>
              <a:t>stránky</a:t>
            </a:r>
          </a:p>
          <a:p>
            <a:pPr lvl="1" algn="just"/>
            <a:r>
              <a:rPr lang="cs-CZ" dirty="0"/>
              <a:t>nedostatek finančních </a:t>
            </a:r>
            <a:r>
              <a:rPr lang="cs-CZ" dirty="0" smtClean="0"/>
              <a:t>prostředků</a:t>
            </a:r>
          </a:p>
          <a:p>
            <a:pPr lvl="1" algn="just"/>
            <a:r>
              <a:rPr lang="cs-CZ" b="1" dirty="0"/>
              <a:t>n</a:t>
            </a:r>
            <a:r>
              <a:rPr lang="cs-CZ" b="1" dirty="0" smtClean="0"/>
              <a:t>edostatečné </a:t>
            </a:r>
            <a:r>
              <a:rPr lang="cs-CZ" b="1" dirty="0"/>
              <a:t>spektrum kulturních aktivit </a:t>
            </a:r>
            <a:r>
              <a:rPr lang="cs-CZ" dirty="0"/>
              <a:t>pro určité segmenty populace a </a:t>
            </a:r>
            <a:r>
              <a:rPr lang="cs-CZ" b="1" dirty="0"/>
              <a:t>nevyhovující infrastruktura</a:t>
            </a:r>
            <a:endParaRPr lang="cs-CZ" dirty="0" smtClean="0"/>
          </a:p>
          <a:p>
            <a:pPr lvl="1" algn="just"/>
            <a:r>
              <a:rPr lang="cs-CZ" dirty="0" smtClean="0"/>
              <a:t>zastaralý </a:t>
            </a:r>
            <a:r>
              <a:rPr lang="cs-CZ" dirty="0"/>
              <a:t>stav technického vybavení, </a:t>
            </a:r>
            <a:r>
              <a:rPr lang="cs-CZ" b="1" dirty="0"/>
              <a:t>pomalu postupující proces digitalizace</a:t>
            </a:r>
            <a:r>
              <a:rPr lang="cs-CZ" dirty="0"/>
              <a:t> a celkově nízká úroveň </a:t>
            </a:r>
            <a:r>
              <a:rPr lang="cs-CZ" dirty="0" smtClean="0"/>
              <a:t>modernizace</a:t>
            </a:r>
          </a:p>
          <a:p>
            <a:pPr lvl="1" algn="just"/>
            <a:r>
              <a:rPr lang="cs-CZ" dirty="0"/>
              <a:t>m</a:t>
            </a:r>
            <a:r>
              <a:rPr lang="cs-CZ" dirty="0" smtClean="0"/>
              <a:t>anagement</a:t>
            </a:r>
          </a:p>
          <a:p>
            <a:pPr lvl="1" algn="just"/>
            <a:r>
              <a:rPr lang="cs-CZ" dirty="0"/>
              <a:t>malý zájem o </a:t>
            </a:r>
            <a:r>
              <a:rPr lang="cs-CZ" dirty="0" smtClean="0"/>
              <a:t>kulturu</a:t>
            </a:r>
          </a:p>
          <a:p>
            <a:pPr lvl="1" algn="just"/>
            <a:r>
              <a:rPr lang="cs-CZ" dirty="0"/>
              <a:t>legislativa</a:t>
            </a:r>
            <a:endParaRPr lang="cs-CZ" dirty="0" smtClean="0"/>
          </a:p>
          <a:p>
            <a:pPr lvl="1"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83824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</a:t>
            </a:r>
            <a:br>
              <a:rPr lang="cs-CZ" dirty="0" smtClean="0"/>
            </a:br>
            <a:r>
              <a:rPr lang="cs-CZ" dirty="0" smtClean="0"/>
              <a:t>SKP 2009-2014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Cíle</a:t>
            </a:r>
          </a:p>
          <a:p>
            <a:pPr lvl="1" algn="just"/>
            <a:r>
              <a:rPr lang="cs-CZ" dirty="0" smtClean="0"/>
              <a:t>(1) </a:t>
            </a:r>
            <a:r>
              <a:rPr lang="cs-CZ" b="1" dirty="0" smtClean="0"/>
              <a:t>Využít </a:t>
            </a:r>
            <a:r>
              <a:rPr lang="cs-CZ" b="1" dirty="0"/>
              <a:t>přínosů umění </a:t>
            </a:r>
            <a:r>
              <a:rPr lang="cs-CZ" dirty="0"/>
              <a:t>a kulturního dědictví a s nimi spojené kreativity </a:t>
            </a:r>
            <a:r>
              <a:rPr lang="cs-CZ" b="1" dirty="0"/>
              <a:t>pro zvýšení konkurenceschopnosti </a:t>
            </a:r>
            <a:r>
              <a:rPr lang="cs-CZ" dirty="0"/>
              <a:t>ostatních oborů a </a:t>
            </a:r>
            <a:r>
              <a:rPr lang="cs-CZ" dirty="0" smtClean="0"/>
              <a:t>činností</a:t>
            </a:r>
          </a:p>
          <a:p>
            <a:pPr lvl="2" algn="just"/>
            <a:r>
              <a:rPr lang="cs-CZ" i="1" dirty="0"/>
              <a:t>1.5. Systém využívání potenciálu nemovitých kulturních památek pro intenzivnější poskytování kulturních služeb a služeb pro cestovní ruch s vyšší přidanou </a:t>
            </a:r>
            <a:r>
              <a:rPr lang="cs-CZ" i="1" dirty="0" smtClean="0"/>
              <a:t>hodnotou</a:t>
            </a:r>
            <a:endParaRPr lang="cs-CZ" dirty="0" smtClean="0"/>
          </a:p>
          <a:p>
            <a:pPr lvl="1" algn="just"/>
            <a:r>
              <a:rPr lang="cs-CZ" dirty="0" smtClean="0"/>
              <a:t>(2) Zvýraznit </a:t>
            </a:r>
            <a:r>
              <a:rPr lang="cs-CZ" b="1" dirty="0"/>
              <a:t>roli kultury v individuálním profesním a osobnostním růstu občanů</a:t>
            </a:r>
            <a:r>
              <a:rPr lang="cs-CZ" dirty="0"/>
              <a:t>, zejména pro rozvoj tvořivosti, kultivaci demokratických hodnot a individuálních postojů a pro posilování odpovědnosti za zděděné i vytvářené </a:t>
            </a:r>
            <a:r>
              <a:rPr lang="cs-CZ" dirty="0" smtClean="0"/>
              <a:t>hodnoty</a:t>
            </a:r>
          </a:p>
          <a:p>
            <a:pPr lvl="1" algn="just"/>
            <a:r>
              <a:rPr lang="cs-CZ" dirty="0" smtClean="0"/>
              <a:t>(3) Poskytovat </a:t>
            </a:r>
            <a:r>
              <a:rPr lang="cs-CZ" b="1" dirty="0"/>
              <a:t>přímou i nepřímou podporu uchování existujících kulturních hodnot </a:t>
            </a:r>
            <a:r>
              <a:rPr lang="cs-CZ" dirty="0"/>
              <a:t>a nakládání s nimi, stejně jako </a:t>
            </a:r>
            <a:r>
              <a:rPr lang="cs-CZ" b="1" dirty="0"/>
              <a:t>tvorbě hodnot </a:t>
            </a:r>
            <a:r>
              <a:rPr lang="cs-CZ" b="1" dirty="0" smtClean="0"/>
              <a:t>nových</a:t>
            </a:r>
          </a:p>
          <a:p>
            <a:pPr lvl="2" algn="just"/>
            <a:r>
              <a:rPr lang="cs-CZ" i="1" dirty="0"/>
              <a:t>3.1. Vyšší motivace vlastníků památek ke kontinuální péči o památkový </a:t>
            </a:r>
            <a:r>
              <a:rPr lang="cs-CZ" i="1" dirty="0" smtClean="0"/>
              <a:t>fond</a:t>
            </a:r>
          </a:p>
          <a:p>
            <a:pPr lvl="2" algn="just"/>
            <a:r>
              <a:rPr lang="cs-CZ" i="1" dirty="0"/>
              <a:t>3.2. Program na podporu uchování drobných památek v </a:t>
            </a:r>
            <a:r>
              <a:rPr lang="cs-CZ" i="1" dirty="0" smtClean="0"/>
              <a:t>krajině</a:t>
            </a:r>
            <a:endParaRPr lang="cs-CZ" dirty="0"/>
          </a:p>
          <a:p>
            <a:pPr lvl="1" algn="just"/>
            <a:r>
              <a:rPr lang="cs-CZ" dirty="0" smtClean="0"/>
              <a:t>(4) Vytvářet </a:t>
            </a:r>
            <a:r>
              <a:rPr lang="cs-CZ" b="1" dirty="0"/>
              <a:t>transparentní a nediskriminační prostředí</a:t>
            </a:r>
            <a:r>
              <a:rPr lang="cs-CZ" dirty="0"/>
              <a:t> pro kulturní aktivity a jejich podporu z úrovně státu, krajů a </a:t>
            </a:r>
            <a:r>
              <a:rPr lang="cs-CZ" dirty="0" smtClean="0"/>
              <a:t>obcí</a:t>
            </a:r>
          </a:p>
          <a:p>
            <a:pPr lvl="2" algn="just"/>
            <a:r>
              <a:rPr lang="cs-CZ" i="1" dirty="0"/>
              <a:t>4.1. Návrh nového památkového zákona</a:t>
            </a:r>
            <a:endParaRPr lang="cs-CZ" dirty="0"/>
          </a:p>
          <a:p>
            <a:pPr lvl="2" algn="just"/>
            <a:r>
              <a:rPr lang="cs-CZ" i="1" dirty="0"/>
              <a:t>4.6. Vytvoření krajských koordinačních orgánů pro lepší využití památkového </a:t>
            </a:r>
            <a:r>
              <a:rPr lang="cs-CZ" i="1" dirty="0" smtClean="0"/>
              <a:t>fondu</a:t>
            </a:r>
            <a:endParaRPr lang="cs-CZ" dirty="0"/>
          </a:p>
          <a:p>
            <a:pPr lvl="1" algn="just"/>
            <a:endParaRPr lang="cs-CZ" dirty="0"/>
          </a:p>
          <a:p>
            <a:pPr lvl="1" algn="just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25597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</a:t>
            </a:r>
            <a:r>
              <a:rPr lang="cs-CZ" dirty="0"/>
              <a:t>kulturní politika 2009-2014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219200"/>
            <a:ext cx="8435280" cy="493776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1.5. Využívání KP v CR</a:t>
            </a:r>
          </a:p>
          <a:p>
            <a:pPr lvl="1" algn="just"/>
            <a:r>
              <a:rPr lang="cs-CZ" b="1" dirty="0"/>
              <a:t>Strategie tvorby, prodeje a propagace turistických produktů NPÚ </a:t>
            </a:r>
            <a:r>
              <a:rPr lang="cs-CZ" dirty="0"/>
              <a:t>na období 2010-2015 a příprava na zavedení slevových programů (návštěvnická karta, rodinný pas atd</a:t>
            </a:r>
            <a:r>
              <a:rPr lang="cs-CZ" dirty="0" smtClean="0"/>
              <a:t>.) </a:t>
            </a:r>
            <a:r>
              <a:rPr lang="cs-CZ" dirty="0"/>
              <a:t>ve správě </a:t>
            </a:r>
            <a:r>
              <a:rPr lang="cs-CZ" dirty="0" smtClean="0"/>
              <a:t>NPÚ  (104)</a:t>
            </a:r>
          </a:p>
          <a:p>
            <a:pPr algn="just"/>
            <a:r>
              <a:rPr lang="cs-CZ" dirty="0" smtClean="0"/>
              <a:t>3.1. Motivace vlastníků ke kontinuální péči</a:t>
            </a:r>
          </a:p>
          <a:p>
            <a:pPr lvl="1" algn="just"/>
            <a:r>
              <a:rPr lang="cs-CZ" dirty="0" smtClean="0"/>
              <a:t>Možnost poskytovat příspěvek opakovaně = udržitelnost</a:t>
            </a:r>
          </a:p>
          <a:p>
            <a:pPr algn="just"/>
            <a:r>
              <a:rPr lang="cs-CZ" dirty="0" smtClean="0"/>
              <a:t>3.2. Drobné památky v krajině</a:t>
            </a:r>
          </a:p>
          <a:p>
            <a:pPr lvl="1" algn="just"/>
            <a:r>
              <a:rPr lang="cs-CZ" dirty="0" smtClean="0"/>
              <a:t>Podpora </a:t>
            </a:r>
            <a:r>
              <a:rPr lang="cs-CZ" dirty="0"/>
              <a:t>obnovy </a:t>
            </a:r>
            <a:r>
              <a:rPr lang="cs-CZ" dirty="0" smtClean="0"/>
              <a:t>KP prostřednictvím ORP</a:t>
            </a:r>
          </a:p>
          <a:p>
            <a:pPr lvl="1" algn="just"/>
            <a:r>
              <a:rPr lang="cs-CZ" dirty="0"/>
              <a:t>Program podpory obnovy tradičních odrůd ovocných </a:t>
            </a:r>
            <a:r>
              <a:rPr lang="cs-CZ" dirty="0" smtClean="0"/>
              <a:t>stromů - NE</a:t>
            </a:r>
            <a:endParaRPr lang="cs-CZ" dirty="0"/>
          </a:p>
          <a:p>
            <a:pPr algn="just"/>
            <a:r>
              <a:rPr lang="cs-CZ" dirty="0" smtClean="0"/>
              <a:t>4.1. Památkový zákon</a:t>
            </a:r>
          </a:p>
          <a:p>
            <a:pPr lvl="1" algn="just"/>
            <a:r>
              <a:rPr lang="cs-CZ" dirty="0" smtClean="0"/>
              <a:t>Věcný záměr</a:t>
            </a:r>
          </a:p>
          <a:p>
            <a:pPr algn="just"/>
            <a:r>
              <a:rPr lang="cs-CZ" dirty="0" smtClean="0"/>
              <a:t>4.6. Krajské koordinační orgány</a:t>
            </a:r>
          </a:p>
          <a:p>
            <a:pPr lvl="1" algn="just"/>
            <a:r>
              <a:rPr lang="cs-CZ" dirty="0"/>
              <a:t>Krajské komise pro nakládání s památkovým fondem </a:t>
            </a:r>
          </a:p>
        </p:txBody>
      </p:sp>
    </p:spTree>
    <p:extLst>
      <p:ext uri="{BB962C8B-B14F-4D97-AF65-F5344CB8AC3E}">
        <p14:creationId xmlns:p14="http://schemas.microsoft.com/office/powerpoint/2010/main" val="6999487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Státní kulturní </a:t>
            </a:r>
            <a:r>
              <a:rPr lang="cs-CZ" dirty="0" smtClean="0"/>
              <a:t>politika 2015-2020</a:t>
            </a:r>
            <a:br>
              <a:rPr lang="cs-CZ" dirty="0" smtClean="0"/>
            </a:br>
            <a:r>
              <a:rPr lang="cs-CZ" dirty="0" smtClean="0"/>
              <a:t>Priority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/>
              <a:t>1 </a:t>
            </a:r>
            <a:r>
              <a:rPr lang="cs-CZ" dirty="0"/>
              <a:t>Podpora </a:t>
            </a:r>
            <a:r>
              <a:rPr lang="cs-CZ" b="1" dirty="0"/>
              <a:t>kulturní identity</a:t>
            </a:r>
            <a:r>
              <a:rPr lang="cs-CZ" dirty="0"/>
              <a:t>, kulturní rozmanitosti a mezikulturního </a:t>
            </a:r>
            <a:r>
              <a:rPr lang="cs-CZ" dirty="0" smtClean="0"/>
              <a:t>dialogu (</a:t>
            </a:r>
            <a:r>
              <a:rPr lang="cs-CZ" dirty="0" smtClean="0">
                <a:solidFill>
                  <a:srgbClr val="FF0000"/>
                </a:solidFill>
              </a:rPr>
              <a:t>v kontextu aktuální problematiky migrace</a:t>
            </a:r>
            <a:r>
              <a:rPr lang="cs-CZ" dirty="0" smtClean="0"/>
              <a:t>)</a:t>
            </a:r>
          </a:p>
          <a:p>
            <a:pPr algn="just"/>
            <a:r>
              <a:rPr lang="cs-CZ" dirty="0"/>
              <a:t>2 </a:t>
            </a:r>
            <a:r>
              <a:rPr lang="cs-CZ" b="1" dirty="0"/>
              <a:t>Rozvoj kreativity</a:t>
            </a:r>
            <a:r>
              <a:rPr lang="cs-CZ" dirty="0"/>
              <a:t>, podpora kulturních činností a vzniku kulturních statků, poskytování veřejných kulturních služeb, práce s publikem, podpora přístupu ke kultuře a rozvoj participativní kultury usnadňující sociální </a:t>
            </a:r>
            <a:r>
              <a:rPr lang="cs-CZ" dirty="0" smtClean="0"/>
              <a:t>začlenění</a:t>
            </a:r>
          </a:p>
          <a:p>
            <a:pPr algn="just"/>
            <a:r>
              <a:rPr lang="cs-CZ" b="1" dirty="0"/>
              <a:t>3 Uchování kulturního </a:t>
            </a:r>
            <a:r>
              <a:rPr lang="cs-CZ" b="1" dirty="0" smtClean="0"/>
              <a:t>dědictví</a:t>
            </a:r>
          </a:p>
          <a:p>
            <a:pPr algn="just"/>
            <a:r>
              <a:rPr lang="cs-CZ" b="1" dirty="0"/>
              <a:t>4 Využití kulturního dědictví</a:t>
            </a:r>
            <a:r>
              <a:rPr lang="cs-CZ" dirty="0"/>
              <a:t> a kulturních činností, služeb a statků pro rozvoj hospodářství a zvyšování konkurenceschopnosti, podpora </a:t>
            </a:r>
            <a:r>
              <a:rPr lang="cs-CZ" dirty="0" smtClean="0"/>
              <a:t>mobility (</a:t>
            </a:r>
            <a:r>
              <a:rPr lang="cs-CZ" dirty="0" smtClean="0">
                <a:solidFill>
                  <a:srgbClr val="FF0000"/>
                </a:solidFill>
              </a:rPr>
              <a:t>oblast mobility/dopravy ve státní kulturní politice či obohacení odlišnými kulturními prvky z jiných regionů?</a:t>
            </a:r>
            <a:r>
              <a:rPr lang="cs-CZ" dirty="0" smtClean="0"/>
              <a:t>)</a:t>
            </a:r>
          </a:p>
          <a:p>
            <a:pPr algn="just"/>
            <a:r>
              <a:rPr lang="cs-CZ" dirty="0"/>
              <a:t>5 Využití nástrojů </a:t>
            </a:r>
            <a:r>
              <a:rPr lang="cs-CZ" b="1" dirty="0" err="1"/>
              <a:t>eCulture</a:t>
            </a:r>
            <a:r>
              <a:rPr lang="cs-CZ" dirty="0"/>
              <a:t> pro rozvoj </a:t>
            </a:r>
            <a:r>
              <a:rPr lang="cs-CZ" dirty="0" smtClean="0"/>
              <a:t>kultury</a:t>
            </a:r>
          </a:p>
          <a:p>
            <a:pPr algn="just"/>
            <a:r>
              <a:rPr lang="cs-CZ" dirty="0"/>
              <a:t>6 </a:t>
            </a:r>
            <a:r>
              <a:rPr lang="cs-CZ" b="1" dirty="0"/>
              <a:t>Efektivnější prostředí </a:t>
            </a:r>
            <a:r>
              <a:rPr lang="cs-CZ" dirty="0"/>
              <a:t>pro podporu kulturních činností, poskytování veřejných kulturních služeb, vzniku kulturních statků a uchování kulturního dědictví</a:t>
            </a:r>
          </a:p>
        </p:txBody>
      </p:sp>
    </p:spTree>
    <p:extLst>
      <p:ext uri="{BB962C8B-B14F-4D97-AF65-F5344CB8AC3E}">
        <p14:creationId xmlns:p14="http://schemas.microsoft.com/office/powerpoint/2010/main" val="9502289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Př. Koncepce </a:t>
            </a:r>
            <a:r>
              <a:rPr lang="cs-CZ" dirty="0"/>
              <a:t>památkové péče v České </a:t>
            </a:r>
            <a:r>
              <a:rPr lang="cs-CZ" dirty="0" smtClean="0"/>
              <a:t>republice na </a:t>
            </a:r>
            <a:r>
              <a:rPr lang="cs-CZ" dirty="0"/>
              <a:t>léta 2011 – </a:t>
            </a:r>
            <a:r>
              <a:rPr lang="cs-CZ" dirty="0" smtClean="0"/>
              <a:t>2016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/>
              <a:t>Analýza současného </a:t>
            </a:r>
            <a:r>
              <a:rPr lang="cs-CZ" dirty="0" smtClean="0"/>
              <a:t>stavu</a:t>
            </a:r>
          </a:p>
          <a:p>
            <a:pPr lvl="1"/>
            <a:r>
              <a:rPr lang="cs-CZ" dirty="0" smtClean="0"/>
              <a:t>Vyhodnocení </a:t>
            </a:r>
            <a:r>
              <a:rPr lang="cs-CZ" dirty="0"/>
              <a:t>období 2003 – </a:t>
            </a:r>
            <a:r>
              <a:rPr lang="cs-CZ" dirty="0" smtClean="0"/>
              <a:t>2010</a:t>
            </a:r>
          </a:p>
          <a:p>
            <a:pPr lvl="1"/>
            <a:r>
              <a:rPr lang="cs-CZ" dirty="0"/>
              <a:t>SWOT </a:t>
            </a:r>
            <a:r>
              <a:rPr lang="cs-CZ" dirty="0" smtClean="0"/>
              <a:t>analýza</a:t>
            </a:r>
          </a:p>
          <a:p>
            <a:r>
              <a:rPr lang="cs-CZ" dirty="0"/>
              <a:t>Cíle </a:t>
            </a:r>
            <a:r>
              <a:rPr lang="cs-CZ" dirty="0" smtClean="0"/>
              <a:t>koncepce (oblasti cílů)</a:t>
            </a:r>
          </a:p>
          <a:p>
            <a:pPr lvl="1"/>
            <a:r>
              <a:rPr lang="cs-CZ" dirty="0"/>
              <a:t>1.	Právní </a:t>
            </a:r>
            <a:r>
              <a:rPr lang="cs-CZ" dirty="0" smtClean="0"/>
              <a:t>předpisy</a:t>
            </a:r>
            <a:endParaRPr lang="cs-CZ" dirty="0"/>
          </a:p>
          <a:p>
            <a:pPr lvl="1"/>
            <a:r>
              <a:rPr lang="cs-CZ" dirty="0"/>
              <a:t>2.	Kulturní </a:t>
            </a:r>
            <a:r>
              <a:rPr lang="cs-CZ" dirty="0" smtClean="0"/>
              <a:t>památky</a:t>
            </a:r>
            <a:endParaRPr lang="cs-CZ" dirty="0"/>
          </a:p>
          <a:p>
            <a:pPr lvl="1"/>
            <a:r>
              <a:rPr lang="cs-CZ" dirty="0"/>
              <a:t>3.	Památkově chráněná </a:t>
            </a:r>
            <a:r>
              <a:rPr lang="cs-CZ" dirty="0" smtClean="0"/>
              <a:t>území</a:t>
            </a:r>
            <a:endParaRPr lang="cs-CZ" dirty="0"/>
          </a:p>
          <a:p>
            <a:pPr lvl="1"/>
            <a:r>
              <a:rPr lang="cs-CZ" dirty="0"/>
              <a:t>4.	Ústřední seznam kulturních </a:t>
            </a:r>
            <a:r>
              <a:rPr lang="cs-CZ" dirty="0" smtClean="0"/>
              <a:t>památek</a:t>
            </a:r>
            <a:endParaRPr lang="cs-CZ" dirty="0"/>
          </a:p>
          <a:p>
            <a:pPr lvl="1"/>
            <a:r>
              <a:rPr lang="cs-CZ" dirty="0"/>
              <a:t>5.	Evidence movitých kulturních </a:t>
            </a:r>
            <a:r>
              <a:rPr lang="cs-CZ" dirty="0" smtClean="0"/>
              <a:t>památek</a:t>
            </a:r>
            <a:endParaRPr lang="cs-CZ" dirty="0"/>
          </a:p>
          <a:p>
            <a:pPr lvl="1"/>
            <a:r>
              <a:rPr lang="cs-CZ" dirty="0"/>
              <a:t>6.	Monitoring památkového </a:t>
            </a:r>
            <a:r>
              <a:rPr lang="cs-CZ" dirty="0" smtClean="0"/>
              <a:t>fondu</a:t>
            </a:r>
            <a:endParaRPr lang="cs-CZ" dirty="0"/>
          </a:p>
          <a:p>
            <a:pPr lvl="1"/>
            <a:r>
              <a:rPr lang="cs-CZ" dirty="0"/>
              <a:t>7.	Výzkum a </a:t>
            </a:r>
            <a:r>
              <a:rPr lang="cs-CZ" dirty="0" smtClean="0"/>
              <a:t>vývoj</a:t>
            </a:r>
            <a:endParaRPr lang="cs-CZ" dirty="0"/>
          </a:p>
          <a:p>
            <a:pPr lvl="1"/>
            <a:r>
              <a:rPr lang="cs-CZ" dirty="0"/>
              <a:t>8.	Integrovaný systém ochrany movitého kulturního dědictví (ISO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/>
              <a:t>9.	Archeologické </a:t>
            </a:r>
            <a:r>
              <a:rPr lang="cs-CZ" dirty="0" smtClean="0"/>
              <a:t>dědictví</a:t>
            </a:r>
            <a:endParaRPr lang="cs-CZ" dirty="0"/>
          </a:p>
          <a:p>
            <a:pPr lvl="1"/>
            <a:r>
              <a:rPr lang="cs-CZ" dirty="0"/>
              <a:t>10.	Ochrana kulturní </a:t>
            </a:r>
            <a:r>
              <a:rPr lang="cs-CZ" dirty="0" smtClean="0"/>
              <a:t>krajiny</a:t>
            </a:r>
            <a:endParaRPr lang="cs-CZ" dirty="0"/>
          </a:p>
          <a:p>
            <a:pPr lvl="1"/>
            <a:r>
              <a:rPr lang="cs-CZ" dirty="0"/>
              <a:t>11.	Řešení nepředvídatelných </a:t>
            </a:r>
            <a:r>
              <a:rPr lang="cs-CZ" dirty="0" smtClean="0"/>
              <a:t>události</a:t>
            </a:r>
            <a:endParaRPr lang="cs-CZ" dirty="0"/>
          </a:p>
          <a:p>
            <a:pPr lvl="1"/>
            <a:r>
              <a:rPr lang="cs-CZ" dirty="0"/>
              <a:t>12.	Kompenzace za omezení vlastnického </a:t>
            </a:r>
            <a:r>
              <a:rPr lang="cs-CZ" dirty="0" smtClean="0"/>
              <a:t>práva</a:t>
            </a:r>
            <a:endParaRPr lang="cs-CZ" dirty="0"/>
          </a:p>
          <a:p>
            <a:pPr lvl="1"/>
            <a:r>
              <a:rPr lang="cs-CZ" dirty="0"/>
              <a:t>13.	Odborné </a:t>
            </a:r>
            <a:r>
              <a:rPr lang="cs-CZ" dirty="0" smtClean="0"/>
              <a:t>vzdělávání</a:t>
            </a:r>
            <a:endParaRPr lang="cs-CZ" dirty="0"/>
          </a:p>
          <a:p>
            <a:pPr lvl="1"/>
            <a:r>
              <a:rPr lang="cs-CZ" dirty="0"/>
              <a:t>14.	Edukační </a:t>
            </a:r>
            <a:r>
              <a:rPr lang="cs-CZ" dirty="0" smtClean="0"/>
              <a:t>aktivity</a:t>
            </a:r>
            <a:endParaRPr lang="cs-CZ" dirty="0"/>
          </a:p>
          <a:p>
            <a:pPr lvl="1"/>
            <a:r>
              <a:rPr lang="cs-CZ" dirty="0"/>
              <a:t>15.	Památky a cestovní </a:t>
            </a:r>
            <a:r>
              <a:rPr lang="cs-CZ" dirty="0" smtClean="0"/>
              <a:t>ruch</a:t>
            </a:r>
            <a:endParaRPr lang="cs-CZ" dirty="0"/>
          </a:p>
          <a:p>
            <a:pPr lvl="1"/>
            <a:r>
              <a:rPr lang="cs-CZ" dirty="0"/>
              <a:t>16.	Výkonné orgány památkové </a:t>
            </a:r>
            <a:r>
              <a:rPr lang="cs-CZ" dirty="0" smtClean="0"/>
              <a:t>péče</a:t>
            </a:r>
            <a:endParaRPr lang="cs-CZ" dirty="0"/>
          </a:p>
          <a:p>
            <a:pPr lvl="1"/>
            <a:r>
              <a:rPr lang="cs-CZ" dirty="0"/>
              <a:t>17.	Památková </a:t>
            </a:r>
            <a:r>
              <a:rPr lang="cs-CZ" dirty="0" smtClean="0"/>
              <a:t>inspekce</a:t>
            </a:r>
            <a:endParaRPr lang="cs-CZ" dirty="0"/>
          </a:p>
          <a:p>
            <a:pPr lvl="1"/>
            <a:r>
              <a:rPr lang="cs-CZ" dirty="0"/>
              <a:t>18.	Odborná organizace památkové </a:t>
            </a:r>
            <a:r>
              <a:rPr lang="cs-CZ" dirty="0" smtClean="0"/>
              <a:t>péče</a:t>
            </a:r>
            <a:endParaRPr lang="cs-CZ" dirty="0"/>
          </a:p>
          <a:p>
            <a:pPr lvl="1"/>
            <a:r>
              <a:rPr lang="cs-CZ" dirty="0"/>
              <a:t>19.	Účast dalších subjektů při nakládání s památkovým </a:t>
            </a:r>
            <a:r>
              <a:rPr lang="cs-CZ" dirty="0" smtClean="0"/>
              <a:t>fondem</a:t>
            </a:r>
            <a:endParaRPr lang="cs-CZ" dirty="0"/>
          </a:p>
          <a:p>
            <a:pPr marL="27432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68281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Koncepce PP 2017-2020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/>
              <a:t>II. Vyhodnocení plnění úkolů Koncepce památkové péče v České republice za léta 2011 – </a:t>
            </a:r>
            <a:r>
              <a:rPr lang="cs-CZ" dirty="0" smtClean="0"/>
              <a:t>2016</a:t>
            </a:r>
          </a:p>
          <a:p>
            <a:pPr algn="just"/>
            <a:r>
              <a:rPr lang="cs-CZ" dirty="0"/>
              <a:t>III. Cíle Koncepce památkové péče v České republice na léta 2017 – </a:t>
            </a:r>
            <a:r>
              <a:rPr lang="cs-CZ" dirty="0" smtClean="0"/>
              <a:t>2020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Přehled finančních prostředků vynaložených v dotačních programech Ministerstva kultury v oblasti památkové péče v letech 2005 – 2016 a souhrnný graf finančních prostředků vynaložených za období 1992 - 2016</a:t>
            </a:r>
          </a:p>
        </p:txBody>
      </p:sp>
    </p:spTree>
    <p:extLst>
      <p:ext uri="{BB962C8B-B14F-4D97-AF65-F5344CB8AC3E}">
        <p14:creationId xmlns:p14="http://schemas.microsoft.com/office/powerpoint/2010/main" val="38217568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SKP vs. Koncepce PP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499991" y="2174313"/>
            <a:ext cx="4320481" cy="3246108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755576" y="1216979"/>
            <a:ext cx="73448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SKP důvodová zpráva</a:t>
            </a:r>
          </a:p>
          <a:p>
            <a:r>
              <a:rPr lang="cs-CZ" dirty="0" smtClean="0"/>
              <a:t>-</a:t>
            </a:r>
            <a:r>
              <a:rPr lang="cs-CZ" dirty="0"/>
              <a:t>	výdaje státu na podporu kultury dosáhnou 1% výdajů státního rozpočtu,</a:t>
            </a:r>
          </a:p>
        </p:txBody>
      </p:sp>
      <p:sp>
        <p:nvSpPr>
          <p:cNvPr id="6" name="Obdélník 5"/>
          <p:cNvSpPr/>
          <p:nvPr/>
        </p:nvSpPr>
        <p:spPr>
          <a:xfrm>
            <a:off x="539552" y="5443807"/>
            <a:ext cx="81472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SR 2017 </a:t>
            </a:r>
          </a:p>
          <a:p>
            <a:r>
              <a:rPr lang="cs-CZ" dirty="0" smtClean="0"/>
              <a:t>1 </a:t>
            </a:r>
            <a:r>
              <a:rPr lang="cs-CZ" dirty="0"/>
              <a:t>428 561 </a:t>
            </a:r>
            <a:r>
              <a:rPr lang="cs-CZ" dirty="0" smtClean="0"/>
              <a:t>811 tis. Kč (tj. pro optimistickou hodnotu 0,049 %)</a:t>
            </a:r>
          </a:p>
        </p:txBody>
      </p:sp>
      <p:graphicFrame>
        <p:nvGraphicFramePr>
          <p:cNvPr id="7" name="Graf 6"/>
          <p:cNvGraphicFramePr/>
          <p:nvPr>
            <p:extLst>
              <p:ext uri="{D42A27DB-BD31-4B8C-83A1-F6EECF244321}">
                <p14:modId xmlns:p14="http://schemas.microsoft.com/office/powerpoint/2010/main" val="126013822"/>
              </p:ext>
            </p:extLst>
          </p:nvPr>
        </p:nvGraphicFramePr>
        <p:xfrm>
          <a:off x="179511" y="2140309"/>
          <a:ext cx="4320480" cy="3313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963548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Výdaje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457200" y="2682443"/>
          <a:ext cx="8229600" cy="20106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34238">
                  <a:extLst>
                    <a:ext uri="{9D8B030D-6E8A-4147-A177-3AD203B41FA5}">
                      <a16:colId xmlns:a16="http://schemas.microsoft.com/office/drawing/2014/main" val="1454501544"/>
                    </a:ext>
                  </a:extLst>
                </a:gridCol>
                <a:gridCol w="710469">
                  <a:extLst>
                    <a:ext uri="{9D8B030D-6E8A-4147-A177-3AD203B41FA5}">
                      <a16:colId xmlns:a16="http://schemas.microsoft.com/office/drawing/2014/main" val="874956723"/>
                    </a:ext>
                  </a:extLst>
                </a:gridCol>
                <a:gridCol w="710469">
                  <a:extLst>
                    <a:ext uri="{9D8B030D-6E8A-4147-A177-3AD203B41FA5}">
                      <a16:colId xmlns:a16="http://schemas.microsoft.com/office/drawing/2014/main" val="608013541"/>
                    </a:ext>
                  </a:extLst>
                </a:gridCol>
                <a:gridCol w="710469">
                  <a:extLst>
                    <a:ext uri="{9D8B030D-6E8A-4147-A177-3AD203B41FA5}">
                      <a16:colId xmlns:a16="http://schemas.microsoft.com/office/drawing/2014/main" val="3082520169"/>
                    </a:ext>
                  </a:extLst>
                </a:gridCol>
                <a:gridCol w="772791">
                  <a:extLst>
                    <a:ext uri="{9D8B030D-6E8A-4147-A177-3AD203B41FA5}">
                      <a16:colId xmlns:a16="http://schemas.microsoft.com/office/drawing/2014/main" val="2371579404"/>
                    </a:ext>
                  </a:extLst>
                </a:gridCol>
                <a:gridCol w="772791">
                  <a:extLst>
                    <a:ext uri="{9D8B030D-6E8A-4147-A177-3AD203B41FA5}">
                      <a16:colId xmlns:a16="http://schemas.microsoft.com/office/drawing/2014/main" val="2308144534"/>
                    </a:ext>
                  </a:extLst>
                </a:gridCol>
                <a:gridCol w="772791">
                  <a:extLst>
                    <a:ext uri="{9D8B030D-6E8A-4147-A177-3AD203B41FA5}">
                      <a16:colId xmlns:a16="http://schemas.microsoft.com/office/drawing/2014/main" val="3530592346"/>
                    </a:ext>
                  </a:extLst>
                </a:gridCol>
                <a:gridCol w="772791">
                  <a:extLst>
                    <a:ext uri="{9D8B030D-6E8A-4147-A177-3AD203B41FA5}">
                      <a16:colId xmlns:a16="http://schemas.microsoft.com/office/drawing/2014/main" val="709825793"/>
                    </a:ext>
                  </a:extLst>
                </a:gridCol>
                <a:gridCol w="772791">
                  <a:extLst>
                    <a:ext uri="{9D8B030D-6E8A-4147-A177-3AD203B41FA5}">
                      <a16:colId xmlns:a16="http://schemas.microsoft.com/office/drawing/2014/main" val="2481969734"/>
                    </a:ext>
                  </a:extLst>
                </a:gridCol>
              </a:tblGrid>
              <a:tr h="18703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Pododdíl paragrafů (název)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2010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2011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2012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2013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2014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2015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2016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2017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extLst>
                  <a:ext uri="{0D108BD9-81ED-4DB2-BD59-A6C34878D82A}">
                    <a16:rowId xmlns:a16="http://schemas.microsoft.com/office/drawing/2014/main" val="1096232719"/>
                  </a:ext>
                </a:extLst>
              </a:tr>
              <a:tr h="289906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Činnosti registrovaných církví a náboženských společností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1 439 008 000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1 444 753 000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1 440 815 000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3 403 824 265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3 468 473 617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3 496 805 705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3 432 776 266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3 366 719 398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extLst>
                  <a:ext uri="{0D108BD9-81ED-4DB2-BD59-A6C34878D82A}">
                    <a16:rowId xmlns:a16="http://schemas.microsoft.com/office/drawing/2014/main" val="1802150190"/>
                  </a:ext>
                </a:extLst>
              </a:tr>
              <a:tr h="187036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Kultura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3 936 794 920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3 661 462 767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4 159 514 883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4 011 248 801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4 508 474 391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5 192 641 551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5 799 026 264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6 037 919 465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extLst>
                  <a:ext uri="{0D108BD9-81ED-4DB2-BD59-A6C34878D82A}">
                    <a16:rowId xmlns:a16="http://schemas.microsoft.com/office/drawing/2014/main" val="352401383"/>
                  </a:ext>
                </a:extLst>
              </a:tr>
              <a:tr h="289906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Ochrana památek a péče o kulturní dědictví a národní a historické povědomí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1 885 358 060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2 161 840 987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2 166 130 442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2 285 890 642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2 130 945 540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1 935 862 126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1 767 989 015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1 915 439 229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extLst>
                  <a:ext uri="{0D108BD9-81ED-4DB2-BD59-A6C34878D82A}">
                    <a16:rowId xmlns:a16="http://schemas.microsoft.com/office/drawing/2014/main" val="3869292409"/>
                  </a:ext>
                </a:extLst>
              </a:tr>
              <a:tr h="289906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Ostatní činnosti v záležitostech kultury, církví a sdělovacích prostředků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87 788 600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109 502 504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86 933 112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58 583 990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101 341 030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124 748 133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78 432 240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70 036 276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extLst>
                  <a:ext uri="{0D108BD9-81ED-4DB2-BD59-A6C34878D82A}">
                    <a16:rowId xmlns:a16="http://schemas.microsoft.com/office/drawing/2014/main" val="100899965"/>
                  </a:ext>
                </a:extLst>
              </a:tr>
              <a:tr h="289906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Správa v oblasti kultury, církví a sdělovacích prostředků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258 818 310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277 269 243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269 952 385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250 693 302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242 977 060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303 027 357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316 786 961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327 867 505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extLst>
                  <a:ext uri="{0D108BD9-81ED-4DB2-BD59-A6C34878D82A}">
                    <a16:rowId xmlns:a16="http://schemas.microsoft.com/office/drawing/2014/main" val="1650069799"/>
                  </a:ext>
                </a:extLst>
              </a:tr>
              <a:tr h="289906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Výzkum a vývoj v oblasti kultury, církví a sdělovacích prostředků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98 586 620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208 359 469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376 113 466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471 429 410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477 986 876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469 407 688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375 571 758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388 182 239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extLst>
                  <a:ext uri="{0D108BD9-81ED-4DB2-BD59-A6C34878D82A}">
                    <a16:rowId xmlns:a16="http://schemas.microsoft.com/office/drawing/2014/main" val="1172808413"/>
                  </a:ext>
                </a:extLst>
              </a:tr>
              <a:tr h="187036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7 706 354 510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7 863 187 969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8 499 459 287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10 481 670 410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10 930 198 514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11 522 492 561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11 770 582 504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dirty="0">
                          <a:effectLst/>
                        </a:rPr>
                        <a:t>12 106 164 113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52" marR="9352" marT="9352" marB="0" anchor="b"/>
                </a:tc>
                <a:extLst>
                  <a:ext uri="{0D108BD9-81ED-4DB2-BD59-A6C34878D82A}">
                    <a16:rowId xmlns:a16="http://schemas.microsoft.com/office/drawing/2014/main" val="2985220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26180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Ekonomické nástroje památkové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Nepřímé ekonomické nástroje</a:t>
            </a:r>
          </a:p>
          <a:p>
            <a:r>
              <a:rPr lang="cs-CZ" dirty="0" smtClean="0"/>
              <a:t>Přímé ekonomické nástroje</a:t>
            </a:r>
          </a:p>
          <a:p>
            <a:pPr lvl="1"/>
            <a:r>
              <a:rPr lang="cs-CZ" dirty="0" smtClean="0"/>
              <a:t>Nadnárodní úroveň</a:t>
            </a:r>
          </a:p>
          <a:p>
            <a:pPr lvl="1"/>
            <a:r>
              <a:rPr lang="cs-CZ" dirty="0" smtClean="0"/>
              <a:t>Národní úroveň</a:t>
            </a:r>
          </a:p>
          <a:p>
            <a:pPr lvl="1"/>
            <a:r>
              <a:rPr lang="cs-CZ" dirty="0" smtClean="0"/>
              <a:t>Krajská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6191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Ústřední orgány a jejich kompetence v </a:t>
            </a:r>
            <a:r>
              <a:rPr lang="cs-CZ" dirty="0" smtClean="0"/>
              <a:t>oblasti kulturních </a:t>
            </a:r>
            <a:r>
              <a:rPr lang="cs-CZ" dirty="0"/>
              <a:t>hodnot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Ministerstvo </a:t>
            </a:r>
            <a:r>
              <a:rPr lang="cs-CZ" b="1" dirty="0" smtClean="0"/>
              <a:t>kultury</a:t>
            </a:r>
          </a:p>
          <a:p>
            <a:pPr lvl="1"/>
            <a:r>
              <a:rPr lang="cs-CZ" b="1" dirty="0" smtClean="0"/>
              <a:t>ve </a:t>
            </a:r>
            <a:r>
              <a:rPr lang="cs-CZ" b="1" dirty="0"/>
              <a:t>věcech výkonu památkové </a:t>
            </a:r>
            <a:r>
              <a:rPr lang="cs-CZ" b="1" dirty="0" smtClean="0"/>
              <a:t>péče</a:t>
            </a:r>
          </a:p>
          <a:p>
            <a:pPr lvl="1"/>
            <a:endParaRPr lang="cs-CZ" dirty="0" smtClean="0"/>
          </a:p>
          <a:p>
            <a:pPr lvl="1"/>
            <a:r>
              <a:rPr lang="cs-CZ" dirty="0"/>
              <a:t>Ministerstvo školství, mládeže a tělovýchovy</a:t>
            </a:r>
          </a:p>
          <a:p>
            <a:pPr lvl="2"/>
            <a:r>
              <a:rPr lang="cs-CZ" dirty="0" smtClean="0"/>
              <a:t>vzdělávání </a:t>
            </a:r>
            <a:r>
              <a:rPr lang="cs-CZ" dirty="0"/>
              <a:t>včetně základní </a:t>
            </a:r>
            <a:r>
              <a:rPr lang="cs-CZ" b="1" dirty="0"/>
              <a:t>orientace na kulturní hodnoty</a:t>
            </a:r>
          </a:p>
          <a:p>
            <a:pPr lvl="1"/>
            <a:r>
              <a:rPr lang="cs-CZ" dirty="0" smtClean="0"/>
              <a:t>Ministerstvo </a:t>
            </a:r>
            <a:r>
              <a:rPr lang="cs-CZ" dirty="0"/>
              <a:t>pro místní </a:t>
            </a:r>
            <a:r>
              <a:rPr lang="cs-CZ" dirty="0" smtClean="0"/>
              <a:t>rozvoj</a:t>
            </a:r>
          </a:p>
          <a:p>
            <a:pPr lvl="2"/>
            <a:r>
              <a:rPr lang="pt-BR" sz="2200" b="1" dirty="0" smtClean="0"/>
              <a:t>územní </a:t>
            </a:r>
            <a:r>
              <a:rPr lang="pt-BR" sz="2200" b="1" dirty="0"/>
              <a:t>plánování </a:t>
            </a:r>
            <a:r>
              <a:rPr lang="pt-BR" sz="2200" b="1" dirty="0" smtClean="0"/>
              <a:t>a</a:t>
            </a:r>
            <a:r>
              <a:rPr lang="cs-CZ" sz="2200" b="1" dirty="0" smtClean="0"/>
              <a:t> stavební řádu</a:t>
            </a:r>
          </a:p>
          <a:p>
            <a:pPr lvl="1"/>
            <a:r>
              <a:rPr lang="cs-CZ" dirty="0"/>
              <a:t>Ministerstvo životního </a:t>
            </a:r>
            <a:r>
              <a:rPr lang="cs-CZ" dirty="0" smtClean="0"/>
              <a:t>prostředí</a:t>
            </a:r>
          </a:p>
          <a:p>
            <a:pPr lvl="2"/>
            <a:r>
              <a:rPr lang="cs-CZ" b="1" dirty="0" smtClean="0"/>
              <a:t>ochrana</a:t>
            </a:r>
            <a:r>
              <a:rPr lang="cs-CZ" dirty="0" smtClean="0"/>
              <a:t> </a:t>
            </a:r>
            <a:r>
              <a:rPr lang="cs-CZ" dirty="0"/>
              <a:t>životního prostředí</a:t>
            </a:r>
            <a:r>
              <a:rPr lang="cs-CZ" dirty="0" smtClean="0"/>
              <a:t>, přírody </a:t>
            </a:r>
            <a:r>
              <a:rPr lang="cs-CZ" dirty="0"/>
              <a:t>a </a:t>
            </a:r>
            <a:r>
              <a:rPr lang="cs-CZ" b="1" dirty="0" smtClean="0"/>
              <a:t>krajiny</a:t>
            </a:r>
          </a:p>
          <a:p>
            <a:pPr lvl="1"/>
            <a:r>
              <a:rPr lang="cs-CZ" dirty="0" smtClean="0"/>
              <a:t>Ministerstvo </a:t>
            </a:r>
            <a:r>
              <a:rPr lang="cs-CZ" dirty="0"/>
              <a:t>práce a sociálních </a:t>
            </a:r>
            <a:r>
              <a:rPr lang="cs-CZ" dirty="0" smtClean="0"/>
              <a:t>věcí </a:t>
            </a:r>
          </a:p>
          <a:p>
            <a:pPr lvl="2"/>
            <a:r>
              <a:rPr lang="cs-CZ" dirty="0" smtClean="0"/>
              <a:t>při </a:t>
            </a:r>
            <a:r>
              <a:rPr lang="cs-CZ" dirty="0"/>
              <a:t>vytváření </a:t>
            </a:r>
            <a:r>
              <a:rPr lang="cs-CZ" dirty="0" smtClean="0"/>
              <a:t>sociálněekonomických podmínek </a:t>
            </a:r>
            <a:r>
              <a:rPr lang="cs-CZ" dirty="0"/>
              <a:t>a možností pro kulturní život občanů </a:t>
            </a:r>
            <a:r>
              <a:rPr lang="cs-CZ" dirty="0" smtClean="0"/>
              <a:t>ČR</a:t>
            </a:r>
          </a:p>
          <a:p>
            <a:pPr lvl="1"/>
            <a:r>
              <a:rPr lang="cs-CZ" dirty="0" smtClean="0"/>
              <a:t>Ministerstvo financí</a:t>
            </a:r>
          </a:p>
          <a:p>
            <a:pPr lvl="2"/>
            <a:r>
              <a:rPr lang="cs-CZ" dirty="0" smtClean="0"/>
              <a:t>zajišťování </a:t>
            </a:r>
            <a:r>
              <a:rPr lang="cs-CZ" dirty="0"/>
              <a:t>prostředků pro </a:t>
            </a:r>
            <a:r>
              <a:rPr lang="cs-CZ" dirty="0" smtClean="0"/>
              <a:t>realizaci kulturního </a:t>
            </a:r>
            <a:r>
              <a:rPr lang="cs-CZ" dirty="0"/>
              <a:t>prostředí na území ČR.</a:t>
            </a:r>
          </a:p>
        </p:txBody>
      </p:sp>
    </p:spTree>
    <p:extLst>
      <p:ext uri="{BB962C8B-B14F-4D97-AF65-F5344CB8AC3E}">
        <p14:creationId xmlns:p14="http://schemas.microsoft.com/office/powerpoint/2010/main" val="34031773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Nepřímé ekonomické nástroje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Zákon č. 586/1992 Sb., o daních z příjmů</a:t>
            </a:r>
          </a:p>
          <a:p>
            <a:pPr lvl="1"/>
            <a:r>
              <a:rPr lang="cs-CZ" dirty="0" smtClean="0"/>
              <a:t>Dar (odpočet od základu daně (1000 Kč a 2 % / 2000 a 5%)</a:t>
            </a:r>
          </a:p>
          <a:p>
            <a:pPr lvl="1"/>
            <a:r>
              <a:rPr lang="cs-CZ" sz="2400" dirty="0"/>
              <a:t>zvýhodňuje odpisy na nemovitých kulturních památkách </a:t>
            </a:r>
          </a:p>
          <a:p>
            <a:r>
              <a:rPr lang="cs-CZ" dirty="0" smtClean="0"/>
              <a:t>Zákon </a:t>
            </a:r>
            <a:r>
              <a:rPr lang="cs-CZ" sz="2800" dirty="0"/>
              <a:t>č</a:t>
            </a:r>
            <a:r>
              <a:rPr lang="cs-CZ" dirty="0"/>
              <a:t>. 235/2004 Sb., o dani z přidané hodnoty</a:t>
            </a:r>
          </a:p>
          <a:p>
            <a:pPr lvl="1"/>
            <a:r>
              <a:rPr lang="cs-CZ" dirty="0" smtClean="0"/>
              <a:t>Příloha 2 - </a:t>
            </a:r>
            <a:r>
              <a:rPr lang="cs-CZ" dirty="0"/>
              <a:t>restaurátorské činnosti – nižší </a:t>
            </a:r>
            <a:r>
              <a:rPr lang="cs-CZ" dirty="0" smtClean="0"/>
              <a:t>sazba</a:t>
            </a:r>
            <a:endParaRPr lang="cs-CZ" dirty="0"/>
          </a:p>
          <a:p>
            <a:r>
              <a:rPr lang="cs-CZ" dirty="0"/>
              <a:t>Zákon č. 338/1992 Sb., o dani z </a:t>
            </a:r>
            <a:r>
              <a:rPr lang="cs-CZ" dirty="0" smtClean="0"/>
              <a:t>nemovitosti</a:t>
            </a:r>
          </a:p>
          <a:p>
            <a:pPr lvl="1"/>
            <a:r>
              <a:rPr lang="cs-CZ" sz="2400" dirty="0"/>
              <a:t>osvobození od daně z nemovitosti pro kulturní památky</a:t>
            </a:r>
          </a:p>
          <a:p>
            <a:r>
              <a:rPr lang="cs-CZ" dirty="0" smtClean="0"/>
              <a:t>Zákon </a:t>
            </a:r>
            <a:r>
              <a:rPr lang="cs-CZ" dirty="0"/>
              <a:t>č. 357/1992 Sb., o dani dědické, dani darovací a dani z převodu nemovitostí</a:t>
            </a:r>
          </a:p>
          <a:p>
            <a:pPr lvl="1"/>
            <a:r>
              <a:rPr lang="cs-CZ" sz="2400" dirty="0"/>
              <a:t>osvobození od daně </a:t>
            </a:r>
            <a:r>
              <a:rPr lang="cs-CZ" sz="2400" dirty="0" smtClean="0"/>
              <a:t>pro </a:t>
            </a:r>
            <a:r>
              <a:rPr lang="cs-CZ" sz="2400" dirty="0"/>
              <a:t>kulturní památky</a:t>
            </a:r>
          </a:p>
        </p:txBody>
      </p:sp>
    </p:spTree>
    <p:extLst>
      <p:ext uri="{BB962C8B-B14F-4D97-AF65-F5344CB8AC3E}">
        <p14:creationId xmlns:p14="http://schemas.microsoft.com/office/powerpoint/2010/main" val="15279552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Přímé ekonomické </a:t>
            </a:r>
            <a:r>
              <a:rPr lang="cs-CZ" dirty="0"/>
              <a:t>nástroje památkové péče</a:t>
            </a:r>
          </a:p>
        </p:txBody>
      </p:sp>
      <p:pic>
        <p:nvPicPr>
          <p:cNvPr id="4" name="Picture 3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77" t="28217" r="19687" b="12154"/>
          <a:stretch>
            <a:fillRect/>
          </a:stretch>
        </p:blipFill>
        <p:spPr>
          <a:xfrm>
            <a:off x="467544" y="1219200"/>
            <a:ext cx="8280920" cy="4937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1333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rozvoje venkova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Opatření III.2.2 Obnova a rozvoj kulturního dědictví </a:t>
            </a:r>
            <a:r>
              <a:rPr lang="cs-CZ" dirty="0" smtClean="0"/>
              <a:t>venkova</a:t>
            </a:r>
          </a:p>
          <a:p>
            <a:pPr lvl="1" algn="just"/>
            <a:r>
              <a:rPr lang="cs-CZ" sz="2500" dirty="0"/>
              <a:t>nová výstavba, stavební obnova (rekonstrukce, modernizace, statické zabezpečení) budov a ploch sloužících zajištění občanského vybavení v oblasti </a:t>
            </a:r>
            <a:r>
              <a:rPr lang="cs-CZ" sz="2500" dirty="0" smtClean="0"/>
              <a:t>kultury</a:t>
            </a:r>
            <a:endParaRPr lang="cs-CZ" sz="2500" dirty="0"/>
          </a:p>
          <a:p>
            <a:pPr lvl="1" algn="just"/>
            <a:r>
              <a:rPr lang="cs-CZ" sz="2500" dirty="0"/>
              <a:t>zpracování studií obnovy a využití památek, programů regenerace památkově významných území, soupisů a map památek na venkově, plánů péče, geodetických </a:t>
            </a:r>
            <a:r>
              <a:rPr lang="cs-CZ" sz="2500" dirty="0" smtClean="0"/>
              <a:t>prací</a:t>
            </a:r>
            <a:endParaRPr lang="cs-CZ" sz="2500" dirty="0"/>
          </a:p>
          <a:p>
            <a:pPr lvl="1" algn="just"/>
            <a:r>
              <a:rPr lang="cs-CZ" sz="2500" dirty="0"/>
              <a:t>stavební obnova (rekonstrukce, modernizace, statické zabezpečení) památkových budov a </a:t>
            </a:r>
            <a:r>
              <a:rPr lang="cs-CZ" sz="2500" dirty="0" smtClean="0"/>
              <a:t>ploch</a:t>
            </a:r>
            <a:endParaRPr lang="cs-CZ" sz="2500" dirty="0"/>
          </a:p>
          <a:p>
            <a:pPr lvl="1" algn="just"/>
            <a:r>
              <a:rPr lang="cs-CZ" sz="2500" dirty="0"/>
              <a:t>revitalizace historických parků, historických zahrad a </a:t>
            </a:r>
            <a:r>
              <a:rPr lang="cs-CZ" sz="2500" dirty="0" smtClean="0"/>
              <a:t>alejí</a:t>
            </a:r>
            <a:endParaRPr lang="cs-CZ" sz="2500" dirty="0"/>
          </a:p>
          <a:p>
            <a:pPr lvl="1" algn="just"/>
            <a:r>
              <a:rPr lang="cs-CZ" sz="2500" dirty="0"/>
              <a:t>nákup budov, strojů, zařízení, vybavení, hardware, software, investice na realizaci výstavních expozic, muzeí s nabídkou místních kulturních a historických zajímavostí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33956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Programy na úrovni MK </a:t>
            </a:r>
            <a:r>
              <a:rPr lang="cs-CZ" dirty="0" smtClean="0"/>
              <a:t>ČR – národní úroveň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dirty="0"/>
              <a:t>Havarijní program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Program regenerace </a:t>
            </a:r>
            <a:r>
              <a:rPr lang="cs-CZ" sz="2800" dirty="0" smtClean="0"/>
              <a:t>MPR </a:t>
            </a:r>
            <a:r>
              <a:rPr lang="cs-CZ" sz="2800" dirty="0"/>
              <a:t>a </a:t>
            </a:r>
            <a:r>
              <a:rPr lang="cs-CZ" sz="2800" dirty="0" smtClean="0"/>
              <a:t>MPZ</a:t>
            </a:r>
            <a:endParaRPr lang="cs-CZ" sz="2800" dirty="0"/>
          </a:p>
          <a:p>
            <a:pPr>
              <a:lnSpc>
                <a:spcPct val="80000"/>
              </a:lnSpc>
            </a:pPr>
            <a:r>
              <a:rPr lang="cs-CZ" sz="2800" dirty="0"/>
              <a:t>Program záchrany architektonického dědictví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Program péče o </a:t>
            </a:r>
            <a:r>
              <a:rPr lang="cs-CZ" sz="2800" dirty="0" smtClean="0"/>
              <a:t>VPR a VPZ </a:t>
            </a:r>
            <a:r>
              <a:rPr lang="cs-CZ" sz="2800" dirty="0"/>
              <a:t>a </a:t>
            </a:r>
            <a:r>
              <a:rPr lang="cs-CZ" sz="2800" dirty="0" smtClean="0"/>
              <a:t>KPZ</a:t>
            </a:r>
            <a:endParaRPr lang="cs-CZ" sz="2800" dirty="0"/>
          </a:p>
          <a:p>
            <a:pPr>
              <a:lnSpc>
                <a:spcPct val="80000"/>
              </a:lnSpc>
            </a:pPr>
            <a:r>
              <a:rPr lang="cs-CZ" sz="2800" dirty="0"/>
              <a:t>Program restaurování movitých </a:t>
            </a:r>
            <a:r>
              <a:rPr lang="cs-CZ" sz="2800" dirty="0" smtClean="0"/>
              <a:t>KP</a:t>
            </a:r>
            <a:endParaRPr lang="cs-CZ" sz="2800" dirty="0"/>
          </a:p>
          <a:p>
            <a:pPr>
              <a:lnSpc>
                <a:spcPct val="80000"/>
              </a:lnSpc>
            </a:pPr>
            <a:r>
              <a:rPr lang="cs-CZ" sz="2800" dirty="0"/>
              <a:t>Podpora obnovy </a:t>
            </a:r>
            <a:r>
              <a:rPr lang="cs-CZ" sz="2800" dirty="0" smtClean="0"/>
              <a:t>KP prostřednictvím ORP</a:t>
            </a:r>
            <a:endParaRPr lang="cs-CZ" sz="2800" dirty="0"/>
          </a:p>
          <a:p>
            <a:pPr>
              <a:lnSpc>
                <a:spcPct val="80000"/>
              </a:lnSpc>
            </a:pPr>
            <a:r>
              <a:rPr lang="cs-CZ" sz="2800" dirty="0"/>
              <a:t>Podpora záchranných archeologických průzkumů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Podpora pro památky UNESCO</a:t>
            </a:r>
          </a:p>
          <a:p>
            <a:pPr>
              <a:lnSpc>
                <a:spcPct val="80000"/>
              </a:lnSpc>
            </a:pPr>
            <a:r>
              <a:rPr lang="cs-CZ" sz="2800" i="1" dirty="0"/>
              <a:t>Program podpory občanských sdružení v </a:t>
            </a:r>
            <a:r>
              <a:rPr lang="cs-CZ" sz="2800" i="1" dirty="0" smtClean="0"/>
              <a:t>PP</a:t>
            </a:r>
          </a:p>
          <a:p>
            <a:pPr>
              <a:lnSpc>
                <a:spcPct val="80000"/>
              </a:lnSpc>
            </a:pPr>
            <a:r>
              <a:rPr lang="cs-CZ" sz="2800" i="1" dirty="0"/>
              <a:t>Program Kulturní aktivity v </a:t>
            </a:r>
            <a:r>
              <a:rPr lang="cs-CZ" sz="2800" i="1"/>
              <a:t>památkové </a:t>
            </a:r>
            <a:r>
              <a:rPr lang="cs-CZ" sz="2800" i="1" smtClean="0"/>
              <a:t>péči</a:t>
            </a:r>
          </a:p>
          <a:p>
            <a:pPr>
              <a:lnSpc>
                <a:spcPct val="80000"/>
              </a:lnSpc>
            </a:pP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3683747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16360"/>
          </a:xfrm>
        </p:spPr>
        <p:txBody>
          <a:bodyPr>
            <a:noAutofit/>
          </a:bodyPr>
          <a:lstStyle/>
          <a:p>
            <a:r>
              <a:rPr lang="cs-CZ" sz="2400" dirty="0"/>
              <a:t>Porovnání vývoje výdajů na památkovou péči z programů MK ČR a programového financování z rozpočtů krajů v letech 2002-2010 (v mil. Kč)</a:t>
            </a:r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7757"/>
            <a:ext cx="8424936" cy="4778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69343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Hlavní zásady programů financujících památkovou péči v kraji Vysočina a v Jihomoravském kraji</a:t>
            </a:r>
          </a:p>
        </p:txBody>
      </p:sp>
      <p:graphicFrame>
        <p:nvGraphicFramePr>
          <p:cNvPr id="5" name="Group 2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1881722"/>
              </p:ext>
            </p:extLst>
          </p:nvPr>
        </p:nvGraphicFramePr>
        <p:xfrm>
          <a:off x="323529" y="1340768"/>
          <a:ext cx="8568950" cy="4824537"/>
        </p:xfrm>
        <a:graphic>
          <a:graphicData uri="http://schemas.openxmlformats.org/drawingml/2006/table">
            <a:tbl>
              <a:tblPr/>
              <a:tblGrid>
                <a:gridCol w="1336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4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15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15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1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0357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Kraj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Program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Výše podpory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Způsob vyplacení podpory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Doba realizace projektu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Výše dotací       r. 2010    (v tis. Kč)      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Počet projektů        r. 2010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123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(v tis. Kč)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542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Vysočina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Obnova </a:t>
                      </a:r>
                      <a:r>
                        <a:rPr kumimoji="0" lang="cs-CZ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pam</a:t>
                      </a: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chráněných území 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10-100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zpětně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 měsíců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1 500 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8891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Vysočina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Zásady Zastup.  kraje Vysočina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max. 300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zpětně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kalendářní rok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9 999 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542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Jihomoravský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Dotační program   JM kraje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X.00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dopředu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kalendářní rok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7 360 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91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93696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Feedback vybraných programů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Program regenerace MPR a MPZ</a:t>
            </a:r>
          </a:p>
          <a:p>
            <a:pPr lvl="1"/>
            <a:r>
              <a:rPr lang="cs-CZ" dirty="0" smtClean="0"/>
              <a:t>2008 – 2010</a:t>
            </a:r>
          </a:p>
          <a:p>
            <a:pPr lvl="2"/>
            <a:r>
              <a:rPr lang="cs-CZ" dirty="0" smtClean="0"/>
              <a:t>Schválení Palmové zahrady (Hradec Králové)</a:t>
            </a:r>
          </a:p>
          <a:p>
            <a:pPr lvl="3"/>
            <a:r>
              <a:rPr lang="cs-CZ" dirty="0" smtClean="0"/>
              <a:t>Následné využití: provoz kasina, restaurace a společenského sálu</a:t>
            </a:r>
          </a:p>
          <a:p>
            <a:pPr lvl="3"/>
            <a:r>
              <a:rPr lang="cs-CZ" dirty="0" smtClean="0"/>
              <a:t>965 tis. z 1 390 tis.</a:t>
            </a:r>
          </a:p>
          <a:p>
            <a:pPr lvl="2"/>
            <a:r>
              <a:rPr lang="cs-CZ" dirty="0" smtClean="0"/>
              <a:t>Zásady „programu“ odst. 8 část I</a:t>
            </a:r>
          </a:p>
          <a:p>
            <a:pPr lvl="3" algn="just"/>
            <a:r>
              <a:rPr lang="cs-CZ" dirty="0"/>
              <a:t>za účelem záchrany, zachování a zhodnocení památkových hodnot a na </a:t>
            </a:r>
            <a:r>
              <a:rPr lang="cs-CZ" dirty="0" smtClean="0"/>
              <a:t>podporu </a:t>
            </a:r>
            <a:r>
              <a:rPr lang="cs-CZ" dirty="0"/>
              <a:t>oprav objektů, kde dochází k využití pro </a:t>
            </a:r>
            <a:r>
              <a:rPr lang="cs-CZ" b="1" dirty="0"/>
              <a:t>kulturně </a:t>
            </a:r>
            <a:r>
              <a:rPr lang="cs-CZ" b="1" dirty="0" smtClean="0"/>
              <a:t>výchovnou</a:t>
            </a:r>
            <a:r>
              <a:rPr lang="cs-CZ" dirty="0" smtClean="0"/>
              <a:t> </a:t>
            </a:r>
            <a:r>
              <a:rPr lang="cs-CZ" dirty="0"/>
              <a:t>nebo jinou </a:t>
            </a:r>
            <a:r>
              <a:rPr lang="cs-CZ" b="1" dirty="0" smtClean="0"/>
              <a:t>veřejně </a:t>
            </a:r>
            <a:r>
              <a:rPr lang="cs-CZ" b="1" dirty="0"/>
              <a:t>prospěšnou činnost </a:t>
            </a:r>
            <a:r>
              <a:rPr lang="cs-CZ" dirty="0"/>
              <a:t>a kde budou provoz a údržba zajišťovány právnickou, </a:t>
            </a:r>
            <a:r>
              <a:rPr lang="cs-CZ" dirty="0" smtClean="0"/>
              <a:t>popř</a:t>
            </a:r>
            <a:r>
              <a:rPr lang="cs-CZ" dirty="0"/>
              <a:t>. fyzickou </a:t>
            </a:r>
            <a:r>
              <a:rPr lang="cs-CZ" b="1" dirty="0"/>
              <a:t>osobou neziskového </a:t>
            </a:r>
            <a:r>
              <a:rPr lang="cs-CZ" b="1" dirty="0" smtClean="0"/>
              <a:t>typu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0737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Feedback </a:t>
            </a:r>
            <a:r>
              <a:rPr lang="cs-CZ" dirty="0" smtClean="0"/>
              <a:t>vybraných programů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IOP</a:t>
            </a:r>
          </a:p>
          <a:p>
            <a:pPr lvl="1"/>
            <a:r>
              <a:rPr lang="cs-CZ" dirty="0" smtClean="0"/>
              <a:t>5.1.</a:t>
            </a:r>
          </a:p>
          <a:p>
            <a:pPr lvl="2" algn="just"/>
            <a:r>
              <a:rPr lang="cs-CZ" dirty="0" smtClean="0"/>
              <a:t>podpořilo </a:t>
            </a:r>
            <a:r>
              <a:rPr lang="cs-CZ" dirty="0"/>
              <a:t>dva projekty </a:t>
            </a:r>
            <a:r>
              <a:rPr lang="cs-CZ" dirty="0" smtClean="0"/>
              <a:t>na </a:t>
            </a:r>
            <a:r>
              <a:rPr lang="cs-CZ" dirty="0"/>
              <a:t>obnovu a využití památkových </a:t>
            </a:r>
            <a:r>
              <a:rPr lang="cs-CZ" dirty="0" smtClean="0"/>
              <a:t>objektů</a:t>
            </a:r>
          </a:p>
          <a:p>
            <a:pPr lvl="2" algn="just"/>
            <a:r>
              <a:rPr lang="cs-CZ" dirty="0"/>
              <a:t>185 408 386 </a:t>
            </a:r>
            <a:r>
              <a:rPr lang="cs-CZ" dirty="0" smtClean="0"/>
              <a:t>Kč</a:t>
            </a:r>
            <a:endParaRPr lang="cs-CZ" dirty="0"/>
          </a:p>
          <a:p>
            <a:pPr lvl="3" algn="just"/>
            <a:r>
              <a:rPr lang="cs-CZ" dirty="0" smtClean="0"/>
              <a:t>nesplnily </a:t>
            </a:r>
            <a:r>
              <a:rPr lang="cs-CZ" dirty="0"/>
              <a:t>podmínku nadnárodního nebo </a:t>
            </a:r>
            <a:r>
              <a:rPr lang="cs-CZ" dirty="0" smtClean="0"/>
              <a:t>národního </a:t>
            </a:r>
            <a:r>
              <a:rPr lang="cs-CZ" dirty="0"/>
              <a:t>významu doloženého zápisem objektu v </a:t>
            </a:r>
            <a:endParaRPr lang="cs-CZ" dirty="0" smtClean="0"/>
          </a:p>
          <a:p>
            <a:pPr lvl="4" algn="just"/>
            <a:r>
              <a:rPr lang="cs-CZ" dirty="0" smtClean="0"/>
              <a:t>Seznamu </a:t>
            </a:r>
            <a:r>
              <a:rPr lang="cs-CZ" dirty="0"/>
              <a:t>světového kulturního </a:t>
            </a:r>
            <a:r>
              <a:rPr lang="cs-CZ" dirty="0" smtClean="0"/>
              <a:t>a </a:t>
            </a:r>
            <a:r>
              <a:rPr lang="cs-CZ" dirty="0"/>
              <a:t>přírodního dědictví UNESCO, </a:t>
            </a:r>
            <a:endParaRPr lang="cs-CZ" dirty="0" smtClean="0"/>
          </a:p>
          <a:p>
            <a:pPr lvl="4" algn="just"/>
            <a:r>
              <a:rPr lang="cs-CZ" dirty="0"/>
              <a:t>S</a:t>
            </a:r>
            <a:r>
              <a:rPr lang="cs-CZ" dirty="0" smtClean="0"/>
              <a:t>eznamu </a:t>
            </a:r>
            <a:r>
              <a:rPr lang="cs-CZ" dirty="0"/>
              <a:t>kandidátů na zápis do tohoto seznamu </a:t>
            </a:r>
            <a:endParaRPr lang="cs-CZ" dirty="0" smtClean="0"/>
          </a:p>
          <a:p>
            <a:pPr lvl="4" algn="just"/>
            <a:r>
              <a:rPr lang="cs-CZ" dirty="0" smtClean="0"/>
              <a:t>Ústředním </a:t>
            </a:r>
            <a:r>
              <a:rPr lang="cs-CZ" dirty="0"/>
              <a:t>seznamu kulturních památek České republiky </a:t>
            </a:r>
            <a:r>
              <a:rPr lang="cs-CZ" dirty="0" smtClean="0"/>
              <a:t>jako NKP</a:t>
            </a:r>
          </a:p>
          <a:p>
            <a:pPr lvl="3" algn="just"/>
            <a:r>
              <a:rPr lang="cs-CZ" dirty="0"/>
              <a:t>Centrum kulturního dialogu západní a východní </a:t>
            </a:r>
            <a:r>
              <a:rPr lang="cs-CZ" dirty="0" smtClean="0"/>
              <a:t>Evropy (konírna </a:t>
            </a:r>
            <a:r>
              <a:rPr lang="cs-CZ" dirty="0"/>
              <a:t>V</a:t>
            </a:r>
            <a:r>
              <a:rPr lang="cs-CZ" dirty="0" smtClean="0"/>
              <a:t>elehrad)</a:t>
            </a:r>
          </a:p>
          <a:p>
            <a:pPr lvl="3" algn="just"/>
            <a:r>
              <a:rPr lang="cs-CZ" dirty="0"/>
              <a:t>Národní muzeum fotografie a dílna </a:t>
            </a:r>
            <a:r>
              <a:rPr lang="cs-CZ" dirty="0" smtClean="0"/>
              <a:t>tapisérií (Jezuitský seminář Jindřichův Hradec)</a:t>
            </a:r>
          </a:p>
          <a:p>
            <a:pPr lvl="3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913328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38336"/>
          </a:xfrm>
        </p:spPr>
        <p:txBody>
          <a:bodyPr/>
          <a:lstStyle/>
          <a:p>
            <a:r>
              <a:rPr lang="cs-CZ" dirty="0"/>
              <a:t>Charakteristika památkového fondu ČR</a:t>
            </a:r>
          </a:p>
        </p:txBody>
      </p:sp>
      <p:graphicFrame>
        <p:nvGraphicFramePr>
          <p:cNvPr id="5" name="Group 26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3470861"/>
              </p:ext>
            </p:extLst>
          </p:nvPr>
        </p:nvGraphicFramePr>
        <p:xfrm>
          <a:off x="323526" y="1268760"/>
          <a:ext cx="8701139" cy="4895076"/>
        </p:xfrm>
        <a:graphic>
          <a:graphicData uri="http://schemas.openxmlformats.org/drawingml/2006/table">
            <a:tbl>
              <a:tblPr/>
              <a:tblGrid>
                <a:gridCol w="2206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7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45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97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45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45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40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45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459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611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43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71870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870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KP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PZ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PZ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578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Kraj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celk.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MPR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VPR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APR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ost.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celk.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MPZ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VPZ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KPZ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87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Hl. město Praha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2 080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87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Středočeský kraj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4 321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87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Jihočeský kraj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5 507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87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Plzeňský kraj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3 170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87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Karlovarský kraj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1 381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187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Ústecký kraj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3 512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187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Liberecký kraj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2 245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187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Královéhradecký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2 998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187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Pardubický kraj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2 105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187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Vysočina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3 036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187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Jihomoravský k.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4 253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187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Olomoucký kraj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2 201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187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Zlínský kraj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1 432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187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Moravskoslezský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2 058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257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Celkem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40 229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15067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05748107"/>
              </p:ext>
            </p:extLst>
          </p:nvPr>
        </p:nvGraphicFramePr>
        <p:xfrm>
          <a:off x="107504" y="116632"/>
          <a:ext cx="8280919" cy="66247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96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2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9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62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3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Skupiny kulturních památek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2002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přírůstek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úbytek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2010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obytné stavby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15708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599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326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15981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feudální sídla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2211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2232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církevní a sakrální stavby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7145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345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7478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funerální stavby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589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618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zastupitelské a správní stavby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417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429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soudnictví a vězeňství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vědu a výzkum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stavby pro peněžnictví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stavby pro výchovu a vzdělávání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314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352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obchod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služby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314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zdravotnické a sociální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lázeňství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227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230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stavby pro kulturu a společenské stavby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236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výstavnictví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sport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turistiku a rekreaci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myslivost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vojenské a opevňovací stavby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276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285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a díla s převažujícími přírodními prvky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drobné stavby a díla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7737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322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8017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zemědělské stavby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604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670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zpracování zemědělských produktů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529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578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zpracování dřeva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energetické stavby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8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vodohospodářské stavby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396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420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dopravní stavby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447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494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spoje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a pozůstatky těžby surovin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hutnictví a kovovýrobu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104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ostatní výrobní stavby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127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archeologické nálezy a naleziště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833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845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2817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celkem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38915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1791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462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40244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5844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Systém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5338936" cy="4937760"/>
          </a:xfrm>
        </p:spPr>
        <p:txBody>
          <a:bodyPr>
            <a:normAutofit/>
          </a:bodyPr>
          <a:lstStyle/>
          <a:p>
            <a:r>
              <a:rPr lang="cs-CZ" dirty="0" smtClean="0"/>
              <a:t>Státní správa</a:t>
            </a:r>
          </a:p>
          <a:p>
            <a:pPr lvl="2"/>
            <a:r>
              <a:rPr lang="cs-CZ" dirty="0" smtClean="0"/>
              <a:t>přenesená </a:t>
            </a:r>
            <a:r>
              <a:rPr lang="cs-CZ" dirty="0"/>
              <a:t>působnost krajů a </a:t>
            </a:r>
            <a:r>
              <a:rPr lang="cs-CZ" dirty="0" smtClean="0"/>
              <a:t>obcí</a:t>
            </a:r>
          </a:p>
          <a:p>
            <a:pPr lvl="1" algn="just"/>
            <a:r>
              <a:rPr lang="cs-CZ" dirty="0" smtClean="0"/>
              <a:t>Ministerstvo kultury</a:t>
            </a:r>
          </a:p>
          <a:p>
            <a:pPr lvl="1" algn="just"/>
            <a:r>
              <a:rPr lang="cs-CZ" dirty="0" smtClean="0"/>
              <a:t>Krajské úřady</a:t>
            </a:r>
          </a:p>
          <a:p>
            <a:pPr lvl="1" algn="just"/>
            <a:r>
              <a:rPr lang="cs-CZ" dirty="0" smtClean="0"/>
              <a:t>Obecní </a:t>
            </a:r>
            <a:r>
              <a:rPr lang="cs-CZ" dirty="0"/>
              <a:t>úřady obcí s rozšířenou působností </a:t>
            </a:r>
          </a:p>
          <a:p>
            <a:pPr lvl="3" algn="just"/>
            <a:r>
              <a:rPr lang="cs-CZ" dirty="0" smtClean="0"/>
              <a:t>ORP, obce </a:t>
            </a:r>
            <a:r>
              <a:rPr lang="cs-CZ" dirty="0"/>
              <a:t>s nejširším </a:t>
            </a:r>
            <a:r>
              <a:rPr lang="cs-CZ" dirty="0" smtClean="0"/>
              <a:t>rozsahem státní </a:t>
            </a:r>
            <a:r>
              <a:rPr lang="cs-CZ" dirty="0"/>
              <a:t>správy v přenesené </a:t>
            </a:r>
            <a:r>
              <a:rPr lang="cs-CZ" dirty="0" smtClean="0"/>
              <a:t>působnosti</a:t>
            </a:r>
          </a:p>
          <a:p>
            <a:pPr lvl="3" algn="just"/>
            <a:r>
              <a:rPr lang="cs-CZ" dirty="0"/>
              <a:t>Zákon č. 314/2002 Sb. o stanovení obcí s pověřeným obecním </a:t>
            </a:r>
            <a:r>
              <a:rPr lang="cs-CZ" dirty="0" smtClean="0"/>
              <a:t>úřadem (POÚ) </a:t>
            </a:r>
            <a:r>
              <a:rPr lang="cs-CZ" dirty="0"/>
              <a:t>a stanovením obcí s rozšířenou </a:t>
            </a:r>
            <a:r>
              <a:rPr lang="cs-CZ" dirty="0" smtClean="0"/>
              <a:t>působností (ORP)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724128" y="1268760"/>
            <a:ext cx="3034680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Odborná organizace státní památkové péče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árodní památkový ústav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1145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Architektonické dědictví - druhová </a:t>
            </a:r>
            <a:r>
              <a:rPr lang="cs-CZ" dirty="0"/>
              <a:t>skladba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4114800" cy="4937760"/>
          </a:xfrm>
        </p:spPr>
        <p:txBody>
          <a:bodyPr/>
          <a:lstStyle/>
          <a:p>
            <a:r>
              <a:rPr lang="cs-CZ" dirty="0"/>
              <a:t>Hradní komplexy, pevnostní </a:t>
            </a:r>
            <a:r>
              <a:rPr lang="cs-CZ" dirty="0" smtClean="0"/>
              <a:t>architektura</a:t>
            </a:r>
          </a:p>
          <a:p>
            <a:pPr lvl="1"/>
            <a:r>
              <a:rPr lang="cs-CZ" dirty="0" smtClean="0"/>
              <a:t>Hrad</a:t>
            </a:r>
          </a:p>
          <a:p>
            <a:pPr lvl="1"/>
            <a:r>
              <a:rPr lang="cs-CZ" dirty="0" smtClean="0"/>
              <a:t>Zřícenina</a:t>
            </a:r>
          </a:p>
          <a:p>
            <a:pPr lvl="1"/>
            <a:r>
              <a:rPr lang="cs-CZ" dirty="0" smtClean="0"/>
              <a:t>Pevnosti</a:t>
            </a:r>
          </a:p>
          <a:p>
            <a:pPr lvl="1"/>
            <a:r>
              <a:rPr lang="cs-CZ" dirty="0" smtClean="0"/>
              <a:t>Tvrz</a:t>
            </a:r>
          </a:p>
          <a:p>
            <a:endParaRPr lang="cs-CZ" dirty="0"/>
          </a:p>
          <a:p>
            <a:r>
              <a:rPr lang="cs-CZ" dirty="0"/>
              <a:t>Sakrální </a:t>
            </a:r>
            <a:r>
              <a:rPr lang="cs-CZ" dirty="0" smtClean="0"/>
              <a:t>stavby</a:t>
            </a:r>
          </a:p>
          <a:p>
            <a:pPr lvl="1"/>
            <a:r>
              <a:rPr lang="cs-CZ" dirty="0" smtClean="0"/>
              <a:t>Kostel</a:t>
            </a:r>
          </a:p>
          <a:p>
            <a:pPr lvl="1"/>
            <a:r>
              <a:rPr lang="cs-CZ" dirty="0"/>
              <a:t>Hřbitovy a hřbitovní kaple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724772" y="1196752"/>
            <a:ext cx="4114800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Zámecké komplexy a </a:t>
            </a:r>
            <a:r>
              <a:rPr lang="cs-CZ" dirty="0" smtClean="0"/>
              <a:t>paláce</a:t>
            </a:r>
          </a:p>
          <a:p>
            <a:pPr lvl="1"/>
            <a:r>
              <a:rPr lang="cs-CZ" dirty="0" smtClean="0"/>
              <a:t>Zámek</a:t>
            </a:r>
          </a:p>
          <a:p>
            <a:pPr lvl="1"/>
            <a:r>
              <a:rPr lang="cs-CZ" dirty="0"/>
              <a:t>Zámecké zahrady a </a:t>
            </a:r>
            <a:r>
              <a:rPr lang="cs-CZ" dirty="0" smtClean="0"/>
              <a:t>parky</a:t>
            </a:r>
          </a:p>
          <a:p>
            <a:endParaRPr lang="cs-CZ" dirty="0"/>
          </a:p>
          <a:p>
            <a:r>
              <a:rPr lang="cs-CZ" dirty="0"/>
              <a:t>Stavby profánní (světské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Měšťanský </a:t>
            </a:r>
            <a:r>
              <a:rPr lang="cs-CZ" dirty="0" smtClean="0"/>
              <a:t>dům</a:t>
            </a:r>
          </a:p>
          <a:p>
            <a:pPr lvl="1"/>
            <a:r>
              <a:rPr lang="cs-CZ" dirty="0" smtClean="0"/>
              <a:t>Palác</a:t>
            </a:r>
          </a:p>
          <a:p>
            <a:pPr lvl="1"/>
            <a:r>
              <a:rPr lang="cs-CZ" dirty="0" smtClean="0"/>
              <a:t>Vila</a:t>
            </a:r>
          </a:p>
          <a:p>
            <a:pPr lvl="1"/>
            <a:r>
              <a:rPr lang="cs-CZ" dirty="0"/>
              <a:t>Městský dům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342220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Architektonické dědictví - druhová skladba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Veřejné stavby </a:t>
            </a:r>
            <a:endParaRPr lang="cs-CZ" dirty="0" smtClean="0"/>
          </a:p>
          <a:p>
            <a:r>
              <a:rPr lang="cs-CZ" dirty="0" smtClean="0"/>
              <a:t>Industriální </a:t>
            </a:r>
            <a:r>
              <a:rPr lang="cs-CZ" dirty="0"/>
              <a:t>stavby a inženýrská </a:t>
            </a:r>
            <a:r>
              <a:rPr lang="cs-CZ" dirty="0" smtClean="0"/>
              <a:t>díla</a:t>
            </a:r>
          </a:p>
          <a:p>
            <a:r>
              <a:rPr lang="cs-CZ" dirty="0" smtClean="0"/>
              <a:t>Vesnické </a:t>
            </a:r>
            <a:r>
              <a:rPr lang="cs-CZ" dirty="0"/>
              <a:t>stavby a lidová architektura </a:t>
            </a:r>
            <a:endParaRPr lang="cs-CZ" dirty="0" smtClean="0"/>
          </a:p>
          <a:p>
            <a:r>
              <a:rPr lang="pl-PL" dirty="0" smtClean="0"/>
              <a:t>Solitérní </a:t>
            </a:r>
            <a:r>
              <a:rPr lang="pl-PL" dirty="0"/>
              <a:t>architektura v </a:t>
            </a:r>
            <a:r>
              <a:rPr lang="pl-PL" dirty="0" smtClean="0"/>
              <a:t>krajině</a:t>
            </a:r>
          </a:p>
          <a:p>
            <a:r>
              <a:rPr lang="cs-CZ" dirty="0" smtClean="0"/>
              <a:t>Objekty </a:t>
            </a:r>
            <a:r>
              <a:rPr lang="cs-CZ" dirty="0"/>
              <a:t>specifických tradic, pamětní a poutní </a:t>
            </a:r>
            <a:r>
              <a:rPr lang="cs-CZ" dirty="0" smtClean="0"/>
              <a:t>místa</a:t>
            </a:r>
          </a:p>
          <a:p>
            <a:r>
              <a:rPr lang="cs-CZ" dirty="0" smtClean="0"/>
              <a:t>Objekty </a:t>
            </a:r>
            <a:r>
              <a:rPr lang="cs-CZ" dirty="0"/>
              <a:t>meziválečné architektury</a:t>
            </a:r>
          </a:p>
        </p:txBody>
      </p:sp>
    </p:spTree>
    <p:extLst>
      <p:ext uri="{BB962C8B-B14F-4D97-AF65-F5344CB8AC3E}">
        <p14:creationId xmlns:p14="http://schemas.microsoft.com/office/powerpoint/2010/main" val="713407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Systém samosprávy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Kraj</a:t>
            </a:r>
          </a:p>
          <a:p>
            <a:pPr lvl="1"/>
            <a:r>
              <a:rPr lang="pl-PL" dirty="0"/>
              <a:t>Zákon č.129/2000 Sb. o </a:t>
            </a:r>
            <a:r>
              <a:rPr lang="pl-PL" dirty="0" smtClean="0"/>
              <a:t>krajích</a:t>
            </a:r>
          </a:p>
          <a:p>
            <a:r>
              <a:rPr lang="cs-CZ" dirty="0" smtClean="0"/>
              <a:t>Obec</a:t>
            </a:r>
          </a:p>
          <a:p>
            <a:pPr lvl="1"/>
            <a:r>
              <a:rPr lang="pl-PL" dirty="0"/>
              <a:t>Zákon č. 128/2000 Sb. o </a:t>
            </a:r>
            <a:r>
              <a:rPr lang="pl-PL" dirty="0" smtClean="0"/>
              <a:t>obcích</a:t>
            </a:r>
            <a:endParaRPr lang="cs-CZ" dirty="0"/>
          </a:p>
          <a:p>
            <a:pPr lvl="2"/>
            <a:r>
              <a:rPr lang="cs-CZ" dirty="0" smtClean="0"/>
              <a:t>program </a:t>
            </a:r>
            <a:r>
              <a:rPr lang="cs-CZ" dirty="0"/>
              <a:t>rozvoje územního obvodu obce</a:t>
            </a:r>
          </a:p>
          <a:p>
            <a:pPr lvl="2"/>
            <a:r>
              <a:rPr lang="cs-CZ" b="1" dirty="0"/>
              <a:t>hospodaření s majetkem obce</a:t>
            </a:r>
          </a:p>
          <a:p>
            <a:pPr lvl="2"/>
            <a:r>
              <a:rPr lang="cs-CZ" dirty="0"/>
              <a:t>vydávání obecně závazných vyhlášek</a:t>
            </a:r>
          </a:p>
          <a:p>
            <a:pPr lvl="2"/>
            <a:r>
              <a:rPr lang="cs-CZ" b="1" dirty="0"/>
              <a:t>schvalování rozpočtu </a:t>
            </a:r>
            <a:r>
              <a:rPr lang="cs-CZ" b="1" dirty="0" smtClean="0"/>
              <a:t>obce</a:t>
            </a:r>
            <a:r>
              <a:rPr lang="cs-CZ" dirty="0" smtClean="0"/>
              <a:t>, rozpočtového výhledu</a:t>
            </a:r>
            <a:endParaRPr lang="cs-CZ" dirty="0"/>
          </a:p>
          <a:p>
            <a:pPr lvl="2" algn="just"/>
            <a:r>
              <a:rPr lang="cs-CZ" b="1" dirty="0"/>
              <a:t>pořízení a vydání </a:t>
            </a:r>
            <a:r>
              <a:rPr lang="cs-CZ" dirty="0"/>
              <a:t>územně plánovací dokumentace obce – </a:t>
            </a:r>
            <a:r>
              <a:rPr lang="cs-CZ" b="1" dirty="0"/>
              <a:t>územního plánu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3166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Ministerstvo kultury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ústřední orgán </a:t>
            </a:r>
            <a:r>
              <a:rPr lang="cs-CZ" dirty="0"/>
              <a:t>státní správy pro </a:t>
            </a:r>
            <a:r>
              <a:rPr lang="cs-CZ" dirty="0" smtClean="0"/>
              <a:t>kulturní památky ČR</a:t>
            </a:r>
          </a:p>
          <a:p>
            <a:pPr lvl="1" algn="just"/>
            <a:r>
              <a:rPr lang="cs-CZ" sz="2200" dirty="0"/>
              <a:t>zpracovává prognózy, </a:t>
            </a:r>
            <a:r>
              <a:rPr lang="cs-CZ" sz="2200" b="1" dirty="0"/>
              <a:t>koncepce</a:t>
            </a:r>
            <a:r>
              <a:rPr lang="cs-CZ" sz="2200" dirty="0"/>
              <a:t> a návrhy dlouhodobých výhledů rozvoje státní </a:t>
            </a:r>
            <a:r>
              <a:rPr lang="cs-CZ" sz="2200" b="1" dirty="0"/>
              <a:t>památkové </a:t>
            </a:r>
            <a:r>
              <a:rPr lang="cs-CZ" sz="2200" b="1" dirty="0" smtClean="0"/>
              <a:t>péče</a:t>
            </a:r>
          </a:p>
          <a:p>
            <a:pPr lvl="1" algn="just"/>
            <a:r>
              <a:rPr lang="cs-CZ" sz="2200" dirty="0" smtClean="0"/>
              <a:t>sestavuje</a:t>
            </a:r>
            <a:r>
              <a:rPr lang="cs-CZ" sz="2200" dirty="0"/>
              <a:t>, vyhlašuje a provádí </a:t>
            </a:r>
            <a:r>
              <a:rPr lang="cs-CZ" sz="2200" b="1" dirty="0"/>
              <a:t>programy komplexní péče o kulturní </a:t>
            </a:r>
            <a:r>
              <a:rPr lang="cs-CZ" sz="2200" b="1" dirty="0" smtClean="0"/>
              <a:t>památky </a:t>
            </a:r>
            <a:r>
              <a:rPr lang="cs-CZ" sz="2200" dirty="0" smtClean="0"/>
              <a:t>a </a:t>
            </a:r>
            <a:r>
              <a:rPr lang="cs-CZ" sz="2200" dirty="0"/>
              <a:t>vytváří pro ně všestranné podmínky, posuzuje návrhy </a:t>
            </a:r>
            <a:r>
              <a:rPr lang="cs-CZ" sz="2200" dirty="0" smtClean="0"/>
              <a:t>dlouhodobých, střednědobých </a:t>
            </a:r>
            <a:r>
              <a:rPr lang="cs-CZ" sz="2200" dirty="0"/>
              <a:t>a prováděcích plánů obnovy kulturních </a:t>
            </a:r>
            <a:r>
              <a:rPr lang="cs-CZ" sz="2200" dirty="0" smtClean="0"/>
              <a:t>památek</a:t>
            </a:r>
            <a:endParaRPr lang="cs-CZ" sz="2200" dirty="0"/>
          </a:p>
          <a:p>
            <a:pPr lvl="1" algn="just"/>
            <a:r>
              <a:rPr lang="cs-CZ" sz="2200" dirty="0" smtClean="0"/>
              <a:t>usměrňuje </a:t>
            </a:r>
            <a:r>
              <a:rPr lang="cs-CZ" sz="2200" dirty="0"/>
              <a:t>kulturně výchovné využívání NKP a ostatních památek v </a:t>
            </a:r>
            <a:r>
              <a:rPr lang="cs-CZ" sz="2200" dirty="0" smtClean="0"/>
              <a:t>souladu se </a:t>
            </a:r>
            <a:r>
              <a:rPr lang="cs-CZ" sz="2200" dirty="0"/>
              <a:t>zájmy státní kulturní </a:t>
            </a:r>
            <a:r>
              <a:rPr lang="cs-CZ" sz="2200" dirty="0" smtClean="0"/>
              <a:t>politiky</a:t>
            </a:r>
            <a:endParaRPr lang="cs-CZ" sz="2200" dirty="0"/>
          </a:p>
          <a:p>
            <a:pPr lvl="1" algn="just"/>
            <a:r>
              <a:rPr lang="cs-CZ" sz="2200" dirty="0" smtClean="0"/>
              <a:t>koordinuje </a:t>
            </a:r>
            <a:r>
              <a:rPr lang="cs-CZ" sz="2200" dirty="0"/>
              <a:t>vědeckovýzkumnou činnost v oboru státní památkové </a:t>
            </a:r>
            <a:r>
              <a:rPr lang="cs-CZ" sz="2200" dirty="0" smtClean="0"/>
              <a:t>péče</a:t>
            </a:r>
            <a:endParaRPr lang="cs-CZ" sz="2200" dirty="0"/>
          </a:p>
          <a:p>
            <a:pPr lvl="1" algn="just"/>
            <a:r>
              <a:rPr lang="cs-CZ" sz="2200" dirty="0" smtClean="0"/>
              <a:t>zřizuje </a:t>
            </a:r>
            <a:r>
              <a:rPr lang="cs-CZ" sz="2200" dirty="0"/>
              <a:t>jako svůj odborný poradní orgán </a:t>
            </a:r>
            <a:r>
              <a:rPr lang="cs-CZ" sz="2200" b="1" dirty="0"/>
              <a:t>vědeckou radu pro </a:t>
            </a:r>
            <a:r>
              <a:rPr lang="cs-CZ" sz="2200" b="1" dirty="0" smtClean="0"/>
              <a:t>státní památkovou péči</a:t>
            </a:r>
            <a:endParaRPr lang="cs-CZ" sz="2200" b="1" dirty="0"/>
          </a:p>
          <a:p>
            <a:pPr lvl="1" algn="just"/>
            <a:r>
              <a:rPr lang="cs-CZ" sz="2200" dirty="0" smtClean="0"/>
              <a:t>spolupracuje </a:t>
            </a:r>
            <a:r>
              <a:rPr lang="cs-CZ" sz="2200" dirty="0"/>
              <a:t>s MŠMT a VŠ při výchově pracovníků v oboru </a:t>
            </a:r>
            <a:r>
              <a:rPr lang="cs-CZ" sz="2200" dirty="0" smtClean="0"/>
              <a:t>státní památkové </a:t>
            </a:r>
            <a:r>
              <a:rPr lang="cs-CZ" sz="2200" dirty="0"/>
              <a:t>péče, podílí se na jejich dalším vzdělávání a pro ocenění </a:t>
            </a:r>
            <a:r>
              <a:rPr lang="cs-CZ" sz="2200" dirty="0" smtClean="0"/>
              <a:t>jejich práce</a:t>
            </a:r>
            <a:r>
              <a:rPr lang="cs-CZ" sz="2200" dirty="0"/>
              <a:t>, jedná-li se o mimořádné výsledky, uděluje cenu za památkovou </a:t>
            </a:r>
            <a:r>
              <a:rPr lang="cs-CZ" sz="2200" dirty="0" smtClean="0"/>
              <a:t>péči</a:t>
            </a:r>
            <a:endParaRPr lang="cs-CZ" sz="2200" dirty="0"/>
          </a:p>
          <a:p>
            <a:pPr lvl="1" algn="just"/>
            <a:r>
              <a:rPr lang="cs-CZ" sz="2200" b="1" dirty="0" smtClean="0"/>
              <a:t>zabezpečuje </a:t>
            </a:r>
            <a:r>
              <a:rPr lang="cs-CZ" sz="2200" b="1" dirty="0"/>
              <a:t>mezinárodní spolupráci </a:t>
            </a:r>
            <a:r>
              <a:rPr lang="cs-CZ" sz="2200" dirty="0"/>
              <a:t>v oboru státní památkové </a:t>
            </a:r>
            <a:r>
              <a:rPr lang="cs-CZ" sz="2200" dirty="0" smtClean="0"/>
              <a:t>péče</a:t>
            </a:r>
          </a:p>
          <a:p>
            <a:pPr lvl="1" algn="just"/>
            <a:r>
              <a:rPr lang="cs-CZ" sz="2200" dirty="0" smtClean="0"/>
              <a:t>vydává </a:t>
            </a:r>
            <a:r>
              <a:rPr lang="cs-CZ" sz="2200" b="1" dirty="0"/>
              <a:t>statut odborné organizace státní památkové péče</a:t>
            </a:r>
            <a:r>
              <a:rPr lang="cs-CZ" sz="2200" dirty="0"/>
              <a:t>, která je </a:t>
            </a:r>
            <a:r>
              <a:rPr lang="cs-CZ" sz="2200" dirty="0" smtClean="0"/>
              <a:t>státní příspěvkovou </a:t>
            </a:r>
            <a:r>
              <a:rPr lang="cs-CZ" sz="2200" dirty="0"/>
              <a:t>organizací s celostátní </a:t>
            </a:r>
            <a:r>
              <a:rPr lang="cs-CZ" sz="2200" dirty="0" smtClean="0"/>
              <a:t>působností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937115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Památková inspekce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specializovaný kontrolní </a:t>
            </a:r>
            <a:r>
              <a:rPr lang="cs-CZ" dirty="0" smtClean="0"/>
              <a:t>orgán</a:t>
            </a:r>
          </a:p>
          <a:p>
            <a:pPr lvl="1" algn="just"/>
            <a:r>
              <a:rPr lang="cs-CZ" dirty="0" smtClean="0"/>
              <a:t>dozírá</a:t>
            </a:r>
            <a:r>
              <a:rPr lang="cs-CZ" dirty="0"/>
              <a:t>, jak je zabezpečována komplexní péče o kulturní </a:t>
            </a:r>
            <a:r>
              <a:rPr lang="cs-CZ" dirty="0" smtClean="0"/>
              <a:t>památky</a:t>
            </a:r>
            <a:endParaRPr lang="cs-CZ" dirty="0"/>
          </a:p>
          <a:p>
            <a:pPr lvl="1" algn="just"/>
            <a:r>
              <a:rPr lang="cs-CZ" dirty="0" smtClean="0"/>
              <a:t>dozírá</a:t>
            </a:r>
            <a:r>
              <a:rPr lang="cs-CZ" dirty="0"/>
              <a:t>, jak jsou dodržována rozhodnutí orgánů státní památkové péče k zajištění péče o kulturní památky a jak vlastníci (správci, uživatelé) kulturních památek plní stanovené </a:t>
            </a:r>
            <a:r>
              <a:rPr lang="cs-CZ" dirty="0" smtClean="0"/>
              <a:t>povinnosti</a:t>
            </a:r>
            <a:endParaRPr lang="cs-CZ" dirty="0"/>
          </a:p>
          <a:p>
            <a:pPr lvl="1" algn="just"/>
            <a:r>
              <a:rPr lang="cs-CZ" dirty="0" smtClean="0"/>
              <a:t>na </a:t>
            </a:r>
            <a:r>
              <a:rPr lang="cs-CZ" dirty="0"/>
              <a:t>základě poznatků získaných při výkonu dozoru provádí rozbor stavu státní památkové péče a navrhuje opatření k jejímu prohloubení</a:t>
            </a:r>
          </a:p>
        </p:txBody>
      </p:sp>
    </p:spTree>
    <p:extLst>
      <p:ext uri="{BB962C8B-B14F-4D97-AF65-F5344CB8AC3E}">
        <p14:creationId xmlns:p14="http://schemas.microsoft.com/office/powerpoint/2010/main" val="1367174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Krajský úřad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metodicky řídí výkon státní památkové péče v </a:t>
            </a:r>
            <a:r>
              <a:rPr lang="cs-CZ" dirty="0" smtClean="0"/>
              <a:t>kraji</a:t>
            </a:r>
          </a:p>
          <a:p>
            <a:pPr lvl="1" algn="just"/>
            <a:r>
              <a:rPr lang="cs-CZ" dirty="0"/>
              <a:t>plní úkoly orgánu státní památkové péče pro </a:t>
            </a:r>
            <a:r>
              <a:rPr lang="cs-CZ" b="1" dirty="0"/>
              <a:t>národní kulturní </a:t>
            </a:r>
            <a:r>
              <a:rPr lang="cs-CZ" b="1" dirty="0" smtClean="0"/>
              <a:t>památky</a:t>
            </a:r>
            <a:r>
              <a:rPr lang="cs-CZ" dirty="0" smtClean="0"/>
              <a:t>, pokud </a:t>
            </a:r>
            <a:r>
              <a:rPr lang="cs-CZ" dirty="0"/>
              <a:t>nepřísluší MK nebo vládě </a:t>
            </a:r>
            <a:r>
              <a:rPr lang="cs-CZ" dirty="0" smtClean="0"/>
              <a:t>ČR</a:t>
            </a:r>
            <a:endParaRPr lang="cs-CZ" dirty="0"/>
          </a:p>
          <a:p>
            <a:pPr lvl="1" algn="just"/>
            <a:r>
              <a:rPr lang="cs-CZ" dirty="0" smtClean="0"/>
              <a:t>dozírá </a:t>
            </a:r>
            <a:r>
              <a:rPr lang="cs-CZ" dirty="0"/>
              <a:t>v rozsahu své působnosti na dodržování zákona o státní </a:t>
            </a:r>
            <a:r>
              <a:rPr lang="cs-CZ" dirty="0" smtClean="0"/>
              <a:t>památkové péči </a:t>
            </a:r>
            <a:r>
              <a:rPr lang="cs-CZ" dirty="0"/>
              <a:t>a jeho prováděcích předpisů a </a:t>
            </a:r>
            <a:r>
              <a:rPr lang="cs-CZ" dirty="0" smtClean="0"/>
              <a:t>vyhlášek</a:t>
            </a:r>
            <a:endParaRPr lang="cs-CZ" dirty="0"/>
          </a:p>
          <a:p>
            <a:pPr lvl="1" algn="just"/>
            <a:r>
              <a:rPr lang="cs-CZ" dirty="0" smtClean="0"/>
              <a:t>vykonává </a:t>
            </a:r>
            <a:r>
              <a:rPr lang="cs-CZ" dirty="0"/>
              <a:t>státní </a:t>
            </a:r>
            <a:r>
              <a:rPr lang="cs-CZ" b="1" dirty="0"/>
              <a:t>stavební dohled při obnově národních kulturních </a:t>
            </a:r>
            <a:r>
              <a:rPr lang="cs-CZ" b="1" dirty="0" smtClean="0"/>
              <a:t>památek </a:t>
            </a:r>
            <a:r>
              <a:rPr lang="cs-CZ" dirty="0" smtClean="0"/>
              <a:t>z </a:t>
            </a:r>
            <a:r>
              <a:rPr lang="cs-CZ" dirty="0"/>
              <a:t>hlediska státní památkové péče. A plní další úkoly vyplývající ze zákona </a:t>
            </a:r>
            <a:r>
              <a:rPr lang="cs-CZ" dirty="0" smtClean="0"/>
              <a:t>o státní </a:t>
            </a:r>
            <a:r>
              <a:rPr lang="cs-CZ" dirty="0"/>
              <a:t>památkové </a:t>
            </a:r>
            <a:r>
              <a:rPr lang="cs-CZ" dirty="0" smtClean="0"/>
              <a:t>péči</a:t>
            </a:r>
          </a:p>
          <a:p>
            <a:pPr lvl="1" algn="just"/>
            <a:r>
              <a:rPr lang="cs-CZ" dirty="0" smtClean="0"/>
              <a:t>schvaluje </a:t>
            </a:r>
            <a:r>
              <a:rPr lang="cs-CZ" b="1" dirty="0"/>
              <a:t>koncepci podpory státní památkové péče v kraji </a:t>
            </a:r>
            <a:r>
              <a:rPr lang="cs-CZ" dirty="0"/>
              <a:t>v </a:t>
            </a:r>
            <a:r>
              <a:rPr lang="cs-CZ" dirty="0" smtClean="0"/>
              <a:t>souladu s </a:t>
            </a:r>
            <a:r>
              <a:rPr lang="cs-CZ" dirty="0"/>
              <a:t>koncepcí rozvoje státní památkové péče v ČR a po projednání s MK </a:t>
            </a:r>
            <a:r>
              <a:rPr lang="cs-CZ" dirty="0" smtClean="0"/>
              <a:t>ČR</a:t>
            </a:r>
            <a:endParaRPr lang="cs-CZ" dirty="0"/>
          </a:p>
          <a:p>
            <a:pPr lvl="1" algn="just"/>
            <a:r>
              <a:rPr lang="cs-CZ" dirty="0" smtClean="0"/>
              <a:t>schvaluje </a:t>
            </a:r>
            <a:r>
              <a:rPr lang="cs-CZ" dirty="0"/>
              <a:t>návrhy dlouhodobých, střednědobých a prováděcích plánů </a:t>
            </a:r>
            <a:r>
              <a:rPr lang="cs-CZ" dirty="0" smtClean="0"/>
              <a:t>a </a:t>
            </a:r>
            <a:r>
              <a:rPr lang="cs-CZ" b="1" dirty="0" smtClean="0"/>
              <a:t>programů </a:t>
            </a:r>
            <a:r>
              <a:rPr lang="cs-CZ" b="1" dirty="0"/>
              <a:t>zachování a obnovy kulturních památek v </a:t>
            </a:r>
            <a:r>
              <a:rPr lang="cs-CZ" b="1" dirty="0" smtClean="0"/>
              <a:t>kraji</a:t>
            </a:r>
            <a:endParaRPr lang="cs-CZ" b="1" dirty="0"/>
          </a:p>
          <a:p>
            <a:pPr lvl="1" algn="just"/>
            <a:r>
              <a:rPr lang="cs-CZ" dirty="0" smtClean="0"/>
              <a:t>usměrňuje </a:t>
            </a:r>
            <a:r>
              <a:rPr lang="cs-CZ" dirty="0"/>
              <a:t>kulturně výchovné využití kulturních památek v </a:t>
            </a:r>
            <a:r>
              <a:rPr lang="cs-CZ" dirty="0" smtClean="0"/>
              <a:t>kraji</a:t>
            </a:r>
            <a:endParaRPr lang="cs-CZ" dirty="0"/>
          </a:p>
          <a:p>
            <a:pPr lvl="1" algn="just"/>
            <a:r>
              <a:rPr lang="cs-CZ" b="1" dirty="0" smtClean="0"/>
              <a:t>uplatňuje </a:t>
            </a:r>
            <a:r>
              <a:rPr lang="cs-CZ" b="1" dirty="0"/>
              <a:t>stanovisko k územně plánovací dokumentaci pro území, </a:t>
            </a:r>
            <a:r>
              <a:rPr lang="cs-CZ" b="1" dirty="0" smtClean="0"/>
              <a:t>ve kterém </a:t>
            </a:r>
            <a:r>
              <a:rPr lang="cs-CZ" b="1" dirty="0"/>
              <a:t>je </a:t>
            </a:r>
            <a:r>
              <a:rPr lang="cs-CZ" b="1" dirty="0" smtClean="0"/>
              <a:t>památková zóna </a:t>
            </a:r>
            <a:r>
              <a:rPr lang="cs-CZ" b="1" dirty="0"/>
              <a:t>nebo nemovitá kulturní památka a </a:t>
            </a:r>
            <a:r>
              <a:rPr lang="cs-CZ" b="1" dirty="0" smtClean="0"/>
              <a:t>nejedná </a:t>
            </a:r>
            <a:r>
              <a:rPr lang="pt-BR" b="1" dirty="0" smtClean="0"/>
              <a:t>se </a:t>
            </a:r>
            <a:r>
              <a:rPr lang="pt-BR" b="1" dirty="0"/>
              <a:t>o území v kompetenci </a:t>
            </a:r>
            <a:r>
              <a:rPr lang="pt-BR" b="1" dirty="0" smtClean="0"/>
              <a:t>MK</a:t>
            </a:r>
            <a:endParaRPr lang="pt-BR" b="1" dirty="0"/>
          </a:p>
          <a:p>
            <a:pPr lvl="1" algn="just"/>
            <a:r>
              <a:rPr lang="cs-CZ" b="1" dirty="0" smtClean="0"/>
              <a:t>vydává </a:t>
            </a:r>
            <a:r>
              <a:rPr lang="cs-CZ" b="1" dirty="0"/>
              <a:t>jako dotčený orgán</a:t>
            </a:r>
            <a:r>
              <a:rPr lang="cs-CZ" dirty="0"/>
              <a:t> nebo z vlastního podnětu </a:t>
            </a:r>
            <a:r>
              <a:rPr lang="cs-CZ" dirty="0" smtClean="0"/>
              <a:t>závazné </a:t>
            </a:r>
            <a:r>
              <a:rPr lang="cs-CZ" b="1" dirty="0" smtClean="0"/>
              <a:t>stanovisko</a:t>
            </a:r>
            <a:r>
              <a:rPr lang="cs-CZ" dirty="0" smtClean="0"/>
              <a:t> </a:t>
            </a:r>
            <a:r>
              <a:rPr lang="cs-CZ" dirty="0"/>
              <a:t>a poskytuje další podklady do </a:t>
            </a:r>
            <a:r>
              <a:rPr lang="cs-CZ" b="1" dirty="0"/>
              <a:t>řízení vedených </a:t>
            </a:r>
            <a:r>
              <a:rPr lang="cs-CZ" b="1" dirty="0" smtClean="0"/>
              <a:t>jinými správními </a:t>
            </a:r>
            <a:r>
              <a:rPr lang="cs-CZ" b="1" dirty="0"/>
              <a:t>úřady </a:t>
            </a:r>
            <a:r>
              <a:rPr lang="cs-CZ" dirty="0"/>
              <a:t>než orgány státní památkové péče podle </a:t>
            </a:r>
            <a:r>
              <a:rPr lang="cs-CZ" dirty="0" smtClean="0"/>
              <a:t>zvláštních předpisů</a:t>
            </a:r>
            <a:r>
              <a:rPr lang="cs-CZ" dirty="0"/>
              <a:t>, jde-li o zabezpečení </a:t>
            </a:r>
            <a:r>
              <a:rPr lang="cs-CZ" b="1" dirty="0"/>
              <a:t>péče o </a:t>
            </a:r>
            <a:r>
              <a:rPr lang="cs-CZ" b="1" dirty="0" smtClean="0"/>
              <a:t>NKP</a:t>
            </a:r>
            <a:endParaRPr lang="cs-CZ" b="1" dirty="0"/>
          </a:p>
          <a:p>
            <a:pPr lvl="1" algn="just"/>
            <a:r>
              <a:rPr lang="cs-CZ" dirty="0" smtClean="0"/>
              <a:t>vykonává </a:t>
            </a:r>
            <a:r>
              <a:rPr lang="cs-CZ" dirty="0"/>
              <a:t>dozor při obnově NKP z hlediska státní památkové péče</a:t>
            </a:r>
          </a:p>
        </p:txBody>
      </p:sp>
    </p:spTree>
    <p:extLst>
      <p:ext uri="{BB962C8B-B14F-4D97-AF65-F5344CB8AC3E}">
        <p14:creationId xmlns:p14="http://schemas.microsoft.com/office/powerpoint/2010/main" val="2725684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40296"/>
          </a:xfrm>
        </p:spPr>
        <p:txBody>
          <a:bodyPr>
            <a:normAutofit fontScale="90000"/>
          </a:bodyPr>
          <a:lstStyle/>
          <a:p>
            <a:r>
              <a:rPr lang="cs-CZ" dirty="0"/>
              <a:t>Obecní úřad s rozšířenou působností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692696"/>
            <a:ext cx="8712968" cy="5594176"/>
          </a:xfrm>
        </p:spPr>
        <p:txBody>
          <a:bodyPr>
            <a:noAutofit/>
          </a:bodyPr>
          <a:lstStyle/>
          <a:p>
            <a:pPr algn="just"/>
            <a:r>
              <a:rPr lang="cs-CZ" sz="1450" dirty="0" smtClean="0"/>
              <a:t>podílí se na </a:t>
            </a:r>
            <a:r>
              <a:rPr lang="cs-CZ" sz="1450" dirty="0"/>
              <a:t>zpracování krajské podpory státní památkové péče a </a:t>
            </a:r>
            <a:r>
              <a:rPr lang="cs-CZ" sz="1450" dirty="0" smtClean="0"/>
              <a:t>na zpracování </a:t>
            </a:r>
            <a:r>
              <a:rPr lang="cs-CZ" sz="1450" dirty="0"/>
              <a:t>krajské podpory státní památkové péče a na </a:t>
            </a:r>
            <a:r>
              <a:rPr lang="cs-CZ" sz="1450" b="1" dirty="0" smtClean="0"/>
              <a:t>zpracování střednědobých </a:t>
            </a:r>
            <a:r>
              <a:rPr lang="cs-CZ" sz="1450" b="1" dirty="0"/>
              <a:t>a prováděcích plánů a programů obnovy kulturních </a:t>
            </a:r>
            <a:r>
              <a:rPr lang="cs-CZ" sz="1450" b="1" dirty="0" smtClean="0"/>
              <a:t>památek</a:t>
            </a:r>
            <a:endParaRPr lang="cs-CZ" sz="1450" b="1" dirty="0"/>
          </a:p>
          <a:p>
            <a:pPr algn="just"/>
            <a:r>
              <a:rPr lang="cs-CZ" sz="1450" b="1" dirty="0" smtClean="0"/>
              <a:t>zabezpečuje </a:t>
            </a:r>
            <a:r>
              <a:rPr lang="cs-CZ" sz="1450" dirty="0"/>
              <a:t>předpoklady pro komplexní péči o kulturní památky </a:t>
            </a:r>
            <a:r>
              <a:rPr lang="cs-CZ" sz="1450" dirty="0" smtClean="0"/>
              <a:t>a nemovitosti</a:t>
            </a:r>
            <a:r>
              <a:rPr lang="cs-CZ" sz="1450" dirty="0"/>
              <a:t>, které </a:t>
            </a:r>
            <a:r>
              <a:rPr lang="cs-CZ" sz="1450" b="1" dirty="0"/>
              <a:t>nejsou kulturní památkou, ale jsou v </a:t>
            </a:r>
            <a:r>
              <a:rPr lang="cs-CZ" sz="1450" b="1" dirty="0" smtClean="0"/>
              <a:t>památkové rezervaci</a:t>
            </a:r>
            <a:r>
              <a:rPr lang="cs-CZ" sz="1450" b="1" dirty="0"/>
              <a:t>, v památkové zóně nebo v ochranném pásmu </a:t>
            </a:r>
            <a:r>
              <a:rPr lang="cs-CZ" sz="1450" dirty="0"/>
              <a:t>a v souvislosti </a:t>
            </a:r>
            <a:r>
              <a:rPr lang="cs-CZ" sz="1450" dirty="0" smtClean="0"/>
              <a:t>s tím </a:t>
            </a:r>
            <a:r>
              <a:rPr lang="cs-CZ" sz="1450" dirty="0"/>
              <a:t>vydává jako dotčený orgán na návrh nebo z vlastního </a:t>
            </a:r>
            <a:r>
              <a:rPr lang="cs-CZ" sz="1450" dirty="0" smtClean="0"/>
              <a:t>podnětu závazné </a:t>
            </a:r>
            <a:r>
              <a:rPr lang="cs-CZ" sz="1450" dirty="0"/>
              <a:t>stanovisko a poskytuje další podklady do řízení </a:t>
            </a:r>
            <a:r>
              <a:rPr lang="cs-CZ" sz="1450" dirty="0" smtClean="0"/>
              <a:t>vedených jinými </a:t>
            </a:r>
            <a:r>
              <a:rPr lang="cs-CZ" sz="1450" dirty="0"/>
              <a:t>správními úřady než orgány státní památkové péče </a:t>
            </a:r>
            <a:r>
              <a:rPr lang="cs-CZ" sz="1450" dirty="0" smtClean="0"/>
              <a:t>podle zvláštních předpisů</a:t>
            </a:r>
            <a:endParaRPr lang="cs-CZ" sz="1450" dirty="0"/>
          </a:p>
          <a:p>
            <a:pPr algn="just"/>
            <a:r>
              <a:rPr lang="cs-CZ" sz="1450" b="1" dirty="0" smtClean="0"/>
              <a:t>uplatňuje </a:t>
            </a:r>
            <a:r>
              <a:rPr lang="cs-CZ" sz="1450" b="1" dirty="0"/>
              <a:t>stanovisko k územně plánovací dokumentaci pro území, </a:t>
            </a:r>
            <a:r>
              <a:rPr lang="cs-CZ" sz="1450" b="1" dirty="0" smtClean="0"/>
              <a:t>ve kterém </a:t>
            </a:r>
            <a:r>
              <a:rPr lang="cs-CZ" sz="1450" b="1" dirty="0"/>
              <a:t>je </a:t>
            </a:r>
            <a:r>
              <a:rPr lang="cs-CZ" sz="1450" b="1" dirty="0" smtClean="0"/>
              <a:t>nemovitá kulturní </a:t>
            </a:r>
            <a:r>
              <a:rPr lang="cs-CZ" sz="1450" b="1" dirty="0"/>
              <a:t>památka nebo její ochranné pásmo, </a:t>
            </a:r>
            <a:r>
              <a:rPr lang="cs-CZ" sz="1450" b="1" dirty="0" smtClean="0"/>
              <a:t>pásmo PR</a:t>
            </a:r>
            <a:r>
              <a:rPr lang="cs-CZ" sz="1450" b="1" dirty="0"/>
              <a:t>, PZ, </a:t>
            </a:r>
            <a:r>
              <a:rPr lang="cs-CZ" sz="1450" dirty="0"/>
              <a:t>nejde-li o kompetence MK, KÚ, a ve vztahu k tomuto </a:t>
            </a:r>
            <a:r>
              <a:rPr lang="cs-CZ" sz="1450" dirty="0" smtClean="0"/>
              <a:t>území uplatňuje </a:t>
            </a:r>
            <a:r>
              <a:rPr lang="cs-CZ" sz="1450" dirty="0"/>
              <a:t>stanovisko k vymezení zastavěného </a:t>
            </a:r>
            <a:r>
              <a:rPr lang="cs-CZ" sz="1450" dirty="0" smtClean="0"/>
              <a:t>území</a:t>
            </a:r>
            <a:endParaRPr lang="cs-CZ" sz="1450" dirty="0"/>
          </a:p>
          <a:p>
            <a:pPr algn="just"/>
            <a:r>
              <a:rPr lang="cs-CZ" sz="1450" dirty="0" smtClean="0"/>
              <a:t>usměrňuje </a:t>
            </a:r>
            <a:r>
              <a:rPr lang="cs-CZ" sz="1450" dirty="0"/>
              <a:t>péči o kulturní památky zajišťovanou </a:t>
            </a:r>
            <a:r>
              <a:rPr lang="cs-CZ" sz="1450" dirty="0" smtClean="0"/>
              <a:t>obcemi</a:t>
            </a:r>
            <a:endParaRPr lang="cs-CZ" sz="1450" dirty="0"/>
          </a:p>
          <a:p>
            <a:pPr algn="just"/>
            <a:r>
              <a:rPr lang="cs-CZ" sz="1450" dirty="0" smtClean="0"/>
              <a:t>vykonává </a:t>
            </a:r>
            <a:r>
              <a:rPr lang="cs-CZ" sz="1450" dirty="0"/>
              <a:t>státní správu na úseku státní památkové péče, pokud podle </a:t>
            </a:r>
            <a:r>
              <a:rPr lang="cs-CZ" sz="1450" dirty="0" smtClean="0"/>
              <a:t>tohoto zákona </a:t>
            </a:r>
            <a:r>
              <a:rPr lang="cs-CZ" sz="1450" dirty="0"/>
              <a:t>není příslušný jiný orgán státní památkové </a:t>
            </a:r>
            <a:r>
              <a:rPr lang="cs-CZ" sz="1450" dirty="0" smtClean="0"/>
              <a:t>péče</a:t>
            </a:r>
            <a:endParaRPr lang="cs-CZ" sz="1450" dirty="0"/>
          </a:p>
          <a:p>
            <a:pPr algn="just"/>
            <a:r>
              <a:rPr lang="cs-CZ" sz="1450" dirty="0" smtClean="0"/>
              <a:t>koordinuje </a:t>
            </a:r>
            <a:r>
              <a:rPr lang="cs-CZ" sz="1450" b="1" dirty="0"/>
              <a:t>označení nemovitých kulturních </a:t>
            </a:r>
            <a:r>
              <a:rPr lang="cs-CZ" sz="1450" b="1" dirty="0" smtClean="0"/>
              <a:t>památek</a:t>
            </a:r>
            <a:endParaRPr lang="cs-CZ" sz="1450" b="1" dirty="0"/>
          </a:p>
          <a:p>
            <a:pPr algn="just"/>
            <a:r>
              <a:rPr lang="cs-CZ" sz="1450" dirty="0" smtClean="0"/>
              <a:t>vykonává </a:t>
            </a:r>
            <a:r>
              <a:rPr lang="cs-CZ" sz="1450" b="1" dirty="0"/>
              <a:t>dozor </a:t>
            </a:r>
            <a:r>
              <a:rPr lang="cs-CZ" sz="1450" dirty="0"/>
              <a:t>při obnově kulturních památek </a:t>
            </a:r>
            <a:r>
              <a:rPr lang="cs-CZ" sz="1450" b="1" dirty="0"/>
              <a:t>při stavbě</a:t>
            </a:r>
            <a:r>
              <a:rPr lang="cs-CZ" sz="1450" dirty="0"/>
              <a:t>, změně </a:t>
            </a:r>
            <a:r>
              <a:rPr lang="cs-CZ" sz="1450" dirty="0" smtClean="0"/>
              <a:t>stavby, terénních </a:t>
            </a:r>
            <a:r>
              <a:rPr lang="cs-CZ" sz="1450" dirty="0"/>
              <a:t>úpravách, </a:t>
            </a:r>
            <a:r>
              <a:rPr lang="cs-CZ" sz="1450" dirty="0" smtClean="0"/>
              <a:t>umístění nebo </a:t>
            </a:r>
            <a:r>
              <a:rPr lang="cs-CZ" sz="1450" dirty="0"/>
              <a:t>odstranění zařízení, odstranění </a:t>
            </a:r>
            <a:r>
              <a:rPr lang="cs-CZ" sz="1450" dirty="0" smtClean="0"/>
              <a:t>stavby nebo </a:t>
            </a:r>
            <a:r>
              <a:rPr lang="cs-CZ" sz="1450" dirty="0"/>
              <a:t>udržovacích pracích na </a:t>
            </a:r>
            <a:r>
              <a:rPr lang="cs-CZ" sz="1450" b="1" dirty="0" smtClean="0"/>
              <a:t>nemovitosti, </a:t>
            </a:r>
            <a:r>
              <a:rPr lang="cs-CZ" sz="1450" b="1" dirty="0"/>
              <a:t>která není kulturní památkou, </a:t>
            </a:r>
            <a:r>
              <a:rPr lang="cs-CZ" sz="1450" b="1" dirty="0" smtClean="0"/>
              <a:t>ale je </a:t>
            </a:r>
            <a:r>
              <a:rPr lang="cs-CZ" sz="1450" b="1" dirty="0"/>
              <a:t>v PR, PZ nebo ochranném pásmu </a:t>
            </a:r>
            <a:endParaRPr lang="cs-CZ" sz="1450" b="1" dirty="0" smtClean="0"/>
          </a:p>
          <a:p>
            <a:pPr algn="just"/>
            <a:r>
              <a:rPr lang="cs-CZ" sz="1450" dirty="0" smtClean="0"/>
              <a:t>dozírá </a:t>
            </a:r>
            <a:r>
              <a:rPr lang="cs-CZ" sz="1450" dirty="0"/>
              <a:t>v rozsahu své působnosti na dodržování tohoto zákona a </a:t>
            </a:r>
            <a:r>
              <a:rPr lang="cs-CZ" sz="1450" dirty="0" smtClean="0"/>
              <a:t>předpisů vydaných </a:t>
            </a:r>
            <a:r>
              <a:rPr lang="cs-CZ" sz="1450" dirty="0"/>
              <a:t>k jeho </a:t>
            </a:r>
            <a:r>
              <a:rPr lang="cs-CZ" sz="1450" dirty="0" smtClean="0"/>
              <a:t>provedení</a:t>
            </a:r>
          </a:p>
          <a:p>
            <a:pPr algn="just"/>
            <a:r>
              <a:rPr lang="cs-CZ" sz="1450" dirty="0"/>
              <a:t>j</a:t>
            </a:r>
            <a:r>
              <a:rPr lang="cs-CZ" sz="1450" dirty="0" smtClean="0"/>
              <a:t>menuje </a:t>
            </a:r>
            <a:r>
              <a:rPr lang="cs-CZ" sz="1450" b="1" dirty="0" smtClean="0"/>
              <a:t>konzervátor</a:t>
            </a:r>
            <a:r>
              <a:rPr lang="cs-CZ" sz="1450" dirty="0" smtClean="0"/>
              <a:t>a </a:t>
            </a:r>
            <a:r>
              <a:rPr lang="cs-CZ" sz="1450" b="1" dirty="0"/>
              <a:t>památkové </a:t>
            </a:r>
            <a:r>
              <a:rPr lang="cs-CZ" sz="1450" b="1" dirty="0" smtClean="0"/>
              <a:t>péče</a:t>
            </a:r>
          </a:p>
          <a:p>
            <a:pPr algn="just"/>
            <a:r>
              <a:rPr lang="cs-CZ" sz="1450" i="1" dirty="0"/>
              <a:t>p</a:t>
            </a:r>
            <a:r>
              <a:rPr lang="cs-CZ" sz="1450" i="1" dirty="0" smtClean="0"/>
              <a:t>ověřuje </a:t>
            </a:r>
            <a:r>
              <a:rPr lang="cs-CZ" sz="1450" b="1" i="1" dirty="0" smtClean="0"/>
              <a:t>zpravodaj</a:t>
            </a:r>
            <a:r>
              <a:rPr lang="cs-CZ" sz="1450" i="1" dirty="0" smtClean="0"/>
              <a:t>e </a:t>
            </a:r>
            <a:r>
              <a:rPr lang="cs-CZ" sz="1450" b="1" i="1" dirty="0" smtClean="0"/>
              <a:t>památkové péče</a:t>
            </a:r>
          </a:p>
        </p:txBody>
      </p:sp>
    </p:spTree>
    <p:extLst>
      <p:ext uri="{BB962C8B-B14F-4D97-AF65-F5344CB8AC3E}">
        <p14:creationId xmlns:p14="http://schemas.microsoft.com/office/powerpoint/2010/main" val="16721748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1231</TotalTime>
  <Words>3028</Words>
  <Application>Microsoft Office PowerPoint</Application>
  <PresentationFormat>Předvádění na obrazovce (4:3)</PresentationFormat>
  <Paragraphs>804</Paragraphs>
  <Slides>41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9" baseType="lpstr">
      <vt:lpstr>Arial</vt:lpstr>
      <vt:lpstr>Bookman Old Style</vt:lpstr>
      <vt:lpstr>Calibri</vt:lpstr>
      <vt:lpstr>Gill Sans MT</vt:lpstr>
      <vt:lpstr>Times New Roman</vt:lpstr>
      <vt:lpstr>Wingdings</vt:lpstr>
      <vt:lpstr>Wingdings 3</vt:lpstr>
      <vt:lpstr>Původ</vt:lpstr>
      <vt:lpstr>Nástroje památkové péče Druhová skladba </vt:lpstr>
      <vt:lpstr>Nástroje památkové péče</vt:lpstr>
      <vt:lpstr>Ústřední orgány a jejich kompetence v oblasti kulturních hodnot</vt:lpstr>
      <vt:lpstr>Systém veřejné správy</vt:lpstr>
      <vt:lpstr>Systém samosprávy</vt:lpstr>
      <vt:lpstr>Ministerstvo kultury</vt:lpstr>
      <vt:lpstr>Památková inspekce</vt:lpstr>
      <vt:lpstr>Krajský úřad</vt:lpstr>
      <vt:lpstr>Obecní úřad s rozšířenou působností</vt:lpstr>
      <vt:lpstr>Konzervátor památkové péče</vt:lpstr>
      <vt:lpstr>Samospráva - kraj</vt:lpstr>
      <vt:lpstr>Samospráva - obec</vt:lpstr>
      <vt:lpstr>Národní památkový ústav (NPÚ)</vt:lpstr>
      <vt:lpstr>Národní památkový ústav</vt:lpstr>
      <vt:lpstr>Územní odborná pracoviště</vt:lpstr>
      <vt:lpstr>Územní památkové správy</vt:lpstr>
      <vt:lpstr>Další nástroje památkové péče</vt:lpstr>
      <vt:lpstr>Programové nástroje</vt:lpstr>
      <vt:lpstr>Programové nástroje</vt:lpstr>
      <vt:lpstr>Příklad 2009-2013 Státní kulturní politika</vt:lpstr>
      <vt:lpstr>Příklad 2009-2014 Státní kulturní politika - SWOT</vt:lpstr>
      <vt:lpstr>Příklad  SKP 2009-2014</vt:lpstr>
      <vt:lpstr>Státní kulturní politika 2009-2014</vt:lpstr>
      <vt:lpstr>Státní kulturní politika 2015-2020 Priority</vt:lpstr>
      <vt:lpstr>Př. Koncepce památkové péče v České republice na léta 2011 – 2016</vt:lpstr>
      <vt:lpstr>Koncepce PP 2017-2020</vt:lpstr>
      <vt:lpstr>SKP vs. Koncepce PP</vt:lpstr>
      <vt:lpstr>Výdaje</vt:lpstr>
      <vt:lpstr>Ekonomické nástroje památkové péče</vt:lpstr>
      <vt:lpstr>Nepřímé ekonomické nástroje</vt:lpstr>
      <vt:lpstr>Přímé ekonomické nástroje památkové péče</vt:lpstr>
      <vt:lpstr>Program rozvoje venkova</vt:lpstr>
      <vt:lpstr>Programy na úrovni MK ČR – národní úroveň</vt:lpstr>
      <vt:lpstr>Porovnání vývoje výdajů na památkovou péči z programů MK ČR a programového financování z rozpočtů krajů v letech 2002-2010 (v mil. Kč)</vt:lpstr>
      <vt:lpstr>Hlavní zásady programů financujících památkovou péči v kraji Vysočina a v Jihomoravském kraji</vt:lpstr>
      <vt:lpstr>Feedback vybraných programů</vt:lpstr>
      <vt:lpstr>Feedback vybraných programů</vt:lpstr>
      <vt:lpstr>Charakteristika památkového fondu ČR</vt:lpstr>
      <vt:lpstr>Prezentace aplikace PowerPoint</vt:lpstr>
      <vt:lpstr>Architektonické dědictví - druhová skladba</vt:lpstr>
      <vt:lpstr>Architektonické dědictví - druhová skladba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a regenerace kulturních hodnot v území</dc:title>
  <dc:creator>Pařil Vilém</dc:creator>
  <cp:lastModifiedBy>Zdenek</cp:lastModifiedBy>
  <cp:revision>147</cp:revision>
  <dcterms:created xsi:type="dcterms:W3CDTF">2012-09-11T10:49:52Z</dcterms:created>
  <dcterms:modified xsi:type="dcterms:W3CDTF">2019-10-16T10:19:20Z</dcterms:modified>
</cp:coreProperties>
</file>