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97" r:id="rId6"/>
    <p:sldId id="298" r:id="rId7"/>
    <p:sldId id="299" r:id="rId8"/>
    <p:sldId id="260" r:id="rId9"/>
    <p:sldId id="261" r:id="rId10"/>
    <p:sldId id="263" r:id="rId11"/>
    <p:sldId id="264" r:id="rId12"/>
    <p:sldId id="265" r:id="rId13"/>
    <p:sldId id="266" r:id="rId14"/>
    <p:sldId id="306" r:id="rId15"/>
    <p:sldId id="300" r:id="rId16"/>
    <p:sldId id="267" r:id="rId17"/>
    <p:sldId id="268" r:id="rId18"/>
    <p:sldId id="269" r:id="rId19"/>
    <p:sldId id="270" r:id="rId20"/>
    <p:sldId id="271" r:id="rId21"/>
    <p:sldId id="272" r:id="rId22"/>
    <p:sldId id="301" r:id="rId23"/>
    <p:sldId id="274" r:id="rId2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67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cs-C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947291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5" name="Shape 23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0" name="Shape 25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Shape 73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38" name="Shape 73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Shape 74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44" name="Shape 74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0" name="Shape 30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9" name="Shape 31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9" name="Shape 34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0" name="Shape 39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9" name="Shape 40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Shape 74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49" name="Shape 74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35" name="Shape 43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Shape 72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27" name="Shape 72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Shape 73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33" name="Shape 73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Shape 73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38" name="Shape 73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bin"/>
              <a:buNone/>
              <a:defRPr sz="4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5"/>
            <a:ext cx="4351338" cy="10515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rPr>
              <a:t>‹#›</a:t>
            </a:fld>
            <a:endParaRPr lang="cs-CZ" sz="1200">
              <a:solidFill>
                <a:srgbClr val="888888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bin"/>
              <a:buNone/>
              <a:defRPr sz="4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5"/>
            <a:ext cx="5811838" cy="7734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rPr>
              <a:t>‹#›</a:t>
            </a:fld>
            <a:endParaRPr lang="cs-CZ" sz="1200">
              <a:solidFill>
                <a:srgbClr val="888888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ctrTitle"/>
          </p:nvPr>
        </p:nvSpPr>
        <p:spPr>
          <a:xfrm>
            <a:off x="1524000" y="112236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bin"/>
              <a:buNone/>
              <a:defRPr sz="6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rPr>
              <a:t>‹#›</a:t>
            </a:fld>
            <a:endParaRPr lang="cs-CZ" sz="1200">
              <a:solidFill>
                <a:srgbClr val="888888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bin"/>
              <a:buNone/>
              <a:defRPr sz="4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rPr>
              <a:t>‹#›</a:t>
            </a:fld>
            <a:endParaRPr lang="cs-CZ" sz="1200">
              <a:solidFill>
                <a:srgbClr val="888888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599" cy="2852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bin"/>
              <a:buNone/>
              <a:defRPr sz="6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599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rPr>
              <a:t>‹#›</a:t>
            </a:fld>
            <a:endParaRPr lang="cs-CZ" sz="1200">
              <a:solidFill>
                <a:srgbClr val="888888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bin"/>
              <a:buNone/>
              <a:defRPr sz="4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rPr>
              <a:t>‹#›</a:t>
            </a:fld>
            <a:endParaRPr lang="cs-CZ" sz="1200">
              <a:solidFill>
                <a:srgbClr val="888888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bin"/>
              <a:buNone/>
              <a:defRPr sz="4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839787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2"/>
          </p:nvPr>
        </p:nvSpPr>
        <p:spPr>
          <a:xfrm>
            <a:off x="839787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rPr>
              <a:t>‹#›</a:t>
            </a:fld>
            <a:endParaRPr lang="cs-CZ" sz="1200">
              <a:solidFill>
                <a:srgbClr val="888888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bin"/>
              <a:buNone/>
              <a:defRPr sz="4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rPr>
              <a:t>‹#›</a:t>
            </a:fld>
            <a:endParaRPr lang="cs-CZ" sz="1200">
              <a:solidFill>
                <a:srgbClr val="888888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bin"/>
              <a:buNone/>
              <a:defRPr sz="32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199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254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685800" marR="0" lvl="1" indent="-508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143000" marR="0" lvl="2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600200" marR="0" lvl="3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057400" marR="0" lvl="4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971800" marR="0" lvl="6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429000" marR="0" lvl="7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886200" marR="0" lvl="8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rPr>
              <a:t>‹#›</a:t>
            </a:fld>
            <a:endParaRPr lang="cs-CZ" sz="1200">
              <a:solidFill>
                <a:srgbClr val="888888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bin"/>
              <a:buNone/>
              <a:defRPr sz="32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4" name="Shape 64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199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rPr>
              <a:t>‹#›</a:t>
            </a:fld>
            <a:endParaRPr lang="cs-CZ" sz="1200">
              <a:solidFill>
                <a:srgbClr val="888888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bin"/>
              <a:buNone/>
              <a:defRPr sz="4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rPr>
              <a:t>‹#›</a:t>
            </a:fld>
            <a:endParaRPr lang="cs-CZ" sz="1200" b="0" i="0" u="none" strike="noStrike" cap="none">
              <a:solidFill>
                <a:srgbClr val="888888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77000"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/>
        </p:nvSpPr>
        <p:spPr>
          <a:xfrm>
            <a:off x="-400593" y="4676503"/>
            <a:ext cx="12853850" cy="1785257"/>
          </a:xfrm>
          <a:prstGeom prst="rect">
            <a:avLst/>
          </a:prstGeom>
          <a:solidFill>
            <a:schemeClr val="dk1">
              <a:alpha val="48627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80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TRH NEMOVITOSTÍ</a:t>
            </a:r>
          </a:p>
        </p:txBody>
      </p:sp>
      <p:sp>
        <p:nvSpPr>
          <p:cNvPr id="86" name="Shape 86"/>
          <p:cNvSpPr txBox="1"/>
          <p:nvPr/>
        </p:nvSpPr>
        <p:spPr>
          <a:xfrm>
            <a:off x="3666132" y="5962260"/>
            <a:ext cx="4720394" cy="33855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3.KAPITOLA – EKONOMIKA ÚZEMNÍHO ROZVOJE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77000"/>
          </a:blip>
          <a:stretch>
            <a:fillRect l="-9999" r="-9999"/>
          </a:stretch>
        </a:blip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/>
        </p:nvSpPr>
        <p:spPr>
          <a:xfrm>
            <a:off x="-400593" y="4676503"/>
            <a:ext cx="12853850" cy="1785257"/>
          </a:xfrm>
          <a:prstGeom prst="rect">
            <a:avLst/>
          </a:prstGeom>
          <a:solidFill>
            <a:schemeClr val="dk1">
              <a:alpha val="48627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4000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ÚZEMNÍ ROZVOJ</a:t>
            </a:r>
          </a:p>
        </p:txBody>
      </p:sp>
      <p:sp>
        <p:nvSpPr>
          <p:cNvPr id="232" name="Shape 232"/>
          <p:cNvSpPr txBox="1"/>
          <p:nvPr/>
        </p:nvSpPr>
        <p:spPr>
          <a:xfrm>
            <a:off x="3666135" y="6021288"/>
            <a:ext cx="4720394" cy="33855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2000" dirty="0" smtClean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4.KAPITOLA</a:t>
            </a:r>
            <a:endParaRPr lang="cs-CZ" sz="2000" dirty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77000"/>
          </a:blip>
          <a:stretch>
            <a:fillRect/>
          </a:stretch>
        </a:blip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/>
          <p:nvPr/>
        </p:nvSpPr>
        <p:spPr>
          <a:xfrm>
            <a:off x="-83975" y="-67309"/>
            <a:ext cx="12456160" cy="7112000"/>
          </a:xfrm>
          <a:prstGeom prst="rect">
            <a:avLst/>
          </a:prstGeom>
          <a:solidFill>
            <a:schemeClr val="dk1">
              <a:alpha val="66666"/>
            </a:schemeClr>
          </a:solidFill>
          <a:ln w="12700" cap="flat" cmpd="sng">
            <a:solidFill>
              <a:srgbClr val="42719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238" name="Shape 238"/>
          <p:cNvCxnSpPr/>
          <p:nvPr/>
        </p:nvCxnSpPr>
        <p:spPr>
          <a:xfrm>
            <a:off x="853440" y="314960"/>
            <a:ext cx="0" cy="6055360"/>
          </a:xfrm>
          <a:prstGeom prst="straightConnector1">
            <a:avLst/>
          </a:prstGeom>
          <a:noFill/>
          <a:ln w="3175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239" name="Shape 239"/>
          <p:cNvCxnSpPr/>
          <p:nvPr/>
        </p:nvCxnSpPr>
        <p:spPr>
          <a:xfrm>
            <a:off x="853440" y="1706880"/>
            <a:ext cx="812799" cy="0"/>
          </a:xfrm>
          <a:prstGeom prst="straightConnector1">
            <a:avLst/>
          </a:prstGeom>
          <a:noFill/>
          <a:ln w="3175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240" name="Shape 240"/>
          <p:cNvCxnSpPr/>
          <p:nvPr/>
        </p:nvCxnSpPr>
        <p:spPr>
          <a:xfrm>
            <a:off x="853440" y="2621280"/>
            <a:ext cx="812799" cy="0"/>
          </a:xfrm>
          <a:prstGeom prst="straightConnector1">
            <a:avLst/>
          </a:prstGeom>
          <a:noFill/>
          <a:ln w="3175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241" name="Shape 241"/>
          <p:cNvCxnSpPr/>
          <p:nvPr/>
        </p:nvCxnSpPr>
        <p:spPr>
          <a:xfrm>
            <a:off x="853440" y="3566160"/>
            <a:ext cx="812799" cy="0"/>
          </a:xfrm>
          <a:prstGeom prst="straightConnector1">
            <a:avLst/>
          </a:prstGeom>
          <a:noFill/>
          <a:ln w="3175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242" name="Shape 242"/>
          <p:cNvSpPr/>
          <p:nvPr/>
        </p:nvSpPr>
        <p:spPr>
          <a:xfrm>
            <a:off x="1666240" y="1629409"/>
            <a:ext cx="154940" cy="154940"/>
          </a:xfrm>
          <a:prstGeom prst="flowChartConnector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43" name="Shape 243"/>
          <p:cNvSpPr/>
          <p:nvPr/>
        </p:nvSpPr>
        <p:spPr>
          <a:xfrm>
            <a:off x="1666240" y="2543809"/>
            <a:ext cx="154940" cy="154940"/>
          </a:xfrm>
          <a:prstGeom prst="flowChartConnector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44" name="Shape 244"/>
          <p:cNvSpPr/>
          <p:nvPr/>
        </p:nvSpPr>
        <p:spPr>
          <a:xfrm>
            <a:off x="1666240" y="3488689"/>
            <a:ext cx="154940" cy="154940"/>
          </a:xfrm>
          <a:prstGeom prst="flowChartConnector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45" name="Shape 245"/>
          <p:cNvSpPr/>
          <p:nvPr/>
        </p:nvSpPr>
        <p:spPr>
          <a:xfrm>
            <a:off x="1930056" y="1476046"/>
            <a:ext cx="5247911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400" b="1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SUBJEKTY ÚZEMNÍHO ROZVOJE</a:t>
            </a:r>
          </a:p>
        </p:txBody>
      </p:sp>
      <p:sp>
        <p:nvSpPr>
          <p:cNvPr id="246" name="Shape 246"/>
          <p:cNvSpPr/>
          <p:nvPr/>
        </p:nvSpPr>
        <p:spPr>
          <a:xfrm>
            <a:off x="1930056" y="2390447"/>
            <a:ext cx="5268878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400" b="1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PROJEKTY ÚZEMNÍHO ROZVOJE</a:t>
            </a:r>
          </a:p>
        </p:txBody>
      </p:sp>
      <p:sp>
        <p:nvSpPr>
          <p:cNvPr id="247" name="Shape 247"/>
          <p:cNvSpPr/>
          <p:nvPr/>
        </p:nvSpPr>
        <p:spPr>
          <a:xfrm>
            <a:off x="1930056" y="3335326"/>
            <a:ext cx="6965304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400" b="1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PŘÍPRAVA PROJEKTU ÚZEMNÍHO ROZVOJE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/>
          <p:nvPr/>
        </p:nvSpPr>
        <p:spPr>
          <a:xfrm>
            <a:off x="0" y="3424335"/>
            <a:ext cx="4031999" cy="288315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42719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53" name="Shape 253"/>
          <p:cNvSpPr/>
          <p:nvPr/>
        </p:nvSpPr>
        <p:spPr>
          <a:xfrm>
            <a:off x="4080000" y="3424332"/>
            <a:ext cx="4031999" cy="288315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42719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54" name="Shape 254"/>
          <p:cNvSpPr/>
          <p:nvPr/>
        </p:nvSpPr>
        <p:spPr>
          <a:xfrm>
            <a:off x="8105392" y="3771562"/>
            <a:ext cx="4089598" cy="288315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55" name="Shape 255"/>
          <p:cNvSpPr/>
          <p:nvPr/>
        </p:nvSpPr>
        <p:spPr>
          <a:xfrm>
            <a:off x="0" y="3424332"/>
            <a:ext cx="4057199" cy="288315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42719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56" name="Shape 256"/>
          <p:cNvSpPr/>
          <p:nvPr/>
        </p:nvSpPr>
        <p:spPr>
          <a:xfrm>
            <a:off x="4067400" y="3424328"/>
            <a:ext cx="4057199" cy="288315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42719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57" name="Shape 257"/>
          <p:cNvSpPr/>
          <p:nvPr/>
        </p:nvSpPr>
        <p:spPr>
          <a:xfrm>
            <a:off x="1796" y="3424325"/>
            <a:ext cx="4067999" cy="288315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42719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58" name="Shape 258"/>
          <p:cNvSpPr/>
          <p:nvPr/>
        </p:nvSpPr>
        <p:spPr>
          <a:xfrm>
            <a:off x="4069796" y="3424273"/>
            <a:ext cx="4067999" cy="288315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42719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59" name="Shape 259"/>
          <p:cNvSpPr/>
          <p:nvPr/>
        </p:nvSpPr>
        <p:spPr>
          <a:xfrm>
            <a:off x="10195" y="3771514"/>
            <a:ext cx="4112396" cy="2883159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60" name="Shape 260"/>
          <p:cNvSpPr/>
          <p:nvPr/>
        </p:nvSpPr>
        <p:spPr>
          <a:xfrm>
            <a:off x="4079992" y="3771514"/>
            <a:ext cx="4067999" cy="2883159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61" name="Shape 261"/>
          <p:cNvSpPr/>
          <p:nvPr/>
        </p:nvSpPr>
        <p:spPr>
          <a:xfrm>
            <a:off x="8089193" y="888301"/>
            <a:ext cx="4108204" cy="2883159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62" name="Shape 262"/>
          <p:cNvSpPr/>
          <p:nvPr/>
        </p:nvSpPr>
        <p:spPr>
          <a:xfrm>
            <a:off x="10195" y="888254"/>
            <a:ext cx="4096199" cy="2883159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63" name="Shape 263"/>
          <p:cNvSpPr/>
          <p:nvPr/>
        </p:nvSpPr>
        <p:spPr>
          <a:xfrm>
            <a:off x="4063794" y="888254"/>
            <a:ext cx="4067999" cy="2883159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64" name="Shape 264"/>
          <p:cNvSpPr/>
          <p:nvPr/>
        </p:nvSpPr>
        <p:spPr>
          <a:xfrm>
            <a:off x="8163589" y="3771562"/>
            <a:ext cx="4041596" cy="2883159"/>
          </a:xfrm>
          <a:prstGeom prst="rect">
            <a:avLst/>
          </a:prstGeom>
          <a:solidFill>
            <a:schemeClr val="lt1">
              <a:alpha val="64705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32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NEZISKOVÉ SUBJEKTY</a:t>
            </a:r>
          </a:p>
        </p:txBody>
      </p:sp>
      <p:sp>
        <p:nvSpPr>
          <p:cNvPr id="265" name="Shape 265"/>
          <p:cNvSpPr/>
          <p:nvPr/>
        </p:nvSpPr>
        <p:spPr>
          <a:xfrm>
            <a:off x="-6002" y="3771514"/>
            <a:ext cx="4068590" cy="2883159"/>
          </a:xfrm>
          <a:prstGeom prst="rect">
            <a:avLst/>
          </a:prstGeom>
          <a:solidFill>
            <a:schemeClr val="lt1">
              <a:alpha val="64705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32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KOMERČNÍ PODNIKATELÉ</a:t>
            </a:r>
          </a:p>
        </p:txBody>
      </p:sp>
      <p:sp>
        <p:nvSpPr>
          <p:cNvPr id="266" name="Shape 266"/>
          <p:cNvSpPr/>
          <p:nvPr/>
        </p:nvSpPr>
        <p:spPr>
          <a:xfrm>
            <a:off x="4090189" y="3771514"/>
            <a:ext cx="4067999" cy="2883159"/>
          </a:xfrm>
          <a:prstGeom prst="rect">
            <a:avLst/>
          </a:prstGeom>
          <a:solidFill>
            <a:schemeClr val="dk1">
              <a:alpha val="53725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3200" b="1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VEŘEJNÉ SUBJEKTY</a:t>
            </a:r>
          </a:p>
        </p:txBody>
      </p:sp>
      <p:sp>
        <p:nvSpPr>
          <p:cNvPr id="267" name="Shape 267"/>
          <p:cNvSpPr/>
          <p:nvPr/>
        </p:nvSpPr>
        <p:spPr>
          <a:xfrm>
            <a:off x="8124600" y="888301"/>
            <a:ext cx="4082994" cy="2883159"/>
          </a:xfrm>
          <a:prstGeom prst="rect">
            <a:avLst/>
          </a:prstGeom>
          <a:solidFill>
            <a:schemeClr val="dk1">
              <a:alpha val="53725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3200" b="1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DEVELOPEŘI</a:t>
            </a:r>
          </a:p>
        </p:txBody>
      </p:sp>
      <p:sp>
        <p:nvSpPr>
          <p:cNvPr id="268" name="Shape 268"/>
          <p:cNvSpPr/>
          <p:nvPr/>
        </p:nvSpPr>
        <p:spPr>
          <a:xfrm>
            <a:off x="20392" y="888254"/>
            <a:ext cx="4062602" cy="2883159"/>
          </a:xfrm>
          <a:prstGeom prst="rect">
            <a:avLst/>
          </a:prstGeom>
          <a:solidFill>
            <a:schemeClr val="dk1">
              <a:alpha val="53725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3200" b="1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STAVEBNÍCI</a:t>
            </a:r>
          </a:p>
        </p:txBody>
      </p:sp>
      <p:sp>
        <p:nvSpPr>
          <p:cNvPr id="269" name="Shape 269"/>
          <p:cNvSpPr/>
          <p:nvPr/>
        </p:nvSpPr>
        <p:spPr>
          <a:xfrm>
            <a:off x="4073991" y="888254"/>
            <a:ext cx="4067999" cy="2883159"/>
          </a:xfrm>
          <a:prstGeom prst="rect">
            <a:avLst/>
          </a:prstGeom>
          <a:solidFill>
            <a:schemeClr val="lt1">
              <a:alpha val="64705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32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INVESTOŘI</a:t>
            </a:r>
          </a:p>
        </p:txBody>
      </p:sp>
      <p:sp>
        <p:nvSpPr>
          <p:cNvPr id="270" name="Shape 270"/>
          <p:cNvSpPr txBox="1"/>
          <p:nvPr/>
        </p:nvSpPr>
        <p:spPr>
          <a:xfrm>
            <a:off x="1265874" y="294066"/>
            <a:ext cx="5247911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400" b="1">
                <a:solidFill>
                  <a:srgbClr val="9BD5F9"/>
                </a:solidFill>
                <a:latin typeface="Cabin"/>
                <a:ea typeface="Cabin"/>
                <a:cs typeface="Cabin"/>
                <a:sym typeface="Cabin"/>
              </a:rPr>
              <a:t>SUBJEKTY ÚZEMNÍHO ROZVOJE</a:t>
            </a:r>
          </a:p>
        </p:txBody>
      </p:sp>
      <p:cxnSp>
        <p:nvCxnSpPr>
          <p:cNvPr id="271" name="Shape 271"/>
          <p:cNvCxnSpPr/>
          <p:nvPr/>
        </p:nvCxnSpPr>
        <p:spPr>
          <a:xfrm>
            <a:off x="162559" y="530600"/>
            <a:ext cx="812799" cy="0"/>
          </a:xfrm>
          <a:prstGeom prst="straightConnector1">
            <a:avLst/>
          </a:prstGeom>
          <a:noFill/>
          <a:ln w="31750" cap="flat" cmpd="sng">
            <a:solidFill>
              <a:srgbClr val="9BD5F9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272" name="Shape 272"/>
          <p:cNvSpPr/>
          <p:nvPr/>
        </p:nvSpPr>
        <p:spPr>
          <a:xfrm>
            <a:off x="959936" y="453129"/>
            <a:ext cx="154940" cy="154940"/>
          </a:xfrm>
          <a:prstGeom prst="flowChartConnector">
            <a:avLst/>
          </a:prstGeom>
          <a:solidFill>
            <a:srgbClr val="9BD5F9"/>
          </a:solidFill>
          <a:ln w="12700" cap="flat" cmpd="sng">
            <a:solidFill>
              <a:srgbClr val="9BD5F9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73" name="Shape 273"/>
          <p:cNvSpPr txBox="1"/>
          <p:nvPr/>
        </p:nvSpPr>
        <p:spPr>
          <a:xfrm>
            <a:off x="5265948" y="5648444"/>
            <a:ext cx="1790875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18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VEŘEJNÝ ZÁJEM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77000"/>
          </a:blip>
          <a:stretch>
            <a:fillRect/>
          </a:stretch>
        </a:blip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/>
          <p:nvPr/>
        </p:nvSpPr>
        <p:spPr>
          <a:xfrm>
            <a:off x="-64003" y="0"/>
            <a:ext cx="12192000" cy="6858000"/>
          </a:xfrm>
          <a:prstGeom prst="rect">
            <a:avLst/>
          </a:prstGeom>
          <a:solidFill>
            <a:schemeClr val="dk1">
              <a:alpha val="53725"/>
            </a:schemeClr>
          </a:solidFill>
          <a:ln w="12700" cap="flat" cmpd="sng">
            <a:solidFill>
              <a:srgbClr val="42719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79" name="Shape 279"/>
          <p:cNvSpPr txBox="1"/>
          <p:nvPr/>
        </p:nvSpPr>
        <p:spPr>
          <a:xfrm>
            <a:off x="1265874" y="294066"/>
            <a:ext cx="5268878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400" b="1">
                <a:solidFill>
                  <a:srgbClr val="9BD5F9"/>
                </a:solidFill>
                <a:latin typeface="Cabin"/>
                <a:ea typeface="Cabin"/>
                <a:cs typeface="Cabin"/>
                <a:sym typeface="Cabin"/>
              </a:rPr>
              <a:t>PROJEKTY ÚZEMNÍHO ROZVOJE</a:t>
            </a:r>
          </a:p>
        </p:txBody>
      </p:sp>
      <p:cxnSp>
        <p:nvCxnSpPr>
          <p:cNvPr id="280" name="Shape 280"/>
          <p:cNvCxnSpPr/>
          <p:nvPr/>
        </p:nvCxnSpPr>
        <p:spPr>
          <a:xfrm>
            <a:off x="162559" y="530600"/>
            <a:ext cx="812799" cy="0"/>
          </a:xfrm>
          <a:prstGeom prst="straightConnector1">
            <a:avLst/>
          </a:prstGeom>
          <a:noFill/>
          <a:ln w="31750" cap="flat" cmpd="sng">
            <a:solidFill>
              <a:srgbClr val="9BD5F9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281" name="Shape 281"/>
          <p:cNvSpPr/>
          <p:nvPr/>
        </p:nvSpPr>
        <p:spPr>
          <a:xfrm>
            <a:off x="959936" y="453129"/>
            <a:ext cx="154940" cy="154940"/>
          </a:xfrm>
          <a:prstGeom prst="flowChartConnector">
            <a:avLst/>
          </a:prstGeom>
          <a:solidFill>
            <a:srgbClr val="9BD5F9"/>
          </a:solidFill>
          <a:ln w="12700" cap="flat" cmpd="sng">
            <a:solidFill>
              <a:srgbClr val="9BD5F9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grpSp>
        <p:nvGrpSpPr>
          <p:cNvPr id="282" name="Shape 282"/>
          <p:cNvGrpSpPr/>
          <p:nvPr/>
        </p:nvGrpSpPr>
        <p:grpSpPr>
          <a:xfrm>
            <a:off x="1724272" y="879677"/>
            <a:ext cx="4352080" cy="2407534"/>
            <a:chOff x="1551008" y="1956122"/>
            <a:chExt cx="4352080" cy="2407534"/>
          </a:xfrm>
        </p:grpSpPr>
        <p:sp>
          <p:nvSpPr>
            <p:cNvPr id="283" name="Shape 283"/>
            <p:cNvSpPr/>
            <p:nvPr/>
          </p:nvSpPr>
          <p:spPr>
            <a:xfrm>
              <a:off x="1551008" y="1956122"/>
              <a:ext cx="4352080" cy="2407534"/>
            </a:xfrm>
            <a:prstGeom prst="rect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endParaRPr>
            </a:p>
          </p:txBody>
        </p:sp>
        <p:sp>
          <p:nvSpPr>
            <p:cNvPr id="284" name="Shape 284"/>
            <p:cNvSpPr txBox="1"/>
            <p:nvPr/>
          </p:nvSpPr>
          <p:spPr>
            <a:xfrm>
              <a:off x="1551008" y="3842794"/>
              <a:ext cx="1305305" cy="36933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cs-CZ" sz="1800" dirty="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FINANCE</a:t>
              </a:r>
            </a:p>
          </p:txBody>
        </p:sp>
        <p:sp>
          <p:nvSpPr>
            <p:cNvPr id="285" name="Shape 285"/>
            <p:cNvSpPr txBox="1"/>
            <p:nvPr/>
          </p:nvSpPr>
          <p:spPr>
            <a:xfrm>
              <a:off x="2951545" y="2476980"/>
              <a:ext cx="7755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cs-CZ" sz="1800" dirty="0" smtClean="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 TRH</a:t>
              </a:r>
              <a:endParaRPr lang="cs-CZ" sz="1800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endParaRPr>
            </a:p>
          </p:txBody>
        </p:sp>
        <p:sp>
          <p:nvSpPr>
            <p:cNvPr id="286" name="Shape 286"/>
            <p:cNvSpPr txBox="1"/>
            <p:nvPr/>
          </p:nvSpPr>
          <p:spPr>
            <a:xfrm>
              <a:off x="3865944" y="3842794"/>
              <a:ext cx="945637" cy="36933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cs-CZ" sz="18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ÚZEMÍ</a:t>
              </a:r>
            </a:p>
          </p:txBody>
        </p:sp>
        <p:sp>
          <p:nvSpPr>
            <p:cNvPr id="287" name="Shape 287"/>
            <p:cNvSpPr txBox="1"/>
            <p:nvPr/>
          </p:nvSpPr>
          <p:spPr>
            <a:xfrm>
              <a:off x="3865944" y="2119224"/>
              <a:ext cx="1787669" cy="36933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cs-CZ" sz="18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PRÁVNÍ RÁMEC</a:t>
              </a:r>
            </a:p>
          </p:txBody>
        </p:sp>
        <p:cxnSp>
          <p:nvCxnSpPr>
            <p:cNvPr id="288" name="Shape 288"/>
            <p:cNvCxnSpPr/>
            <p:nvPr/>
          </p:nvCxnSpPr>
          <p:spPr>
            <a:xfrm rot="10800000" flipH="1">
              <a:off x="2682693" y="2869461"/>
              <a:ext cx="347240" cy="833376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/>
              <a:headEnd type="triangle" w="lg" len="lg"/>
              <a:tailEnd type="triangle" w="lg" len="lg"/>
            </a:ln>
          </p:spPr>
        </p:cxnSp>
        <p:cxnSp>
          <p:nvCxnSpPr>
            <p:cNvPr id="289" name="Shape 289"/>
            <p:cNvCxnSpPr/>
            <p:nvPr/>
          </p:nvCxnSpPr>
          <p:spPr>
            <a:xfrm>
              <a:off x="3727048" y="2874985"/>
              <a:ext cx="347240" cy="80024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/>
              <a:headEnd type="triangle" w="lg" len="lg"/>
              <a:tailEnd type="triangle" w="lg" len="lg"/>
            </a:ln>
          </p:spPr>
        </p:cxnSp>
        <p:cxnSp>
          <p:nvCxnSpPr>
            <p:cNvPr id="290" name="Shape 290"/>
            <p:cNvCxnSpPr/>
            <p:nvPr/>
          </p:nvCxnSpPr>
          <p:spPr>
            <a:xfrm>
              <a:off x="2951544" y="4027460"/>
              <a:ext cx="775502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/>
              <a:headEnd type="triangle" w="lg" len="lg"/>
              <a:tailEnd type="triangle" w="lg" len="lg"/>
            </a:ln>
          </p:spPr>
        </p:cxnSp>
      </p:grpSp>
      <p:sp>
        <p:nvSpPr>
          <p:cNvPr id="291" name="Shape 291"/>
          <p:cNvSpPr/>
          <p:nvPr/>
        </p:nvSpPr>
        <p:spPr>
          <a:xfrm>
            <a:off x="6678592" y="4369973"/>
            <a:ext cx="1678330" cy="54295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92" name="Shape 292"/>
          <p:cNvSpPr txBox="1"/>
          <p:nvPr/>
        </p:nvSpPr>
        <p:spPr>
          <a:xfrm>
            <a:off x="508018" y="4343537"/>
            <a:ext cx="6009080" cy="40010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0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FAKTORY EKONOMICKY ÚSPĚŠNÉHO ÚZ.ROZVOJE</a:t>
            </a:r>
          </a:p>
        </p:txBody>
      </p:sp>
      <p:sp>
        <p:nvSpPr>
          <p:cNvPr id="293" name="Shape 293"/>
          <p:cNvSpPr txBox="1"/>
          <p:nvPr/>
        </p:nvSpPr>
        <p:spPr>
          <a:xfrm>
            <a:off x="1724272" y="4574370"/>
            <a:ext cx="3260573" cy="6506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1600" dirty="0" smtClean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      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cs-CZ" sz="1600" dirty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000" dirty="0" smtClean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EKONOMICKÁ    PROVEDITELNOST</a:t>
            </a:r>
            <a:endParaRPr lang="cs-CZ" sz="2000" dirty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94" name="Shape 294"/>
          <p:cNvSpPr txBox="1"/>
          <p:nvPr/>
        </p:nvSpPr>
        <p:spPr>
          <a:xfrm>
            <a:off x="4340505" y="5024992"/>
            <a:ext cx="3740383" cy="54740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000" dirty="0" smtClean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FUNKCE </a:t>
            </a:r>
            <a:r>
              <a:rPr lang="cs-CZ" sz="2000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A STANDARD VYUŽITÍ</a:t>
            </a:r>
          </a:p>
        </p:txBody>
      </p:sp>
      <p:sp>
        <p:nvSpPr>
          <p:cNvPr id="295" name="Shape 295"/>
          <p:cNvSpPr/>
          <p:nvPr/>
        </p:nvSpPr>
        <p:spPr>
          <a:xfrm>
            <a:off x="8356921" y="4912925"/>
            <a:ext cx="1678330" cy="54295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96" name="Shape 296"/>
          <p:cNvSpPr/>
          <p:nvPr/>
        </p:nvSpPr>
        <p:spPr>
          <a:xfrm>
            <a:off x="10035252" y="5455876"/>
            <a:ext cx="1678330" cy="54295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97" name="Shape 297"/>
          <p:cNvSpPr txBox="1"/>
          <p:nvPr/>
        </p:nvSpPr>
        <p:spPr>
          <a:xfrm>
            <a:off x="7517757" y="5572401"/>
            <a:ext cx="1980991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18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FORMA ROZVOJE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Shape 7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23592" y="1700808"/>
            <a:ext cx="7356161" cy="33712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660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6" name="Shape 7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51584" y="980728"/>
            <a:ext cx="7272808" cy="3816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77000"/>
          </a:blip>
          <a:stretch>
            <a:fillRect/>
          </a:stretch>
        </a:blip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53725"/>
            </a:schemeClr>
          </a:solidFill>
          <a:ln w="12700" cap="flat" cmpd="sng">
            <a:solidFill>
              <a:srgbClr val="42719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03" name="Shape 303"/>
          <p:cNvSpPr/>
          <p:nvPr/>
        </p:nvSpPr>
        <p:spPr>
          <a:xfrm>
            <a:off x="474560" y="1211517"/>
            <a:ext cx="1678330" cy="54295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04" name="Shape 304"/>
          <p:cNvSpPr/>
          <p:nvPr/>
        </p:nvSpPr>
        <p:spPr>
          <a:xfrm>
            <a:off x="2152891" y="1754469"/>
            <a:ext cx="1678330" cy="54295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05" name="Shape 305"/>
          <p:cNvSpPr/>
          <p:nvPr/>
        </p:nvSpPr>
        <p:spPr>
          <a:xfrm>
            <a:off x="3831221" y="2297422"/>
            <a:ext cx="1678330" cy="54295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06" name="Shape 306"/>
          <p:cNvSpPr txBox="1"/>
          <p:nvPr/>
        </p:nvSpPr>
        <p:spPr>
          <a:xfrm>
            <a:off x="2252210" y="1183781"/>
            <a:ext cx="5571982" cy="40010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000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OPTIMÁLNÍ INTEZITA ÚZEMNÍHO ROZVOJE</a:t>
            </a:r>
          </a:p>
        </p:txBody>
      </p:sp>
      <p:sp>
        <p:nvSpPr>
          <p:cNvPr id="307" name="Shape 307"/>
          <p:cNvSpPr txBox="1"/>
          <p:nvPr/>
        </p:nvSpPr>
        <p:spPr>
          <a:xfrm>
            <a:off x="4128442" y="1790628"/>
            <a:ext cx="2687638" cy="40010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000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CENA POZEMKU</a:t>
            </a:r>
          </a:p>
        </p:txBody>
      </p:sp>
      <p:sp>
        <p:nvSpPr>
          <p:cNvPr id="308" name="Shape 308"/>
          <p:cNvSpPr txBox="1"/>
          <p:nvPr/>
        </p:nvSpPr>
        <p:spPr>
          <a:xfrm>
            <a:off x="5723217" y="2226000"/>
            <a:ext cx="2929328" cy="40010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000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EKONOMIKA PROJEKTU</a:t>
            </a:r>
          </a:p>
        </p:txBody>
      </p:sp>
      <p:sp>
        <p:nvSpPr>
          <p:cNvPr id="309" name="Shape 309"/>
          <p:cNvSpPr/>
          <p:nvPr/>
        </p:nvSpPr>
        <p:spPr>
          <a:xfrm>
            <a:off x="5509551" y="2840374"/>
            <a:ext cx="1678330" cy="54295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10" name="Shape 310"/>
          <p:cNvSpPr/>
          <p:nvPr/>
        </p:nvSpPr>
        <p:spPr>
          <a:xfrm>
            <a:off x="7187881" y="3383326"/>
            <a:ext cx="1678330" cy="54295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11" name="Shape 311"/>
          <p:cNvSpPr/>
          <p:nvPr/>
        </p:nvSpPr>
        <p:spPr>
          <a:xfrm>
            <a:off x="8866210" y="3926278"/>
            <a:ext cx="1678330" cy="54295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12" name="Shape 312"/>
          <p:cNvSpPr txBox="1"/>
          <p:nvPr/>
        </p:nvSpPr>
        <p:spPr>
          <a:xfrm>
            <a:off x="5723217" y="2190738"/>
            <a:ext cx="6061415" cy="4353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600"/>
              </a:spcBef>
              <a:buSzPct val="25000"/>
            </a:pPr>
            <a:r>
              <a:rPr lang="cs-CZ" sz="2000" dirty="0" smtClean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                              </a:t>
            </a:r>
            <a:r>
              <a:rPr lang="cs-CZ" sz="1600" dirty="0" smtClean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EKONOMICKÁ HODNOTA ČASU</a:t>
            </a:r>
            <a:endParaRPr lang="cs-CZ" sz="1600" dirty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13" name="Shape 313"/>
          <p:cNvSpPr txBox="1"/>
          <p:nvPr/>
        </p:nvSpPr>
        <p:spPr>
          <a:xfrm>
            <a:off x="7558267" y="2840374"/>
            <a:ext cx="3794317" cy="54295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1800" dirty="0" smtClean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VNĚJŠÍ </a:t>
            </a:r>
            <a:r>
              <a:rPr lang="cs-CZ" sz="1800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PODMÍNKY PROJEKTU</a:t>
            </a:r>
          </a:p>
        </p:txBody>
      </p:sp>
      <p:sp>
        <p:nvSpPr>
          <p:cNvPr id="314" name="Shape 314"/>
          <p:cNvSpPr/>
          <p:nvPr/>
        </p:nvSpPr>
        <p:spPr>
          <a:xfrm>
            <a:off x="5038202" y="3454459"/>
            <a:ext cx="1959268" cy="59650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000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FINANCOVÁNÍ PROJEKTU</a:t>
            </a:r>
          </a:p>
        </p:txBody>
      </p:sp>
      <p:sp>
        <p:nvSpPr>
          <p:cNvPr id="315" name="Shape 315"/>
          <p:cNvSpPr txBox="1"/>
          <p:nvPr/>
        </p:nvSpPr>
        <p:spPr>
          <a:xfrm>
            <a:off x="5159897" y="3429001"/>
            <a:ext cx="1837574" cy="4972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cs-CZ" sz="1600" dirty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16" name="Shape 316"/>
          <p:cNvSpPr txBox="1"/>
          <p:nvPr/>
        </p:nvSpPr>
        <p:spPr>
          <a:xfrm>
            <a:off x="6997470" y="4050968"/>
            <a:ext cx="1868740" cy="53015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1800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NAČASOVÁNÍ INVESTICE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/>
          <p:nvPr/>
        </p:nvSpPr>
        <p:spPr>
          <a:xfrm>
            <a:off x="8105392" y="3771562"/>
            <a:ext cx="4089598" cy="288315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22" name="Shape 322"/>
          <p:cNvSpPr/>
          <p:nvPr/>
        </p:nvSpPr>
        <p:spPr>
          <a:xfrm>
            <a:off x="10195" y="3771514"/>
            <a:ext cx="4112396" cy="2883159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23" name="Shape 323"/>
          <p:cNvSpPr/>
          <p:nvPr/>
        </p:nvSpPr>
        <p:spPr>
          <a:xfrm>
            <a:off x="4079992" y="3771514"/>
            <a:ext cx="4067999" cy="2883159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24" name="Shape 324"/>
          <p:cNvSpPr/>
          <p:nvPr/>
        </p:nvSpPr>
        <p:spPr>
          <a:xfrm>
            <a:off x="8142420" y="3771514"/>
            <a:ext cx="4057194" cy="2883159"/>
          </a:xfrm>
          <a:prstGeom prst="rect">
            <a:avLst/>
          </a:prstGeom>
          <a:solidFill>
            <a:schemeClr val="lt1">
              <a:alpha val="45882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3200" b="1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25" name="Shape 325"/>
          <p:cNvSpPr/>
          <p:nvPr/>
        </p:nvSpPr>
        <p:spPr>
          <a:xfrm>
            <a:off x="18725" y="3783653"/>
            <a:ext cx="4075798" cy="2883159"/>
          </a:xfrm>
          <a:prstGeom prst="rect">
            <a:avLst/>
          </a:prstGeom>
          <a:solidFill>
            <a:schemeClr val="lt1">
              <a:alpha val="45882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3200" b="1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26" name="Shape 326"/>
          <p:cNvSpPr/>
          <p:nvPr/>
        </p:nvSpPr>
        <p:spPr>
          <a:xfrm>
            <a:off x="4087258" y="3777960"/>
            <a:ext cx="4067999" cy="2883159"/>
          </a:xfrm>
          <a:prstGeom prst="rect">
            <a:avLst/>
          </a:prstGeom>
          <a:solidFill>
            <a:schemeClr val="dk1">
              <a:alpha val="4196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3200" b="1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27" name="Shape 327"/>
          <p:cNvSpPr txBox="1"/>
          <p:nvPr/>
        </p:nvSpPr>
        <p:spPr>
          <a:xfrm>
            <a:off x="1265874" y="294066"/>
            <a:ext cx="6965304" cy="461664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4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PŘÍPRAVA PROJEKTU ÚZEMNÍHO ROZVOJE</a:t>
            </a:r>
          </a:p>
        </p:txBody>
      </p:sp>
      <p:cxnSp>
        <p:nvCxnSpPr>
          <p:cNvPr id="328" name="Shape 328"/>
          <p:cNvCxnSpPr/>
          <p:nvPr/>
        </p:nvCxnSpPr>
        <p:spPr>
          <a:xfrm>
            <a:off x="162559" y="530600"/>
            <a:ext cx="812799" cy="0"/>
          </a:xfrm>
          <a:prstGeom prst="straightConnector1">
            <a:avLst/>
          </a:prstGeom>
          <a:noFill/>
          <a:ln w="3175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329" name="Shape 329"/>
          <p:cNvSpPr/>
          <p:nvPr/>
        </p:nvSpPr>
        <p:spPr>
          <a:xfrm>
            <a:off x="959936" y="453129"/>
            <a:ext cx="154940" cy="154940"/>
          </a:xfrm>
          <a:prstGeom prst="flowChartConnector">
            <a:avLst/>
          </a:prstGeom>
          <a:solidFill>
            <a:schemeClr val="dk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30" name="Shape 330"/>
          <p:cNvSpPr txBox="1"/>
          <p:nvPr/>
        </p:nvSpPr>
        <p:spPr>
          <a:xfrm>
            <a:off x="1342287" y="917969"/>
            <a:ext cx="4911473" cy="40010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0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PRŮZKUMNÉ A ROZBOROVÉ PRÁCE</a:t>
            </a:r>
          </a:p>
        </p:txBody>
      </p:sp>
      <p:sp>
        <p:nvSpPr>
          <p:cNvPr id="331" name="Shape 331"/>
          <p:cNvSpPr txBox="1"/>
          <p:nvPr/>
        </p:nvSpPr>
        <p:spPr>
          <a:xfrm>
            <a:off x="2578652" y="1374401"/>
            <a:ext cx="3013291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buSzPct val="25000"/>
            </a:pPr>
            <a:r>
              <a:rPr lang="cs-CZ" sz="1800" dirty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FYZICKÉ </a:t>
            </a:r>
            <a:r>
              <a:rPr lang="cs-CZ" sz="1800" dirty="0" smtClean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 PROSTŘEDÍ</a:t>
            </a:r>
            <a:endParaRPr lang="cs-CZ" sz="1800" dirty="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32" name="Shape 332"/>
          <p:cNvSpPr txBox="1"/>
          <p:nvPr/>
        </p:nvSpPr>
        <p:spPr>
          <a:xfrm>
            <a:off x="2587878" y="1743733"/>
            <a:ext cx="3004066" cy="50011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1800" dirty="0" smtClean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VLASTNICKÉ </a:t>
            </a:r>
            <a:r>
              <a:rPr lang="cs-CZ" sz="1800" dirty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VZTAHY</a:t>
            </a:r>
          </a:p>
        </p:txBody>
      </p:sp>
      <p:sp>
        <p:nvSpPr>
          <p:cNvPr id="333" name="Shape 333"/>
          <p:cNvSpPr txBox="1"/>
          <p:nvPr/>
        </p:nvSpPr>
        <p:spPr>
          <a:xfrm>
            <a:off x="2578653" y="2138865"/>
            <a:ext cx="2581243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1800" dirty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PRŮZKUMY TRHU</a:t>
            </a:r>
          </a:p>
        </p:txBody>
      </p:sp>
      <p:sp>
        <p:nvSpPr>
          <p:cNvPr id="334" name="Shape 334"/>
          <p:cNvSpPr txBox="1"/>
          <p:nvPr/>
        </p:nvSpPr>
        <p:spPr>
          <a:xfrm>
            <a:off x="1265874" y="3300178"/>
            <a:ext cx="1622559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18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TRH S BYTY</a:t>
            </a:r>
          </a:p>
        </p:txBody>
      </p:sp>
      <p:sp>
        <p:nvSpPr>
          <p:cNvPr id="335" name="Shape 335"/>
          <p:cNvSpPr txBox="1"/>
          <p:nvPr/>
        </p:nvSpPr>
        <p:spPr>
          <a:xfrm>
            <a:off x="4440010" y="3300178"/>
            <a:ext cx="3368358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18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TRH S KANC.PROSTORAMI</a:t>
            </a:r>
          </a:p>
        </p:txBody>
      </p:sp>
      <p:sp>
        <p:nvSpPr>
          <p:cNvPr id="336" name="Shape 336"/>
          <p:cNvSpPr txBox="1"/>
          <p:nvPr/>
        </p:nvSpPr>
        <p:spPr>
          <a:xfrm>
            <a:off x="8623122" y="3161678"/>
            <a:ext cx="3054136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18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TRH S PROSTORAMI PRO MALOOBCHOD</a:t>
            </a:r>
          </a:p>
        </p:txBody>
      </p:sp>
      <p:cxnSp>
        <p:nvCxnSpPr>
          <p:cNvPr id="337" name="Shape 337"/>
          <p:cNvCxnSpPr/>
          <p:nvPr/>
        </p:nvCxnSpPr>
        <p:spPr>
          <a:xfrm>
            <a:off x="1797223" y="1547712"/>
            <a:ext cx="414343" cy="0"/>
          </a:xfrm>
          <a:prstGeom prst="straightConnector1">
            <a:avLst/>
          </a:prstGeom>
          <a:solidFill>
            <a:schemeClr val="dk1"/>
          </a:solidFill>
          <a:ln w="3175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338" name="Shape 338"/>
          <p:cNvSpPr/>
          <p:nvPr/>
        </p:nvSpPr>
        <p:spPr>
          <a:xfrm>
            <a:off x="2211566" y="1470242"/>
            <a:ext cx="154940" cy="154940"/>
          </a:xfrm>
          <a:prstGeom prst="flowChartConnector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339" name="Shape 339"/>
          <p:cNvCxnSpPr/>
          <p:nvPr/>
        </p:nvCxnSpPr>
        <p:spPr>
          <a:xfrm>
            <a:off x="1797223" y="1934515"/>
            <a:ext cx="414343" cy="0"/>
          </a:xfrm>
          <a:prstGeom prst="straightConnector1">
            <a:avLst/>
          </a:prstGeom>
          <a:solidFill>
            <a:schemeClr val="dk1"/>
          </a:solidFill>
          <a:ln w="3175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340" name="Shape 340"/>
          <p:cNvSpPr/>
          <p:nvPr/>
        </p:nvSpPr>
        <p:spPr>
          <a:xfrm>
            <a:off x="2211566" y="1857044"/>
            <a:ext cx="154940" cy="154940"/>
          </a:xfrm>
          <a:prstGeom prst="flowChartConnector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341" name="Shape 341"/>
          <p:cNvCxnSpPr/>
          <p:nvPr/>
        </p:nvCxnSpPr>
        <p:spPr>
          <a:xfrm>
            <a:off x="1797223" y="2321316"/>
            <a:ext cx="414343" cy="0"/>
          </a:xfrm>
          <a:prstGeom prst="straightConnector1">
            <a:avLst/>
          </a:prstGeom>
          <a:solidFill>
            <a:schemeClr val="dk1"/>
          </a:solidFill>
          <a:ln w="3175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342" name="Shape 342"/>
          <p:cNvSpPr/>
          <p:nvPr/>
        </p:nvSpPr>
        <p:spPr>
          <a:xfrm>
            <a:off x="2211566" y="2243847"/>
            <a:ext cx="154940" cy="154940"/>
          </a:xfrm>
          <a:prstGeom prst="flowChartConnector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343" name="Shape 343"/>
          <p:cNvCxnSpPr/>
          <p:nvPr/>
        </p:nvCxnSpPr>
        <p:spPr>
          <a:xfrm rot="10800000">
            <a:off x="636608" y="3035394"/>
            <a:ext cx="11040651" cy="0"/>
          </a:xfrm>
          <a:prstGeom prst="straightConnector1">
            <a:avLst/>
          </a:prstGeom>
          <a:noFill/>
          <a:ln w="3175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344" name="Shape 344"/>
          <p:cNvSpPr/>
          <p:nvPr/>
        </p:nvSpPr>
        <p:spPr>
          <a:xfrm rot="5400000">
            <a:off x="6036522" y="3036788"/>
            <a:ext cx="154940" cy="154940"/>
          </a:xfrm>
          <a:prstGeom prst="flowChartConnector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45" name="Shape 345"/>
          <p:cNvSpPr/>
          <p:nvPr/>
        </p:nvSpPr>
        <p:spPr>
          <a:xfrm rot="5400000">
            <a:off x="2009681" y="3040583"/>
            <a:ext cx="154940" cy="154940"/>
          </a:xfrm>
          <a:prstGeom prst="flowChartConnector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46" name="Shape 346"/>
          <p:cNvSpPr/>
          <p:nvPr/>
        </p:nvSpPr>
        <p:spPr>
          <a:xfrm rot="5400000">
            <a:off x="10099120" y="3039384"/>
            <a:ext cx="154940" cy="154940"/>
          </a:xfrm>
          <a:prstGeom prst="flowChartConnector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/>
          <p:nvPr/>
        </p:nvSpPr>
        <p:spPr>
          <a:xfrm>
            <a:off x="0" y="2200348"/>
            <a:ext cx="12192000" cy="2257062"/>
          </a:xfrm>
          <a:prstGeom prst="rect">
            <a:avLst/>
          </a:prstGeom>
          <a:solidFill>
            <a:schemeClr val="dk1">
              <a:alpha val="63921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52" name="Shape 352"/>
          <p:cNvSpPr txBox="1"/>
          <p:nvPr/>
        </p:nvSpPr>
        <p:spPr>
          <a:xfrm>
            <a:off x="1487488" y="2322628"/>
            <a:ext cx="2413337" cy="6316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400" dirty="0">
                <a:solidFill>
                  <a:srgbClr val="9BD5F9"/>
                </a:solidFill>
                <a:latin typeface="Cabin"/>
                <a:ea typeface="Cabin"/>
                <a:cs typeface="Cabin"/>
                <a:sym typeface="Cabin"/>
              </a:rPr>
              <a:t>TRH S BYTY</a:t>
            </a:r>
          </a:p>
        </p:txBody>
      </p:sp>
      <p:sp>
        <p:nvSpPr>
          <p:cNvPr id="353" name="Shape 353"/>
          <p:cNvSpPr txBox="1"/>
          <p:nvPr/>
        </p:nvSpPr>
        <p:spPr>
          <a:xfrm>
            <a:off x="3236684" y="2820207"/>
            <a:ext cx="2789883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4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POTŘEBA BYTŮ</a:t>
            </a:r>
          </a:p>
        </p:txBody>
      </p:sp>
      <p:sp>
        <p:nvSpPr>
          <p:cNvPr id="354" name="Shape 354"/>
          <p:cNvSpPr txBox="1"/>
          <p:nvPr/>
        </p:nvSpPr>
        <p:spPr>
          <a:xfrm>
            <a:off x="3236684" y="3207008"/>
            <a:ext cx="8547948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SzPct val="25000"/>
            </a:pPr>
            <a:r>
              <a:rPr lang="cs-CZ" sz="2400" dirty="0" smtClean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POPTÁVKA – KVANTITATIVNÍ A KVALITATIVNÍ SLOŽKA</a:t>
            </a:r>
          </a:p>
          <a:p>
            <a:pPr lvl="0">
              <a:buSzPct val="25000"/>
            </a:pPr>
            <a:r>
              <a:rPr lang="cs-CZ" sz="2400" dirty="0" smtClean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NABÍDKA – KVANTITATIVNÍ A KVALITATIVNÍ SLOŽKA</a:t>
            </a:r>
            <a:endParaRPr lang="cs-CZ" sz="2400" dirty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lvl="0">
              <a:buSzPct val="25000"/>
            </a:pPr>
            <a:endParaRPr lang="cs-CZ" sz="2400" dirty="0" smtClean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57" name="Shape 357"/>
          <p:cNvSpPr/>
          <p:nvPr/>
        </p:nvSpPr>
        <p:spPr>
          <a:xfrm>
            <a:off x="2784975" y="2973569"/>
            <a:ext cx="154940" cy="154940"/>
          </a:xfrm>
          <a:prstGeom prst="flowChartConnector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59" name="Shape 359"/>
          <p:cNvSpPr/>
          <p:nvPr/>
        </p:nvSpPr>
        <p:spPr>
          <a:xfrm>
            <a:off x="2784975" y="3360371"/>
            <a:ext cx="154940" cy="154940"/>
          </a:xfrm>
          <a:prstGeom prst="flowChartConnector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61" name="Shape 361"/>
          <p:cNvSpPr/>
          <p:nvPr/>
        </p:nvSpPr>
        <p:spPr>
          <a:xfrm>
            <a:off x="2784975" y="3747173"/>
            <a:ext cx="154940" cy="154940"/>
          </a:xfrm>
          <a:prstGeom prst="flowChartConnector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6737164" y="5388918"/>
            <a:ext cx="2696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 smtClean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 t="-1998" b="-1999"/>
          </a:stretch>
        </a:blip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/>
          <p:nvPr/>
        </p:nvSpPr>
        <p:spPr>
          <a:xfrm>
            <a:off x="-18093" y="1755876"/>
            <a:ext cx="12192000" cy="3724874"/>
          </a:xfrm>
          <a:prstGeom prst="rect">
            <a:avLst/>
          </a:prstGeom>
          <a:solidFill>
            <a:schemeClr val="dk1">
              <a:alpha val="63921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67" name="Shape 367"/>
          <p:cNvSpPr txBox="1"/>
          <p:nvPr/>
        </p:nvSpPr>
        <p:spPr>
          <a:xfrm>
            <a:off x="2968316" y="1928360"/>
            <a:ext cx="5063886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400" dirty="0">
                <a:solidFill>
                  <a:srgbClr val="9BD5F9"/>
                </a:solidFill>
                <a:latin typeface="Cabin"/>
                <a:ea typeface="Cabin"/>
                <a:cs typeface="Cabin"/>
                <a:sym typeface="Cabin"/>
              </a:rPr>
              <a:t>TRH S KANCELÁŘSKÝMI PROSTORY</a:t>
            </a:r>
          </a:p>
        </p:txBody>
      </p:sp>
      <p:sp>
        <p:nvSpPr>
          <p:cNvPr id="368" name="Shape 368"/>
          <p:cNvSpPr txBox="1"/>
          <p:nvPr/>
        </p:nvSpPr>
        <p:spPr>
          <a:xfrm>
            <a:off x="3796966" y="2292052"/>
            <a:ext cx="1736373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cs-CZ" sz="2400" dirty="0" smtClean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cs-CZ" sz="2400" dirty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400" dirty="0" smtClean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  </a:t>
            </a:r>
            <a:endParaRPr lang="cs-CZ" sz="2400" dirty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69" name="Shape 369"/>
          <p:cNvSpPr txBox="1"/>
          <p:nvPr/>
        </p:nvSpPr>
        <p:spPr>
          <a:xfrm>
            <a:off x="3572202" y="2893155"/>
            <a:ext cx="8500462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SzPct val="25000"/>
            </a:pPr>
            <a:r>
              <a:rPr lang="cs-CZ" sz="2400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POPTÁVKA – KVANTITATIVNÍ A KVALITATIVNÍ </a:t>
            </a:r>
            <a:r>
              <a:rPr lang="cs-CZ" sz="2400" dirty="0" smtClean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ANALÝZA</a:t>
            </a:r>
          </a:p>
          <a:p>
            <a:pPr lvl="0">
              <a:buSzPct val="25000"/>
            </a:pPr>
            <a:endParaRPr lang="cs-CZ" sz="2400" dirty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lvl="0">
              <a:buSzPct val="25000"/>
            </a:pPr>
            <a:r>
              <a:rPr lang="cs-CZ" sz="2400" dirty="0" smtClean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NABÍDKA – KVANTITATIVNÍ A KVALITATIVNÍ ANALÝZA</a:t>
            </a:r>
          </a:p>
          <a:p>
            <a:pPr lvl="0">
              <a:buSzPct val="25000"/>
            </a:pPr>
            <a:endParaRPr lang="cs-CZ" sz="2400" dirty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73" name="Shape 373"/>
          <p:cNvSpPr txBox="1"/>
          <p:nvPr/>
        </p:nvSpPr>
        <p:spPr>
          <a:xfrm>
            <a:off x="5091216" y="4126726"/>
            <a:ext cx="3522182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cs-CZ" sz="2400" dirty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74" name="Shape 374"/>
          <p:cNvSpPr txBox="1"/>
          <p:nvPr/>
        </p:nvSpPr>
        <p:spPr>
          <a:xfrm>
            <a:off x="5091216" y="4481635"/>
            <a:ext cx="3797898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cs-CZ" sz="2400" dirty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75" name="Shape 375"/>
          <p:cNvSpPr txBox="1"/>
          <p:nvPr/>
        </p:nvSpPr>
        <p:spPr>
          <a:xfrm>
            <a:off x="5042549" y="4825796"/>
            <a:ext cx="3846565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cs-CZ" sz="2400" dirty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79" name="Shape 379"/>
          <p:cNvSpPr/>
          <p:nvPr/>
        </p:nvSpPr>
        <p:spPr>
          <a:xfrm>
            <a:off x="3417262" y="3762244"/>
            <a:ext cx="154940" cy="154940"/>
          </a:xfrm>
          <a:prstGeom prst="flowChartConnector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0" name="Shape 379"/>
          <p:cNvSpPr/>
          <p:nvPr/>
        </p:nvSpPr>
        <p:spPr>
          <a:xfrm>
            <a:off x="3404254" y="3085522"/>
            <a:ext cx="154940" cy="154940"/>
          </a:xfrm>
          <a:prstGeom prst="flowChartConnector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77000"/>
          </a:blip>
          <a:stretch>
            <a:fillRect t="-8999" b="-8998"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/>
        </p:nvSpPr>
        <p:spPr>
          <a:xfrm>
            <a:off x="-71120" y="-132080"/>
            <a:ext cx="12456160" cy="7112000"/>
          </a:xfrm>
          <a:prstGeom prst="rect">
            <a:avLst/>
          </a:prstGeom>
          <a:solidFill>
            <a:schemeClr val="dk1">
              <a:alpha val="66666"/>
            </a:schemeClr>
          </a:solidFill>
          <a:ln w="12700" cap="flat" cmpd="sng">
            <a:solidFill>
              <a:srgbClr val="42719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92" name="Shape 92"/>
          <p:cNvCxnSpPr/>
          <p:nvPr/>
        </p:nvCxnSpPr>
        <p:spPr>
          <a:xfrm>
            <a:off x="853440" y="314960"/>
            <a:ext cx="0" cy="6055360"/>
          </a:xfrm>
          <a:prstGeom prst="straightConnector1">
            <a:avLst/>
          </a:prstGeom>
          <a:noFill/>
          <a:ln w="3175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93" name="Shape 93"/>
          <p:cNvCxnSpPr/>
          <p:nvPr/>
        </p:nvCxnSpPr>
        <p:spPr>
          <a:xfrm>
            <a:off x="853440" y="1706880"/>
            <a:ext cx="812799" cy="0"/>
          </a:xfrm>
          <a:prstGeom prst="straightConnector1">
            <a:avLst/>
          </a:prstGeom>
          <a:noFill/>
          <a:ln w="3175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94" name="Shape 94"/>
          <p:cNvCxnSpPr/>
          <p:nvPr/>
        </p:nvCxnSpPr>
        <p:spPr>
          <a:xfrm>
            <a:off x="853440" y="2621280"/>
            <a:ext cx="812799" cy="0"/>
          </a:xfrm>
          <a:prstGeom prst="straightConnector1">
            <a:avLst/>
          </a:prstGeom>
          <a:noFill/>
          <a:ln w="3175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95" name="Shape 95"/>
          <p:cNvCxnSpPr/>
          <p:nvPr/>
        </p:nvCxnSpPr>
        <p:spPr>
          <a:xfrm>
            <a:off x="853440" y="3566160"/>
            <a:ext cx="812799" cy="0"/>
          </a:xfrm>
          <a:prstGeom prst="straightConnector1">
            <a:avLst/>
          </a:prstGeom>
          <a:noFill/>
          <a:ln w="3175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96" name="Shape 96"/>
          <p:cNvSpPr/>
          <p:nvPr/>
        </p:nvSpPr>
        <p:spPr>
          <a:xfrm>
            <a:off x="1666240" y="1629409"/>
            <a:ext cx="154940" cy="154940"/>
          </a:xfrm>
          <a:prstGeom prst="flowChartConnector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97" name="Shape 97"/>
          <p:cNvSpPr/>
          <p:nvPr/>
        </p:nvSpPr>
        <p:spPr>
          <a:xfrm>
            <a:off x="1666240" y="2543809"/>
            <a:ext cx="154940" cy="154940"/>
          </a:xfrm>
          <a:prstGeom prst="flowChartConnector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98" name="Shape 98"/>
          <p:cNvSpPr/>
          <p:nvPr/>
        </p:nvSpPr>
        <p:spPr>
          <a:xfrm>
            <a:off x="1666240" y="3488689"/>
            <a:ext cx="154940" cy="154940"/>
          </a:xfrm>
          <a:prstGeom prst="flowChartConnector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99" name="Shape 99"/>
          <p:cNvSpPr/>
          <p:nvPr/>
        </p:nvSpPr>
        <p:spPr>
          <a:xfrm>
            <a:off x="1930056" y="1476046"/>
            <a:ext cx="5622950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400" b="1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SPECIFIKACE TRHU NEMOVITOSTÍ</a:t>
            </a:r>
          </a:p>
        </p:txBody>
      </p:sp>
      <p:sp>
        <p:nvSpPr>
          <p:cNvPr id="100" name="Shape 100"/>
          <p:cNvSpPr/>
          <p:nvPr/>
        </p:nvSpPr>
        <p:spPr>
          <a:xfrm>
            <a:off x="1930056" y="2390447"/>
            <a:ext cx="5569602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400" b="1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CENA A HODNOTA NEMOVITOSTÍ</a:t>
            </a:r>
          </a:p>
        </p:txBody>
      </p:sp>
      <p:sp>
        <p:nvSpPr>
          <p:cNvPr id="101" name="Shape 101"/>
          <p:cNvSpPr/>
          <p:nvPr/>
        </p:nvSpPr>
        <p:spPr>
          <a:xfrm>
            <a:off x="1930056" y="3335326"/>
            <a:ext cx="5491055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400" b="1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DYSFUNKCE TRHU NEMOVITOSTÍ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 t="-9999" b="-9999"/>
          </a:stretch>
        </a:blip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 txBox="1"/>
          <p:nvPr/>
        </p:nvSpPr>
        <p:spPr>
          <a:xfrm>
            <a:off x="3907321" y="3047624"/>
            <a:ext cx="1736373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cs-CZ" sz="2400" dirty="0" smtClean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cs-CZ" sz="2400" dirty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94" name="Shape 394"/>
          <p:cNvSpPr txBox="1"/>
          <p:nvPr/>
        </p:nvSpPr>
        <p:spPr>
          <a:xfrm>
            <a:off x="5016530" y="3396853"/>
            <a:ext cx="7056134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SzPct val="25000"/>
            </a:pPr>
            <a:endParaRPr lang="cs-CZ" sz="2400" dirty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95" name="Shape 395"/>
          <p:cNvSpPr txBox="1"/>
          <p:nvPr/>
        </p:nvSpPr>
        <p:spPr>
          <a:xfrm>
            <a:off x="2999656" y="1374916"/>
            <a:ext cx="8714785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SzPct val="25000"/>
            </a:pPr>
            <a:r>
              <a:rPr lang="cs-CZ" sz="2400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POPTÁVKA – KVANTITATIVNÍ A KVALITATIVNÍ ANALÝZA</a:t>
            </a:r>
          </a:p>
        </p:txBody>
      </p:sp>
      <p:sp>
        <p:nvSpPr>
          <p:cNvPr id="398" name="Shape 398"/>
          <p:cNvSpPr txBox="1"/>
          <p:nvPr/>
        </p:nvSpPr>
        <p:spPr>
          <a:xfrm>
            <a:off x="620026" y="175869"/>
            <a:ext cx="7366976" cy="162942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400" dirty="0">
                <a:solidFill>
                  <a:srgbClr val="9BD5F9"/>
                </a:solidFill>
                <a:latin typeface="Cabin"/>
                <a:ea typeface="Cabin"/>
                <a:cs typeface="Cabin"/>
                <a:sym typeface="Cabin"/>
              </a:rPr>
              <a:t>TRH S PROSTORAMI PRO MALOOBCHOD</a:t>
            </a:r>
          </a:p>
        </p:txBody>
      </p:sp>
      <p:sp>
        <p:nvSpPr>
          <p:cNvPr id="405" name="Shape 405"/>
          <p:cNvSpPr/>
          <p:nvPr/>
        </p:nvSpPr>
        <p:spPr>
          <a:xfrm>
            <a:off x="3346596" y="2341728"/>
            <a:ext cx="5061000" cy="33855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cs-CZ" sz="1600" dirty="0" smtClean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cs-CZ" sz="1600" dirty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cs-CZ" sz="1600" dirty="0" smtClean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06" name="Shape 406"/>
          <p:cNvSpPr/>
          <p:nvPr/>
        </p:nvSpPr>
        <p:spPr>
          <a:xfrm>
            <a:off x="3939042" y="692696"/>
            <a:ext cx="7670434" cy="91597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cs-CZ" sz="1600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SPECIFIKA TRHU S MALOOBCHODNÍMI PROSTORAMI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1600" dirty="0" smtClean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PŘÍSTUPY </a:t>
            </a:r>
            <a:r>
              <a:rPr lang="cs-CZ" sz="1600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KE ZKOUMÁNÍ PREFERENČNÍHO CHOVÁNÍ SPOTŘEBITELŮ</a:t>
            </a:r>
          </a:p>
        </p:txBody>
      </p:sp>
      <p:sp>
        <p:nvSpPr>
          <p:cNvPr id="3" name="Obdélník 2"/>
          <p:cNvSpPr/>
          <p:nvPr/>
        </p:nvSpPr>
        <p:spPr>
          <a:xfrm>
            <a:off x="3025490" y="1836580"/>
            <a:ext cx="85574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ct val="25000"/>
            </a:pPr>
            <a:r>
              <a:rPr lang="cs-CZ" sz="24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NABÍDKA – KVANTITATIVNÍ A KVALITATIVNÍ SLOŽKA</a:t>
            </a:r>
          </a:p>
        </p:txBody>
      </p:sp>
      <p:sp>
        <p:nvSpPr>
          <p:cNvPr id="19" name="Shape 357"/>
          <p:cNvSpPr/>
          <p:nvPr/>
        </p:nvSpPr>
        <p:spPr>
          <a:xfrm>
            <a:off x="2844716" y="1957108"/>
            <a:ext cx="154940" cy="154940"/>
          </a:xfrm>
          <a:prstGeom prst="flowChartConnector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0" name="Shape 357"/>
          <p:cNvSpPr/>
          <p:nvPr/>
        </p:nvSpPr>
        <p:spPr>
          <a:xfrm>
            <a:off x="2851666" y="1531205"/>
            <a:ext cx="154940" cy="154940"/>
          </a:xfrm>
          <a:prstGeom prst="flowChartConnector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77000"/>
          </a:blip>
          <a:stretch>
            <a:fillRect/>
          </a:stretch>
        </a:blip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53725"/>
            </a:schemeClr>
          </a:solidFill>
          <a:ln w="12700" cap="flat" cmpd="sng">
            <a:solidFill>
              <a:srgbClr val="42719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12" name="Shape 412"/>
          <p:cNvSpPr/>
          <p:nvPr/>
        </p:nvSpPr>
        <p:spPr>
          <a:xfrm>
            <a:off x="474560" y="1211517"/>
            <a:ext cx="1678330" cy="54295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13" name="Shape 413"/>
          <p:cNvSpPr/>
          <p:nvPr/>
        </p:nvSpPr>
        <p:spPr>
          <a:xfrm>
            <a:off x="2152891" y="1754469"/>
            <a:ext cx="1678330" cy="54295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14" name="Shape 414"/>
          <p:cNvSpPr/>
          <p:nvPr/>
        </p:nvSpPr>
        <p:spPr>
          <a:xfrm>
            <a:off x="3831221" y="2297422"/>
            <a:ext cx="1678330" cy="54295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15" name="Shape 415"/>
          <p:cNvSpPr txBox="1"/>
          <p:nvPr/>
        </p:nvSpPr>
        <p:spPr>
          <a:xfrm>
            <a:off x="2262990" y="1211517"/>
            <a:ext cx="3328954" cy="40010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000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URBANISTICKÝ NÁVRH</a:t>
            </a:r>
          </a:p>
        </p:txBody>
      </p:sp>
      <p:sp>
        <p:nvSpPr>
          <p:cNvPr id="416" name="Shape 416"/>
          <p:cNvSpPr txBox="1"/>
          <p:nvPr/>
        </p:nvSpPr>
        <p:spPr>
          <a:xfrm>
            <a:off x="4128442" y="1790628"/>
            <a:ext cx="3623742" cy="40010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000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EKONOMICKÉ POSOUZENÍ</a:t>
            </a:r>
          </a:p>
        </p:txBody>
      </p:sp>
      <p:sp>
        <p:nvSpPr>
          <p:cNvPr id="417" name="Shape 417"/>
          <p:cNvSpPr txBox="1"/>
          <p:nvPr/>
        </p:nvSpPr>
        <p:spPr>
          <a:xfrm>
            <a:off x="5792114" y="2342065"/>
            <a:ext cx="2968182" cy="40010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000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FINANČNÍ ROZBOR</a:t>
            </a:r>
          </a:p>
        </p:txBody>
      </p:sp>
      <p:sp>
        <p:nvSpPr>
          <p:cNvPr id="418" name="Shape 418"/>
          <p:cNvSpPr/>
          <p:nvPr/>
        </p:nvSpPr>
        <p:spPr>
          <a:xfrm>
            <a:off x="5509551" y="2840374"/>
            <a:ext cx="1678330" cy="54295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19" name="Shape 419"/>
          <p:cNvSpPr txBox="1"/>
          <p:nvPr/>
        </p:nvSpPr>
        <p:spPr>
          <a:xfrm>
            <a:off x="7464152" y="2889301"/>
            <a:ext cx="4727847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000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PRÁVNĚ </a:t>
            </a:r>
            <a:r>
              <a:rPr lang="cs-CZ" sz="2000" dirty="0" smtClean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ORGANIZAČNÍ POSOUZEN</a:t>
            </a:r>
            <a:r>
              <a:rPr lang="cs-CZ" sz="1800" dirty="0" smtClean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Í</a:t>
            </a:r>
            <a:endParaRPr lang="cs-CZ" sz="1800" dirty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1" name="Shape 7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9198" y="-24200"/>
            <a:ext cx="4953600" cy="690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77000"/>
          </a:blip>
          <a:stretch>
            <a:fillRect l="-9999" r="-9999"/>
          </a:stretch>
        </a:blipFill>
        <a:effectLst/>
      </p:bgPr>
    </p:bg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73725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grpSp>
        <p:nvGrpSpPr>
          <p:cNvPr id="438" name="Shape 438"/>
          <p:cNvGrpSpPr/>
          <p:nvPr/>
        </p:nvGrpSpPr>
        <p:grpSpPr>
          <a:xfrm>
            <a:off x="1519509" y="631495"/>
            <a:ext cx="9371356" cy="5612238"/>
            <a:chOff x="974341" y="4663"/>
            <a:chExt cx="9371356" cy="5612238"/>
          </a:xfrm>
        </p:grpSpPr>
        <p:sp>
          <p:nvSpPr>
            <p:cNvPr id="439" name="Shape 439"/>
            <p:cNvSpPr/>
            <p:nvPr/>
          </p:nvSpPr>
          <p:spPr>
            <a:xfrm>
              <a:off x="3615537" y="4291989"/>
              <a:ext cx="372405" cy="80067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2E75B5"/>
              </a:solidFill>
              <a:prstDash val="solid"/>
              <a:miter/>
              <a:headEnd type="none" w="med" len="med"/>
              <a:tailEnd type="none" w="med" len="med"/>
            </a:ln>
          </p:spPr>
        </p:sp>
        <p:sp>
          <p:nvSpPr>
            <p:cNvPr id="440" name="Shape 440"/>
            <p:cNvSpPr/>
            <p:nvPr/>
          </p:nvSpPr>
          <p:spPr>
            <a:xfrm>
              <a:off x="3615537" y="4246269"/>
              <a:ext cx="372405" cy="9143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12700" cap="flat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</p:sp>
        <p:sp>
          <p:nvSpPr>
            <p:cNvPr id="441" name="Shape 441"/>
            <p:cNvSpPr/>
            <p:nvPr/>
          </p:nvSpPr>
          <p:spPr>
            <a:xfrm>
              <a:off x="3615537" y="3491316"/>
              <a:ext cx="372405" cy="80067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12700" cap="flat" cmpd="sng">
              <a:solidFill>
                <a:srgbClr val="487AA8"/>
              </a:solidFill>
              <a:prstDash val="solid"/>
              <a:miter/>
              <a:headEnd type="none" w="med" len="med"/>
              <a:tailEnd type="none" w="med" len="med"/>
            </a:ln>
          </p:spPr>
        </p:sp>
        <p:sp>
          <p:nvSpPr>
            <p:cNvPr id="442" name="Shape 442"/>
            <p:cNvSpPr/>
            <p:nvPr/>
          </p:nvSpPr>
          <p:spPr>
            <a:xfrm>
              <a:off x="3615537" y="1489633"/>
              <a:ext cx="372405" cy="120100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</p:sp>
        <p:sp>
          <p:nvSpPr>
            <p:cNvPr id="443" name="Shape 443"/>
            <p:cNvSpPr/>
            <p:nvPr/>
          </p:nvSpPr>
          <p:spPr>
            <a:xfrm>
              <a:off x="3615537" y="1489633"/>
              <a:ext cx="372405" cy="40033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487AA8"/>
              </a:solidFill>
              <a:prstDash val="solid"/>
              <a:miter/>
              <a:headEnd type="none" w="med" len="med"/>
              <a:tailEnd type="none" w="med" len="med"/>
            </a:ln>
          </p:spPr>
        </p:sp>
        <p:sp>
          <p:nvSpPr>
            <p:cNvPr id="444" name="Shape 444"/>
            <p:cNvSpPr/>
            <p:nvPr/>
          </p:nvSpPr>
          <p:spPr>
            <a:xfrm>
              <a:off x="3615537" y="1089296"/>
              <a:ext cx="372405" cy="40033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12700" cap="flat" cmpd="sng">
              <a:solidFill>
                <a:srgbClr val="487AA8"/>
              </a:solidFill>
              <a:prstDash val="solid"/>
              <a:miter/>
              <a:headEnd type="none" w="med" len="med"/>
              <a:tailEnd type="none" w="med" len="med"/>
            </a:ln>
          </p:spPr>
        </p:sp>
        <p:sp>
          <p:nvSpPr>
            <p:cNvPr id="445" name="Shape 445"/>
            <p:cNvSpPr/>
            <p:nvPr/>
          </p:nvSpPr>
          <p:spPr>
            <a:xfrm>
              <a:off x="3615537" y="288623"/>
              <a:ext cx="372405" cy="120100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12700" cap="flat" cmpd="sng">
              <a:solidFill>
                <a:srgbClr val="2E75B5"/>
              </a:solidFill>
              <a:prstDash val="solid"/>
              <a:miter/>
              <a:headEnd type="none" w="med" len="med"/>
              <a:tailEnd type="none" w="med" len="med"/>
            </a:ln>
          </p:spPr>
        </p:sp>
        <p:sp>
          <p:nvSpPr>
            <p:cNvPr id="446" name="Shape 446"/>
            <p:cNvSpPr/>
            <p:nvPr/>
          </p:nvSpPr>
          <p:spPr>
            <a:xfrm>
              <a:off x="974341" y="1125579"/>
              <a:ext cx="2641196" cy="728106"/>
            </a:xfrm>
            <a:prstGeom prst="rect">
              <a:avLst/>
            </a:prstGeom>
            <a:solidFill>
              <a:schemeClr val="dk1">
                <a:alpha val="64705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47" name="Shape 447"/>
            <p:cNvSpPr txBox="1"/>
            <p:nvPr/>
          </p:nvSpPr>
          <p:spPr>
            <a:xfrm>
              <a:off x="974341" y="1125579"/>
              <a:ext cx="2641196" cy="728106"/>
            </a:xfrm>
            <a:prstGeom prst="rect">
              <a:avLst/>
            </a:prstGeom>
            <a:noFill/>
            <a:ln>
              <a:noFill/>
            </a:ln>
          </p:spPr>
          <p:txBody>
            <a:bodyPr lIns="13325" tIns="13325" rIns="13325" bIns="1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cs-CZ" sz="21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KONVENČNÍ</a:t>
              </a:r>
            </a:p>
          </p:txBody>
        </p:sp>
        <p:sp>
          <p:nvSpPr>
            <p:cNvPr id="448" name="Shape 448"/>
            <p:cNvSpPr/>
            <p:nvPr/>
          </p:nvSpPr>
          <p:spPr>
            <a:xfrm>
              <a:off x="3987944" y="4663"/>
              <a:ext cx="6357753" cy="567919"/>
            </a:xfrm>
            <a:prstGeom prst="rect">
              <a:avLst/>
            </a:prstGeom>
            <a:solidFill>
              <a:schemeClr val="dk1">
                <a:alpha val="64705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49" name="Shape 449"/>
            <p:cNvSpPr txBox="1"/>
            <p:nvPr/>
          </p:nvSpPr>
          <p:spPr>
            <a:xfrm>
              <a:off x="3987944" y="4663"/>
              <a:ext cx="6357753" cy="567919"/>
            </a:xfrm>
            <a:prstGeom prst="rect">
              <a:avLst/>
            </a:prstGeom>
            <a:noFill/>
            <a:ln>
              <a:noFill/>
            </a:ln>
          </p:spPr>
          <p:txBody>
            <a:bodyPr lIns="13325" tIns="13325" rIns="13325" bIns="1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cs-CZ" sz="21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METODA ZPRŮMĚROVANÝCH ROČNÍCH NÁKLADŮ</a:t>
              </a:r>
            </a:p>
          </p:txBody>
        </p:sp>
        <p:sp>
          <p:nvSpPr>
            <p:cNvPr id="450" name="Shape 450"/>
            <p:cNvSpPr/>
            <p:nvPr/>
          </p:nvSpPr>
          <p:spPr>
            <a:xfrm>
              <a:off x="3987944" y="805337"/>
              <a:ext cx="6357753" cy="567919"/>
            </a:xfrm>
            <a:prstGeom prst="rect">
              <a:avLst/>
            </a:prstGeom>
            <a:solidFill>
              <a:schemeClr val="dk1">
                <a:alpha val="64705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51" name="Shape 451"/>
            <p:cNvSpPr txBox="1"/>
            <p:nvPr/>
          </p:nvSpPr>
          <p:spPr>
            <a:xfrm>
              <a:off x="3987944" y="805337"/>
              <a:ext cx="6357753" cy="567919"/>
            </a:xfrm>
            <a:prstGeom prst="rect">
              <a:avLst/>
            </a:prstGeom>
            <a:noFill/>
            <a:ln>
              <a:noFill/>
            </a:ln>
          </p:spPr>
          <p:txBody>
            <a:bodyPr lIns="13325" tIns="13325" rIns="13325" bIns="1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cs-CZ" sz="21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METODA PRŮMĚRNÉHO VÝNOSU</a:t>
              </a:r>
            </a:p>
          </p:txBody>
        </p:sp>
        <p:sp>
          <p:nvSpPr>
            <p:cNvPr id="452" name="Shape 452"/>
            <p:cNvSpPr/>
            <p:nvPr/>
          </p:nvSpPr>
          <p:spPr>
            <a:xfrm>
              <a:off x="3987944" y="1606009"/>
              <a:ext cx="6357753" cy="567919"/>
            </a:xfrm>
            <a:prstGeom prst="rect">
              <a:avLst/>
            </a:prstGeom>
            <a:solidFill>
              <a:schemeClr val="dk1">
                <a:alpha val="64705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53" name="Shape 453"/>
            <p:cNvSpPr txBox="1"/>
            <p:nvPr/>
          </p:nvSpPr>
          <p:spPr>
            <a:xfrm>
              <a:off x="3987944" y="1606009"/>
              <a:ext cx="6357753" cy="567919"/>
            </a:xfrm>
            <a:prstGeom prst="rect">
              <a:avLst/>
            </a:prstGeom>
            <a:noFill/>
            <a:ln>
              <a:noFill/>
            </a:ln>
          </p:spPr>
          <p:txBody>
            <a:bodyPr lIns="13325" tIns="13325" rIns="13325" bIns="1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cs-CZ" sz="21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METODA NÁVRATNOSTI</a:t>
              </a:r>
            </a:p>
          </p:txBody>
        </p:sp>
        <p:sp>
          <p:nvSpPr>
            <p:cNvPr id="454" name="Shape 454"/>
            <p:cNvSpPr/>
            <p:nvPr/>
          </p:nvSpPr>
          <p:spPr>
            <a:xfrm>
              <a:off x="3987944" y="2406683"/>
              <a:ext cx="6357753" cy="567919"/>
            </a:xfrm>
            <a:prstGeom prst="rect">
              <a:avLst/>
            </a:prstGeom>
            <a:solidFill>
              <a:schemeClr val="dk1">
                <a:alpha val="64705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55" name="Shape 455"/>
            <p:cNvSpPr txBox="1"/>
            <p:nvPr/>
          </p:nvSpPr>
          <p:spPr>
            <a:xfrm>
              <a:off x="3987944" y="2406683"/>
              <a:ext cx="6357753" cy="567919"/>
            </a:xfrm>
            <a:prstGeom prst="rect">
              <a:avLst/>
            </a:prstGeom>
            <a:noFill/>
            <a:ln>
              <a:noFill/>
            </a:ln>
          </p:spPr>
          <p:txBody>
            <a:bodyPr lIns="13325" tIns="13325" rIns="13325" bIns="1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cs-CZ" sz="21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METODA RENTABILITY</a:t>
              </a:r>
            </a:p>
          </p:txBody>
        </p:sp>
        <p:sp>
          <p:nvSpPr>
            <p:cNvPr id="456" name="Shape 456"/>
            <p:cNvSpPr/>
            <p:nvPr/>
          </p:nvSpPr>
          <p:spPr>
            <a:xfrm>
              <a:off x="974341" y="3927935"/>
              <a:ext cx="2641196" cy="728106"/>
            </a:xfrm>
            <a:prstGeom prst="rect">
              <a:avLst/>
            </a:prstGeom>
            <a:solidFill>
              <a:schemeClr val="dk1">
                <a:alpha val="64705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57" name="Shape 457"/>
            <p:cNvSpPr txBox="1"/>
            <p:nvPr/>
          </p:nvSpPr>
          <p:spPr>
            <a:xfrm>
              <a:off x="974341" y="3927935"/>
              <a:ext cx="2641196" cy="728106"/>
            </a:xfrm>
            <a:prstGeom prst="rect">
              <a:avLst/>
            </a:prstGeom>
            <a:noFill/>
            <a:ln>
              <a:noFill/>
            </a:ln>
          </p:spPr>
          <p:txBody>
            <a:bodyPr lIns="13325" tIns="13325" rIns="13325" bIns="1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cs-CZ" sz="21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DYNAMICKÉ</a:t>
              </a:r>
            </a:p>
          </p:txBody>
        </p:sp>
        <p:sp>
          <p:nvSpPr>
            <p:cNvPr id="458" name="Shape 458"/>
            <p:cNvSpPr/>
            <p:nvPr/>
          </p:nvSpPr>
          <p:spPr>
            <a:xfrm>
              <a:off x="3987944" y="3207356"/>
              <a:ext cx="6357753" cy="567919"/>
            </a:xfrm>
            <a:prstGeom prst="rect">
              <a:avLst/>
            </a:prstGeom>
            <a:solidFill>
              <a:schemeClr val="dk1">
                <a:alpha val="64705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59" name="Shape 459"/>
            <p:cNvSpPr txBox="1"/>
            <p:nvPr/>
          </p:nvSpPr>
          <p:spPr>
            <a:xfrm>
              <a:off x="3987944" y="3207356"/>
              <a:ext cx="6357753" cy="567919"/>
            </a:xfrm>
            <a:prstGeom prst="rect">
              <a:avLst/>
            </a:prstGeom>
            <a:noFill/>
            <a:ln>
              <a:noFill/>
            </a:ln>
          </p:spPr>
          <p:txBody>
            <a:bodyPr lIns="13325" tIns="13325" rIns="13325" bIns="1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cs-CZ" sz="21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METODA ČISTÉ SOUČASNÉ HODNOTY</a:t>
              </a:r>
            </a:p>
          </p:txBody>
        </p:sp>
        <p:sp>
          <p:nvSpPr>
            <p:cNvPr id="460" name="Shape 460"/>
            <p:cNvSpPr/>
            <p:nvPr/>
          </p:nvSpPr>
          <p:spPr>
            <a:xfrm>
              <a:off x="3987944" y="4008030"/>
              <a:ext cx="6357753" cy="567919"/>
            </a:xfrm>
            <a:prstGeom prst="rect">
              <a:avLst/>
            </a:prstGeom>
            <a:solidFill>
              <a:schemeClr val="dk1">
                <a:alpha val="64705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61" name="Shape 461"/>
            <p:cNvSpPr txBox="1"/>
            <p:nvPr/>
          </p:nvSpPr>
          <p:spPr>
            <a:xfrm>
              <a:off x="3987944" y="4008030"/>
              <a:ext cx="6357753" cy="567919"/>
            </a:xfrm>
            <a:prstGeom prst="rect">
              <a:avLst/>
            </a:prstGeom>
            <a:noFill/>
            <a:ln>
              <a:noFill/>
            </a:ln>
          </p:spPr>
          <p:txBody>
            <a:bodyPr lIns="13325" tIns="13325" rIns="13325" bIns="1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cs-CZ" sz="21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METODA VNITŘNÍHO VÝNOSOVÉHO PROCENTA</a:t>
              </a:r>
            </a:p>
          </p:txBody>
        </p:sp>
        <p:sp>
          <p:nvSpPr>
            <p:cNvPr id="462" name="Shape 462"/>
            <p:cNvSpPr/>
            <p:nvPr/>
          </p:nvSpPr>
          <p:spPr>
            <a:xfrm>
              <a:off x="3987944" y="4808703"/>
              <a:ext cx="6357753" cy="567919"/>
            </a:xfrm>
            <a:prstGeom prst="rect">
              <a:avLst/>
            </a:prstGeom>
            <a:solidFill>
              <a:schemeClr val="dk1">
                <a:alpha val="64705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63" name="Shape 463"/>
            <p:cNvSpPr txBox="1"/>
            <p:nvPr/>
          </p:nvSpPr>
          <p:spPr>
            <a:xfrm>
              <a:off x="3987944" y="4808703"/>
              <a:ext cx="6357753" cy="567919"/>
            </a:xfrm>
            <a:prstGeom prst="rect">
              <a:avLst/>
            </a:prstGeom>
            <a:noFill/>
            <a:ln>
              <a:noFill/>
            </a:ln>
          </p:spPr>
          <p:txBody>
            <a:bodyPr lIns="13325" tIns="13325" rIns="13325" bIns="1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cs-CZ" sz="21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DYNAMICKÁ METODA NÁVRATNOSTI</a:t>
              </a:r>
            </a:p>
          </p:txBody>
        </p:sp>
        <p:sp>
          <p:nvSpPr>
            <p:cNvPr id="464" name="Shape 464"/>
            <p:cNvSpPr/>
            <p:nvPr/>
          </p:nvSpPr>
          <p:spPr>
            <a:xfrm>
              <a:off x="974341" y="4888796"/>
              <a:ext cx="2641196" cy="728106"/>
            </a:xfrm>
            <a:prstGeom prst="rect">
              <a:avLst/>
            </a:prstGeom>
            <a:solidFill>
              <a:schemeClr val="dk1">
                <a:alpha val="64705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65" name="Shape 465"/>
            <p:cNvSpPr txBox="1"/>
            <p:nvPr/>
          </p:nvSpPr>
          <p:spPr>
            <a:xfrm>
              <a:off x="974341" y="4888796"/>
              <a:ext cx="2641196" cy="728106"/>
            </a:xfrm>
            <a:prstGeom prst="rect">
              <a:avLst/>
            </a:prstGeom>
            <a:noFill/>
            <a:ln>
              <a:noFill/>
            </a:ln>
          </p:spPr>
          <p:txBody>
            <a:bodyPr lIns="13325" tIns="13325" rIns="13325" bIns="1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cs-CZ" sz="21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MODELOVÉ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/>
        </p:nvSpPr>
        <p:spPr>
          <a:xfrm>
            <a:off x="-60959" y="-599439"/>
            <a:ext cx="12252960" cy="7440884"/>
          </a:xfrm>
          <a:prstGeom prst="rect">
            <a:avLst/>
          </a:prstGeom>
          <a:solidFill>
            <a:schemeClr val="dk1">
              <a:alpha val="81960"/>
            </a:schemeClr>
          </a:solidFill>
          <a:ln w="12700" cap="flat" cmpd="sng">
            <a:solidFill>
              <a:srgbClr val="42719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07" name="Shape 107"/>
          <p:cNvSpPr txBox="1"/>
          <p:nvPr/>
        </p:nvSpPr>
        <p:spPr>
          <a:xfrm>
            <a:off x="1265874" y="294066"/>
            <a:ext cx="5202450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400" b="1">
                <a:solidFill>
                  <a:srgbClr val="B3D83F"/>
                </a:solidFill>
                <a:latin typeface="Cabin"/>
                <a:ea typeface="Cabin"/>
                <a:cs typeface="Cabin"/>
                <a:sym typeface="Cabin"/>
              </a:rPr>
              <a:t>SPECIFIKA TRHU NEMOVITOSTÍ</a:t>
            </a:r>
          </a:p>
        </p:txBody>
      </p:sp>
      <p:sp>
        <p:nvSpPr>
          <p:cNvPr id="108" name="Shape 108"/>
          <p:cNvSpPr txBox="1"/>
          <p:nvPr/>
        </p:nvSpPr>
        <p:spPr>
          <a:xfrm>
            <a:off x="1808547" y="2442175"/>
            <a:ext cx="2058552" cy="5847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3200" dirty="0" smtClean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FYZICKÁ</a:t>
            </a:r>
            <a:endParaRPr lang="cs-CZ" sz="3200" dirty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09" name="Shape 109"/>
          <p:cNvSpPr txBox="1"/>
          <p:nvPr/>
        </p:nvSpPr>
        <p:spPr>
          <a:xfrm>
            <a:off x="7719102" y="2442175"/>
            <a:ext cx="2193322" cy="5847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3200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SOCIÁLNÍ</a:t>
            </a:r>
          </a:p>
        </p:txBody>
      </p:sp>
      <p:sp>
        <p:nvSpPr>
          <p:cNvPr id="110" name="Shape 110"/>
          <p:cNvSpPr txBox="1"/>
          <p:nvPr/>
        </p:nvSpPr>
        <p:spPr>
          <a:xfrm>
            <a:off x="989412" y="3163686"/>
            <a:ext cx="3464409" cy="163121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2000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POLOHA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2000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VYUŽITÍ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2000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ZMĚNA ZPŮSOBU UŽÍVÁNÍ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2000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EKONOMICKÝ POTENCIÁL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2000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ZPŮSOB UŽÍVÁNÍ POZEMKU</a:t>
            </a:r>
          </a:p>
        </p:txBody>
      </p:sp>
      <p:sp>
        <p:nvSpPr>
          <p:cNvPr id="111" name="Shape 111"/>
          <p:cNvSpPr txBox="1"/>
          <p:nvPr/>
        </p:nvSpPr>
        <p:spPr>
          <a:xfrm>
            <a:off x="5737628" y="3163686"/>
            <a:ext cx="5965415" cy="13234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20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OMEZENÉ MOŽNOSTI VÝBĚRU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20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PRODEJ ZA ÚČASTI ZPROSTŘEDKOVATELE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20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NEEXISTUJE PRODEJCE S KOMPLETNÍ NABÍDKOU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20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CENA JE OVLIVŇOVÁNA SOC.STATUTEM ÚZEMÍ</a:t>
            </a:r>
          </a:p>
        </p:txBody>
      </p:sp>
      <p:cxnSp>
        <p:nvCxnSpPr>
          <p:cNvPr id="112" name="Shape 112"/>
          <p:cNvCxnSpPr/>
          <p:nvPr/>
        </p:nvCxnSpPr>
        <p:spPr>
          <a:xfrm>
            <a:off x="5692658" y="-1183387"/>
            <a:ext cx="0" cy="6055360"/>
          </a:xfrm>
          <a:prstGeom prst="straightConnector1">
            <a:avLst/>
          </a:prstGeom>
          <a:noFill/>
          <a:ln w="3175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13" name="Shape 113"/>
          <p:cNvCxnSpPr/>
          <p:nvPr/>
        </p:nvCxnSpPr>
        <p:spPr>
          <a:xfrm rot="5400000">
            <a:off x="7156346" y="2250692"/>
            <a:ext cx="812799" cy="0"/>
          </a:xfrm>
          <a:prstGeom prst="straightConnector1">
            <a:avLst/>
          </a:prstGeom>
          <a:noFill/>
          <a:ln w="3175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14" name="Shape 114"/>
          <p:cNvCxnSpPr/>
          <p:nvPr/>
        </p:nvCxnSpPr>
        <p:spPr>
          <a:xfrm rot="5400000">
            <a:off x="3383228" y="2250692"/>
            <a:ext cx="812799" cy="0"/>
          </a:xfrm>
          <a:prstGeom prst="straightConnector1">
            <a:avLst/>
          </a:prstGeom>
          <a:noFill/>
          <a:ln w="3175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115" name="Shape 115"/>
          <p:cNvSpPr/>
          <p:nvPr/>
        </p:nvSpPr>
        <p:spPr>
          <a:xfrm rot="5400000">
            <a:off x="7485277" y="2657092"/>
            <a:ext cx="154940" cy="154940"/>
          </a:xfrm>
          <a:prstGeom prst="flowChartConnector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16" name="Shape 116"/>
          <p:cNvSpPr/>
          <p:nvPr/>
        </p:nvSpPr>
        <p:spPr>
          <a:xfrm rot="5400000">
            <a:off x="3712158" y="2657092"/>
            <a:ext cx="154940" cy="154940"/>
          </a:xfrm>
          <a:prstGeom prst="flowChartConnector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117" name="Shape 117"/>
          <p:cNvCxnSpPr/>
          <p:nvPr/>
        </p:nvCxnSpPr>
        <p:spPr>
          <a:xfrm>
            <a:off x="162559" y="530600"/>
            <a:ext cx="812799" cy="0"/>
          </a:xfrm>
          <a:prstGeom prst="straightConnector1">
            <a:avLst/>
          </a:prstGeom>
          <a:noFill/>
          <a:ln w="31750" cap="flat" cmpd="sng">
            <a:solidFill>
              <a:srgbClr val="B3D83F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118" name="Shape 118"/>
          <p:cNvSpPr/>
          <p:nvPr/>
        </p:nvSpPr>
        <p:spPr>
          <a:xfrm>
            <a:off x="959936" y="453129"/>
            <a:ext cx="154940" cy="154940"/>
          </a:xfrm>
          <a:prstGeom prst="flowChartConnector">
            <a:avLst/>
          </a:prstGeom>
          <a:solidFill>
            <a:srgbClr val="B3D83F"/>
          </a:solidFill>
          <a:ln w="12700" cap="flat" cmpd="sng">
            <a:solidFill>
              <a:srgbClr val="B3D83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rgbClr val="B3D83F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/>
          <p:nvPr/>
        </p:nvSpPr>
        <p:spPr>
          <a:xfrm>
            <a:off x="3769360" y="2346959"/>
            <a:ext cx="3749295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CENA A HODNOTA NEMOVITOSTI</a:t>
            </a:r>
          </a:p>
        </p:txBody>
      </p:sp>
      <p:pic>
        <p:nvPicPr>
          <p:cNvPr id="124" name="Shape 1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762000"/>
            <a:ext cx="12192000" cy="761999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Shape 125"/>
          <p:cNvSpPr/>
          <p:nvPr/>
        </p:nvSpPr>
        <p:spPr>
          <a:xfrm>
            <a:off x="14247" y="-1179512"/>
            <a:ext cx="12192000" cy="7836023"/>
          </a:xfrm>
          <a:prstGeom prst="rect">
            <a:avLst/>
          </a:prstGeom>
          <a:solidFill>
            <a:srgbClr val="0C0C0C">
              <a:alpha val="38823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26" name="Shape 126"/>
          <p:cNvSpPr/>
          <p:nvPr/>
        </p:nvSpPr>
        <p:spPr>
          <a:xfrm>
            <a:off x="0" y="3513153"/>
            <a:ext cx="4078799" cy="3444239"/>
          </a:xfrm>
          <a:prstGeom prst="rect">
            <a:avLst/>
          </a:prstGeom>
          <a:solidFill>
            <a:schemeClr val="lt1">
              <a:alpha val="83921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4070848" y="3337502"/>
            <a:ext cx="4078799" cy="3444239"/>
          </a:xfrm>
          <a:prstGeom prst="rect">
            <a:avLst/>
          </a:prstGeom>
          <a:solidFill>
            <a:schemeClr val="dk1">
              <a:alpha val="55686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28" name="Shape 128"/>
          <p:cNvSpPr/>
          <p:nvPr/>
        </p:nvSpPr>
        <p:spPr>
          <a:xfrm>
            <a:off x="8163897" y="3236334"/>
            <a:ext cx="4028103" cy="3621665"/>
          </a:xfrm>
          <a:prstGeom prst="rect">
            <a:avLst/>
          </a:prstGeom>
          <a:solidFill>
            <a:schemeClr val="lt1">
              <a:alpha val="83921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29" name="Shape 129"/>
          <p:cNvSpPr txBox="1"/>
          <p:nvPr/>
        </p:nvSpPr>
        <p:spPr>
          <a:xfrm>
            <a:off x="162559" y="3610371"/>
            <a:ext cx="3744320" cy="83099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24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PROSTOROVÉ FAKTORY</a:t>
            </a:r>
          </a:p>
        </p:txBody>
      </p:sp>
      <p:sp>
        <p:nvSpPr>
          <p:cNvPr id="130" name="Shape 130"/>
          <p:cNvSpPr txBox="1"/>
          <p:nvPr/>
        </p:nvSpPr>
        <p:spPr>
          <a:xfrm>
            <a:off x="4353119" y="3610371"/>
            <a:ext cx="3094729" cy="156966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2400" b="1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ČASOVÉ ZMĚNY CENY A HODNOTY NEMOVITOSTI</a:t>
            </a:r>
          </a:p>
        </p:txBody>
      </p:sp>
      <p:sp>
        <p:nvSpPr>
          <p:cNvPr id="131" name="Shape 131"/>
          <p:cNvSpPr txBox="1"/>
          <p:nvPr/>
        </p:nvSpPr>
        <p:spPr>
          <a:xfrm>
            <a:off x="8714982" y="3564205"/>
            <a:ext cx="3243227" cy="83099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24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ZJIŠŤOVÁNÍ CENY NEMOVITOSTI</a:t>
            </a:r>
          </a:p>
        </p:txBody>
      </p:sp>
      <p:sp>
        <p:nvSpPr>
          <p:cNvPr id="132" name="Shape 132"/>
          <p:cNvSpPr txBox="1"/>
          <p:nvPr/>
        </p:nvSpPr>
        <p:spPr>
          <a:xfrm>
            <a:off x="342532" y="5280351"/>
            <a:ext cx="3162982" cy="923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cs-CZ"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ÚROVEŇ MAKROPOLOHY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cs-CZ"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ÚROVEŇ MEZIPOLOHY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cs-CZ"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ÚROVEŇ MIKROPOLOHY</a:t>
            </a:r>
          </a:p>
        </p:txBody>
      </p:sp>
      <p:sp>
        <p:nvSpPr>
          <p:cNvPr id="133" name="Shape 133"/>
          <p:cNvSpPr txBox="1"/>
          <p:nvPr/>
        </p:nvSpPr>
        <p:spPr>
          <a:xfrm>
            <a:off x="4421332" y="5280351"/>
            <a:ext cx="3291840" cy="1200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cs-CZ" sz="18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KONJUKTURÁLNÍ ZMĚNY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cs-CZ" sz="18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ZMĚNA HODNOTY NEMOVITOSTI V PRŮBĚHU ŽIVOTNOSTI</a:t>
            </a:r>
          </a:p>
        </p:txBody>
      </p:sp>
      <p:sp>
        <p:nvSpPr>
          <p:cNvPr id="134" name="Shape 134"/>
          <p:cNvSpPr txBox="1"/>
          <p:nvPr/>
        </p:nvSpPr>
        <p:spPr>
          <a:xfrm>
            <a:off x="8505867" y="5004887"/>
            <a:ext cx="3452340" cy="16516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cs-CZ" sz="1800" dirty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OCEŇOVÁNÍ NEMOVITOSTÍ JAKO CELKŮ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cs-CZ" sz="1800" dirty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OCEŇOVÁNÍ A HODNOCENÍ BUDOV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cs-CZ" sz="1800" dirty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OCEŇOVÁNÍ POZEMKŮ</a:t>
            </a:r>
          </a:p>
        </p:txBody>
      </p:sp>
      <p:cxnSp>
        <p:nvCxnSpPr>
          <p:cNvPr id="135" name="Shape 135"/>
          <p:cNvCxnSpPr/>
          <p:nvPr/>
        </p:nvCxnSpPr>
        <p:spPr>
          <a:xfrm>
            <a:off x="162559" y="530600"/>
            <a:ext cx="812799" cy="0"/>
          </a:xfrm>
          <a:prstGeom prst="straightConnector1">
            <a:avLst/>
          </a:prstGeom>
          <a:noFill/>
          <a:ln w="31750" cap="flat" cmpd="sng">
            <a:solidFill>
              <a:srgbClr val="B3D83F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136" name="Shape 136"/>
          <p:cNvSpPr/>
          <p:nvPr/>
        </p:nvSpPr>
        <p:spPr>
          <a:xfrm>
            <a:off x="959936" y="453129"/>
            <a:ext cx="154940" cy="154940"/>
          </a:xfrm>
          <a:prstGeom prst="flowChartConnector">
            <a:avLst/>
          </a:prstGeom>
          <a:solidFill>
            <a:srgbClr val="B3D83F"/>
          </a:solidFill>
          <a:ln w="12700" cap="flat" cmpd="sng">
            <a:solidFill>
              <a:srgbClr val="B3D83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37" name="Shape 137"/>
          <p:cNvSpPr txBox="1"/>
          <p:nvPr/>
        </p:nvSpPr>
        <p:spPr>
          <a:xfrm>
            <a:off x="1160096" y="299766"/>
            <a:ext cx="5569602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400" b="1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CENA A HODNOTA NEMOVITOSTI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" name="Shape 7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2898" y="249898"/>
            <a:ext cx="5650200" cy="4326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Shape 7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31917" y="3423919"/>
            <a:ext cx="6760082" cy="3434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5" name="Shape 7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80498" y="1143033"/>
            <a:ext cx="5031000" cy="4571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" name="Shape 7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27648" y="2060847"/>
            <a:ext cx="6647440" cy="29512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77000"/>
          </a:blip>
          <a:stretch>
            <a:fillRect t="-8999" b="-8998"/>
          </a:stretch>
        </a:blip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66666"/>
            </a:schemeClr>
          </a:solidFill>
          <a:ln w="12700" cap="flat" cmpd="sng">
            <a:solidFill>
              <a:srgbClr val="42719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grpSp>
        <p:nvGrpSpPr>
          <p:cNvPr id="143" name="Shape 143"/>
          <p:cNvGrpSpPr/>
          <p:nvPr/>
        </p:nvGrpSpPr>
        <p:grpSpPr>
          <a:xfrm>
            <a:off x="302418" y="133161"/>
            <a:ext cx="11770246" cy="6724839"/>
            <a:chOff x="302418" y="1081"/>
            <a:chExt cx="11770246" cy="6724839"/>
          </a:xfrm>
        </p:grpSpPr>
        <p:sp>
          <p:nvSpPr>
            <p:cNvPr id="144" name="Shape 144"/>
            <p:cNvSpPr/>
            <p:nvPr/>
          </p:nvSpPr>
          <p:spPr>
            <a:xfrm>
              <a:off x="7978295" y="5962596"/>
              <a:ext cx="285588" cy="35677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50273" y="0"/>
                  </a:lnTo>
                  <a:lnTo>
                    <a:pt x="50273" y="120000"/>
                  </a:lnTo>
                  <a:lnTo>
                    <a:pt x="119999" y="120000"/>
                  </a:lnTo>
                </a:path>
              </a:pathLst>
            </a:custGeom>
            <a:noFill/>
            <a:ln w="12700" cap="flat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</p:sp>
        <p:sp>
          <p:nvSpPr>
            <p:cNvPr id="145" name="Shape 145"/>
            <p:cNvSpPr/>
            <p:nvPr/>
          </p:nvSpPr>
          <p:spPr>
            <a:xfrm>
              <a:off x="7978295" y="5605817"/>
              <a:ext cx="285588" cy="35677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50273" y="120000"/>
                  </a:lnTo>
                  <a:lnTo>
                    <a:pt x="50273" y="0"/>
                  </a:lnTo>
                  <a:lnTo>
                    <a:pt x="119999" y="0"/>
                  </a:lnTo>
                </a:path>
              </a:pathLst>
            </a:custGeom>
            <a:noFill/>
            <a:ln w="12700" cap="flat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</p:sp>
        <p:sp>
          <p:nvSpPr>
            <p:cNvPr id="146" name="Shape 146"/>
            <p:cNvSpPr/>
            <p:nvPr/>
          </p:nvSpPr>
          <p:spPr>
            <a:xfrm>
              <a:off x="3974414" y="5249039"/>
              <a:ext cx="331885" cy="71355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</p:sp>
        <p:sp>
          <p:nvSpPr>
            <p:cNvPr id="147" name="Shape 147"/>
            <p:cNvSpPr/>
            <p:nvPr/>
          </p:nvSpPr>
          <p:spPr>
            <a:xfrm>
              <a:off x="7978295" y="4535482"/>
              <a:ext cx="285588" cy="35677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50273" y="0"/>
                  </a:lnTo>
                  <a:lnTo>
                    <a:pt x="50273" y="120000"/>
                  </a:lnTo>
                  <a:lnTo>
                    <a:pt x="119999" y="120000"/>
                  </a:lnTo>
                </a:path>
              </a:pathLst>
            </a:custGeom>
            <a:noFill/>
            <a:ln w="12700" cap="flat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</p:sp>
        <p:sp>
          <p:nvSpPr>
            <p:cNvPr id="148" name="Shape 148"/>
            <p:cNvSpPr/>
            <p:nvPr/>
          </p:nvSpPr>
          <p:spPr>
            <a:xfrm>
              <a:off x="7978295" y="4178705"/>
              <a:ext cx="285588" cy="35677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50273" y="120000"/>
                  </a:lnTo>
                  <a:lnTo>
                    <a:pt x="50273" y="0"/>
                  </a:lnTo>
                  <a:lnTo>
                    <a:pt x="119999" y="0"/>
                  </a:lnTo>
                </a:path>
              </a:pathLst>
            </a:custGeom>
            <a:noFill/>
            <a:ln w="12700" cap="flat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</p:sp>
        <p:sp>
          <p:nvSpPr>
            <p:cNvPr id="149" name="Shape 149"/>
            <p:cNvSpPr/>
            <p:nvPr/>
          </p:nvSpPr>
          <p:spPr>
            <a:xfrm>
              <a:off x="3974414" y="4535482"/>
              <a:ext cx="331885" cy="71355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12700" cap="flat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</p:sp>
        <p:sp>
          <p:nvSpPr>
            <p:cNvPr id="150" name="Shape 150"/>
            <p:cNvSpPr/>
            <p:nvPr/>
          </p:nvSpPr>
          <p:spPr>
            <a:xfrm>
              <a:off x="3974414" y="2751591"/>
              <a:ext cx="331885" cy="107033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</p:sp>
        <p:sp>
          <p:nvSpPr>
            <p:cNvPr id="151" name="Shape 151"/>
            <p:cNvSpPr/>
            <p:nvPr/>
          </p:nvSpPr>
          <p:spPr>
            <a:xfrm>
              <a:off x="3974414" y="2751591"/>
              <a:ext cx="331885" cy="35677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</p:sp>
        <p:sp>
          <p:nvSpPr>
            <p:cNvPr id="152" name="Shape 152"/>
            <p:cNvSpPr/>
            <p:nvPr/>
          </p:nvSpPr>
          <p:spPr>
            <a:xfrm>
              <a:off x="3974414" y="2394814"/>
              <a:ext cx="331885" cy="35677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12700" cap="flat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</p:sp>
        <p:sp>
          <p:nvSpPr>
            <p:cNvPr id="153" name="Shape 153"/>
            <p:cNvSpPr/>
            <p:nvPr/>
          </p:nvSpPr>
          <p:spPr>
            <a:xfrm>
              <a:off x="3974414" y="1681257"/>
              <a:ext cx="331885" cy="107033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12700" cap="flat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</p:sp>
        <p:sp>
          <p:nvSpPr>
            <p:cNvPr id="154" name="Shape 154"/>
            <p:cNvSpPr/>
            <p:nvPr/>
          </p:nvSpPr>
          <p:spPr>
            <a:xfrm>
              <a:off x="3974414" y="610922"/>
              <a:ext cx="331885" cy="35677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</p:sp>
        <p:sp>
          <p:nvSpPr>
            <p:cNvPr id="155" name="Shape 155"/>
            <p:cNvSpPr/>
            <p:nvPr/>
          </p:nvSpPr>
          <p:spPr>
            <a:xfrm>
              <a:off x="3974414" y="254144"/>
              <a:ext cx="331885" cy="35677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12700" cap="flat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</p:sp>
        <p:sp>
          <p:nvSpPr>
            <p:cNvPr id="156" name="Shape 156"/>
            <p:cNvSpPr/>
            <p:nvPr/>
          </p:nvSpPr>
          <p:spPr>
            <a:xfrm>
              <a:off x="302418" y="357859"/>
              <a:ext cx="3671993" cy="506126"/>
            </a:xfrm>
            <a:prstGeom prst="rect">
              <a:avLst/>
            </a:prstGeom>
            <a:solidFill>
              <a:srgbClr val="B3D83F"/>
            </a:solidFill>
            <a:ln w="12700" cap="flat" cmpd="sng">
              <a:solidFill>
                <a:srgbClr val="B3D83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7" name="Shape 157"/>
            <p:cNvSpPr txBox="1"/>
            <p:nvPr/>
          </p:nvSpPr>
          <p:spPr>
            <a:xfrm>
              <a:off x="302418" y="357859"/>
              <a:ext cx="3671993" cy="506126"/>
            </a:xfrm>
            <a:prstGeom prst="rect">
              <a:avLst/>
            </a:prstGeom>
            <a:noFill/>
            <a:ln>
              <a:noFill/>
            </a:ln>
          </p:spPr>
          <p:txBody>
            <a:bodyPr lIns="10775" tIns="10775" rIns="10775" bIns="10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cs-CZ" sz="17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OCEŇOVÁNÍ NEMOVITOSTI JAKO CELKU</a:t>
              </a:r>
            </a:p>
          </p:txBody>
        </p:sp>
        <p:sp>
          <p:nvSpPr>
            <p:cNvPr id="158" name="Shape 158"/>
            <p:cNvSpPr/>
            <p:nvPr/>
          </p:nvSpPr>
          <p:spPr>
            <a:xfrm>
              <a:off x="4306300" y="1081"/>
              <a:ext cx="3671993" cy="506126"/>
            </a:xfrm>
            <a:prstGeom prst="rect">
              <a:avLst/>
            </a:prstGeom>
            <a:solidFill>
              <a:srgbClr val="B3D83F"/>
            </a:solidFill>
            <a:ln w="12700" cap="flat" cmpd="sng">
              <a:solidFill>
                <a:srgbClr val="B3D83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9" name="Shape 159"/>
            <p:cNvSpPr txBox="1"/>
            <p:nvPr/>
          </p:nvSpPr>
          <p:spPr>
            <a:xfrm>
              <a:off x="4306300" y="1081"/>
              <a:ext cx="3671993" cy="506126"/>
            </a:xfrm>
            <a:prstGeom prst="rect">
              <a:avLst/>
            </a:prstGeom>
            <a:noFill/>
            <a:ln>
              <a:noFill/>
            </a:ln>
          </p:spPr>
          <p:txBody>
            <a:bodyPr lIns="10775" tIns="10775" rIns="10775" bIns="10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cs-CZ" sz="17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METODA PRODEJNÍCH DAT</a:t>
              </a:r>
            </a:p>
          </p:txBody>
        </p:sp>
        <p:sp>
          <p:nvSpPr>
            <p:cNvPr id="160" name="Shape 160"/>
            <p:cNvSpPr/>
            <p:nvPr/>
          </p:nvSpPr>
          <p:spPr>
            <a:xfrm>
              <a:off x="4306300" y="714637"/>
              <a:ext cx="3671993" cy="506126"/>
            </a:xfrm>
            <a:prstGeom prst="rect">
              <a:avLst/>
            </a:prstGeom>
            <a:solidFill>
              <a:srgbClr val="B3D83F"/>
            </a:solidFill>
            <a:ln w="12700" cap="flat" cmpd="sng">
              <a:solidFill>
                <a:srgbClr val="B3D83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1" name="Shape 161"/>
            <p:cNvSpPr txBox="1"/>
            <p:nvPr/>
          </p:nvSpPr>
          <p:spPr>
            <a:xfrm>
              <a:off x="4306300" y="714637"/>
              <a:ext cx="3671993" cy="506126"/>
            </a:xfrm>
            <a:prstGeom prst="rect">
              <a:avLst/>
            </a:prstGeom>
            <a:noFill/>
            <a:ln>
              <a:noFill/>
            </a:ln>
          </p:spPr>
          <p:txBody>
            <a:bodyPr lIns="10775" tIns="10775" rIns="10775" bIns="10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cs-CZ" sz="17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NORMATIVNÍ URČOVÁNÍ CENY</a:t>
              </a:r>
            </a:p>
          </p:txBody>
        </p:sp>
        <p:sp>
          <p:nvSpPr>
            <p:cNvPr id="162" name="Shape 162"/>
            <p:cNvSpPr/>
            <p:nvPr/>
          </p:nvSpPr>
          <p:spPr>
            <a:xfrm>
              <a:off x="302418" y="2498528"/>
              <a:ext cx="3671993" cy="506126"/>
            </a:xfrm>
            <a:prstGeom prst="rect">
              <a:avLst/>
            </a:prstGeom>
            <a:solidFill>
              <a:srgbClr val="B3D83F"/>
            </a:solidFill>
            <a:ln w="12700" cap="flat" cmpd="sng">
              <a:solidFill>
                <a:srgbClr val="B3D83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3" name="Shape 163"/>
            <p:cNvSpPr txBox="1"/>
            <p:nvPr/>
          </p:nvSpPr>
          <p:spPr>
            <a:xfrm>
              <a:off x="302418" y="2498528"/>
              <a:ext cx="3671993" cy="506126"/>
            </a:xfrm>
            <a:prstGeom prst="rect">
              <a:avLst/>
            </a:prstGeom>
            <a:noFill/>
            <a:ln>
              <a:noFill/>
            </a:ln>
          </p:spPr>
          <p:txBody>
            <a:bodyPr lIns="10775" tIns="10775" rIns="10775" bIns="10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cs-CZ" sz="17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OCEŇOVÁNÍ A HODNOCENÍ BUDOV</a:t>
              </a:r>
            </a:p>
          </p:txBody>
        </p:sp>
        <p:sp>
          <p:nvSpPr>
            <p:cNvPr id="164" name="Shape 164"/>
            <p:cNvSpPr/>
            <p:nvPr/>
          </p:nvSpPr>
          <p:spPr>
            <a:xfrm>
              <a:off x="4306300" y="1428194"/>
              <a:ext cx="3671993" cy="506126"/>
            </a:xfrm>
            <a:prstGeom prst="rect">
              <a:avLst/>
            </a:prstGeom>
            <a:solidFill>
              <a:srgbClr val="B3D83F"/>
            </a:solidFill>
            <a:ln w="12700" cap="flat" cmpd="sng">
              <a:solidFill>
                <a:srgbClr val="B3D83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5" name="Shape 165"/>
            <p:cNvSpPr txBox="1"/>
            <p:nvPr/>
          </p:nvSpPr>
          <p:spPr>
            <a:xfrm>
              <a:off x="4306300" y="1428194"/>
              <a:ext cx="3671993" cy="506126"/>
            </a:xfrm>
            <a:prstGeom prst="rect">
              <a:avLst/>
            </a:prstGeom>
            <a:noFill/>
            <a:ln>
              <a:noFill/>
            </a:ln>
          </p:spPr>
          <p:txBody>
            <a:bodyPr lIns="10775" tIns="10775" rIns="10775" bIns="10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cs-CZ" sz="17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OCEŇOVÁNÍ PODLE VYHLÁŠKY</a:t>
              </a:r>
            </a:p>
          </p:txBody>
        </p:sp>
        <p:sp>
          <p:nvSpPr>
            <p:cNvPr id="166" name="Shape 166"/>
            <p:cNvSpPr/>
            <p:nvPr/>
          </p:nvSpPr>
          <p:spPr>
            <a:xfrm>
              <a:off x="4306300" y="2141750"/>
              <a:ext cx="3671993" cy="506126"/>
            </a:xfrm>
            <a:prstGeom prst="rect">
              <a:avLst/>
            </a:prstGeom>
            <a:solidFill>
              <a:srgbClr val="B3D83F"/>
            </a:solidFill>
            <a:ln w="12700" cap="flat" cmpd="sng">
              <a:solidFill>
                <a:srgbClr val="B3D83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7" name="Shape 167"/>
            <p:cNvSpPr txBox="1"/>
            <p:nvPr/>
          </p:nvSpPr>
          <p:spPr>
            <a:xfrm>
              <a:off x="4306300" y="2141750"/>
              <a:ext cx="3671993" cy="506126"/>
            </a:xfrm>
            <a:prstGeom prst="rect">
              <a:avLst/>
            </a:prstGeom>
            <a:noFill/>
            <a:ln>
              <a:noFill/>
            </a:ln>
          </p:spPr>
          <p:txBody>
            <a:bodyPr lIns="10775" tIns="10775" rIns="10775" bIns="10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cs-CZ" sz="17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OCEŇOVÁNÍ ÚČETNÍ HODNOTOU</a:t>
              </a:r>
            </a:p>
          </p:txBody>
        </p:sp>
        <p:sp>
          <p:nvSpPr>
            <p:cNvPr id="168" name="Shape 168"/>
            <p:cNvSpPr/>
            <p:nvPr/>
          </p:nvSpPr>
          <p:spPr>
            <a:xfrm>
              <a:off x="4306300" y="2855307"/>
              <a:ext cx="3671993" cy="506126"/>
            </a:xfrm>
            <a:prstGeom prst="rect">
              <a:avLst/>
            </a:prstGeom>
            <a:solidFill>
              <a:srgbClr val="B3D83F"/>
            </a:solidFill>
            <a:ln w="12700" cap="flat" cmpd="sng">
              <a:solidFill>
                <a:srgbClr val="B3D83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9" name="Shape 169"/>
            <p:cNvSpPr txBox="1"/>
            <p:nvPr/>
          </p:nvSpPr>
          <p:spPr>
            <a:xfrm>
              <a:off x="4306300" y="2855307"/>
              <a:ext cx="3671993" cy="506126"/>
            </a:xfrm>
            <a:prstGeom prst="rect">
              <a:avLst/>
            </a:prstGeom>
            <a:noFill/>
            <a:ln>
              <a:noFill/>
            </a:ln>
          </p:spPr>
          <p:txBody>
            <a:bodyPr lIns="10775" tIns="10775" rIns="10775" bIns="10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cs-CZ" sz="17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UŽIVATELSKÉ HODNOTÍCÍ SYSTÉMY</a:t>
              </a:r>
            </a:p>
          </p:txBody>
        </p:sp>
        <p:sp>
          <p:nvSpPr>
            <p:cNvPr id="170" name="Shape 170"/>
            <p:cNvSpPr/>
            <p:nvPr/>
          </p:nvSpPr>
          <p:spPr>
            <a:xfrm>
              <a:off x="4306300" y="3568862"/>
              <a:ext cx="3671993" cy="506126"/>
            </a:xfrm>
            <a:prstGeom prst="rect">
              <a:avLst/>
            </a:prstGeom>
            <a:solidFill>
              <a:srgbClr val="B3D83F"/>
            </a:solidFill>
            <a:ln w="12700" cap="flat" cmpd="sng">
              <a:solidFill>
                <a:srgbClr val="B3D83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1" name="Shape 171"/>
            <p:cNvSpPr txBox="1"/>
            <p:nvPr/>
          </p:nvSpPr>
          <p:spPr>
            <a:xfrm>
              <a:off x="4306300" y="3568862"/>
              <a:ext cx="3671993" cy="506126"/>
            </a:xfrm>
            <a:prstGeom prst="rect">
              <a:avLst/>
            </a:prstGeom>
            <a:noFill/>
            <a:ln>
              <a:noFill/>
            </a:ln>
          </p:spPr>
          <p:txBody>
            <a:bodyPr lIns="10775" tIns="10775" rIns="10775" bIns="10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cs-CZ" sz="17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NÁKLADOVÁ CENA</a:t>
              </a:r>
            </a:p>
          </p:txBody>
        </p:sp>
        <p:sp>
          <p:nvSpPr>
            <p:cNvPr id="172" name="Shape 172"/>
            <p:cNvSpPr/>
            <p:nvPr/>
          </p:nvSpPr>
          <p:spPr>
            <a:xfrm>
              <a:off x="302418" y="4995976"/>
              <a:ext cx="3671993" cy="506126"/>
            </a:xfrm>
            <a:prstGeom prst="rect">
              <a:avLst/>
            </a:prstGeom>
            <a:solidFill>
              <a:srgbClr val="B3D83F"/>
            </a:solidFill>
            <a:ln w="12700" cap="flat" cmpd="sng">
              <a:solidFill>
                <a:srgbClr val="B3D83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3" name="Shape 173"/>
            <p:cNvSpPr txBox="1"/>
            <p:nvPr/>
          </p:nvSpPr>
          <p:spPr>
            <a:xfrm>
              <a:off x="302418" y="4995976"/>
              <a:ext cx="3671993" cy="506126"/>
            </a:xfrm>
            <a:prstGeom prst="rect">
              <a:avLst/>
            </a:prstGeom>
            <a:noFill/>
            <a:ln>
              <a:noFill/>
            </a:ln>
          </p:spPr>
          <p:txBody>
            <a:bodyPr lIns="10775" tIns="10775" rIns="10775" bIns="10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cs-CZ" sz="17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OCEŇOVÁNÍ POZEMKŮ</a:t>
              </a:r>
            </a:p>
          </p:txBody>
        </p:sp>
        <p:sp>
          <p:nvSpPr>
            <p:cNvPr id="174" name="Shape 174"/>
            <p:cNvSpPr/>
            <p:nvPr/>
          </p:nvSpPr>
          <p:spPr>
            <a:xfrm>
              <a:off x="4306300" y="4282419"/>
              <a:ext cx="3671993" cy="506126"/>
            </a:xfrm>
            <a:prstGeom prst="rect">
              <a:avLst/>
            </a:prstGeom>
            <a:solidFill>
              <a:srgbClr val="B3D83F"/>
            </a:solidFill>
            <a:ln w="12700" cap="flat" cmpd="sng">
              <a:solidFill>
                <a:srgbClr val="B3D83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5" name="Shape 175"/>
            <p:cNvSpPr txBox="1"/>
            <p:nvPr/>
          </p:nvSpPr>
          <p:spPr>
            <a:xfrm>
              <a:off x="4306300" y="4282419"/>
              <a:ext cx="3671993" cy="506126"/>
            </a:xfrm>
            <a:prstGeom prst="rect">
              <a:avLst/>
            </a:prstGeom>
            <a:noFill/>
            <a:ln>
              <a:noFill/>
            </a:ln>
          </p:spPr>
          <p:txBody>
            <a:bodyPr lIns="10775" tIns="10775" rIns="10775" bIns="10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cs-CZ" sz="17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METODY PŘÍMÉ</a:t>
              </a:r>
            </a:p>
          </p:txBody>
        </p:sp>
        <p:sp>
          <p:nvSpPr>
            <p:cNvPr id="176" name="Shape 176"/>
            <p:cNvSpPr/>
            <p:nvPr/>
          </p:nvSpPr>
          <p:spPr>
            <a:xfrm>
              <a:off x="8263884" y="3925641"/>
              <a:ext cx="3671993" cy="506126"/>
            </a:xfrm>
            <a:prstGeom prst="rect">
              <a:avLst/>
            </a:prstGeom>
            <a:solidFill>
              <a:srgbClr val="B3D83F"/>
            </a:solidFill>
            <a:ln w="12700" cap="flat" cmpd="sng">
              <a:solidFill>
                <a:srgbClr val="B3D83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7" name="Shape 177"/>
            <p:cNvSpPr txBox="1"/>
            <p:nvPr/>
          </p:nvSpPr>
          <p:spPr>
            <a:xfrm>
              <a:off x="8263884" y="3925641"/>
              <a:ext cx="3671993" cy="506126"/>
            </a:xfrm>
            <a:prstGeom prst="rect">
              <a:avLst/>
            </a:prstGeom>
            <a:noFill/>
            <a:ln>
              <a:noFill/>
            </a:ln>
          </p:spPr>
          <p:txBody>
            <a:bodyPr lIns="10775" tIns="10775" rIns="10775" bIns="10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cs-CZ" sz="17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OCEŇOVÁNÍ PODLE VYHLÁŠKY</a:t>
              </a:r>
            </a:p>
          </p:txBody>
        </p:sp>
        <p:sp>
          <p:nvSpPr>
            <p:cNvPr id="178" name="Shape 178"/>
            <p:cNvSpPr/>
            <p:nvPr/>
          </p:nvSpPr>
          <p:spPr>
            <a:xfrm>
              <a:off x="8263884" y="4639198"/>
              <a:ext cx="3671993" cy="506126"/>
            </a:xfrm>
            <a:prstGeom prst="rect">
              <a:avLst/>
            </a:prstGeom>
            <a:solidFill>
              <a:srgbClr val="B3D83F"/>
            </a:solidFill>
            <a:ln w="12700" cap="flat" cmpd="sng">
              <a:solidFill>
                <a:srgbClr val="B3D83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9" name="Shape 179"/>
            <p:cNvSpPr txBox="1"/>
            <p:nvPr/>
          </p:nvSpPr>
          <p:spPr>
            <a:xfrm>
              <a:off x="8263884" y="4639198"/>
              <a:ext cx="3671993" cy="506126"/>
            </a:xfrm>
            <a:prstGeom prst="rect">
              <a:avLst/>
            </a:prstGeom>
            <a:noFill/>
            <a:ln>
              <a:noFill/>
            </a:ln>
          </p:spPr>
          <p:txBody>
            <a:bodyPr lIns="10775" tIns="10775" rIns="10775" bIns="10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cs-CZ" sz="17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CENOVÉ MAPY</a:t>
              </a:r>
            </a:p>
          </p:txBody>
        </p:sp>
        <p:sp>
          <p:nvSpPr>
            <p:cNvPr id="180" name="Shape 180"/>
            <p:cNvSpPr/>
            <p:nvPr/>
          </p:nvSpPr>
          <p:spPr>
            <a:xfrm>
              <a:off x="4306300" y="5709532"/>
              <a:ext cx="3671993" cy="506126"/>
            </a:xfrm>
            <a:prstGeom prst="rect">
              <a:avLst/>
            </a:prstGeom>
            <a:solidFill>
              <a:srgbClr val="B3D83F"/>
            </a:solidFill>
            <a:ln w="12700" cap="flat" cmpd="sng">
              <a:solidFill>
                <a:srgbClr val="B3D83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1" name="Shape 181"/>
            <p:cNvSpPr txBox="1"/>
            <p:nvPr/>
          </p:nvSpPr>
          <p:spPr>
            <a:xfrm>
              <a:off x="4306300" y="5709532"/>
              <a:ext cx="3671993" cy="506126"/>
            </a:xfrm>
            <a:prstGeom prst="rect">
              <a:avLst/>
            </a:prstGeom>
            <a:noFill/>
            <a:ln>
              <a:noFill/>
            </a:ln>
          </p:spPr>
          <p:txBody>
            <a:bodyPr lIns="10775" tIns="10775" rIns="10775" bIns="10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cs-CZ" sz="17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METODY NEPŘÍMÉ</a:t>
              </a:r>
            </a:p>
          </p:txBody>
        </p:sp>
        <p:sp>
          <p:nvSpPr>
            <p:cNvPr id="182" name="Shape 182"/>
            <p:cNvSpPr/>
            <p:nvPr/>
          </p:nvSpPr>
          <p:spPr>
            <a:xfrm>
              <a:off x="8263884" y="5352753"/>
              <a:ext cx="3671993" cy="506126"/>
            </a:xfrm>
            <a:prstGeom prst="rect">
              <a:avLst/>
            </a:prstGeom>
            <a:solidFill>
              <a:srgbClr val="B3D83F"/>
            </a:solidFill>
            <a:ln w="12700" cap="flat" cmpd="sng">
              <a:solidFill>
                <a:srgbClr val="B3D83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3" name="Shape 183"/>
            <p:cNvSpPr txBox="1"/>
            <p:nvPr/>
          </p:nvSpPr>
          <p:spPr>
            <a:xfrm>
              <a:off x="8263884" y="5352753"/>
              <a:ext cx="3671993" cy="506126"/>
            </a:xfrm>
            <a:prstGeom prst="rect">
              <a:avLst/>
            </a:prstGeom>
            <a:noFill/>
            <a:ln>
              <a:noFill/>
            </a:ln>
          </p:spPr>
          <p:txBody>
            <a:bodyPr lIns="10775" tIns="10775" rIns="10775" bIns="10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cs-CZ" sz="17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NAEGELIHO METODA POLOHOVÝCH TŘÍD</a:t>
              </a:r>
            </a:p>
          </p:txBody>
        </p:sp>
        <p:sp>
          <p:nvSpPr>
            <p:cNvPr id="184" name="Shape 184"/>
            <p:cNvSpPr/>
            <p:nvPr/>
          </p:nvSpPr>
          <p:spPr>
            <a:xfrm>
              <a:off x="8263884" y="6066310"/>
              <a:ext cx="3671993" cy="506126"/>
            </a:xfrm>
            <a:prstGeom prst="rect">
              <a:avLst/>
            </a:prstGeom>
            <a:solidFill>
              <a:srgbClr val="B3D83F"/>
            </a:solidFill>
            <a:ln w="12700" cap="flat" cmpd="sng">
              <a:solidFill>
                <a:srgbClr val="B3D83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5" name="Shape 185"/>
            <p:cNvSpPr txBox="1"/>
            <p:nvPr/>
          </p:nvSpPr>
          <p:spPr>
            <a:xfrm>
              <a:off x="8263884" y="5962596"/>
              <a:ext cx="3808780" cy="763324"/>
            </a:xfrm>
            <a:prstGeom prst="rect">
              <a:avLst/>
            </a:prstGeom>
            <a:noFill/>
            <a:ln>
              <a:noFill/>
            </a:ln>
          </p:spPr>
          <p:txBody>
            <a:bodyPr lIns="10775" tIns="10775" rIns="10775" bIns="10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cs-CZ" sz="1700" dirty="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METODA REZIDUÁLNÍHO URČOVÁNÍ TRŽNÍ HODNOTY POZEMKU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77000"/>
          </a:blip>
          <a:stretch>
            <a:fillRect l="-5999" r="-5998"/>
          </a:stretch>
        </a:blip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/>
        </p:nvSpPr>
        <p:spPr>
          <a:xfrm>
            <a:off x="0" y="-5902"/>
            <a:ext cx="12192000" cy="1096090"/>
          </a:xfrm>
          <a:prstGeom prst="rect">
            <a:avLst/>
          </a:prstGeom>
          <a:solidFill>
            <a:schemeClr val="dk1">
              <a:alpha val="48627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91" name="Shape 191"/>
          <p:cNvSpPr/>
          <p:nvPr/>
        </p:nvSpPr>
        <p:spPr>
          <a:xfrm>
            <a:off x="0" y="6684463"/>
            <a:ext cx="12192000" cy="158623"/>
          </a:xfrm>
          <a:prstGeom prst="rect">
            <a:avLst/>
          </a:prstGeom>
          <a:solidFill>
            <a:schemeClr val="dk1">
              <a:alpha val="48627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92" name="Shape 192"/>
          <p:cNvSpPr/>
          <p:nvPr/>
        </p:nvSpPr>
        <p:spPr>
          <a:xfrm>
            <a:off x="0" y="1096091"/>
            <a:ext cx="12192000" cy="5570928"/>
          </a:xfrm>
          <a:prstGeom prst="rect">
            <a:avLst/>
          </a:prstGeom>
          <a:solidFill>
            <a:schemeClr val="lt1">
              <a:alpha val="76862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193" name="Shape 193"/>
          <p:cNvCxnSpPr/>
          <p:nvPr/>
        </p:nvCxnSpPr>
        <p:spPr>
          <a:xfrm>
            <a:off x="6648510" y="1090187"/>
            <a:ext cx="0" cy="5576831"/>
          </a:xfrm>
          <a:prstGeom prst="straightConnector1">
            <a:avLst/>
          </a:prstGeom>
          <a:noFill/>
          <a:ln w="3175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</p:cxnSp>
      <p:grpSp>
        <p:nvGrpSpPr>
          <p:cNvPr id="194" name="Shape 194"/>
          <p:cNvGrpSpPr/>
          <p:nvPr/>
        </p:nvGrpSpPr>
        <p:grpSpPr>
          <a:xfrm rot="10800000">
            <a:off x="5680770" y="1592683"/>
            <a:ext cx="967740" cy="154940"/>
            <a:chOff x="3245185" y="1777223"/>
            <a:chExt cx="967740" cy="154940"/>
          </a:xfrm>
        </p:grpSpPr>
        <p:cxnSp>
          <p:nvCxnSpPr>
            <p:cNvPr id="195" name="Shape 195"/>
            <p:cNvCxnSpPr/>
            <p:nvPr/>
          </p:nvCxnSpPr>
          <p:spPr>
            <a:xfrm>
              <a:off x="3245185" y="1854692"/>
              <a:ext cx="812799" cy="0"/>
            </a:xfrm>
            <a:prstGeom prst="straightConnector1">
              <a:avLst/>
            </a:prstGeom>
            <a:noFill/>
            <a:ln w="31750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sp>
          <p:nvSpPr>
            <p:cNvPr id="196" name="Shape 196"/>
            <p:cNvSpPr/>
            <p:nvPr/>
          </p:nvSpPr>
          <p:spPr>
            <a:xfrm>
              <a:off x="4057985" y="1777223"/>
              <a:ext cx="154940" cy="154940"/>
            </a:xfrm>
            <a:prstGeom prst="flowChartConnector">
              <a:avLst/>
            </a:pr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endParaRPr>
            </a:p>
          </p:txBody>
        </p:sp>
      </p:grpSp>
      <p:cxnSp>
        <p:nvCxnSpPr>
          <p:cNvPr id="197" name="Shape 197"/>
          <p:cNvCxnSpPr/>
          <p:nvPr/>
        </p:nvCxnSpPr>
        <p:spPr>
          <a:xfrm rot="10800000">
            <a:off x="5823802" y="3079771"/>
            <a:ext cx="812799" cy="0"/>
          </a:xfrm>
          <a:prstGeom prst="straightConnector1">
            <a:avLst/>
          </a:prstGeom>
          <a:solidFill>
            <a:schemeClr val="dk1"/>
          </a:solidFill>
          <a:ln w="3175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98" name="Shape 198"/>
          <p:cNvCxnSpPr/>
          <p:nvPr/>
        </p:nvCxnSpPr>
        <p:spPr>
          <a:xfrm rot="10800000">
            <a:off x="5839957" y="2374963"/>
            <a:ext cx="812799" cy="0"/>
          </a:xfrm>
          <a:prstGeom prst="straightConnector1">
            <a:avLst/>
          </a:prstGeom>
          <a:solidFill>
            <a:schemeClr val="dk1"/>
          </a:solidFill>
          <a:ln w="3175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199" name="Shape 199"/>
          <p:cNvSpPr/>
          <p:nvPr/>
        </p:nvSpPr>
        <p:spPr>
          <a:xfrm rot="10800000">
            <a:off x="5668861" y="3002301"/>
            <a:ext cx="154940" cy="154940"/>
          </a:xfrm>
          <a:prstGeom prst="flowChartConnector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00" name="Shape 200"/>
          <p:cNvSpPr/>
          <p:nvPr/>
        </p:nvSpPr>
        <p:spPr>
          <a:xfrm rot="10800000">
            <a:off x="5685017" y="2297493"/>
            <a:ext cx="154940" cy="154940"/>
          </a:xfrm>
          <a:prstGeom prst="flowChartConnector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01" name="Shape 201"/>
          <p:cNvSpPr/>
          <p:nvPr/>
        </p:nvSpPr>
        <p:spPr>
          <a:xfrm>
            <a:off x="755260" y="1402375"/>
            <a:ext cx="4689328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18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NADMĚRNÁ INTENZITA VYUŽÍVÁNÍ ÚZEMÍ</a:t>
            </a:r>
          </a:p>
        </p:txBody>
      </p:sp>
      <p:sp>
        <p:nvSpPr>
          <p:cNvPr id="202" name="Shape 202"/>
          <p:cNvSpPr/>
          <p:nvPr/>
        </p:nvSpPr>
        <p:spPr>
          <a:xfrm>
            <a:off x="550658" y="2051797"/>
            <a:ext cx="5098532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18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ZHROUCENÍ TRHU S NEELASTICKOU OMEZENOU NABÍDKOU</a:t>
            </a:r>
          </a:p>
        </p:txBody>
      </p:sp>
      <p:sp>
        <p:nvSpPr>
          <p:cNvPr id="203" name="Shape 203"/>
          <p:cNvSpPr/>
          <p:nvPr/>
        </p:nvSpPr>
        <p:spPr>
          <a:xfrm>
            <a:off x="1128254" y="2782668"/>
            <a:ext cx="4048020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18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SUBJEKTIVNÍ FAKTORY NA TRHU NEMOVITOSTÍ</a:t>
            </a:r>
          </a:p>
        </p:txBody>
      </p:sp>
      <p:sp>
        <p:nvSpPr>
          <p:cNvPr id="204" name="Shape 204"/>
          <p:cNvSpPr/>
          <p:nvPr/>
        </p:nvSpPr>
        <p:spPr>
          <a:xfrm>
            <a:off x="7082050" y="3291401"/>
            <a:ext cx="3809999" cy="923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18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SETRVAČNOST A SPEKULACE SE STÁVAJÍCÍMI STAVEBNÍMI FONDY</a:t>
            </a:r>
          </a:p>
        </p:txBody>
      </p:sp>
      <p:sp>
        <p:nvSpPr>
          <p:cNvPr id="205" name="Shape 205"/>
          <p:cNvSpPr/>
          <p:nvPr/>
        </p:nvSpPr>
        <p:spPr>
          <a:xfrm>
            <a:off x="7007425" y="4193130"/>
            <a:ext cx="4080904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18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SPEKULACE V ROZVOJOVÝCH ÚZEMÍCH</a:t>
            </a:r>
          </a:p>
        </p:txBody>
      </p:sp>
      <p:sp>
        <p:nvSpPr>
          <p:cNvPr id="206" name="Shape 206"/>
          <p:cNvSpPr/>
          <p:nvPr/>
        </p:nvSpPr>
        <p:spPr>
          <a:xfrm>
            <a:off x="7096224" y="4903301"/>
            <a:ext cx="3903306" cy="923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18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BLOKOVÁNÍ ÚZEMNÍHO ROZVOJE JEDNOTLIVÝMI MAJITELI</a:t>
            </a:r>
          </a:p>
        </p:txBody>
      </p:sp>
      <p:sp>
        <p:nvSpPr>
          <p:cNvPr id="207" name="Shape 207"/>
          <p:cNvSpPr/>
          <p:nvPr/>
        </p:nvSpPr>
        <p:spPr>
          <a:xfrm>
            <a:off x="7096224" y="5890471"/>
            <a:ext cx="3795827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18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SUBJEKTIVNÍ HODNOTA NEMOVITOSTI</a:t>
            </a:r>
          </a:p>
        </p:txBody>
      </p:sp>
      <p:cxnSp>
        <p:nvCxnSpPr>
          <p:cNvPr id="208" name="Shape 208"/>
          <p:cNvCxnSpPr/>
          <p:nvPr/>
        </p:nvCxnSpPr>
        <p:spPr>
          <a:xfrm>
            <a:off x="162559" y="530600"/>
            <a:ext cx="812799" cy="0"/>
          </a:xfrm>
          <a:prstGeom prst="straightConnector1">
            <a:avLst/>
          </a:prstGeom>
          <a:noFill/>
          <a:ln w="31750" cap="flat" cmpd="sng">
            <a:solidFill>
              <a:srgbClr val="B3D83F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209" name="Shape 209"/>
          <p:cNvSpPr/>
          <p:nvPr/>
        </p:nvSpPr>
        <p:spPr>
          <a:xfrm>
            <a:off x="959936" y="453129"/>
            <a:ext cx="154940" cy="154940"/>
          </a:xfrm>
          <a:prstGeom prst="flowChartConnector">
            <a:avLst/>
          </a:prstGeom>
          <a:solidFill>
            <a:srgbClr val="B3D83F"/>
          </a:solidFill>
          <a:ln w="12700" cap="flat" cmpd="sng">
            <a:solidFill>
              <a:srgbClr val="B3D83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10" name="Shape 210"/>
          <p:cNvSpPr txBox="1"/>
          <p:nvPr/>
        </p:nvSpPr>
        <p:spPr>
          <a:xfrm>
            <a:off x="1160096" y="188640"/>
            <a:ext cx="5492660" cy="57279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400" b="1" dirty="0">
                <a:solidFill>
                  <a:srgbClr val="B3D83F"/>
                </a:solidFill>
                <a:latin typeface="Cabin"/>
                <a:ea typeface="Cabin"/>
                <a:cs typeface="Cabin"/>
                <a:sym typeface="Cabin"/>
              </a:rPr>
              <a:t>DYSFUNKCE TRHU NEMOVITOSTÍ</a:t>
            </a:r>
          </a:p>
        </p:txBody>
      </p:sp>
      <p:cxnSp>
        <p:nvCxnSpPr>
          <p:cNvPr id="211" name="Shape 211"/>
          <p:cNvCxnSpPr/>
          <p:nvPr/>
        </p:nvCxnSpPr>
        <p:spPr>
          <a:xfrm>
            <a:off x="6512767" y="3609516"/>
            <a:ext cx="414343" cy="0"/>
          </a:xfrm>
          <a:prstGeom prst="straightConnector1">
            <a:avLst/>
          </a:prstGeom>
          <a:solidFill>
            <a:schemeClr val="dk1"/>
          </a:solidFill>
          <a:ln w="3175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212" name="Shape 212"/>
          <p:cNvSpPr/>
          <p:nvPr/>
        </p:nvSpPr>
        <p:spPr>
          <a:xfrm>
            <a:off x="6927110" y="3532046"/>
            <a:ext cx="154940" cy="154940"/>
          </a:xfrm>
          <a:prstGeom prst="flowChartConnector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213" name="Shape 213"/>
          <p:cNvCxnSpPr/>
          <p:nvPr/>
        </p:nvCxnSpPr>
        <p:spPr>
          <a:xfrm>
            <a:off x="6522635" y="4531903"/>
            <a:ext cx="414343" cy="0"/>
          </a:xfrm>
          <a:prstGeom prst="straightConnector1">
            <a:avLst/>
          </a:prstGeom>
          <a:solidFill>
            <a:schemeClr val="dk1"/>
          </a:solidFill>
          <a:ln w="3175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214" name="Shape 214"/>
          <p:cNvSpPr/>
          <p:nvPr/>
        </p:nvSpPr>
        <p:spPr>
          <a:xfrm>
            <a:off x="6936978" y="4454433"/>
            <a:ext cx="154940" cy="154940"/>
          </a:xfrm>
          <a:prstGeom prst="flowChartConnector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215" name="Shape 215"/>
          <p:cNvCxnSpPr/>
          <p:nvPr/>
        </p:nvCxnSpPr>
        <p:spPr>
          <a:xfrm>
            <a:off x="6516412" y="5203180"/>
            <a:ext cx="414343" cy="0"/>
          </a:xfrm>
          <a:prstGeom prst="straightConnector1">
            <a:avLst/>
          </a:prstGeom>
          <a:solidFill>
            <a:schemeClr val="dk1"/>
          </a:solidFill>
          <a:ln w="3175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216" name="Shape 216"/>
          <p:cNvSpPr/>
          <p:nvPr/>
        </p:nvSpPr>
        <p:spPr>
          <a:xfrm>
            <a:off x="6930757" y="5125710"/>
            <a:ext cx="154940" cy="154940"/>
          </a:xfrm>
          <a:prstGeom prst="flowChartConnector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217" name="Shape 217"/>
          <p:cNvCxnSpPr/>
          <p:nvPr/>
        </p:nvCxnSpPr>
        <p:spPr>
          <a:xfrm>
            <a:off x="6522635" y="6202205"/>
            <a:ext cx="414343" cy="0"/>
          </a:xfrm>
          <a:prstGeom prst="straightConnector1">
            <a:avLst/>
          </a:prstGeom>
          <a:solidFill>
            <a:schemeClr val="dk1"/>
          </a:solidFill>
          <a:ln w="3175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218" name="Shape 218"/>
          <p:cNvSpPr/>
          <p:nvPr/>
        </p:nvSpPr>
        <p:spPr>
          <a:xfrm>
            <a:off x="6936978" y="6124735"/>
            <a:ext cx="154940" cy="154940"/>
          </a:xfrm>
          <a:prstGeom prst="flowChartConnector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19" name="Shape 219"/>
          <p:cNvSpPr txBox="1"/>
          <p:nvPr/>
        </p:nvSpPr>
        <p:spPr>
          <a:xfrm>
            <a:off x="1895644" y="542143"/>
            <a:ext cx="3928157" cy="4308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1600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POZITIVNÍ VS. NEGATIVNÍ EXTERNALITA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370</Words>
  <Application>Microsoft Office PowerPoint</Application>
  <PresentationFormat>Širokoúhlá obrazovka</PresentationFormat>
  <Paragraphs>125</Paragraphs>
  <Slides>23</Slides>
  <Notes>23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7" baseType="lpstr">
      <vt:lpstr>Arial</vt:lpstr>
      <vt:lpstr>Cabin</vt:lpstr>
      <vt:lpstr>Calibri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Viturka Milan</dc:creator>
  <cp:lastModifiedBy>Viturka Milan</cp:lastModifiedBy>
  <cp:revision>44</cp:revision>
  <dcterms:modified xsi:type="dcterms:W3CDTF">2018-11-05T13:28:31Z</dcterms:modified>
</cp:coreProperties>
</file>