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472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5591944" y="124486"/>
            <a:ext cx="648072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CSc</a:t>
            </a:r>
            <a:r>
              <a:rPr lang="cs-CZ" sz="3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5663952" y="144194"/>
            <a:ext cx="640871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, CSc</a:t>
            </a:r>
            <a:r>
              <a:rPr lang="cs-CZ" sz="36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l="-31998" r="-31997"/>
          </a:stretch>
        </a:blip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0" y="4653136"/>
            <a:ext cx="12192000" cy="1724297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REALIZACE ROZVOJOVÝCH PROJEKTŮ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3647728" y="5733256"/>
            <a:ext cx="5112568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cs-CZ" sz="1600" dirty="0" smtClean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7.KAPITOLA </a:t>
            </a:r>
            <a:r>
              <a:rPr lang="cs-CZ" sz="1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1357845" y="1616788"/>
            <a:ext cx="9631680" cy="14630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60384" b="-278712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1357845" y="3271414"/>
            <a:ext cx="9631680" cy="14630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60384" b="-278712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1357845" y="4926039"/>
            <a:ext cx="9631680" cy="14630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5675" r="-78" b="-223737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2050216" y="1338980"/>
            <a:ext cx="8246937" cy="5327903"/>
          </a:xfrm>
          <a:prstGeom prst="rect">
            <a:avLst/>
          </a:prstGeom>
          <a:solidFill>
            <a:schemeClr val="dk1">
              <a:alpha val="4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571772" y="1287358"/>
            <a:ext cx="7485888" cy="1191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0" name="Shape 620"/>
          <p:cNvSpPr txBox="1"/>
          <p:nvPr/>
        </p:nvSpPr>
        <p:spPr>
          <a:xfrm>
            <a:off x="338177" y="340266"/>
            <a:ext cx="758361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ROZVOJOVÁ POLITIKA OBCE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2050216" y="2117475"/>
            <a:ext cx="824693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POZEMKOVÉ VLASTNICTVÍ A POZEMKOVÁ POLITIKA OBCE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2397908" y="3772101"/>
            <a:ext cx="755155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PARTNERSTVÍ VEŘEJNÉHO A SOUKROMÉHO SEKTORU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525651" y="5426726"/>
            <a:ext cx="529606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NAČASOVÁNÍ KLÍČOVÝCH INVESTIC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4129985" y="5998464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/>
        </p:nvSpPr>
        <p:spPr>
          <a:xfrm>
            <a:off x="0" y="0"/>
            <a:ext cx="377952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3743282" y="0"/>
            <a:ext cx="3779520" cy="68580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50799" dist="50800" dir="5400000" algn="ctr" rotWithShape="0">
              <a:schemeClr val="lt2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4401312" y="4355548"/>
            <a:ext cx="6912863" cy="692376"/>
          </a:xfrm>
          <a:prstGeom prst="rect">
            <a:avLst/>
          </a:prstGeom>
          <a:solidFill>
            <a:schemeClr val="dk1">
              <a:alpha val="76862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2" name="Shape 632"/>
          <p:cNvSpPr/>
          <p:nvPr/>
        </p:nvSpPr>
        <p:spPr>
          <a:xfrm>
            <a:off x="18117" y="0"/>
            <a:ext cx="7522803" cy="6858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3721845" y="1011582"/>
            <a:ext cx="4035551" cy="2221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3733057" y="4019841"/>
            <a:ext cx="4035551" cy="223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4401311" y="1334479"/>
            <a:ext cx="6912863" cy="2596895"/>
          </a:xfrm>
          <a:prstGeom prst="rect">
            <a:avLst/>
          </a:prstGeom>
          <a:solidFill>
            <a:schemeClr val="dk1">
              <a:alpha val="76862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3759983" y="5160441"/>
            <a:ext cx="4035551" cy="2221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4383413" y="5497965"/>
            <a:ext cx="6886258" cy="934737"/>
          </a:xfrm>
          <a:prstGeom prst="rect">
            <a:avLst/>
          </a:prstGeom>
          <a:solidFill>
            <a:schemeClr val="dk1">
              <a:alpha val="76862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8" name="Shape 638"/>
          <p:cNvSpPr txBox="1"/>
          <p:nvPr/>
        </p:nvSpPr>
        <p:spPr>
          <a:xfrm>
            <a:off x="4460691" y="1301803"/>
            <a:ext cx="6669687" cy="2044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PŘÍKLADY: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ZA NÁHRADU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JAKO SPOLEČNÝ PODNIK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S PRODEJEM POZEMKU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S DLOUHODOBÝM PRONÁJMEM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4583833" y="4440126"/>
            <a:ext cx="551947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ROZVOJOVÁ AGENTURA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4655840" y="5495124"/>
            <a:ext cx="6474538" cy="8625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SPOLEČNOST PRO ÚZEMNÍ ROZVOJ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7857743" y="84050"/>
            <a:ext cx="414528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000" b="1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PARTNERSTVÍ VEŘEJNÉHO A SOUKROMÉHO SEKTORU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l="-31998" r="-31997"/>
          </a:stretch>
        </a:blip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663704" y="2742952"/>
            <a:ext cx="5210247" cy="2330937"/>
          </a:xfrm>
          <a:prstGeom prst="rect">
            <a:avLst/>
          </a:prstGeom>
          <a:solidFill>
            <a:srgbClr val="92D050">
              <a:alpha val="73725"/>
            </a:srgbClr>
          </a:solidFill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6504981" y="2763844"/>
            <a:ext cx="5063627" cy="1700617"/>
          </a:xfrm>
          <a:prstGeom prst="rect">
            <a:avLst/>
          </a:prstGeom>
          <a:solidFill>
            <a:srgbClr val="F2F2F2">
              <a:alpha val="80000"/>
            </a:srgbClr>
          </a:solidFill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7184297" y="4653136"/>
            <a:ext cx="3808247" cy="1030180"/>
          </a:xfrm>
          <a:prstGeom prst="rect">
            <a:avLst/>
          </a:prstGeom>
          <a:solidFill>
            <a:schemeClr val="lt1">
              <a:alpha val="85882"/>
            </a:schemeClr>
          </a:solidFill>
          <a:ln w="38100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564083" y="170688"/>
            <a:ext cx="955202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OPTIMALIZACE ÚČASTI VEŘEJNÉHO ROZPOČTU NA ROZVOJOVÉ INVESTICE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448754" y="2942389"/>
            <a:ext cx="499871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„STÍNOVÉ“ POSOUZENÍ EKONOMICKÉ PROVEDITELNOSTI PROJEKTU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6537655" y="2878287"/>
            <a:ext cx="4860326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APLIKACE METOD POSOUZENÍ EKONOMICKÉ PROVEDITELNOSTI PRO „STÍNOVÝ PROPOČET“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x="7331046" y="4750723"/>
            <a:ext cx="344812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VSTUPNÍ PODMÍNKY A DATA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8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POUŽITÉ METODY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l="-31998" r="-31997"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59" name="Shape 659"/>
          <p:cNvSpPr/>
          <p:nvPr/>
        </p:nvSpPr>
        <p:spPr>
          <a:xfrm>
            <a:off x="5519936" y="144194"/>
            <a:ext cx="655272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CSc</a:t>
            </a:r>
            <a:r>
              <a:rPr lang="cs-CZ" sz="36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60" name="Shape 660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0" y="4737462"/>
            <a:ext cx="12192000" cy="1724297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EKONOMIKA V ÚZEMNÍM PLÁNOVÁNÍ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3575720" y="5962260"/>
            <a:ext cx="525658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8.KAPITOLA 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784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0" y="3697748"/>
            <a:ext cx="11155679" cy="2353056"/>
          </a:xfrm>
          <a:prstGeom prst="rect">
            <a:avLst/>
          </a:prstGeom>
          <a:solidFill>
            <a:srgbClr val="7F7F7F">
              <a:alpha val="57647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0" y="804672"/>
            <a:ext cx="11155679" cy="2353056"/>
          </a:xfrm>
          <a:prstGeom prst="rect">
            <a:avLst/>
          </a:prstGeom>
          <a:solidFill>
            <a:srgbClr val="7F7F7F">
              <a:alpha val="63921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1266450" y="1196370"/>
            <a:ext cx="862277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SMYSL, VÝZNAM A PŘEDPOKLADY EKONOMICKÉHO POSOUZENÍ V ÚZEMNÍM PLÁNOVÁNÍ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1709041" y="4089446"/>
            <a:ext cx="7737595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32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ZAČLENĚNÍ EKONOMICKÝCH PRACÍ DO PROCESU ÚZEMNÍHO PLÁNOVÁNÍ A ROZHODOVÁNÍ</a:t>
            </a:r>
          </a:p>
        </p:txBody>
      </p:sp>
      <p:sp>
        <p:nvSpPr>
          <p:cNvPr id="676" name="Shape 676"/>
          <p:cNvSpPr/>
          <p:nvPr/>
        </p:nvSpPr>
        <p:spPr>
          <a:xfrm>
            <a:off x="0" y="633983"/>
            <a:ext cx="9704832" cy="170688"/>
          </a:xfrm>
          <a:prstGeom prst="rect">
            <a:avLst/>
          </a:prstGeom>
          <a:solidFill>
            <a:srgbClr val="DBAB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0" y="3527060"/>
            <a:ext cx="9704832" cy="170688"/>
          </a:xfrm>
          <a:prstGeom prst="rect">
            <a:avLst/>
          </a:prstGeom>
          <a:solidFill>
            <a:srgbClr val="DBAB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294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3" name="Shape 683"/>
          <p:cNvSpPr/>
          <p:nvPr/>
        </p:nvSpPr>
        <p:spPr>
          <a:xfrm>
            <a:off x="0" y="331596"/>
            <a:ext cx="5364479" cy="1131524"/>
          </a:xfrm>
          <a:prstGeom prst="rect">
            <a:avLst/>
          </a:prstGeom>
          <a:solidFill>
            <a:srgbClr val="7F7F7F">
              <a:alpha val="57647"/>
            </a:srgbClr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521999" y="326761"/>
            <a:ext cx="432048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ZAČLENĚNÍ EKONOMICKÝCH PRACÍ DO PROCESU ÚZEMNÍHO PLÁNOVÁNÍ A ROZHODOVÁNÍ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5" name="Shape 685"/>
          <p:cNvSpPr/>
          <p:nvPr/>
        </p:nvSpPr>
        <p:spPr>
          <a:xfrm>
            <a:off x="0" y="249030"/>
            <a:ext cx="4666804" cy="82079"/>
          </a:xfrm>
          <a:prstGeom prst="rect">
            <a:avLst/>
          </a:prstGeom>
          <a:solidFill>
            <a:srgbClr val="DBAB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686" name="Shape 686"/>
          <p:cNvGrpSpPr/>
          <p:nvPr/>
        </p:nvGrpSpPr>
        <p:grpSpPr>
          <a:xfrm>
            <a:off x="183131" y="1695587"/>
            <a:ext cx="11985487" cy="5077343"/>
            <a:chOff x="0" y="122257"/>
            <a:chExt cx="11850378" cy="4978555"/>
          </a:xfrm>
        </p:grpSpPr>
        <p:sp>
          <p:nvSpPr>
            <p:cNvPr id="687" name="Shape 687"/>
            <p:cNvSpPr/>
            <p:nvPr/>
          </p:nvSpPr>
          <p:spPr>
            <a:xfrm>
              <a:off x="7728517" y="4516880"/>
              <a:ext cx="412027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88" name="Shape 688"/>
            <p:cNvSpPr/>
            <p:nvPr/>
          </p:nvSpPr>
          <p:spPr>
            <a:xfrm>
              <a:off x="3655180" y="3328810"/>
              <a:ext cx="418157" cy="12337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879" y="0"/>
                  </a:lnTo>
                  <a:lnTo>
                    <a:pt x="60879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89" name="Shape 689"/>
            <p:cNvSpPr/>
            <p:nvPr/>
          </p:nvSpPr>
          <p:spPr>
            <a:xfrm>
              <a:off x="7728517" y="3420325"/>
              <a:ext cx="412027" cy="3807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999" y="0"/>
                  </a:lnTo>
                  <a:lnTo>
                    <a:pt x="59999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0" name="Shape 690"/>
            <p:cNvSpPr/>
            <p:nvPr/>
          </p:nvSpPr>
          <p:spPr>
            <a:xfrm>
              <a:off x="7728517" y="3039566"/>
              <a:ext cx="412027" cy="3807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99" y="120000"/>
                  </a:lnTo>
                  <a:lnTo>
                    <a:pt x="59999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1" name="Shape 691"/>
            <p:cNvSpPr/>
            <p:nvPr/>
          </p:nvSpPr>
          <p:spPr>
            <a:xfrm>
              <a:off x="3655180" y="3328810"/>
              <a:ext cx="418157" cy="91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879" y="0"/>
                  </a:lnTo>
                  <a:lnTo>
                    <a:pt x="60879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2" name="Shape 692"/>
            <p:cNvSpPr/>
            <p:nvPr/>
          </p:nvSpPr>
          <p:spPr>
            <a:xfrm>
              <a:off x="3655180" y="2658808"/>
              <a:ext cx="418157" cy="6700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879" y="120000"/>
                  </a:lnTo>
                  <a:lnTo>
                    <a:pt x="60879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3" name="Shape 693"/>
            <p:cNvSpPr/>
            <p:nvPr/>
          </p:nvSpPr>
          <p:spPr>
            <a:xfrm>
              <a:off x="3691758" y="1080963"/>
              <a:ext cx="381577" cy="816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5211" y="0"/>
                  </a:lnTo>
                  <a:lnTo>
                    <a:pt x="55211" y="119999"/>
                  </a:lnTo>
                  <a:lnTo>
                    <a:pt x="120000" y="119999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4" name="Shape 694"/>
            <p:cNvSpPr/>
            <p:nvPr/>
          </p:nvSpPr>
          <p:spPr>
            <a:xfrm>
              <a:off x="3691758" y="1035244"/>
              <a:ext cx="381577" cy="914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55211" y="60000"/>
                  </a:lnTo>
                  <a:lnTo>
                    <a:pt x="55211" y="131929"/>
                  </a:lnTo>
                  <a:lnTo>
                    <a:pt x="120000" y="131929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5" name="Shape 695"/>
            <p:cNvSpPr/>
            <p:nvPr/>
          </p:nvSpPr>
          <p:spPr>
            <a:xfrm>
              <a:off x="3691758" y="374258"/>
              <a:ext cx="381577" cy="7067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5211" y="120000"/>
                  </a:lnTo>
                  <a:lnTo>
                    <a:pt x="55211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696" name="Shape 696"/>
            <p:cNvSpPr/>
            <p:nvPr/>
          </p:nvSpPr>
          <p:spPr>
            <a:xfrm>
              <a:off x="36579" y="828963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 txBox="1"/>
            <p:nvPr/>
          </p:nvSpPr>
          <p:spPr>
            <a:xfrm>
              <a:off x="36579" y="828963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EKONOMICKÉ ANALÝZY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4073337" y="122257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 txBox="1"/>
            <p:nvPr/>
          </p:nvSpPr>
          <p:spPr>
            <a:xfrm>
              <a:off x="4073337" y="122257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V PŘÍPRAVNÉM STÁDIU</a:t>
              </a:r>
            </a:p>
          </p:txBody>
        </p:sp>
        <p:sp>
          <p:nvSpPr>
            <p:cNvPr id="700" name="Shape 700"/>
            <p:cNvSpPr/>
            <p:nvPr/>
          </p:nvSpPr>
          <p:spPr>
            <a:xfrm>
              <a:off x="4073337" y="883775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 txBox="1"/>
            <p:nvPr/>
          </p:nvSpPr>
          <p:spPr>
            <a:xfrm>
              <a:off x="4073337" y="883775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PŘI PŘÍPRAVĚ ZADÁNÍ</a:t>
              </a:r>
            </a:p>
          </p:txBody>
        </p:sp>
        <p:sp>
          <p:nvSpPr>
            <p:cNvPr id="702" name="Shape 702"/>
            <p:cNvSpPr/>
            <p:nvPr/>
          </p:nvSpPr>
          <p:spPr>
            <a:xfrm>
              <a:off x="4073337" y="1645291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 txBox="1"/>
            <p:nvPr/>
          </p:nvSpPr>
          <p:spPr>
            <a:xfrm>
              <a:off x="4073337" y="1645291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PŘI VYPRACOVÁNÍ VLASTNÍHO ÚZEMNÍHO PLÁNU</a:t>
              </a:r>
            </a:p>
          </p:txBody>
        </p:sp>
        <p:sp>
          <p:nvSpPr>
            <p:cNvPr id="704" name="Shape 704"/>
            <p:cNvSpPr/>
            <p:nvPr/>
          </p:nvSpPr>
          <p:spPr>
            <a:xfrm>
              <a:off x="0" y="3076810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0" y="3076810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EKONOMICKÉ EXPERTIZY</a:t>
              </a:r>
            </a:p>
          </p:txBody>
        </p:sp>
        <p:sp>
          <p:nvSpPr>
            <p:cNvPr id="706" name="Shape 706"/>
            <p:cNvSpPr/>
            <p:nvPr/>
          </p:nvSpPr>
          <p:spPr>
            <a:xfrm>
              <a:off x="4073337" y="2406808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4073337" y="2406808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EXPERTIZA STRATEGICKÉHO ROZVOJOVÉHO DOKUMENTU</a:t>
              </a:r>
            </a:p>
          </p:txBody>
        </p:sp>
        <p:sp>
          <p:nvSpPr>
            <p:cNvPr id="708" name="Shape 708"/>
            <p:cNvSpPr/>
            <p:nvPr/>
          </p:nvSpPr>
          <p:spPr>
            <a:xfrm>
              <a:off x="4073337" y="3168325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 txBox="1"/>
            <p:nvPr/>
          </p:nvSpPr>
          <p:spPr>
            <a:xfrm>
              <a:off x="4073337" y="3168325"/>
              <a:ext cx="3655179" cy="503999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ÚZEMNÍHO PLÁNU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8140545" y="2787566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 txBox="1"/>
            <p:nvPr/>
          </p:nvSpPr>
          <p:spPr>
            <a:xfrm>
              <a:off x="8096065" y="2608558"/>
              <a:ext cx="3699658" cy="862015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cs-CZ" sz="18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cs-CZ" sz="1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 dirty="0" smtClean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</a:t>
              </a:r>
              <a:r>
                <a:rPr lang="cs-CZ" sz="1800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EXPERTIZA ALTERNATIV/VARIANT </a:t>
              </a:r>
              <a:r>
                <a:rPr lang="cs-CZ" sz="1800" dirty="0" smtClean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KONCEPTU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cs-CZ" sz="18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8140545" y="3549083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 txBox="1"/>
            <p:nvPr/>
          </p:nvSpPr>
          <p:spPr>
            <a:xfrm>
              <a:off x="8135057" y="3472981"/>
              <a:ext cx="3655179" cy="656203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NÁVRHU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4073338" y="3929841"/>
              <a:ext cx="3650851" cy="55088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 txBox="1"/>
            <p:nvPr/>
          </p:nvSpPr>
          <p:spPr>
            <a:xfrm>
              <a:off x="4069010" y="3939408"/>
              <a:ext cx="3655179" cy="632761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EKONOMICKÁ EXPERTIZA PROJEKTŮ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8140545" y="4310601"/>
              <a:ext cx="3655179" cy="503999"/>
            </a:xfrm>
            <a:prstGeom prst="rect">
              <a:avLst/>
            </a:prstGeom>
            <a:solidFill>
              <a:schemeClr val="dk1">
                <a:alpha val="51764"/>
              </a:schemeClr>
            </a:solidFill>
            <a:ln w="12700" cap="flat" cmpd="sng">
              <a:solidFill>
                <a:srgbClr val="DBABD8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DBABD8">
                  <a:alpha val="400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 txBox="1"/>
            <p:nvPr/>
          </p:nvSpPr>
          <p:spPr>
            <a:xfrm>
              <a:off x="8115896" y="4310601"/>
              <a:ext cx="3734482" cy="790211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1800" dirty="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EKONOMICKÉ POSOUZENÍ VEŘEJNĚ PROSPĚŠNÉHO PROJEKTU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203</Words>
  <Application>Microsoft Office PowerPoint</Application>
  <PresentationFormat>Vlastní</PresentationFormat>
  <Paragraphs>47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Viturka Milan</dc:creator>
  <cp:lastModifiedBy>Milan</cp:lastModifiedBy>
  <cp:revision>38</cp:revision>
  <dcterms:modified xsi:type="dcterms:W3CDTF">2019-11-01T17:09:01Z</dcterms:modified>
</cp:coreProperties>
</file>