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7" r:id="rId2"/>
    <p:sldId id="258" r:id="rId3"/>
    <p:sldId id="259" r:id="rId4"/>
    <p:sldId id="260" r:id="rId5"/>
    <p:sldId id="261" r:id="rId6"/>
    <p:sldId id="262" r:id="rId7"/>
    <p:sldId id="263" r:id="rId8"/>
    <p:sldId id="264"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92" r:id="rId24"/>
    <p:sldId id="293" r:id="rId25"/>
    <p:sldId id="294" r:id="rId26"/>
    <p:sldId id="295" r:id="rId27"/>
    <p:sldId id="296" r:id="rId28"/>
    <p:sldId id="297" r:id="rId29"/>
    <p:sldId id="298" r:id="rId30"/>
    <p:sldId id="299" r:id="rId31"/>
    <p:sldId id="300" r:id="rId32"/>
    <p:sldId id="301" r:id="rId33"/>
    <p:sldId id="302" r:id="rId34"/>
    <p:sldId id="304" r:id="rId35"/>
    <p:sldId id="305" r:id="rId36"/>
    <p:sldId id="306" r:id="rId37"/>
    <p:sldId id="408"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4" r:id="rId53"/>
    <p:sldId id="325" r:id="rId54"/>
    <p:sldId id="326" r:id="rId55"/>
    <p:sldId id="328" r:id="rId56"/>
    <p:sldId id="329" r:id="rId57"/>
    <p:sldId id="330" r:id="rId58"/>
    <p:sldId id="331" r:id="rId59"/>
    <p:sldId id="332" r:id="rId60"/>
    <p:sldId id="333" r:id="rId61"/>
    <p:sldId id="334" r:id="rId62"/>
    <p:sldId id="338" r:id="rId63"/>
    <p:sldId id="340" r:id="rId64"/>
    <p:sldId id="341"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405" r:id="rId78"/>
    <p:sldId id="406" r:id="rId79"/>
    <p:sldId id="360" r:id="rId80"/>
    <p:sldId id="361" r:id="rId81"/>
    <p:sldId id="362" r:id="rId82"/>
    <p:sldId id="363" r:id="rId83"/>
    <p:sldId id="364" r:id="rId84"/>
    <p:sldId id="407" r:id="rId85"/>
    <p:sldId id="366" r:id="rId86"/>
    <p:sldId id="367" r:id="rId87"/>
    <p:sldId id="368" r:id="rId88"/>
    <p:sldId id="369" r:id="rId89"/>
    <p:sldId id="370" r:id="rId90"/>
    <p:sldId id="371" r:id="rId91"/>
    <p:sldId id="372" r:id="rId92"/>
    <p:sldId id="373" r:id="rId93"/>
    <p:sldId id="374" r:id="rId94"/>
    <p:sldId id="375" r:id="rId95"/>
    <p:sldId id="379" r:id="rId96"/>
    <p:sldId id="380" r:id="rId97"/>
    <p:sldId id="381" r:id="rId98"/>
    <p:sldId id="382" r:id="rId99"/>
    <p:sldId id="383" r:id="rId100"/>
    <p:sldId id="385" r:id="rId101"/>
    <p:sldId id="386" r:id="rId102"/>
    <p:sldId id="387" r:id="rId103"/>
    <p:sldId id="388" r:id="rId104"/>
    <p:sldId id="389" r:id="rId105"/>
    <p:sldId id="390" r:id="rId106"/>
    <p:sldId id="391" r:id="rId107"/>
    <p:sldId id="393" r:id="rId108"/>
    <p:sldId id="394" r:id="rId109"/>
    <p:sldId id="395" r:id="rId110"/>
    <p:sldId id="396" r:id="rId111"/>
    <p:sldId id="397" r:id="rId112"/>
    <p:sldId id="398" r:id="rId113"/>
    <p:sldId id="399" r:id="rId114"/>
    <p:sldId id="400" r:id="rId115"/>
    <p:sldId id="401" r:id="rId116"/>
    <p:sldId id="402" r:id="rId117"/>
    <p:sldId id="403" r:id="rId1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0D92E-D0D8-43F0-A7D9-AA9DEBC49F5A}" type="datetimeFigureOut">
              <a:rPr lang="cs-CZ" smtClean="0"/>
              <a:t>1. 11. 2019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FB8C1-736D-41B2-B25A-F34CADD378DE}" type="slidenum">
              <a:rPr lang="cs-CZ" smtClean="0"/>
              <a:t>‹#›</a:t>
            </a:fld>
            <a:endParaRPr lang="cs-CZ"/>
          </a:p>
        </p:txBody>
      </p:sp>
    </p:spTree>
    <p:extLst>
      <p:ext uri="{BB962C8B-B14F-4D97-AF65-F5344CB8AC3E}">
        <p14:creationId xmlns:p14="http://schemas.microsoft.com/office/powerpoint/2010/main" val="201100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79C48983-5E3E-4140-93D2-34EA01254732}" type="slidenum">
              <a:rPr lang="en-GB" smtClean="0"/>
              <a:t>22</a:t>
            </a:fld>
            <a:endParaRPr lang="en-GB"/>
          </a:p>
        </p:txBody>
      </p:sp>
    </p:spTree>
    <p:extLst>
      <p:ext uri="{BB962C8B-B14F-4D97-AF65-F5344CB8AC3E}">
        <p14:creationId xmlns:p14="http://schemas.microsoft.com/office/powerpoint/2010/main" val="219784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286333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60739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2459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86208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45409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414ADF8-19F1-4BD6-90E3-4F3F72100C85}" type="datetimeFigureOut">
              <a:rPr lang="cs-CZ" smtClean="0"/>
              <a:t>1. 11. 2019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353964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414ADF8-19F1-4BD6-90E3-4F3F72100C85}" type="datetimeFigureOut">
              <a:rPr lang="cs-CZ" smtClean="0"/>
              <a:t>1. 11. 2019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61388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414ADF8-19F1-4BD6-90E3-4F3F72100C85}" type="datetimeFigureOut">
              <a:rPr lang="cs-CZ" smtClean="0"/>
              <a:t>1. 11. 2019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26927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414ADF8-19F1-4BD6-90E3-4F3F72100C85}" type="datetimeFigureOut">
              <a:rPr lang="cs-CZ" smtClean="0"/>
              <a:t>1. 11. 2019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82767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414ADF8-19F1-4BD6-90E3-4F3F72100C85}" type="datetimeFigureOut">
              <a:rPr lang="cs-CZ" smtClean="0"/>
              <a:t>1. 11. 2019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92739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414ADF8-19F1-4BD6-90E3-4F3F72100C85}" type="datetimeFigureOut">
              <a:rPr lang="cs-CZ" smtClean="0"/>
              <a:t>1. 11. 2019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180FA9-A61B-4019-B5B6-F5C98B90A0DD}" type="slidenum">
              <a:rPr lang="cs-CZ" smtClean="0"/>
              <a:t>‹#›</a:t>
            </a:fld>
            <a:endParaRPr lang="cs-CZ"/>
          </a:p>
        </p:txBody>
      </p:sp>
    </p:spTree>
    <p:extLst>
      <p:ext uri="{BB962C8B-B14F-4D97-AF65-F5344CB8AC3E}">
        <p14:creationId xmlns:p14="http://schemas.microsoft.com/office/powerpoint/2010/main" val="142474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4ADF8-19F1-4BD6-90E3-4F3F72100C85}" type="datetimeFigureOut">
              <a:rPr lang="cs-CZ" smtClean="0"/>
              <a:t>1. 11. 2019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80FA9-A61B-4019-B5B6-F5C98B90A0DD}" type="slidenum">
              <a:rPr lang="cs-CZ" smtClean="0"/>
              <a:t>‹#›</a:t>
            </a:fld>
            <a:endParaRPr lang="cs-CZ"/>
          </a:p>
        </p:txBody>
      </p:sp>
    </p:spTree>
    <p:extLst>
      <p:ext uri="{BB962C8B-B14F-4D97-AF65-F5344CB8AC3E}">
        <p14:creationId xmlns:p14="http://schemas.microsoft.com/office/powerpoint/2010/main" val="261543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8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032387"/>
          </a:xfrm>
        </p:spPr>
        <p:txBody>
          <a:bodyPr/>
          <a:lstStyle/>
          <a:p>
            <a:pPr algn="ctr"/>
            <a:r>
              <a:rPr lang="cs-CZ" b="1" dirty="0" smtClean="0"/>
              <a:t>Manažerské účetnictví a </a:t>
            </a:r>
            <a:r>
              <a:rPr lang="cs-CZ" b="1" dirty="0" smtClean="0"/>
              <a:t>daně v neziskovém sektoru</a:t>
            </a:r>
            <a:endParaRPr lang="cs-CZ" b="1" dirty="0"/>
          </a:p>
        </p:txBody>
      </p:sp>
      <p:sp>
        <p:nvSpPr>
          <p:cNvPr id="3" name="Podnadpis 2"/>
          <p:cNvSpPr>
            <a:spLocks noGrp="1"/>
          </p:cNvSpPr>
          <p:nvPr>
            <p:ph sz="half" idx="1"/>
          </p:nvPr>
        </p:nvSpPr>
        <p:spPr>
          <a:xfrm>
            <a:off x="838200" y="3278459"/>
            <a:ext cx="5181600" cy="2898504"/>
          </a:xfrm>
        </p:spPr>
        <p:txBody>
          <a:bodyPr>
            <a:normAutofit/>
          </a:bodyPr>
          <a:lstStyle/>
          <a:p>
            <a:pPr marL="0" indent="0">
              <a:buNone/>
            </a:pPr>
            <a:r>
              <a:rPr lang="cs-CZ" dirty="0"/>
              <a:t>2</a:t>
            </a:r>
            <a:r>
              <a:rPr lang="cs-CZ" dirty="0" smtClean="0"/>
              <a:t>. </a:t>
            </a:r>
            <a:r>
              <a:rPr lang="cs-CZ" dirty="0" err="1" smtClean="0"/>
              <a:t>tutorial</a:t>
            </a:r>
            <a:endParaRPr lang="cs-CZ" dirty="0" smtClean="0"/>
          </a:p>
          <a:p>
            <a:pPr marL="0" indent="0">
              <a:buNone/>
            </a:pPr>
            <a:r>
              <a:rPr lang="cs-CZ" dirty="0"/>
              <a:t>2</a:t>
            </a:r>
            <a:r>
              <a:rPr lang="cs-CZ" dirty="0" smtClean="0"/>
              <a:t>. 11. </a:t>
            </a:r>
            <a:r>
              <a:rPr lang="cs-CZ" dirty="0" smtClean="0"/>
              <a:t>2019</a:t>
            </a:r>
          </a:p>
          <a:p>
            <a:pPr marL="0" indent="0">
              <a:buNone/>
            </a:pPr>
            <a:r>
              <a:rPr lang="cs-CZ" dirty="0" smtClean="0"/>
              <a:t>Ing. Marie Hladká, Ph.D.</a:t>
            </a:r>
            <a:endParaRPr lang="cs-CZ" dirty="0"/>
          </a:p>
        </p:txBody>
      </p:sp>
      <p:sp>
        <p:nvSpPr>
          <p:cNvPr id="4" name="Zástupný symbol pro obsah 3"/>
          <p:cNvSpPr>
            <a:spLocks noGrp="1"/>
          </p:cNvSpPr>
          <p:nvPr>
            <p:ph sz="half" idx="2"/>
          </p:nvPr>
        </p:nvSpPr>
        <p:spPr>
          <a:xfrm>
            <a:off x="4772722" y="3278459"/>
            <a:ext cx="6581078" cy="2898504"/>
          </a:xfrm>
        </p:spPr>
        <p:txBody>
          <a:bodyPr>
            <a:normAutofit/>
          </a:bodyPr>
          <a:lstStyle/>
          <a:p>
            <a:pPr marL="0" indent="0">
              <a:buNone/>
            </a:pPr>
            <a:r>
              <a:rPr lang="cs-CZ" b="1" dirty="0" smtClean="0"/>
              <a:t>Náplň tutoriálu</a:t>
            </a:r>
          </a:p>
          <a:p>
            <a:pPr marL="0" indent="0">
              <a:buNone/>
            </a:pPr>
            <a:r>
              <a:rPr lang="cs-CZ" sz="2400" dirty="0" smtClean="0"/>
              <a:t>1. blok: Rozpočetnictví v neziskovém sektoru</a:t>
            </a:r>
          </a:p>
          <a:p>
            <a:pPr marL="0" indent="0">
              <a:buNone/>
            </a:pPr>
            <a:r>
              <a:rPr lang="cs-CZ" sz="2400" dirty="0" smtClean="0"/>
              <a:t>2. blok: Projektování v neziskovém sektoru</a:t>
            </a:r>
          </a:p>
          <a:p>
            <a:pPr marL="0" indent="0">
              <a:buNone/>
            </a:pPr>
            <a:r>
              <a:rPr lang="cs-CZ" sz="2400" dirty="0" smtClean="0"/>
              <a:t>3. blok: Účetnictví v neziskovém sektoru</a:t>
            </a:r>
          </a:p>
          <a:p>
            <a:pPr marL="0" indent="0">
              <a:buNone/>
            </a:pPr>
            <a:endParaRPr lang="cs-CZ" dirty="0"/>
          </a:p>
        </p:txBody>
      </p:sp>
    </p:spTree>
    <p:extLst>
      <p:ext uri="{BB962C8B-B14F-4D97-AF65-F5344CB8AC3E}">
        <p14:creationId xmlns:p14="http://schemas.microsoft.com/office/powerpoint/2010/main" val="415706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57006"/>
          </a:xfrm>
        </p:spPr>
        <p:txBody>
          <a:bodyPr/>
          <a:lstStyle/>
          <a:p>
            <a:r>
              <a:rPr lang="cs-CZ" dirty="0" smtClean="0"/>
              <a:t>Metody sestavování rozpočtu</a:t>
            </a:r>
            <a:endParaRPr lang="en-GB" dirty="0"/>
          </a:p>
        </p:txBody>
      </p:sp>
      <p:sp>
        <p:nvSpPr>
          <p:cNvPr id="3" name="Zástupný symbol pro obsah 2"/>
          <p:cNvSpPr>
            <a:spLocks noGrp="1"/>
          </p:cNvSpPr>
          <p:nvPr>
            <p:ph idx="1"/>
          </p:nvPr>
        </p:nvSpPr>
        <p:spPr>
          <a:xfrm>
            <a:off x="838200" y="1406769"/>
            <a:ext cx="10515600" cy="5249008"/>
          </a:xfrm>
        </p:spPr>
        <p:txBody>
          <a:bodyPr>
            <a:normAutofit fontScale="85000" lnSpcReduction="20000"/>
          </a:bodyPr>
          <a:lstStyle/>
          <a:p>
            <a:pPr marL="0" indent="0">
              <a:buNone/>
            </a:pPr>
            <a:r>
              <a:rPr lang="cs-CZ" b="1" cap="none" dirty="0" smtClean="0"/>
              <a:t>Mnoho způsobů</a:t>
            </a:r>
            <a:r>
              <a:rPr lang="cs-CZ" cap="none" dirty="0" smtClean="0"/>
              <a:t>, jak sestavit rozpočet X žádný ověřený způsob, kterým lze dosáhnout co největší pravděpodobnosti naplnění rozpočtu.</a:t>
            </a:r>
          </a:p>
          <a:p>
            <a:pPr marL="0" indent="0">
              <a:buNone/>
            </a:pPr>
            <a:r>
              <a:rPr lang="cs-CZ" cap="none" dirty="0" smtClean="0"/>
              <a:t>Musí být sestavován </a:t>
            </a:r>
            <a:r>
              <a:rPr lang="cs-CZ" b="1" cap="none" dirty="0" smtClean="0"/>
              <a:t>pečlivě,</a:t>
            </a:r>
            <a:r>
              <a:rPr lang="cs-CZ" cap="none" dirty="0" smtClean="0"/>
              <a:t> s co nejvíce informacemi, zkušenostmi…</a:t>
            </a:r>
          </a:p>
          <a:p>
            <a:pPr marL="0" indent="0">
              <a:buNone/>
            </a:pPr>
            <a:endParaRPr lang="cs-CZ" cap="none" dirty="0" smtClean="0"/>
          </a:p>
          <a:p>
            <a:r>
              <a:rPr lang="cs-CZ" b="1" dirty="0" smtClean="0"/>
              <a:t>Z</a:t>
            </a:r>
            <a:r>
              <a:rPr lang="cs-CZ" b="1" cap="none" dirty="0" smtClean="0"/>
              <a:t>e skutečnosti minulého roku </a:t>
            </a:r>
            <a:r>
              <a:rPr lang="cs-CZ" b="1" cap="none" dirty="0" smtClean="0">
                <a:solidFill>
                  <a:srgbClr val="FF0000"/>
                </a:solidFill>
              </a:rPr>
              <a:t>– přírůstkový rozpočet</a:t>
            </a:r>
          </a:p>
          <a:p>
            <a:pPr lvl="1"/>
            <a:r>
              <a:rPr lang="cs-CZ" cap="none" dirty="0" smtClean="0"/>
              <a:t>Navyšujeme nebo snižujeme příjmy a výdaje v závislosti na změně plánovaných činností</a:t>
            </a:r>
          </a:p>
          <a:p>
            <a:pPr lvl="1"/>
            <a:r>
              <a:rPr lang="cs-CZ" cap="none" dirty="0" smtClean="0"/>
              <a:t>Výhoda: Jednoduchý k sestavení, není náročný na informace, NO musí vykonávat podobné činnosti, nedochází k významným změnám</a:t>
            </a:r>
          </a:p>
          <a:p>
            <a:pPr lvl="1"/>
            <a:r>
              <a:rPr lang="cs-CZ" cap="none" dirty="0" smtClean="0"/>
              <a:t>Nevýhody: v době sestavování není uzavřené předešlé období, přepočty a odhady nemusí být přesné, mohou být převedeny i chyby z minulého období..</a:t>
            </a:r>
          </a:p>
          <a:p>
            <a:r>
              <a:rPr lang="cs-CZ" b="1" cap="none" dirty="0" smtClean="0"/>
              <a:t>Z nulového základu –</a:t>
            </a:r>
            <a:r>
              <a:rPr lang="cs-CZ" b="1" cap="none" dirty="0" err="1" smtClean="0">
                <a:solidFill>
                  <a:srgbClr val="FF0000"/>
                </a:solidFill>
              </a:rPr>
              <a:t>Zero</a:t>
            </a:r>
            <a:r>
              <a:rPr lang="cs-CZ" b="1" cap="none" dirty="0" smtClean="0">
                <a:solidFill>
                  <a:srgbClr val="FF0000"/>
                </a:solidFill>
              </a:rPr>
              <a:t> </a:t>
            </a:r>
            <a:r>
              <a:rPr lang="cs-CZ" b="1" cap="none" dirty="0" err="1" smtClean="0">
                <a:solidFill>
                  <a:srgbClr val="FF0000"/>
                </a:solidFill>
              </a:rPr>
              <a:t>based</a:t>
            </a:r>
            <a:r>
              <a:rPr lang="cs-CZ" b="1" cap="none" dirty="0" smtClean="0">
                <a:solidFill>
                  <a:srgbClr val="FF0000"/>
                </a:solidFill>
              </a:rPr>
              <a:t> </a:t>
            </a:r>
            <a:r>
              <a:rPr lang="cs-CZ" b="1" cap="none" dirty="0" err="1" smtClean="0">
                <a:solidFill>
                  <a:srgbClr val="FF0000"/>
                </a:solidFill>
              </a:rPr>
              <a:t>budges</a:t>
            </a:r>
            <a:r>
              <a:rPr lang="cs-CZ" b="1" cap="none" dirty="0" smtClean="0">
                <a:solidFill>
                  <a:srgbClr val="FF0000"/>
                </a:solidFill>
              </a:rPr>
              <a:t> (ZBB</a:t>
            </a:r>
            <a:r>
              <a:rPr lang="cs-CZ" b="1" cap="none" dirty="0" smtClean="0"/>
              <a:t>)</a:t>
            </a:r>
          </a:p>
          <a:p>
            <a:pPr lvl="1"/>
            <a:r>
              <a:rPr lang="cs-CZ" cap="none" dirty="0" smtClean="0"/>
              <a:t>Sestavení úplně nového rozpočtu, u zcela nových akcí a projektů, u ročních rozpočtů méně časté</a:t>
            </a:r>
          </a:p>
          <a:p>
            <a:pPr lvl="1"/>
            <a:r>
              <a:rPr lang="cs-CZ" cap="none" dirty="0" smtClean="0"/>
              <a:t>Nevýhody: pracnost a informační náročnost</a:t>
            </a:r>
          </a:p>
          <a:p>
            <a:pPr lvl="1"/>
            <a:r>
              <a:rPr lang="cs-CZ" cap="none" dirty="0" smtClean="0"/>
              <a:t>Výhody: aktuálnost, větší přesnost (každá položka je nově posouzena a vypočtena)</a:t>
            </a:r>
          </a:p>
          <a:p>
            <a:r>
              <a:rPr lang="cs-CZ" b="1" cap="none" dirty="0" smtClean="0"/>
              <a:t>Kombinace předešlých</a:t>
            </a:r>
          </a:p>
          <a:p>
            <a:pPr lvl="1"/>
            <a:r>
              <a:rPr lang="cs-CZ" cap="none" dirty="0" smtClean="0"/>
              <a:t>Určité činnosti se opakují, některé výsledky lze převzít z minulosti</a:t>
            </a:r>
            <a:endParaRPr lang="cs-CZ" dirty="0" smtClean="0"/>
          </a:p>
          <a:p>
            <a:endParaRPr lang="en-GB" dirty="0"/>
          </a:p>
        </p:txBody>
      </p:sp>
    </p:spTree>
    <p:extLst>
      <p:ext uri="{BB962C8B-B14F-4D97-AF65-F5344CB8AC3E}">
        <p14:creationId xmlns:p14="http://schemas.microsoft.com/office/powerpoint/2010/main" val="24680656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1252" y="523373"/>
            <a:ext cx="8086635" cy="647700"/>
          </a:xfrm>
        </p:spPr>
        <p:txBody>
          <a:bodyPr>
            <a:normAutofit fontScale="90000"/>
          </a:bodyPr>
          <a:lstStyle/>
          <a:p>
            <a:r>
              <a:rPr lang="cs-CZ" dirty="0" smtClean="0"/>
              <a:t>Členění příjmů pro výpočet DPPO</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100</a:t>
            </a:fld>
            <a:endParaRPr lang="cs-CZ" altLang="cs-CZ" dirty="0"/>
          </a:p>
        </p:txBody>
      </p:sp>
      <p:pic>
        <p:nvPicPr>
          <p:cNvPr id="6" name="Zástupný symbol pro obsah 5"/>
          <p:cNvPicPr>
            <a:picLocks noGrp="1"/>
          </p:cNvPicPr>
          <p:nvPr>
            <p:ph idx="1"/>
          </p:nvPr>
        </p:nvPicPr>
        <p:blipFill rotWithShape="1">
          <a:blip r:embed="rId2"/>
          <a:srcRect l="28852" t="25765" r="26003" b="26628"/>
          <a:stretch/>
        </p:blipFill>
        <p:spPr bwMode="auto">
          <a:xfrm>
            <a:off x="2031251" y="1443543"/>
            <a:ext cx="8192489" cy="5169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8901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1252" y="768700"/>
            <a:ext cx="8086635" cy="647700"/>
          </a:xfrm>
        </p:spPr>
        <p:txBody>
          <a:bodyPr>
            <a:normAutofit fontScale="90000"/>
          </a:bodyPr>
          <a:lstStyle/>
          <a:p>
            <a:r>
              <a:rPr lang="cs-CZ" dirty="0" smtClean="0"/>
              <a:t>Položky odčitatelné od základu daně</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101</a:t>
            </a:fld>
            <a:endParaRPr lang="cs-CZ" altLang="cs-CZ" dirty="0"/>
          </a:p>
        </p:txBody>
      </p:sp>
      <p:pic>
        <p:nvPicPr>
          <p:cNvPr id="5" name="Zástupný symbol pro obsah 4"/>
          <p:cNvPicPr>
            <a:picLocks noGrp="1"/>
          </p:cNvPicPr>
          <p:nvPr>
            <p:ph idx="1"/>
          </p:nvPr>
        </p:nvPicPr>
        <p:blipFill rotWithShape="1">
          <a:blip r:embed="rId2"/>
          <a:srcRect l="29133" t="30427" r="26113" b="23651"/>
          <a:stretch/>
        </p:blipFill>
        <p:spPr bwMode="auto">
          <a:xfrm>
            <a:off x="2031251" y="1416400"/>
            <a:ext cx="7800408" cy="483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26908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903248"/>
            <a:ext cx="8060965" cy="591210"/>
          </a:xfrm>
        </p:spPr>
        <p:txBody>
          <a:bodyPr>
            <a:normAutofit fontScale="90000"/>
          </a:bodyPr>
          <a:lstStyle/>
          <a:p>
            <a:r>
              <a:rPr lang="cs-CZ" dirty="0" smtClean="0"/>
              <a:t>Daň z příjmu PO</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102</a:t>
            </a:fld>
            <a:endParaRPr lang="cs-CZ" altLang="cs-CZ" dirty="0"/>
          </a:p>
        </p:txBody>
      </p:sp>
      <p:pic>
        <p:nvPicPr>
          <p:cNvPr id="5" name="Zástupný symbol pro obsah 4"/>
          <p:cNvPicPr>
            <a:picLocks noGrp="1"/>
          </p:cNvPicPr>
          <p:nvPr>
            <p:ph idx="1"/>
          </p:nvPr>
        </p:nvPicPr>
        <p:blipFill rotWithShape="1">
          <a:blip r:embed="rId2"/>
          <a:srcRect l="32441" t="24293" r="29182" b="23437"/>
          <a:stretch/>
        </p:blipFill>
        <p:spPr bwMode="auto">
          <a:xfrm>
            <a:off x="2033589" y="1773239"/>
            <a:ext cx="7050938" cy="5084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5663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na snížení základu DPPO </a:t>
            </a:r>
            <a:endParaRPr lang="cs-CZ" dirty="0"/>
          </a:p>
        </p:txBody>
      </p:sp>
      <p:graphicFrame>
        <p:nvGraphicFramePr>
          <p:cNvPr id="5" name="Zástupný symbol pro obsah 4"/>
          <p:cNvGraphicFramePr>
            <a:graphicFrameLocks noGrp="1"/>
          </p:cNvGraphicFramePr>
          <p:nvPr>
            <p:ph idx="1"/>
            <p:extLst/>
          </p:nvPr>
        </p:nvGraphicFramePr>
        <p:xfrm>
          <a:off x="2033588" y="2017713"/>
          <a:ext cx="8081960" cy="1584960"/>
        </p:xfrm>
        <a:graphic>
          <a:graphicData uri="http://schemas.openxmlformats.org/drawingml/2006/table">
            <a:tbl>
              <a:tblPr firstRow="1" bandRow="1">
                <a:tableStyleId>{D7AC3CCA-C797-4891-BE02-D94E43425B78}</a:tableStyleId>
              </a:tblPr>
              <a:tblGrid>
                <a:gridCol w="1616392">
                  <a:extLst>
                    <a:ext uri="{9D8B030D-6E8A-4147-A177-3AD203B41FA5}">
                      <a16:colId xmlns:a16="http://schemas.microsoft.com/office/drawing/2014/main" val="234504830"/>
                    </a:ext>
                  </a:extLst>
                </a:gridCol>
                <a:gridCol w="1616392">
                  <a:extLst>
                    <a:ext uri="{9D8B030D-6E8A-4147-A177-3AD203B41FA5}">
                      <a16:colId xmlns:a16="http://schemas.microsoft.com/office/drawing/2014/main" val="1392419270"/>
                    </a:ext>
                  </a:extLst>
                </a:gridCol>
                <a:gridCol w="1616392">
                  <a:extLst>
                    <a:ext uri="{9D8B030D-6E8A-4147-A177-3AD203B41FA5}">
                      <a16:colId xmlns:a16="http://schemas.microsoft.com/office/drawing/2014/main" val="1699647377"/>
                    </a:ext>
                  </a:extLst>
                </a:gridCol>
                <a:gridCol w="1616392">
                  <a:extLst>
                    <a:ext uri="{9D8B030D-6E8A-4147-A177-3AD203B41FA5}">
                      <a16:colId xmlns:a16="http://schemas.microsoft.com/office/drawing/2014/main" val="1514753612"/>
                    </a:ext>
                  </a:extLst>
                </a:gridCol>
                <a:gridCol w="1616392">
                  <a:extLst>
                    <a:ext uri="{9D8B030D-6E8A-4147-A177-3AD203B41FA5}">
                      <a16:colId xmlns:a16="http://schemas.microsoft.com/office/drawing/2014/main" val="520171660"/>
                    </a:ext>
                  </a:extLst>
                </a:gridCol>
              </a:tblGrid>
              <a:tr h="370840">
                <a:tc>
                  <a:txBody>
                    <a:bodyPr/>
                    <a:lstStyle/>
                    <a:p>
                      <a:r>
                        <a:rPr lang="cs-CZ" sz="2000" dirty="0" smtClean="0"/>
                        <a:t>ZD</a:t>
                      </a:r>
                      <a:endParaRPr lang="cs-CZ" sz="2000" dirty="0"/>
                    </a:p>
                  </a:txBody>
                  <a:tcPr/>
                </a:tc>
                <a:tc>
                  <a:txBody>
                    <a:bodyPr/>
                    <a:lstStyle/>
                    <a:p>
                      <a:pPr algn="r"/>
                      <a:r>
                        <a:rPr lang="cs-CZ" sz="2000" dirty="0" smtClean="0"/>
                        <a:t>250 000,-</a:t>
                      </a:r>
                      <a:endParaRPr lang="cs-CZ" sz="2000" dirty="0"/>
                    </a:p>
                  </a:txBody>
                  <a:tcPr/>
                </a:tc>
                <a:tc>
                  <a:txBody>
                    <a:bodyPr/>
                    <a:lstStyle/>
                    <a:p>
                      <a:pPr algn="r"/>
                      <a:r>
                        <a:rPr lang="cs-CZ" sz="2000" dirty="0" smtClean="0"/>
                        <a:t>400 000,-</a:t>
                      </a:r>
                      <a:endParaRPr lang="cs-CZ" sz="2000" dirty="0"/>
                    </a:p>
                  </a:txBody>
                  <a:tcPr/>
                </a:tc>
                <a:tc>
                  <a:txBody>
                    <a:bodyPr/>
                    <a:lstStyle/>
                    <a:p>
                      <a:pPr algn="r"/>
                      <a:r>
                        <a:rPr lang="cs-CZ" sz="2000" dirty="0" smtClean="0"/>
                        <a:t>3 000 000,-</a:t>
                      </a:r>
                      <a:endParaRPr lang="cs-CZ" sz="2000" dirty="0"/>
                    </a:p>
                  </a:txBody>
                  <a:tcPr/>
                </a:tc>
                <a:tc>
                  <a:txBody>
                    <a:bodyPr/>
                    <a:lstStyle/>
                    <a:p>
                      <a:pPr algn="r"/>
                      <a:r>
                        <a:rPr lang="cs-CZ" sz="2000" dirty="0" smtClean="0"/>
                        <a:t>4 000 000,-</a:t>
                      </a:r>
                      <a:endParaRPr lang="cs-CZ" sz="2000" dirty="0"/>
                    </a:p>
                  </a:txBody>
                  <a:tcPr/>
                </a:tc>
                <a:extLst>
                  <a:ext uri="{0D108BD9-81ED-4DB2-BD59-A6C34878D82A}">
                    <a16:rowId xmlns:a16="http://schemas.microsoft.com/office/drawing/2014/main" val="3363061358"/>
                  </a:ext>
                </a:extLst>
              </a:tr>
              <a:tr h="370840">
                <a:tc>
                  <a:txBody>
                    <a:bodyPr/>
                    <a:lstStyle/>
                    <a:p>
                      <a:r>
                        <a:rPr lang="cs-CZ" sz="2000" dirty="0" smtClean="0"/>
                        <a:t>30 %</a:t>
                      </a:r>
                      <a:r>
                        <a:rPr lang="cs-CZ" sz="2000" baseline="0" dirty="0" smtClean="0"/>
                        <a:t> ze ZD</a:t>
                      </a:r>
                      <a:endParaRPr lang="cs-CZ" sz="2000" dirty="0"/>
                    </a:p>
                  </a:txBody>
                  <a:tcPr/>
                </a:tc>
                <a:tc>
                  <a:txBody>
                    <a:bodyPr/>
                    <a:lstStyle/>
                    <a:p>
                      <a:pPr algn="r"/>
                      <a:r>
                        <a:rPr lang="cs-CZ" sz="2000" dirty="0" smtClean="0"/>
                        <a:t>75 000,-</a:t>
                      </a:r>
                      <a:endParaRPr lang="cs-CZ" sz="2000" dirty="0"/>
                    </a:p>
                  </a:txBody>
                  <a:tcPr/>
                </a:tc>
                <a:tc>
                  <a:txBody>
                    <a:bodyPr/>
                    <a:lstStyle/>
                    <a:p>
                      <a:pPr algn="r"/>
                      <a:r>
                        <a:rPr lang="cs-CZ" sz="2000" dirty="0" smtClean="0"/>
                        <a:t>120 000,-</a:t>
                      </a:r>
                      <a:endParaRPr lang="cs-CZ" sz="2000" dirty="0"/>
                    </a:p>
                  </a:txBody>
                  <a:tcPr/>
                </a:tc>
                <a:tc>
                  <a:txBody>
                    <a:bodyPr/>
                    <a:lstStyle/>
                    <a:p>
                      <a:pPr algn="r"/>
                      <a:r>
                        <a:rPr lang="cs-CZ" sz="2000" dirty="0" smtClean="0"/>
                        <a:t>900 000,-</a:t>
                      </a:r>
                      <a:endParaRPr lang="cs-CZ" sz="2000" dirty="0"/>
                    </a:p>
                  </a:txBody>
                  <a:tcPr/>
                </a:tc>
                <a:tc>
                  <a:txBody>
                    <a:bodyPr/>
                    <a:lstStyle/>
                    <a:p>
                      <a:pPr algn="r"/>
                      <a:r>
                        <a:rPr lang="cs-CZ" sz="2000" dirty="0" smtClean="0"/>
                        <a:t>1 200</a:t>
                      </a:r>
                      <a:r>
                        <a:rPr lang="cs-CZ" sz="2000" baseline="0" dirty="0" smtClean="0"/>
                        <a:t> 000,-</a:t>
                      </a:r>
                      <a:endParaRPr lang="cs-CZ" sz="2000" dirty="0"/>
                    </a:p>
                  </a:txBody>
                  <a:tcPr/>
                </a:tc>
                <a:extLst>
                  <a:ext uri="{0D108BD9-81ED-4DB2-BD59-A6C34878D82A}">
                    <a16:rowId xmlns:a16="http://schemas.microsoft.com/office/drawing/2014/main" val="2754945801"/>
                  </a:ext>
                </a:extLst>
              </a:tr>
              <a:tr h="370840">
                <a:tc>
                  <a:txBody>
                    <a:bodyPr/>
                    <a:lstStyle/>
                    <a:p>
                      <a:r>
                        <a:rPr lang="cs-CZ" sz="2000" dirty="0" smtClean="0"/>
                        <a:t>Mohu odečíst</a:t>
                      </a:r>
                      <a:endParaRPr lang="cs-CZ" sz="2000" dirty="0"/>
                    </a:p>
                  </a:txBody>
                  <a:tcPr/>
                </a:tc>
                <a:tc>
                  <a:txBody>
                    <a:bodyPr/>
                    <a:lstStyle/>
                    <a:p>
                      <a:pPr algn="r"/>
                      <a:r>
                        <a:rPr lang="cs-CZ" sz="2000" dirty="0" smtClean="0"/>
                        <a:t>250 000,-</a:t>
                      </a:r>
                      <a:endParaRPr lang="cs-CZ" sz="2000" dirty="0"/>
                    </a:p>
                  </a:txBody>
                  <a:tcPr/>
                </a:tc>
                <a:tc>
                  <a:txBody>
                    <a:bodyPr/>
                    <a:lstStyle/>
                    <a:p>
                      <a:pPr algn="r"/>
                      <a:r>
                        <a:rPr lang="cs-CZ" sz="2000" dirty="0" smtClean="0"/>
                        <a:t>300 000,-</a:t>
                      </a:r>
                      <a:endParaRPr lang="cs-CZ" sz="2000" dirty="0"/>
                    </a:p>
                  </a:txBody>
                  <a:tcPr/>
                </a:tc>
                <a:tc>
                  <a:txBody>
                    <a:bodyPr/>
                    <a:lstStyle/>
                    <a:p>
                      <a:pPr algn="r"/>
                      <a:r>
                        <a:rPr lang="cs-CZ" sz="2000" dirty="0" smtClean="0"/>
                        <a:t>900 000,-</a:t>
                      </a:r>
                      <a:endParaRPr lang="cs-CZ" sz="2000" dirty="0"/>
                    </a:p>
                  </a:txBody>
                  <a:tcPr/>
                </a:tc>
                <a:tc>
                  <a:txBody>
                    <a:bodyPr/>
                    <a:lstStyle/>
                    <a:p>
                      <a:pPr algn="r"/>
                      <a:r>
                        <a:rPr lang="cs-CZ" sz="2000" dirty="0" smtClean="0"/>
                        <a:t>1</a:t>
                      </a:r>
                      <a:r>
                        <a:rPr lang="cs-CZ" sz="2000" baseline="0" dirty="0" smtClean="0"/>
                        <a:t> 000 000,-</a:t>
                      </a:r>
                      <a:endParaRPr lang="cs-CZ" sz="2000" dirty="0"/>
                    </a:p>
                  </a:txBody>
                  <a:tcPr/>
                </a:tc>
                <a:extLst>
                  <a:ext uri="{0D108BD9-81ED-4DB2-BD59-A6C34878D82A}">
                    <a16:rowId xmlns:a16="http://schemas.microsoft.com/office/drawing/2014/main" val="744790277"/>
                  </a:ext>
                </a:extLst>
              </a:tr>
              <a:tr h="370840">
                <a:tc>
                  <a:txBody>
                    <a:bodyPr/>
                    <a:lstStyle/>
                    <a:p>
                      <a:r>
                        <a:rPr lang="cs-CZ" sz="2000" dirty="0" smtClean="0"/>
                        <a:t>Upravený ZD</a:t>
                      </a:r>
                      <a:endParaRPr lang="cs-CZ" sz="2000" dirty="0"/>
                    </a:p>
                  </a:txBody>
                  <a:tcPr/>
                </a:tc>
                <a:tc>
                  <a:txBody>
                    <a:bodyPr/>
                    <a:lstStyle/>
                    <a:p>
                      <a:pPr algn="r"/>
                      <a:r>
                        <a:rPr lang="cs-CZ" sz="2000" dirty="0" smtClean="0"/>
                        <a:t>0,-</a:t>
                      </a:r>
                      <a:endParaRPr lang="cs-CZ" sz="2000" dirty="0"/>
                    </a:p>
                  </a:txBody>
                  <a:tcPr/>
                </a:tc>
                <a:tc>
                  <a:txBody>
                    <a:bodyPr/>
                    <a:lstStyle/>
                    <a:p>
                      <a:pPr algn="r"/>
                      <a:r>
                        <a:rPr lang="cs-CZ" sz="2000" dirty="0" smtClean="0"/>
                        <a:t>100 000,-</a:t>
                      </a:r>
                      <a:endParaRPr lang="cs-CZ" sz="2000" dirty="0"/>
                    </a:p>
                  </a:txBody>
                  <a:tcPr/>
                </a:tc>
                <a:tc>
                  <a:txBody>
                    <a:bodyPr/>
                    <a:lstStyle/>
                    <a:p>
                      <a:pPr algn="r"/>
                      <a:r>
                        <a:rPr lang="cs-CZ" sz="2000" dirty="0" smtClean="0"/>
                        <a:t>2 100</a:t>
                      </a:r>
                      <a:r>
                        <a:rPr lang="cs-CZ" sz="2000" baseline="0" dirty="0" smtClean="0"/>
                        <a:t> 000,-</a:t>
                      </a:r>
                      <a:endParaRPr lang="cs-CZ" sz="2000" dirty="0"/>
                    </a:p>
                  </a:txBody>
                  <a:tcPr/>
                </a:tc>
                <a:tc>
                  <a:txBody>
                    <a:bodyPr/>
                    <a:lstStyle/>
                    <a:p>
                      <a:pPr algn="r"/>
                      <a:r>
                        <a:rPr lang="cs-CZ" sz="2000" dirty="0" smtClean="0"/>
                        <a:t>3 000 000,-</a:t>
                      </a:r>
                      <a:endParaRPr lang="cs-CZ" sz="2000" dirty="0"/>
                    </a:p>
                  </a:txBody>
                  <a:tcPr/>
                </a:tc>
                <a:extLst>
                  <a:ext uri="{0D108BD9-81ED-4DB2-BD59-A6C34878D82A}">
                    <a16:rowId xmlns:a16="http://schemas.microsoft.com/office/drawing/2014/main" val="1245278931"/>
                  </a:ext>
                </a:extLst>
              </a:tr>
            </a:tbl>
          </a:graphicData>
        </a:graphic>
      </p:graphicFrame>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103</a:t>
            </a:fld>
            <a:endParaRPr lang="cs-CZ" altLang="cs-CZ" dirty="0"/>
          </a:p>
        </p:txBody>
      </p:sp>
    </p:spTree>
    <p:extLst>
      <p:ext uri="{BB962C8B-B14F-4D97-AF65-F5344CB8AC3E}">
        <p14:creationId xmlns:p14="http://schemas.microsoft.com/office/powerpoint/2010/main" val="2952493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Vedení účetnictví </a:t>
            </a:r>
            <a:r>
              <a:rPr lang="cs-CZ" dirty="0" smtClean="0"/>
              <a:t>pro správné stanovení </a:t>
            </a:r>
            <a:r>
              <a:rPr lang="cs-CZ" dirty="0"/>
              <a:t>základu daně</a:t>
            </a:r>
          </a:p>
        </p:txBody>
      </p:sp>
      <p:sp>
        <p:nvSpPr>
          <p:cNvPr id="3" name="Zástupný symbol pro obsah 2"/>
          <p:cNvSpPr>
            <a:spLocks noGrp="1"/>
          </p:cNvSpPr>
          <p:nvPr>
            <p:ph idx="1"/>
          </p:nvPr>
        </p:nvSpPr>
        <p:spPr/>
        <p:txBody>
          <a:bodyPr/>
          <a:lstStyle/>
          <a:p>
            <a:r>
              <a:rPr lang="cs-CZ" dirty="0"/>
              <a:t>NO má možnost ovlivnit svůj daňový základ. Ten může snížit, pokud vhodně vymezí obsah hlavní a hospodářské činnosti ve stanovách. Příjmy z některých činností totiž vůbec nemusí být předmětem daně. Způsob vymezení činností ve stanovách žádný předpis neupravuje.</a:t>
            </a:r>
          </a:p>
          <a:p>
            <a:r>
              <a:rPr lang="cs-CZ" dirty="0"/>
              <a:t>O</a:t>
            </a:r>
            <a:r>
              <a:rPr lang="cs-CZ" dirty="0" smtClean="0"/>
              <a:t>dděleně </a:t>
            </a:r>
            <a:r>
              <a:rPr lang="cs-CZ" dirty="0" smtClean="0"/>
              <a:t>evidovány náklady a výnosy podle jednotlivých druhů činností (využívat střediska nebo analytické účty)</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104</a:t>
            </a:fld>
            <a:endParaRPr lang="cs-CZ" altLang="cs-CZ" dirty="0"/>
          </a:p>
        </p:txBody>
      </p:sp>
    </p:spTree>
    <p:extLst>
      <p:ext uri="{BB962C8B-B14F-4D97-AF65-F5344CB8AC3E}">
        <p14:creationId xmlns:p14="http://schemas.microsoft.com/office/powerpoint/2010/main" val="10640200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Vedení účetnictví: </a:t>
            </a:r>
            <a:r>
              <a:rPr lang="cs-CZ" dirty="0"/>
              <a:t>§18a(3) </a:t>
            </a:r>
            <a:r>
              <a:rPr lang="cs-CZ" dirty="0" smtClean="0"/>
              <a:t>– členění </a:t>
            </a:r>
            <a:r>
              <a:rPr lang="cs-CZ" dirty="0"/>
              <a:t>činností</a:t>
            </a:r>
          </a:p>
        </p:txBody>
      </p:sp>
      <p:sp>
        <p:nvSpPr>
          <p:cNvPr id="3" name="Zástupný symbol pro obsah 2"/>
          <p:cNvSpPr>
            <a:spLocks noGrp="1"/>
          </p:cNvSpPr>
          <p:nvPr>
            <p:ph idx="1"/>
          </p:nvPr>
        </p:nvSpPr>
        <p:spPr/>
        <p:txBody>
          <a:bodyPr/>
          <a:lstStyle/>
          <a:p>
            <a:r>
              <a:rPr lang="cs-CZ" dirty="0" smtClean="0"/>
              <a:t>U veřejně prospěšného poplatníka se splnění podmínky uvedené v odstavci 1 písm. a) posuzuje za celé zdaňovací období podle jednotlivých druhů činností.</a:t>
            </a:r>
          </a:p>
          <a:p>
            <a:r>
              <a:rPr lang="cs-CZ" b="1" dirty="0" smtClean="0"/>
              <a:t>Pokud jednotlivá činnost v rámci téhož druhu činnosti je prováděna jak za ceny, kdy dosažené příjmy jsou nižší nebo rovny než související výdaje (náklady) vynaložené na jejich dosažení, zajištění a udržení, tak za ceny, kdy dosažené příjmy jsou vyšší než související výdaje (náklady) vynaložené na jejich dosažení, zajištění a udržení, jsou předmětem daně příjmy z těch jednotlivých činností, které jsou vykonávány za ceny, kdy příjmy převyšují související výdaje</a:t>
            </a:r>
            <a:r>
              <a:rPr lang="cs-CZ" b="1" dirty="0"/>
              <a:t>.</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105</a:t>
            </a:fld>
            <a:endParaRPr lang="cs-CZ" altLang="cs-CZ" dirty="0"/>
          </a:p>
        </p:txBody>
      </p:sp>
    </p:spTree>
    <p:extLst>
      <p:ext uri="{BB962C8B-B14F-4D97-AF65-F5344CB8AC3E}">
        <p14:creationId xmlns:p14="http://schemas.microsoft.com/office/powerpoint/2010/main" val="21514650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Členění činnosti - </a:t>
            </a:r>
            <a:r>
              <a:rPr lang="cs-CZ" dirty="0"/>
              <a:t>§</a:t>
            </a:r>
            <a:r>
              <a:rPr lang="cs-CZ" dirty="0" smtClean="0"/>
              <a:t>18a(4) </a:t>
            </a:r>
            <a:r>
              <a:rPr lang="cs-CZ" dirty="0"/>
              <a:t>–členění činností</a:t>
            </a:r>
            <a:br>
              <a:rPr lang="cs-CZ" dirty="0"/>
            </a:br>
            <a:endParaRPr lang="cs-CZ" dirty="0"/>
          </a:p>
        </p:txBody>
      </p:sp>
      <p:sp>
        <p:nvSpPr>
          <p:cNvPr id="3" name="Zástupný symbol pro obsah 2"/>
          <p:cNvSpPr>
            <a:spLocks noGrp="1"/>
          </p:cNvSpPr>
          <p:nvPr>
            <p:ph idx="1"/>
          </p:nvPr>
        </p:nvSpPr>
        <p:spPr/>
        <p:txBody>
          <a:bodyPr/>
          <a:lstStyle/>
          <a:p>
            <a:endParaRPr lang="cs-CZ" dirty="0" smtClean="0"/>
          </a:p>
          <a:p>
            <a:pPr marL="0" indent="0">
              <a:buNone/>
            </a:pPr>
            <a:r>
              <a:rPr lang="cs-CZ" b="1" dirty="0" smtClean="0"/>
              <a:t>Veřejně prospěšný poplatník je povinen vést účetnictví tak, aby nejpozději ke dni účetní závěrky byly vedeny odděleně příjmy, které jsou předmětem daně, od příjmů, které předmětem daně nejsou, nebo předmětem daně jsou, ale jsou od daně osvobozeny. </a:t>
            </a:r>
            <a:r>
              <a:rPr lang="cs-CZ" dirty="0" smtClean="0"/>
              <a:t>Obdobně to platí pro vedení výdajů (nákladů) – střediska, zakázky, nákladové okruhy…</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106</a:t>
            </a:fld>
            <a:endParaRPr lang="cs-CZ" altLang="cs-CZ" dirty="0"/>
          </a:p>
        </p:txBody>
      </p:sp>
    </p:spTree>
    <p:extLst>
      <p:ext uri="{BB962C8B-B14F-4D97-AF65-F5344CB8AC3E}">
        <p14:creationId xmlns:p14="http://schemas.microsoft.com/office/powerpoint/2010/main" val="6904178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Vedení účetnictví pro správné stanovení základu DPPO</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107</a:t>
            </a:fld>
            <a:endParaRPr lang="cs-CZ" altLang="cs-CZ" dirty="0"/>
          </a:p>
        </p:txBody>
      </p:sp>
      <p:pic>
        <p:nvPicPr>
          <p:cNvPr id="5" name="Zástupný symbol pro obsah 8"/>
          <p:cNvPicPr>
            <a:picLocks noGrp="1"/>
          </p:cNvPicPr>
          <p:nvPr>
            <p:ph idx="1"/>
          </p:nvPr>
        </p:nvPicPr>
        <p:blipFill rotWithShape="1">
          <a:blip r:embed="rId2"/>
          <a:srcRect l="29406" t="46132" r="25282" b="26381"/>
          <a:stretch/>
        </p:blipFill>
        <p:spPr bwMode="auto">
          <a:xfrm>
            <a:off x="2131140" y="2172122"/>
            <a:ext cx="7856636" cy="3024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99874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9276" y="791002"/>
            <a:ext cx="8086635" cy="647700"/>
          </a:xfrm>
        </p:spPr>
        <p:txBody>
          <a:bodyPr>
            <a:normAutofit fontScale="90000"/>
          </a:bodyPr>
          <a:lstStyle/>
          <a:p>
            <a:r>
              <a:rPr lang="cs-CZ" dirty="0" smtClean="0"/>
              <a:t>Finanční analýza</a:t>
            </a:r>
            <a:endParaRPr lang="cs-CZ" dirty="0"/>
          </a:p>
        </p:txBody>
      </p:sp>
      <p:sp>
        <p:nvSpPr>
          <p:cNvPr id="3" name="Zástupný symbol pro obsah 2"/>
          <p:cNvSpPr>
            <a:spLocks noGrp="1"/>
          </p:cNvSpPr>
          <p:nvPr>
            <p:ph idx="1"/>
          </p:nvPr>
        </p:nvSpPr>
        <p:spPr>
          <a:xfrm>
            <a:off x="2033590" y="1549362"/>
            <a:ext cx="8082321" cy="4114800"/>
          </a:xfrm>
        </p:spPr>
        <p:txBody>
          <a:bodyPr>
            <a:normAutofit fontScale="85000" lnSpcReduction="20000"/>
          </a:bodyPr>
          <a:lstStyle/>
          <a:p>
            <a:r>
              <a:rPr lang="cs-CZ" dirty="0" smtClean="0"/>
              <a:t>Je soubor </a:t>
            </a:r>
            <a:r>
              <a:rPr lang="cs-CZ" dirty="0"/>
              <a:t>činností, jejichž cílem je zjistit a komplexně vyhodnotit finanční situaci podniku. </a:t>
            </a:r>
            <a:endParaRPr lang="cs-CZ" dirty="0" smtClean="0"/>
          </a:p>
          <a:p>
            <a:r>
              <a:rPr lang="cs-CZ" b="1" dirty="0" smtClean="0"/>
              <a:t>Soubor </a:t>
            </a:r>
            <a:r>
              <a:rPr lang="cs-CZ" b="1" dirty="0"/>
              <a:t>finančních </a:t>
            </a:r>
            <a:r>
              <a:rPr lang="cs-CZ" b="1" dirty="0" smtClean="0"/>
              <a:t>ukazatelů, </a:t>
            </a:r>
            <a:r>
              <a:rPr lang="cs-CZ" b="1" dirty="0"/>
              <a:t>který je hlavním zdrojem informací pro sestavování </a:t>
            </a:r>
            <a:r>
              <a:rPr lang="cs-CZ" b="1" dirty="0" smtClean="0"/>
              <a:t>finančních plánů </a:t>
            </a:r>
            <a:r>
              <a:rPr lang="cs-CZ" b="1" dirty="0"/>
              <a:t>v </a:t>
            </a:r>
            <a:r>
              <a:rPr lang="cs-CZ" b="1" dirty="0" smtClean="0"/>
              <a:t>různých </a:t>
            </a:r>
            <a:r>
              <a:rPr lang="cs-CZ" b="1" dirty="0"/>
              <a:t>časových úsecích či pro strategická rozhodnutí, směřující k ekonomické stabilitě firmy. </a:t>
            </a:r>
            <a:endParaRPr lang="cs-CZ" b="1" dirty="0" smtClean="0"/>
          </a:p>
          <a:p>
            <a:r>
              <a:rPr lang="cs-CZ" dirty="0" smtClean="0"/>
              <a:t>Jejím </a:t>
            </a:r>
            <a:r>
              <a:rPr lang="cs-CZ" dirty="0"/>
              <a:t>úkolem je rozpoznat zdraví podniku, odhalit slabé stránky a identifikovat silné stránky. </a:t>
            </a:r>
            <a:endParaRPr lang="cs-CZ" dirty="0" smtClean="0"/>
          </a:p>
          <a:p>
            <a:r>
              <a:rPr lang="cs-CZ" dirty="0" smtClean="0"/>
              <a:t>Vychází </a:t>
            </a:r>
            <a:r>
              <a:rPr lang="cs-CZ" dirty="0"/>
              <a:t>především </a:t>
            </a:r>
            <a:r>
              <a:rPr lang="cs-CZ" dirty="0" smtClean="0"/>
              <a:t>z dat minulých </a:t>
            </a:r>
            <a:r>
              <a:rPr lang="cs-CZ" dirty="0"/>
              <a:t>let, ale je podkladem pro kroky </a:t>
            </a:r>
            <a:r>
              <a:rPr lang="cs-CZ" dirty="0" smtClean="0"/>
              <a:t>k rozhodování </a:t>
            </a:r>
            <a:r>
              <a:rPr lang="cs-CZ" dirty="0"/>
              <a:t>do budoucnosti</a:t>
            </a:r>
            <a:r>
              <a:rPr lang="cs-CZ" dirty="0" smtClean="0"/>
              <a:t>.</a:t>
            </a:r>
          </a:p>
          <a:p>
            <a:r>
              <a:rPr lang="cs-CZ" dirty="0"/>
              <a:t>Ukazatelů, díky kterým se hodnotí finanční zdraví organizace, existuje velké </a:t>
            </a:r>
            <a:r>
              <a:rPr lang="cs-CZ" dirty="0" smtClean="0"/>
              <a:t>množství</a:t>
            </a:r>
            <a:r>
              <a:rPr lang="cs-CZ" dirty="0"/>
              <a:t> → ne všechny je vhodné/možné použít u NNO</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108</a:t>
            </a:fld>
            <a:endParaRPr lang="cs-CZ" altLang="cs-CZ" dirty="0"/>
          </a:p>
        </p:txBody>
      </p:sp>
    </p:spTree>
    <p:extLst>
      <p:ext uri="{BB962C8B-B14F-4D97-AF65-F5344CB8AC3E}">
        <p14:creationId xmlns:p14="http://schemas.microsoft.com/office/powerpoint/2010/main" val="10645485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ukazatele</a:t>
            </a:r>
            <a:endParaRPr lang="cs-CZ" dirty="0"/>
          </a:p>
        </p:txBody>
      </p:sp>
      <p:sp>
        <p:nvSpPr>
          <p:cNvPr id="3" name="Zástupný symbol pro obsah 2"/>
          <p:cNvSpPr>
            <a:spLocks noGrp="1"/>
          </p:cNvSpPr>
          <p:nvPr>
            <p:ph idx="1"/>
          </p:nvPr>
        </p:nvSpPr>
        <p:spPr/>
        <p:txBody>
          <a:bodyPr/>
          <a:lstStyle/>
          <a:p>
            <a:r>
              <a:rPr lang="cs-CZ" dirty="0" smtClean="0"/>
              <a:t>Pro </a:t>
            </a:r>
            <a:r>
              <a:rPr lang="cs-CZ" dirty="0"/>
              <a:t>organizaci je velmi důležitá hospodárnost, tzn. měření a minimalizace nákladů. </a:t>
            </a:r>
            <a:endParaRPr lang="cs-CZ" dirty="0" smtClean="0"/>
          </a:p>
          <a:p>
            <a:r>
              <a:rPr lang="cs-CZ" dirty="0" smtClean="0"/>
              <a:t>Případný </a:t>
            </a:r>
            <a:r>
              <a:rPr lang="cs-CZ" dirty="0"/>
              <a:t>zisk </a:t>
            </a:r>
            <a:r>
              <a:rPr lang="cs-CZ" dirty="0" smtClean="0"/>
              <a:t>z činnosti </a:t>
            </a:r>
            <a:r>
              <a:rPr lang="cs-CZ" dirty="0"/>
              <a:t>organizace není rozdělován a slouží jako zdroj </a:t>
            </a:r>
            <a:r>
              <a:rPr lang="cs-CZ" dirty="0" smtClean="0"/>
              <a:t>k dalšímu </a:t>
            </a:r>
            <a:r>
              <a:rPr lang="cs-CZ" dirty="0"/>
              <a:t>naplňování poslání organizace. </a:t>
            </a:r>
            <a:endParaRPr lang="cs-CZ" dirty="0" smtClean="0"/>
          </a:p>
          <a:p>
            <a:r>
              <a:rPr lang="cs-CZ" dirty="0" smtClean="0"/>
              <a:t>Proto </a:t>
            </a:r>
            <a:r>
              <a:rPr lang="cs-CZ" dirty="0"/>
              <a:t>se sledují zejména </a:t>
            </a:r>
            <a:r>
              <a:rPr lang="cs-CZ" dirty="0" smtClean="0"/>
              <a:t>ukazatele vývoje:</a:t>
            </a:r>
          </a:p>
          <a:p>
            <a:pPr lvl="1"/>
            <a:r>
              <a:rPr lang="cs-CZ" dirty="0" smtClean="0"/>
              <a:t>výnosů </a:t>
            </a:r>
            <a:r>
              <a:rPr lang="cs-CZ" dirty="0"/>
              <a:t>a nákladů </a:t>
            </a:r>
            <a:r>
              <a:rPr lang="cs-CZ" dirty="0" smtClean="0"/>
              <a:t>v čase</a:t>
            </a:r>
            <a:endParaRPr lang="cs-CZ" dirty="0"/>
          </a:p>
          <a:p>
            <a:pPr lvl="1"/>
            <a:r>
              <a:rPr lang="cs-CZ" dirty="0" smtClean="0"/>
              <a:t>počtu </a:t>
            </a:r>
            <a:r>
              <a:rPr lang="cs-CZ" dirty="0"/>
              <a:t>klientů </a:t>
            </a:r>
            <a:r>
              <a:rPr lang="cs-CZ" dirty="0" smtClean="0"/>
              <a:t>v čase</a:t>
            </a:r>
            <a:endParaRPr lang="cs-CZ" dirty="0"/>
          </a:p>
          <a:p>
            <a:pPr lvl="1"/>
            <a:r>
              <a:rPr lang="cs-CZ" dirty="0" smtClean="0"/>
              <a:t>majetkových </a:t>
            </a:r>
            <a:r>
              <a:rPr lang="cs-CZ" dirty="0"/>
              <a:t>položek </a:t>
            </a:r>
            <a:r>
              <a:rPr lang="cs-CZ" dirty="0" smtClean="0"/>
              <a:t>v čase</a:t>
            </a:r>
            <a:endParaRPr lang="cs-CZ" dirty="0"/>
          </a:p>
          <a:p>
            <a:pPr lvl="1"/>
            <a:r>
              <a:rPr lang="cs-CZ" dirty="0" smtClean="0"/>
              <a:t>velikosti </a:t>
            </a:r>
            <a:r>
              <a:rPr lang="cs-CZ" dirty="0"/>
              <a:t>potřebných zdrojů </a:t>
            </a:r>
            <a:r>
              <a:rPr lang="cs-CZ" dirty="0" smtClean="0"/>
              <a:t>v čase</a:t>
            </a:r>
            <a:endParaRPr lang="cs-CZ" dirty="0"/>
          </a:p>
          <a:p>
            <a:pPr lvl="1"/>
            <a:r>
              <a:rPr lang="cs-CZ" dirty="0" smtClean="0"/>
              <a:t>počtu </a:t>
            </a:r>
            <a:r>
              <a:rPr lang="cs-CZ" dirty="0"/>
              <a:t>zaměstnanců a dobrovolníků v čase</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109</a:t>
            </a:fld>
            <a:endParaRPr lang="cs-CZ" altLang="cs-CZ" dirty="0"/>
          </a:p>
        </p:txBody>
      </p:sp>
    </p:spTree>
    <p:extLst>
      <p:ext uri="{BB962C8B-B14F-4D97-AF65-F5344CB8AC3E}">
        <p14:creationId xmlns:p14="http://schemas.microsoft.com/office/powerpoint/2010/main" val="321381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 rozpočtu</a:t>
            </a:r>
            <a:endParaRPr lang="en-GB"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smtClean="0"/>
              <a:t>Aby rozpočet fungoval jako účinný nástroj řízení organizace, je nutné provádět </a:t>
            </a:r>
            <a:r>
              <a:rPr lang="cs-CZ" b="1" dirty="0" smtClean="0"/>
              <a:t>pravidelnou kontrolu </a:t>
            </a:r>
            <a:r>
              <a:rPr lang="cs-CZ" dirty="0" smtClean="0"/>
              <a:t>jeho dodržování. Tato kontrola by měla probíhat alespoň jednou měsíčně. </a:t>
            </a:r>
          </a:p>
          <a:p>
            <a:pPr marL="0" indent="0">
              <a:buNone/>
            </a:pPr>
            <a:r>
              <a:rPr lang="cs-CZ" b="1" dirty="0" smtClean="0"/>
              <a:t>Odchylky </a:t>
            </a:r>
            <a:r>
              <a:rPr lang="cs-CZ" dirty="0" smtClean="0"/>
              <a:t>skutečných hodnot nákladů (výnosů, zisku) od rozpočtovaných jsou </a:t>
            </a:r>
            <a:r>
              <a:rPr lang="cs-CZ" b="1" dirty="0" smtClean="0"/>
              <a:t>vyhodnocovány</a:t>
            </a:r>
            <a:r>
              <a:rPr lang="cs-CZ" dirty="0" smtClean="0"/>
              <a:t> a v případě potřeby </a:t>
            </a:r>
            <a:r>
              <a:rPr lang="cs-CZ" b="1" dirty="0" smtClean="0"/>
              <a:t>jsou přijímána opatření </a:t>
            </a:r>
            <a:r>
              <a:rPr lang="cs-CZ" dirty="0" smtClean="0"/>
              <a:t>k podpoře pozitivních, nebo potlačení negativních odchylek. </a:t>
            </a:r>
          </a:p>
          <a:p>
            <a:pPr marL="0" indent="0">
              <a:buNone/>
            </a:pPr>
            <a:r>
              <a:rPr lang="cs-CZ" dirty="0" smtClean="0"/>
              <a:t>Zároveň je také nutné rozhodnout, zda jsou tyto </a:t>
            </a:r>
            <a:r>
              <a:rPr lang="cs-CZ" b="1" dirty="0" smtClean="0"/>
              <a:t>odchylky natolik významné</a:t>
            </a:r>
            <a:r>
              <a:rPr lang="cs-CZ" dirty="0" smtClean="0"/>
              <a:t>, aby se přistoupilo </a:t>
            </a:r>
            <a:r>
              <a:rPr lang="cs-CZ" b="1" dirty="0" smtClean="0"/>
              <a:t>k přizpůsobení rozpočtu </a:t>
            </a:r>
            <a:r>
              <a:rPr lang="cs-CZ" dirty="0" smtClean="0"/>
              <a:t>novým podmínkám. Analýza odchylek by měla informovat nejen o výši jednotlivých odchylek, ale také o tom: </a:t>
            </a:r>
          </a:p>
          <a:p>
            <a:r>
              <a:rPr lang="cs-CZ" dirty="0" smtClean="0"/>
              <a:t>ve kterých položkách a tím i činnostech došlo k odchylkám od rozpočtu;</a:t>
            </a:r>
          </a:p>
          <a:p>
            <a:r>
              <a:rPr lang="cs-CZ" dirty="0" smtClean="0"/>
              <a:t>jaký dopad měla odchylka na hospodářský výsledek podniku; </a:t>
            </a:r>
          </a:p>
          <a:p>
            <a:r>
              <a:rPr lang="cs-CZ" dirty="0" smtClean="0"/>
              <a:t>kdo je za odchylku zodpovědný. </a:t>
            </a:r>
            <a:endParaRPr lang="cs-CZ" dirty="0"/>
          </a:p>
        </p:txBody>
      </p:sp>
    </p:spTree>
    <p:extLst>
      <p:ext uri="{BB962C8B-B14F-4D97-AF65-F5344CB8AC3E}">
        <p14:creationId xmlns:p14="http://schemas.microsoft.com/office/powerpoint/2010/main" val="25788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Fundamentální a technická finanční analýza</a:t>
            </a:r>
            <a:endParaRPr lang="cs-CZ" dirty="0"/>
          </a:p>
        </p:txBody>
      </p:sp>
      <p:sp>
        <p:nvSpPr>
          <p:cNvPr id="7" name="Zástupný symbol pro text 6"/>
          <p:cNvSpPr>
            <a:spLocks noGrp="1"/>
          </p:cNvSpPr>
          <p:nvPr>
            <p:ph type="body" idx="1"/>
          </p:nvPr>
        </p:nvSpPr>
        <p:spPr/>
        <p:txBody>
          <a:bodyPr/>
          <a:lstStyle/>
          <a:p>
            <a:r>
              <a:rPr lang="cs-CZ" dirty="0" smtClean="0"/>
              <a:t>FFA</a:t>
            </a:r>
            <a:endParaRPr lang="cs-CZ" dirty="0"/>
          </a:p>
        </p:txBody>
      </p:sp>
      <p:sp>
        <p:nvSpPr>
          <p:cNvPr id="8" name="Zástupný symbol pro obsah 7"/>
          <p:cNvSpPr>
            <a:spLocks noGrp="1"/>
          </p:cNvSpPr>
          <p:nvPr>
            <p:ph sz="half" idx="2"/>
          </p:nvPr>
        </p:nvSpPr>
        <p:spPr/>
        <p:txBody>
          <a:bodyPr/>
          <a:lstStyle/>
          <a:p>
            <a:r>
              <a:rPr lang="cs-CZ" sz="2000" dirty="0"/>
              <a:t>spíše </a:t>
            </a:r>
            <a:r>
              <a:rPr lang="cs-CZ" sz="2000" dirty="0"/>
              <a:t>se zabývá </a:t>
            </a:r>
            <a:r>
              <a:rPr lang="cs-CZ" sz="2000" dirty="0"/>
              <a:t>kvalitativními </a:t>
            </a:r>
            <a:r>
              <a:rPr lang="cs-CZ" sz="2000" dirty="0"/>
              <a:t>údaji o </a:t>
            </a:r>
            <a:r>
              <a:rPr lang="cs-CZ" sz="2000" dirty="0"/>
              <a:t>podniku</a:t>
            </a:r>
            <a:r>
              <a:rPr lang="cs-CZ" sz="2000" dirty="0"/>
              <a:t>.</a:t>
            </a:r>
          </a:p>
          <a:p>
            <a:r>
              <a:rPr lang="cs-CZ" sz="2000" dirty="0"/>
              <a:t>využívá </a:t>
            </a:r>
            <a:r>
              <a:rPr lang="cs-CZ" sz="2000" dirty="0"/>
              <a:t>se při ní </a:t>
            </a:r>
            <a:r>
              <a:rPr lang="cs-CZ" sz="2000" b="1" dirty="0"/>
              <a:t>odborných zkušeností, expertních odhadů a intuice</a:t>
            </a:r>
            <a:r>
              <a:rPr lang="cs-CZ" sz="2000" dirty="0"/>
              <a:t>. </a:t>
            </a:r>
            <a:endParaRPr lang="cs-CZ" sz="2000" dirty="0"/>
          </a:p>
          <a:p>
            <a:r>
              <a:rPr lang="cs-CZ" sz="2000" dirty="0"/>
              <a:t>tato </a:t>
            </a:r>
            <a:r>
              <a:rPr lang="cs-CZ" sz="2000" dirty="0"/>
              <a:t>metoda se upřednostňuje při velkých změnách podmínek, které vylučují využití extrapolačních metod </a:t>
            </a:r>
            <a:r>
              <a:rPr lang="cs-CZ" sz="2000" dirty="0"/>
              <a:t>v rámci </a:t>
            </a:r>
            <a:r>
              <a:rPr lang="cs-CZ" sz="2000" dirty="0"/>
              <a:t>technické analýzy.</a:t>
            </a:r>
          </a:p>
        </p:txBody>
      </p:sp>
      <p:sp>
        <p:nvSpPr>
          <p:cNvPr id="9" name="Zástupný symbol pro text 8"/>
          <p:cNvSpPr>
            <a:spLocks noGrp="1"/>
          </p:cNvSpPr>
          <p:nvPr>
            <p:ph type="body" sz="quarter" idx="3"/>
          </p:nvPr>
        </p:nvSpPr>
        <p:spPr/>
        <p:txBody>
          <a:bodyPr/>
          <a:lstStyle/>
          <a:p>
            <a:r>
              <a:rPr lang="cs-CZ" dirty="0" smtClean="0"/>
              <a:t>TFA</a:t>
            </a:r>
            <a:endParaRPr lang="cs-CZ" dirty="0"/>
          </a:p>
        </p:txBody>
      </p:sp>
      <p:sp>
        <p:nvSpPr>
          <p:cNvPr id="10" name="Zástupný symbol pro obsah 9"/>
          <p:cNvSpPr>
            <a:spLocks noGrp="1"/>
          </p:cNvSpPr>
          <p:nvPr>
            <p:ph sz="quarter" idx="4"/>
          </p:nvPr>
        </p:nvSpPr>
        <p:spPr>
          <a:xfrm>
            <a:off x="6246964" y="2938735"/>
            <a:ext cx="3878113" cy="4956329"/>
          </a:xfrm>
        </p:spPr>
        <p:txBody>
          <a:bodyPr/>
          <a:lstStyle/>
          <a:p>
            <a:r>
              <a:rPr lang="cs-CZ" sz="2000" dirty="0"/>
              <a:t>zabývá se kvantitativními </a:t>
            </a:r>
            <a:r>
              <a:rPr lang="cs-CZ" sz="2000" dirty="0"/>
              <a:t>údaji a je </a:t>
            </a:r>
            <a:r>
              <a:rPr lang="cs-CZ" sz="2000" dirty="0"/>
              <a:t>založena na </a:t>
            </a:r>
            <a:r>
              <a:rPr lang="cs-CZ" sz="2000" b="1" dirty="0"/>
              <a:t>matematicko-statistických metodách</a:t>
            </a:r>
            <a:r>
              <a:rPr lang="cs-CZ" sz="2000" dirty="0"/>
              <a:t>.</a:t>
            </a:r>
          </a:p>
          <a:p>
            <a:r>
              <a:rPr lang="cs-CZ" sz="2000" dirty="0"/>
              <a:t>V oblasti </a:t>
            </a:r>
            <a:r>
              <a:rPr lang="cs-CZ" sz="2000" dirty="0"/>
              <a:t>elementárních metod se jedná o analýzu vertikální a horizontální. </a:t>
            </a:r>
            <a:endParaRPr lang="cs-CZ" sz="2000" dirty="0"/>
          </a:p>
          <a:p>
            <a:pPr lvl="1"/>
            <a:r>
              <a:rPr lang="cs-CZ" sz="1600" dirty="0"/>
              <a:t>V rámci </a:t>
            </a:r>
            <a:r>
              <a:rPr lang="cs-CZ" sz="1600" dirty="0"/>
              <a:t>vertikální analýzy se hodnotí vývoj jednotlivých prvků. </a:t>
            </a:r>
            <a:endParaRPr lang="cs-CZ" sz="1600" dirty="0"/>
          </a:p>
          <a:p>
            <a:pPr lvl="1"/>
            <a:r>
              <a:rPr lang="cs-CZ" sz="1600" dirty="0"/>
              <a:t>K nástrojům </a:t>
            </a:r>
            <a:r>
              <a:rPr lang="cs-CZ" sz="1600" dirty="0"/>
              <a:t>u horizontální analýzy patří časové řady a rozpoznání.</a:t>
            </a:r>
          </a:p>
        </p:txBody>
      </p:sp>
      <p:sp>
        <p:nvSpPr>
          <p:cNvPr id="4" name="Zástupný symbol pro číslo snímku 3"/>
          <p:cNvSpPr>
            <a:spLocks noGrp="1"/>
          </p:cNvSpPr>
          <p:nvPr>
            <p:ph type="sldNum" sz="quarter" idx="11"/>
          </p:nvPr>
        </p:nvSpPr>
        <p:spPr/>
        <p:txBody>
          <a:bodyPr/>
          <a:lstStyle/>
          <a:p>
            <a:endParaRPr lang="cs-CZ" altLang="cs-CZ" dirty="0" smtClean="0"/>
          </a:p>
          <a:p>
            <a:fld id="{0970407D-EE58-4A0B-824B-1D3AE42DD9CF}" type="slidenum">
              <a:rPr lang="cs-CZ" altLang="cs-CZ" smtClean="0"/>
              <a:pPr/>
              <a:t>110</a:t>
            </a:fld>
            <a:endParaRPr lang="cs-CZ" altLang="cs-CZ" dirty="0"/>
          </a:p>
        </p:txBody>
      </p:sp>
    </p:spTree>
    <p:extLst>
      <p:ext uri="{BB962C8B-B14F-4D97-AF65-F5344CB8AC3E}">
        <p14:creationId xmlns:p14="http://schemas.microsoft.com/office/powerpoint/2010/main" val="3009770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Elementární metody TFA</a:t>
            </a:r>
            <a:endParaRPr lang="cs-CZ" dirty="0"/>
          </a:p>
        </p:txBody>
      </p:sp>
      <p:sp>
        <p:nvSpPr>
          <p:cNvPr id="3" name="Zástupný symbol pro obsah 2"/>
          <p:cNvSpPr>
            <a:spLocks noGrp="1"/>
          </p:cNvSpPr>
          <p:nvPr>
            <p:ph idx="1"/>
          </p:nvPr>
        </p:nvSpPr>
        <p:spPr/>
        <p:txBody>
          <a:bodyPr/>
          <a:lstStyle/>
          <a:p>
            <a:r>
              <a:rPr lang="cs-CZ" dirty="0"/>
              <a:t>analýza absolutních </a:t>
            </a:r>
            <a:r>
              <a:rPr lang="cs-CZ" dirty="0" smtClean="0"/>
              <a:t>ukazatelů</a:t>
            </a:r>
          </a:p>
          <a:p>
            <a:r>
              <a:rPr lang="cs-CZ" dirty="0" smtClean="0"/>
              <a:t>analýza </a:t>
            </a:r>
            <a:r>
              <a:rPr lang="cs-CZ" dirty="0"/>
              <a:t>poměrových </a:t>
            </a:r>
            <a:r>
              <a:rPr lang="cs-CZ" dirty="0" smtClean="0"/>
              <a:t>ukazatelů</a:t>
            </a:r>
          </a:p>
          <a:p>
            <a:r>
              <a:rPr lang="cs-CZ" dirty="0" smtClean="0"/>
              <a:t>analýza </a:t>
            </a:r>
            <a:r>
              <a:rPr lang="cs-CZ" dirty="0"/>
              <a:t>soustav </a:t>
            </a:r>
            <a:r>
              <a:rPr lang="cs-CZ" dirty="0" smtClean="0"/>
              <a:t>ukazatelů</a:t>
            </a:r>
          </a:p>
          <a:p>
            <a:r>
              <a:rPr lang="cs-CZ" dirty="0" smtClean="0"/>
              <a:t>analýza </a:t>
            </a:r>
            <a:r>
              <a:rPr lang="cs-CZ" dirty="0"/>
              <a:t>rozdílových </a:t>
            </a:r>
            <a:r>
              <a:rPr lang="cs-CZ" dirty="0" smtClean="0"/>
              <a:t>ukazatelů</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111</a:t>
            </a:fld>
            <a:endParaRPr lang="cs-CZ" alt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761" y="3702998"/>
            <a:ext cx="5843239" cy="3155003"/>
          </a:xfrm>
          <a:prstGeom prst="rect">
            <a:avLst/>
          </a:prstGeom>
        </p:spPr>
      </p:pic>
    </p:spTree>
    <p:extLst>
      <p:ext uri="{BB962C8B-B14F-4D97-AF65-F5344CB8AC3E}">
        <p14:creationId xmlns:p14="http://schemas.microsoft.com/office/powerpoint/2010/main" val="40070021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absolutních ukazatelů</a:t>
            </a:r>
            <a:endParaRPr lang="cs-CZ" dirty="0"/>
          </a:p>
        </p:txBody>
      </p:sp>
      <p:sp>
        <p:nvSpPr>
          <p:cNvPr id="3" name="Zástupný symbol pro obsah 2"/>
          <p:cNvSpPr>
            <a:spLocks noGrp="1"/>
          </p:cNvSpPr>
          <p:nvPr>
            <p:ph idx="1"/>
          </p:nvPr>
        </p:nvSpPr>
        <p:spPr/>
        <p:txBody>
          <a:bodyPr/>
          <a:lstStyle/>
          <a:p>
            <a:r>
              <a:rPr lang="cs-CZ" dirty="0" smtClean="0"/>
              <a:t>základní </a:t>
            </a:r>
            <a:r>
              <a:rPr lang="cs-CZ" dirty="0"/>
              <a:t>přehled o vývoji jednotlivých veličin ve výkazech finančního účetnictví. </a:t>
            </a:r>
            <a:endParaRPr lang="cs-CZ" dirty="0" smtClean="0"/>
          </a:p>
          <a:p>
            <a:r>
              <a:rPr lang="cs-CZ" dirty="0" smtClean="0"/>
              <a:t>HA: </a:t>
            </a:r>
            <a:r>
              <a:rPr lang="cs-CZ" dirty="0"/>
              <a:t>vývoj jednotlivých položek účetních výkazů </a:t>
            </a:r>
            <a:r>
              <a:rPr lang="cs-CZ" dirty="0" smtClean="0"/>
              <a:t>v čase.</a:t>
            </a:r>
          </a:p>
          <a:p>
            <a:endParaRPr lang="cs-CZ" dirty="0"/>
          </a:p>
          <a:p>
            <a:endParaRPr lang="cs-CZ" dirty="0" smtClean="0"/>
          </a:p>
          <a:p>
            <a:pPr marL="0" indent="0">
              <a:buNone/>
            </a:pPr>
            <a:endParaRPr lang="cs-CZ" dirty="0" smtClean="0"/>
          </a:p>
          <a:p>
            <a:r>
              <a:rPr lang="cs-CZ" dirty="0" smtClean="0"/>
              <a:t>VA: podíl </a:t>
            </a:r>
            <a:r>
              <a:rPr lang="cs-CZ" dirty="0"/>
              <a:t>jednotlivých dílčích položek výkazů na celku. </a:t>
            </a:r>
            <a:endParaRPr lang="cs-CZ" dirty="0" smtClean="0"/>
          </a:p>
          <a:p>
            <a:pPr marL="0" indent="0">
              <a:buNone/>
            </a:pPr>
            <a:r>
              <a:rPr lang="cs-CZ" dirty="0" smtClean="0"/>
              <a:t>Pokud </a:t>
            </a:r>
            <a:r>
              <a:rPr lang="cs-CZ" dirty="0"/>
              <a:t>jde o rozvahu, jako celek se považují aktiva a pasiva celkem. </a:t>
            </a:r>
            <a:r>
              <a:rPr lang="cs-CZ" dirty="0" smtClean="0"/>
              <a:t>V případě VZZ jsou </a:t>
            </a:r>
            <a:r>
              <a:rPr lang="cs-CZ" dirty="0"/>
              <a:t>za celek považovány tržby anebo položka výkony</a:t>
            </a:r>
            <a:endParaRPr lang="cs-CZ" dirty="0" smtClean="0"/>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112</a:t>
            </a:fld>
            <a:endParaRPr lang="cs-CZ" altLang="cs-CZ" dirty="0"/>
          </a:p>
        </p:txBody>
      </p:sp>
      <p:pic>
        <p:nvPicPr>
          <p:cNvPr id="5" name="Obrázek 4"/>
          <p:cNvPicPr/>
          <p:nvPr/>
        </p:nvPicPr>
        <p:blipFill rotWithShape="1">
          <a:blip r:embed="rId2"/>
          <a:srcRect l="36065" t="61099" r="34775" b="24423"/>
          <a:stretch/>
        </p:blipFill>
        <p:spPr bwMode="auto">
          <a:xfrm>
            <a:off x="5257165" y="3195002"/>
            <a:ext cx="3124835" cy="13212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63674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88" y="1048215"/>
            <a:ext cx="8091487" cy="1265043"/>
          </a:xfrm>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smtClean="0"/>
              <a:t>Analýza poměrových ukazatelů (</a:t>
            </a:r>
            <a:r>
              <a:rPr lang="cs-CZ" dirty="0"/>
              <a:t>vypočítávají vydělením jedné položky jinou </a:t>
            </a:r>
            <a:r>
              <a:rPr lang="cs-CZ" dirty="0" smtClean="0"/>
              <a:t>položkou)</a:t>
            </a:r>
            <a:br>
              <a:rPr lang="cs-CZ" dirty="0" smtClean="0"/>
            </a:br>
            <a:r>
              <a:rPr lang="cs-CZ" dirty="0" smtClean="0"/>
              <a:t/>
            </a:r>
            <a:br>
              <a:rPr lang="cs-CZ" dirty="0" smtClean="0"/>
            </a:br>
            <a:r>
              <a:rPr lang="cs-CZ" dirty="0"/>
              <a:t>1. Ukazatele rentability (u NNO dosti diskutované)</a:t>
            </a:r>
            <a:br>
              <a:rPr lang="cs-CZ" dirty="0"/>
            </a:br>
            <a:endParaRPr lang="cs-CZ" dirty="0"/>
          </a:p>
        </p:txBody>
      </p:sp>
      <p:sp>
        <p:nvSpPr>
          <p:cNvPr id="3" name="Zástupný symbol pro obsah 2"/>
          <p:cNvSpPr>
            <a:spLocks noGrp="1"/>
          </p:cNvSpPr>
          <p:nvPr>
            <p:ph idx="1"/>
          </p:nvPr>
        </p:nvSpPr>
        <p:spPr>
          <a:xfrm>
            <a:off x="6363628" y="2227397"/>
            <a:ext cx="3761447" cy="4106864"/>
          </a:xfrm>
        </p:spPr>
        <p:txBody>
          <a:bodyPr/>
          <a:lstStyle/>
          <a:p>
            <a:pPr marL="0" indent="0">
              <a:buNone/>
            </a:pPr>
            <a:r>
              <a:rPr lang="cs-CZ" sz="2400" i="1" dirty="0"/>
              <a:t>Vzorec </a:t>
            </a:r>
            <a:r>
              <a:rPr lang="cs-CZ" sz="2400" i="1" dirty="0"/>
              <a:t>pro výpočet míry pokrytí ztráty </a:t>
            </a:r>
            <a:r>
              <a:rPr lang="cs-CZ" sz="2400" i="1" dirty="0"/>
              <a:t>z hlavní </a:t>
            </a:r>
            <a:r>
              <a:rPr lang="cs-CZ" sz="2400" i="1" dirty="0"/>
              <a:t>činnosti ziskem </a:t>
            </a:r>
            <a:r>
              <a:rPr lang="cs-CZ" sz="2400" i="1" dirty="0"/>
              <a:t>z doplňkové činnosti</a:t>
            </a:r>
          </a:p>
          <a:p>
            <a:pPr marL="0" indent="0">
              <a:buNone/>
            </a:pPr>
            <a:endParaRPr lang="cs-CZ" dirty="0"/>
          </a:p>
        </p:txBody>
      </p:sp>
      <p:sp>
        <p:nvSpPr>
          <p:cNvPr id="10" name="Zástupný symbol pro text 9"/>
          <p:cNvSpPr>
            <a:spLocks noGrp="1"/>
          </p:cNvSpPr>
          <p:nvPr>
            <p:ph type="body" sz="half" idx="2"/>
          </p:nvPr>
        </p:nvSpPr>
        <p:spPr>
          <a:xfrm>
            <a:off x="2033588" y="2313257"/>
            <a:ext cx="3805934" cy="3812907"/>
          </a:xfrm>
        </p:spPr>
        <p:txBody>
          <a:bodyPr/>
          <a:lstStyle/>
          <a:p>
            <a:r>
              <a:rPr lang="cs-CZ" sz="2400" i="1" dirty="0"/>
              <a:t>Vzorec pro výpočet rentability nákladů doplňkové činnosti</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113</a:t>
            </a:fld>
            <a:endParaRPr lang="cs-CZ" altLang="cs-CZ" dirty="0"/>
          </a:p>
        </p:txBody>
      </p:sp>
      <p:pic>
        <p:nvPicPr>
          <p:cNvPr id="5" name="Obrázek 4"/>
          <p:cNvPicPr/>
          <p:nvPr/>
        </p:nvPicPr>
        <p:blipFill rotWithShape="1">
          <a:blip r:embed="rId2"/>
          <a:srcRect l="40601" t="73123" r="38680" b="8467"/>
          <a:stretch/>
        </p:blipFill>
        <p:spPr bwMode="auto">
          <a:xfrm>
            <a:off x="2033588" y="3635480"/>
            <a:ext cx="3097691" cy="1661532"/>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srcRect l="36444" t="73368" r="34976" b="8228"/>
          <a:stretch/>
        </p:blipFill>
        <p:spPr bwMode="auto">
          <a:xfrm>
            <a:off x="6363630" y="3813900"/>
            <a:ext cx="3155795" cy="1661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7731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2. Ukazatel likvidity</a:t>
            </a:r>
            <a:endParaRPr lang="cs-CZ" dirty="0"/>
          </a:p>
        </p:txBody>
      </p:sp>
      <p:sp>
        <p:nvSpPr>
          <p:cNvPr id="7" name="Zástupný symbol pro obsah 6"/>
          <p:cNvSpPr>
            <a:spLocks noGrp="1"/>
          </p:cNvSpPr>
          <p:nvPr>
            <p:ph idx="1"/>
          </p:nvPr>
        </p:nvSpPr>
        <p:spPr/>
        <p:txBody>
          <a:bodyPr/>
          <a:lstStyle/>
          <a:p>
            <a:r>
              <a:rPr lang="cs-CZ" dirty="0" smtClean="0"/>
              <a:t>hodnotí, jak </a:t>
            </a:r>
            <a:r>
              <a:rPr lang="cs-CZ" dirty="0"/>
              <a:t>subjekt dokáže dostát </a:t>
            </a:r>
            <a:r>
              <a:rPr lang="cs-CZ" dirty="0" smtClean="0"/>
              <a:t>svým závazkům</a:t>
            </a:r>
            <a:r>
              <a:rPr lang="cs-CZ" dirty="0"/>
              <a:t>, a to prostřednictvím úhrady </a:t>
            </a:r>
            <a:r>
              <a:rPr lang="cs-CZ" dirty="0" smtClean="0"/>
              <a:t>v peněžních prostředcích</a:t>
            </a:r>
          </a:p>
          <a:p>
            <a:r>
              <a:rPr lang="cs-CZ" dirty="0" smtClean="0"/>
              <a:t>n</a:t>
            </a:r>
            <a:r>
              <a:rPr lang="cs-CZ" dirty="0"/>
              <a:t>ejčastěji se hodnotí likvidita okamžitá a </a:t>
            </a:r>
            <a:r>
              <a:rPr lang="cs-CZ" dirty="0" smtClean="0"/>
              <a:t>pohotová</a:t>
            </a:r>
          </a:p>
          <a:p>
            <a:pPr marL="0" indent="0">
              <a:buNone/>
            </a:pPr>
            <a:endParaRPr lang="cs-CZ" dirty="0"/>
          </a:p>
          <a:p>
            <a:pPr marL="0" indent="0">
              <a:buNone/>
            </a:pPr>
            <a:r>
              <a:rPr lang="cs-CZ" i="1" dirty="0" smtClean="0"/>
              <a:t>Vzorec pro výpočet okamžité likvidity</a:t>
            </a:r>
          </a:p>
          <a:p>
            <a:pPr marL="0" indent="0">
              <a:buNone/>
            </a:pPr>
            <a:endParaRPr lang="cs-CZ" i="1" dirty="0"/>
          </a:p>
        </p:txBody>
      </p:sp>
      <p:sp>
        <p:nvSpPr>
          <p:cNvPr id="5" name="Zástupný symbol pro číslo snímku 4"/>
          <p:cNvSpPr>
            <a:spLocks noGrp="1"/>
          </p:cNvSpPr>
          <p:nvPr>
            <p:ph type="sldNum" sz="quarter" idx="11"/>
          </p:nvPr>
        </p:nvSpPr>
        <p:spPr/>
        <p:txBody>
          <a:bodyPr/>
          <a:lstStyle/>
          <a:p>
            <a:fld id="{EA562BE3-FB3A-4F01-A26A-8D36CDF01ADA}" type="slidenum">
              <a:rPr lang="cs-CZ" altLang="cs-CZ" smtClean="0"/>
              <a:pPr/>
              <a:t>114</a:t>
            </a:fld>
            <a:endParaRPr lang="cs-CZ" altLang="cs-CZ" dirty="0"/>
          </a:p>
        </p:txBody>
      </p:sp>
      <p:pic>
        <p:nvPicPr>
          <p:cNvPr id="8" name="Obrázek 7"/>
          <p:cNvPicPr/>
          <p:nvPr/>
        </p:nvPicPr>
        <p:blipFill rotWithShape="1">
          <a:blip r:embed="rId2"/>
          <a:srcRect l="41559" t="45150" r="39940" b="41109"/>
          <a:stretch/>
        </p:blipFill>
        <p:spPr bwMode="auto">
          <a:xfrm>
            <a:off x="2033589" y="4243813"/>
            <a:ext cx="3415640" cy="1409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0568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Ukazatele autarkie</a:t>
            </a:r>
            <a:endParaRPr lang="cs-CZ" dirty="0"/>
          </a:p>
        </p:txBody>
      </p:sp>
      <p:sp>
        <p:nvSpPr>
          <p:cNvPr id="3" name="Zástupný symbol pro obsah 2"/>
          <p:cNvSpPr>
            <a:spLocks noGrp="1"/>
          </p:cNvSpPr>
          <p:nvPr>
            <p:ph idx="1"/>
          </p:nvPr>
        </p:nvSpPr>
        <p:spPr/>
        <p:txBody>
          <a:bodyPr/>
          <a:lstStyle/>
          <a:p>
            <a:r>
              <a:rPr lang="cs-CZ" dirty="0" smtClean="0"/>
              <a:t>Míra soběstačnosti</a:t>
            </a:r>
          </a:p>
          <a:p>
            <a:pPr marL="0" indent="0">
              <a:buNone/>
            </a:pPr>
            <a:endParaRPr lang="cs-CZ" dirty="0"/>
          </a:p>
          <a:p>
            <a:pPr marL="0" indent="0">
              <a:buNone/>
            </a:pPr>
            <a:r>
              <a:rPr lang="cs-CZ" i="1" dirty="0" smtClean="0"/>
              <a:t>Vzorec na výpočet autarkie hlavní činnosti na bázi výnosů a nákladů</a:t>
            </a:r>
          </a:p>
          <a:p>
            <a:pPr marL="0" indent="0">
              <a:buNone/>
            </a:pP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115</a:t>
            </a:fld>
            <a:endParaRPr lang="cs-CZ" altLang="cs-CZ" dirty="0"/>
          </a:p>
        </p:txBody>
      </p:sp>
      <p:pic>
        <p:nvPicPr>
          <p:cNvPr id="5" name="Obrázek 4"/>
          <p:cNvPicPr/>
          <p:nvPr/>
        </p:nvPicPr>
        <p:blipFill rotWithShape="1">
          <a:blip r:embed="rId2"/>
          <a:srcRect l="41725" t="48343" r="38790" b="36199"/>
          <a:stretch/>
        </p:blipFill>
        <p:spPr bwMode="auto">
          <a:xfrm>
            <a:off x="2033589" y="3825241"/>
            <a:ext cx="3672118" cy="1650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24397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možnosti FA</a:t>
            </a:r>
            <a:endParaRPr lang="cs-CZ" dirty="0"/>
          </a:p>
        </p:txBody>
      </p:sp>
      <p:sp>
        <p:nvSpPr>
          <p:cNvPr id="3" name="Zástupný symbol pro obsah 2"/>
          <p:cNvSpPr>
            <a:spLocks noGrp="1"/>
          </p:cNvSpPr>
          <p:nvPr>
            <p:ph idx="1"/>
          </p:nvPr>
        </p:nvSpPr>
        <p:spPr/>
        <p:txBody>
          <a:bodyPr/>
          <a:lstStyle/>
          <a:p>
            <a:r>
              <a:rPr lang="cs-CZ" dirty="0" smtClean="0"/>
              <a:t>použití </a:t>
            </a:r>
            <a:r>
              <a:rPr lang="cs-CZ" dirty="0"/>
              <a:t>souhrnných </a:t>
            </a:r>
            <a:r>
              <a:rPr lang="cs-CZ" dirty="0" smtClean="0"/>
              <a:t>modelů, </a:t>
            </a:r>
            <a:r>
              <a:rPr lang="cs-CZ" dirty="0"/>
              <a:t>které </a:t>
            </a:r>
            <a:r>
              <a:rPr lang="cs-CZ" dirty="0" smtClean="0"/>
              <a:t>slouží k posouzení velkých NNO</a:t>
            </a:r>
          </a:p>
          <a:p>
            <a:r>
              <a:rPr lang="cs-CZ" dirty="0" smtClean="0"/>
              <a:t>Např. </a:t>
            </a:r>
            <a:r>
              <a:rPr lang="cs-CZ" dirty="0" smtClean="0">
                <a:solidFill>
                  <a:srgbClr val="FF0000"/>
                </a:solidFill>
              </a:rPr>
              <a:t>model KAMF</a:t>
            </a:r>
            <a:r>
              <a:rPr lang="cs-CZ" dirty="0" smtClean="0"/>
              <a:t>: hodnotí </a:t>
            </a:r>
            <a:r>
              <a:rPr lang="cs-CZ" dirty="0"/>
              <a:t>ukazatel autarkie hlavní </a:t>
            </a:r>
            <a:r>
              <a:rPr lang="cs-CZ" dirty="0" smtClean="0"/>
              <a:t>činnosti, </a:t>
            </a:r>
            <a:r>
              <a:rPr lang="cs-CZ" dirty="0"/>
              <a:t>dále nákladovou rentabilitu doplňkové činnosti, míru pokrytí ztráty z hlavní činnosti ziskem z doplňkové činnosti. Dále hodnotí </a:t>
            </a:r>
            <a:r>
              <a:rPr lang="cs-CZ" dirty="0" smtClean="0"/>
              <a:t>okamžitou </a:t>
            </a:r>
            <a:r>
              <a:rPr lang="cs-CZ" dirty="0"/>
              <a:t>likviditu, obrat kapitálu a modifikovanou produktivitu práce. </a:t>
            </a:r>
            <a:endParaRPr lang="cs-CZ" dirty="0" smtClean="0"/>
          </a:p>
          <a:p>
            <a:r>
              <a:rPr lang="cs-CZ" dirty="0"/>
              <a:t>ke </a:t>
            </a:r>
            <a:r>
              <a:rPr lang="cs-CZ" dirty="0" smtClean="0"/>
              <a:t>každému </a:t>
            </a:r>
            <a:r>
              <a:rPr lang="cs-CZ" dirty="0"/>
              <a:t>ukazateli </a:t>
            </a:r>
            <a:r>
              <a:rPr lang="cs-CZ" dirty="0" smtClean="0"/>
              <a:t>je sestavena stupnice hodnocení</a:t>
            </a:r>
          </a:p>
          <a:p>
            <a:r>
              <a:rPr lang="cs-CZ" dirty="0" smtClean="0"/>
              <a:t>Celkový </a:t>
            </a:r>
            <a:r>
              <a:rPr lang="cs-CZ" dirty="0"/>
              <a:t>výsledek je poté určen aritmetickým </a:t>
            </a:r>
            <a:r>
              <a:rPr lang="cs-CZ" dirty="0" smtClean="0"/>
              <a:t>průměrem.</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116</a:t>
            </a:fld>
            <a:endParaRPr lang="cs-CZ" altLang="cs-CZ" dirty="0"/>
          </a:p>
        </p:txBody>
      </p:sp>
    </p:spTree>
    <p:extLst>
      <p:ext uri="{BB962C8B-B14F-4D97-AF65-F5344CB8AC3E}">
        <p14:creationId xmlns:p14="http://schemas.microsoft.com/office/powerpoint/2010/main" val="34258100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 KAMF</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117</a:t>
            </a:fld>
            <a:endParaRPr lang="cs-CZ" altLang="cs-CZ" dirty="0"/>
          </a:p>
        </p:txBody>
      </p:sp>
      <p:pic>
        <p:nvPicPr>
          <p:cNvPr id="6" name="Zástupný symbol pro obsah 5"/>
          <p:cNvPicPr>
            <a:picLocks noGrp="1"/>
          </p:cNvPicPr>
          <p:nvPr>
            <p:ph idx="1"/>
          </p:nvPr>
        </p:nvPicPr>
        <p:blipFill rotWithShape="1">
          <a:blip r:embed="rId2"/>
          <a:srcRect l="25469" t="27024" r="27956" b="34976"/>
          <a:stretch/>
        </p:blipFill>
        <p:spPr bwMode="auto">
          <a:xfrm>
            <a:off x="2033590" y="1920240"/>
            <a:ext cx="8190151" cy="39319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554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Rozpočtový proces - zásady</a:t>
            </a:r>
            <a:endParaRPr lang="en-GB" dirty="0"/>
          </a:p>
        </p:txBody>
      </p:sp>
      <p:sp>
        <p:nvSpPr>
          <p:cNvPr id="3" name="Zástupný symbol pro obsah 2"/>
          <p:cNvSpPr>
            <a:spLocks noGrp="1"/>
          </p:cNvSpPr>
          <p:nvPr>
            <p:ph idx="1"/>
          </p:nvPr>
        </p:nvSpPr>
        <p:spPr/>
        <p:txBody>
          <a:bodyPr/>
          <a:lstStyle/>
          <a:p>
            <a:r>
              <a:rPr lang="cs-CZ" dirty="0" smtClean="0"/>
              <a:t>Zásada </a:t>
            </a:r>
            <a:r>
              <a:rPr lang="cs-CZ" b="1" dirty="0" smtClean="0"/>
              <a:t>každoročního</a:t>
            </a:r>
            <a:r>
              <a:rPr lang="cs-CZ" dirty="0" smtClean="0"/>
              <a:t> sestavování a schvalování rozpočtu </a:t>
            </a:r>
          </a:p>
          <a:p>
            <a:r>
              <a:rPr lang="cs-CZ" dirty="0" smtClean="0"/>
              <a:t>Zásada </a:t>
            </a:r>
            <a:r>
              <a:rPr lang="cs-CZ" b="1" dirty="0" smtClean="0"/>
              <a:t>reálnosti a pravdivosti </a:t>
            </a:r>
          </a:p>
          <a:p>
            <a:r>
              <a:rPr lang="cs-CZ" dirty="0" smtClean="0"/>
              <a:t>Zásada </a:t>
            </a:r>
            <a:r>
              <a:rPr lang="cs-CZ" b="1" dirty="0" smtClean="0"/>
              <a:t>úplnosti a jednotnosti </a:t>
            </a:r>
            <a:r>
              <a:rPr lang="cs-CZ" dirty="0" smtClean="0"/>
              <a:t>rozpočtu </a:t>
            </a:r>
          </a:p>
          <a:p>
            <a:r>
              <a:rPr lang="cs-CZ" dirty="0" smtClean="0"/>
              <a:t>Zásada </a:t>
            </a:r>
            <a:r>
              <a:rPr lang="cs-CZ" b="1" dirty="0" smtClean="0"/>
              <a:t>dlouhodobé vyrovnanosti </a:t>
            </a:r>
            <a:r>
              <a:rPr lang="cs-CZ" dirty="0" smtClean="0"/>
              <a:t>rozpočtu </a:t>
            </a:r>
            <a:endParaRPr lang="cs-CZ" dirty="0"/>
          </a:p>
        </p:txBody>
      </p:sp>
    </p:spTree>
    <p:extLst>
      <p:ext uri="{BB962C8B-B14F-4D97-AF65-F5344CB8AC3E}">
        <p14:creationId xmlns:p14="http://schemas.microsoft.com/office/powerpoint/2010/main" val="78850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Důvody sestavování rozpočtu</a:t>
            </a:r>
            <a:endParaRPr lang="en-GB" dirty="0"/>
          </a:p>
        </p:txBody>
      </p:sp>
      <p:sp>
        <p:nvSpPr>
          <p:cNvPr id="3" name="Zástupný symbol pro obsah 2"/>
          <p:cNvSpPr>
            <a:spLocks noGrp="1"/>
          </p:cNvSpPr>
          <p:nvPr>
            <p:ph idx="1"/>
          </p:nvPr>
        </p:nvSpPr>
        <p:spPr/>
        <p:txBody>
          <a:bodyPr>
            <a:normAutofit fontScale="92500"/>
          </a:bodyPr>
          <a:lstStyle/>
          <a:p>
            <a:r>
              <a:rPr lang="cs-CZ" b="1" cap="none" dirty="0" smtClean="0"/>
              <a:t>Kvalitní plánování </a:t>
            </a:r>
            <a:r>
              <a:rPr lang="cs-CZ" cap="none" dirty="0" smtClean="0"/>
              <a:t>(plány jsou podrobně rozebrány, jsou v reálných dimenzích,..)</a:t>
            </a:r>
          </a:p>
          <a:p>
            <a:r>
              <a:rPr lang="cs-CZ" b="1" cap="none" dirty="0" smtClean="0"/>
              <a:t>Celkový pohled na činnost </a:t>
            </a:r>
            <a:r>
              <a:rPr lang="cs-CZ" cap="none" dirty="0" smtClean="0"/>
              <a:t>(které činnosti kolik stojí, zdůraznění priorit..)</a:t>
            </a:r>
          </a:p>
          <a:p>
            <a:r>
              <a:rPr lang="cs-CZ" b="1" cap="none" dirty="0" smtClean="0"/>
              <a:t>Kvalitní rozhodování </a:t>
            </a:r>
            <a:r>
              <a:rPr lang="cs-CZ" cap="none" dirty="0" smtClean="0"/>
              <a:t>(diskuze o rozpočtu pomáhá nalézt společná stanoviska)</a:t>
            </a:r>
          </a:p>
          <a:p>
            <a:r>
              <a:rPr lang="cs-CZ" b="1" cap="none" dirty="0" smtClean="0"/>
              <a:t>Organizační pravidla </a:t>
            </a:r>
            <a:r>
              <a:rPr lang="cs-CZ" cap="none" dirty="0" smtClean="0"/>
              <a:t>(sestavování umožňuje zřetelně stanovit pravomoci a odpovědnost)</a:t>
            </a:r>
          </a:p>
          <a:p>
            <a:r>
              <a:rPr lang="cs-CZ" b="1" cap="none" dirty="0" smtClean="0"/>
              <a:t>Hodnocení činnosti organizace </a:t>
            </a:r>
            <a:r>
              <a:rPr lang="cs-CZ" cap="none" dirty="0" smtClean="0"/>
              <a:t>(v návaznosti na plnění rozpočtu lze vyhodnocovat předpoklady se skutečností)</a:t>
            </a:r>
          </a:p>
          <a:p>
            <a:r>
              <a:rPr lang="cs-CZ" b="1" cap="none" dirty="0" smtClean="0"/>
              <a:t>Získávání prostředků </a:t>
            </a:r>
            <a:r>
              <a:rPr lang="cs-CZ" cap="none" dirty="0" smtClean="0"/>
              <a:t>(základní nástroj </a:t>
            </a:r>
            <a:r>
              <a:rPr lang="cs-CZ" cap="none" dirty="0" err="1" smtClean="0"/>
              <a:t>fundraisingu</a:t>
            </a:r>
            <a:r>
              <a:rPr lang="cs-CZ" cap="none" dirty="0" smtClean="0"/>
              <a:t>)</a:t>
            </a:r>
          </a:p>
          <a:p>
            <a:endParaRPr lang="en-GB" dirty="0"/>
          </a:p>
        </p:txBody>
      </p:sp>
    </p:spTree>
    <p:extLst>
      <p:ext uri="{BB962C8B-B14F-4D97-AF65-F5344CB8AC3E}">
        <p14:creationId xmlns:p14="http://schemas.microsoft.com/office/powerpoint/2010/main" val="394157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Základní funkce rozpočtu (to samé trochu jinak..)</a:t>
            </a:r>
            <a:endParaRPr lang="en-GB" sz="4000" dirty="0"/>
          </a:p>
        </p:txBody>
      </p:sp>
      <p:sp>
        <p:nvSpPr>
          <p:cNvPr id="3" name="Zástupný symbol pro obsah 2"/>
          <p:cNvSpPr>
            <a:spLocks noGrp="1"/>
          </p:cNvSpPr>
          <p:nvPr>
            <p:ph idx="1"/>
          </p:nvPr>
        </p:nvSpPr>
        <p:spPr/>
        <p:txBody>
          <a:bodyPr>
            <a:normAutofit lnSpcReduction="10000"/>
          </a:bodyPr>
          <a:lstStyle/>
          <a:p>
            <a:r>
              <a:rPr lang="cs-CZ" b="1" dirty="0" smtClean="0"/>
              <a:t>Stanovuje cíle </a:t>
            </a:r>
            <a:r>
              <a:rPr lang="cs-CZ" dirty="0" smtClean="0"/>
              <a:t>ve vývoji hodnotových veličin v daném období </a:t>
            </a:r>
            <a:r>
              <a:rPr lang="cs-CZ" b="1" dirty="0" smtClean="0"/>
              <a:t>v návaznosti na strategické</a:t>
            </a:r>
            <a:r>
              <a:rPr lang="cs-CZ" dirty="0" smtClean="0"/>
              <a:t> – dlouhodobé cíle. </a:t>
            </a:r>
            <a:r>
              <a:rPr lang="cs-CZ" dirty="0" smtClean="0">
                <a:solidFill>
                  <a:srgbClr val="FF0000"/>
                </a:solidFill>
              </a:rPr>
              <a:t>Plánovací funkce</a:t>
            </a:r>
          </a:p>
          <a:p>
            <a:r>
              <a:rPr lang="cs-CZ" b="1" dirty="0" smtClean="0"/>
              <a:t>Koordinuje</a:t>
            </a:r>
            <a:r>
              <a:rPr lang="cs-CZ" dirty="0" smtClean="0"/>
              <a:t> činnost středisek uvnitř organizace v návaznosti na vymezení jejich pravomoci a odpovědnosti. </a:t>
            </a:r>
            <a:r>
              <a:rPr lang="cs-CZ" dirty="0" smtClean="0">
                <a:solidFill>
                  <a:srgbClr val="FF0000"/>
                </a:solidFill>
              </a:rPr>
              <a:t>Koordinační funkce</a:t>
            </a:r>
          </a:p>
          <a:p>
            <a:r>
              <a:rPr lang="cs-CZ" b="1" dirty="0" smtClean="0"/>
              <a:t>Motivuje</a:t>
            </a:r>
            <a:r>
              <a:rPr lang="cs-CZ" dirty="0" smtClean="0"/>
              <a:t> řídící pracovníky k dosažení dílčích úkolů v souladu s cíli organizace jako celku. </a:t>
            </a:r>
            <a:r>
              <a:rPr lang="cs-CZ" dirty="0" smtClean="0">
                <a:solidFill>
                  <a:srgbClr val="FF0000"/>
                </a:solidFill>
              </a:rPr>
              <a:t>Motivační funkce</a:t>
            </a:r>
          </a:p>
          <a:p>
            <a:r>
              <a:rPr lang="cs-CZ" dirty="0" smtClean="0"/>
              <a:t>Je </a:t>
            </a:r>
            <a:r>
              <a:rPr lang="cs-CZ" b="1" dirty="0" smtClean="0"/>
              <a:t>nástrojem kontroly </a:t>
            </a:r>
            <a:r>
              <a:rPr lang="cs-CZ" dirty="0" smtClean="0"/>
              <a:t>skutečného vývoje hodnotových veličin v porovnání s jejich výši stanovenou rozpočtem. </a:t>
            </a:r>
            <a:r>
              <a:rPr lang="cs-CZ" dirty="0" smtClean="0">
                <a:solidFill>
                  <a:srgbClr val="FF0000"/>
                </a:solidFill>
              </a:rPr>
              <a:t>Kontrolní funkce</a:t>
            </a:r>
          </a:p>
          <a:p>
            <a:r>
              <a:rPr lang="cs-CZ" dirty="0" smtClean="0"/>
              <a:t>Umožňuje </a:t>
            </a:r>
            <a:r>
              <a:rPr lang="cs-CZ" b="1" dirty="0" smtClean="0"/>
              <a:t>měřit výsledek </a:t>
            </a:r>
            <a:r>
              <a:rPr lang="cs-CZ" dirty="0" smtClean="0"/>
              <a:t>činnosti středisek (řídících pracovníků). Plní </a:t>
            </a:r>
            <a:r>
              <a:rPr lang="cs-CZ" dirty="0" smtClean="0">
                <a:solidFill>
                  <a:srgbClr val="FF0000"/>
                </a:solidFill>
              </a:rPr>
              <a:t>funkci měření výkonnosti</a:t>
            </a:r>
            <a:r>
              <a:rPr lang="cs-CZ" dirty="0" smtClean="0"/>
              <a:t>.</a:t>
            </a:r>
            <a:endParaRPr lang="en-GB" dirty="0"/>
          </a:p>
        </p:txBody>
      </p:sp>
    </p:spTree>
    <p:extLst>
      <p:ext uri="{BB962C8B-B14F-4D97-AF65-F5344CB8AC3E}">
        <p14:creationId xmlns:p14="http://schemas.microsoft.com/office/powerpoint/2010/main" val="343014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ROZPOČTŮ I.</a:t>
            </a:r>
            <a:endParaRPr lang="en-GB" dirty="0"/>
          </a:p>
        </p:txBody>
      </p:sp>
      <p:sp>
        <p:nvSpPr>
          <p:cNvPr id="4" name="Zástupný symbol pro text 3"/>
          <p:cNvSpPr>
            <a:spLocks noGrp="1"/>
          </p:cNvSpPr>
          <p:nvPr>
            <p:ph type="body" idx="1"/>
          </p:nvPr>
        </p:nvSpPr>
        <p:spPr>
          <a:xfrm>
            <a:off x="839788" y="1681163"/>
            <a:ext cx="5157787" cy="534499"/>
          </a:xfrm>
        </p:spPr>
        <p:txBody>
          <a:bodyPr/>
          <a:lstStyle/>
          <a:p>
            <a:r>
              <a:rPr lang="cs-CZ" dirty="0" smtClean="0"/>
              <a:t>SCHODKOVÝ</a:t>
            </a:r>
            <a:endParaRPr lang="en-GB" dirty="0"/>
          </a:p>
        </p:txBody>
      </p:sp>
      <p:sp>
        <p:nvSpPr>
          <p:cNvPr id="5" name="Zástupný symbol pro obsah 4"/>
          <p:cNvSpPr>
            <a:spLocks noGrp="1"/>
          </p:cNvSpPr>
          <p:nvPr>
            <p:ph sz="half" idx="2"/>
          </p:nvPr>
        </p:nvSpPr>
        <p:spPr>
          <a:xfrm>
            <a:off x="839788" y="2215662"/>
            <a:ext cx="5157787" cy="3974001"/>
          </a:xfrm>
        </p:spPr>
        <p:txBody>
          <a:bodyPr>
            <a:normAutofit fontScale="70000" lnSpcReduction="20000"/>
          </a:bodyPr>
          <a:lstStyle/>
          <a:p>
            <a:r>
              <a:rPr lang="cs-CZ" cap="none" dirty="0" smtClean="0"/>
              <a:t>Není příliš obvyklý, V</a:t>
            </a:r>
            <a:r>
              <a:rPr lang="en-GB" cap="none" dirty="0" smtClean="0"/>
              <a:t>&gt;</a:t>
            </a:r>
            <a:r>
              <a:rPr lang="cs-CZ" cap="none" dirty="0" smtClean="0"/>
              <a:t>P</a:t>
            </a:r>
          </a:p>
          <a:p>
            <a:r>
              <a:rPr lang="cs-CZ" cap="none" dirty="0" smtClean="0"/>
              <a:t>Dochází k úbytku majetku, dlouhodobě neudržitelné</a:t>
            </a:r>
          </a:p>
          <a:p>
            <a:r>
              <a:rPr lang="cs-CZ" cap="none" dirty="0" smtClean="0"/>
              <a:t>Řešení krizové situace (př. obnova vyhořelé klubovny, pořízení </a:t>
            </a:r>
            <a:r>
              <a:rPr lang="cs-CZ" cap="none" dirty="0" err="1" smtClean="0"/>
              <a:t>fin</a:t>
            </a:r>
            <a:r>
              <a:rPr lang="cs-CZ" cap="none" dirty="0" smtClean="0"/>
              <a:t>. náročného majetku)</a:t>
            </a:r>
          </a:p>
          <a:p>
            <a:r>
              <a:rPr lang="cs-CZ" cap="none" dirty="0" smtClean="0"/>
              <a:t>Nutné uvažovat předem, z čeho bude schodek pokryt</a:t>
            </a:r>
          </a:p>
          <a:p>
            <a:pPr marL="0" indent="0">
              <a:buNone/>
            </a:pPr>
            <a:endParaRPr lang="cs-CZ" cap="none" dirty="0" smtClean="0"/>
          </a:p>
          <a:p>
            <a:pPr marL="0" indent="0">
              <a:buNone/>
            </a:pPr>
            <a:r>
              <a:rPr lang="cs-CZ" sz="3600" b="1" cap="none" dirty="0" smtClean="0"/>
              <a:t>  VYROVNANÝ</a:t>
            </a:r>
          </a:p>
          <a:p>
            <a:r>
              <a:rPr lang="cs-CZ" cap="none" dirty="0" smtClean="0"/>
              <a:t>Nejběžnější variantou</a:t>
            </a:r>
          </a:p>
          <a:p>
            <a:r>
              <a:rPr lang="cs-CZ" cap="none" dirty="0" smtClean="0"/>
              <a:t>Některé činnosti končí v plusu</a:t>
            </a:r>
            <a:r>
              <a:rPr lang="en-GB" cap="none" dirty="0" smtClean="0"/>
              <a:t> </a:t>
            </a:r>
            <a:r>
              <a:rPr lang="cs-CZ" cap="none" dirty="0" smtClean="0"/>
              <a:t>některé v mínusu</a:t>
            </a:r>
          </a:p>
          <a:p>
            <a:r>
              <a:rPr lang="cs-CZ" cap="none" dirty="0" smtClean="0"/>
              <a:t>Nemusí být zárukou efektivního hospodaření</a:t>
            </a:r>
          </a:p>
          <a:p>
            <a:endParaRPr lang="en-GB" dirty="0"/>
          </a:p>
        </p:txBody>
      </p:sp>
      <p:sp>
        <p:nvSpPr>
          <p:cNvPr id="6" name="Zástupný symbol pro text 5"/>
          <p:cNvSpPr>
            <a:spLocks noGrp="1"/>
          </p:cNvSpPr>
          <p:nvPr>
            <p:ph type="body" sz="quarter" idx="3"/>
          </p:nvPr>
        </p:nvSpPr>
        <p:spPr>
          <a:xfrm>
            <a:off x="6172200" y="1681163"/>
            <a:ext cx="5183188" cy="349860"/>
          </a:xfrm>
        </p:spPr>
        <p:txBody>
          <a:bodyPr>
            <a:normAutofit fontScale="92500" lnSpcReduction="20000"/>
          </a:bodyPr>
          <a:lstStyle/>
          <a:p>
            <a:r>
              <a:rPr lang="cs-CZ" dirty="0" smtClean="0"/>
              <a:t>PŘEBYTKOVÝ</a:t>
            </a:r>
            <a:endParaRPr lang="en-GB" dirty="0"/>
          </a:p>
        </p:txBody>
      </p:sp>
      <p:sp>
        <p:nvSpPr>
          <p:cNvPr id="7" name="Zástupný symbol pro obsah 6"/>
          <p:cNvSpPr>
            <a:spLocks noGrp="1"/>
          </p:cNvSpPr>
          <p:nvPr>
            <p:ph sz="quarter" idx="4"/>
          </p:nvPr>
        </p:nvSpPr>
        <p:spPr/>
        <p:txBody>
          <a:bodyPr>
            <a:normAutofit/>
          </a:bodyPr>
          <a:lstStyle/>
          <a:p>
            <a:r>
              <a:rPr lang="cs-CZ" sz="2200" dirty="0"/>
              <a:t>Organizace si chce „našetřit“ prostředky na další období</a:t>
            </a:r>
          </a:p>
          <a:p>
            <a:r>
              <a:rPr lang="cs-CZ" sz="2200" dirty="0"/>
              <a:t>Vzhledem k neziskovému charakteru NO je nutné vybrat, které činnosti je možné ukončit přebytkem</a:t>
            </a:r>
          </a:p>
          <a:p>
            <a:r>
              <a:rPr lang="cs-CZ" sz="2200" dirty="0"/>
              <a:t>Z některých zdrojů nelze tvořit zisk….</a:t>
            </a:r>
            <a:r>
              <a:rPr lang="cs-CZ" sz="2200" i="1" dirty="0" smtClean="0"/>
              <a:t>kterých?</a:t>
            </a:r>
            <a:endParaRPr lang="cs-CZ" sz="2200" i="1" dirty="0"/>
          </a:p>
          <a:p>
            <a:r>
              <a:rPr lang="cs-CZ" sz="2200" dirty="0"/>
              <a:t>Pro přebytkové rozpočty platí:</a:t>
            </a:r>
          </a:p>
          <a:p>
            <a:pPr lvl="1"/>
            <a:r>
              <a:rPr lang="cs-CZ" sz="2200" dirty="0"/>
              <a:t>Nedostatek vlastních zdrojů</a:t>
            </a:r>
          </a:p>
          <a:p>
            <a:pPr lvl="1"/>
            <a:r>
              <a:rPr lang="cs-CZ" sz="2200" dirty="0"/>
              <a:t>Tvorba finančních rezerv</a:t>
            </a:r>
          </a:p>
          <a:p>
            <a:endParaRPr lang="en-GB" dirty="0"/>
          </a:p>
        </p:txBody>
      </p:sp>
    </p:spTree>
    <p:extLst>
      <p:ext uri="{BB962C8B-B14F-4D97-AF65-F5344CB8AC3E}">
        <p14:creationId xmlns:p14="http://schemas.microsoft.com/office/powerpoint/2010/main" val="323199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TYPY ROZPOČTŮ II.</a:t>
            </a:r>
            <a:endParaRPr lang="en-GB" dirty="0"/>
          </a:p>
        </p:txBody>
      </p:sp>
      <p:sp>
        <p:nvSpPr>
          <p:cNvPr id="8" name="Zástupný symbol pro obsah 7"/>
          <p:cNvSpPr>
            <a:spLocks noGrp="1"/>
          </p:cNvSpPr>
          <p:nvPr>
            <p:ph idx="1"/>
          </p:nvPr>
        </p:nvSpPr>
        <p:spPr/>
        <p:txBody>
          <a:bodyPr>
            <a:normAutofit/>
          </a:bodyPr>
          <a:lstStyle/>
          <a:p>
            <a:r>
              <a:rPr lang="cs-CZ" dirty="0" smtClean="0"/>
              <a:t>Programový</a:t>
            </a:r>
          </a:p>
          <a:p>
            <a:r>
              <a:rPr lang="cs-CZ" dirty="0" smtClean="0"/>
              <a:t>Zdrojový</a:t>
            </a:r>
          </a:p>
          <a:p>
            <a:r>
              <a:rPr lang="cs-CZ" cap="none" dirty="0" smtClean="0"/>
              <a:t>CASH-FLOW (Rozpočet finančních toků)</a:t>
            </a:r>
          </a:p>
          <a:p>
            <a:endParaRPr lang="en-GB" dirty="0"/>
          </a:p>
        </p:txBody>
      </p:sp>
    </p:spTree>
    <p:extLst>
      <p:ext uri="{BB962C8B-B14F-4D97-AF65-F5344CB8AC3E}">
        <p14:creationId xmlns:p14="http://schemas.microsoft.com/office/powerpoint/2010/main" val="380659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98744"/>
          </a:xfrm>
        </p:spPr>
        <p:txBody>
          <a:bodyPr/>
          <a:lstStyle/>
          <a:p>
            <a:r>
              <a:rPr lang="cs-CZ" dirty="0" smtClean="0"/>
              <a:t>Programový rozpočet</a:t>
            </a:r>
            <a:endParaRPr lang="en-GB" dirty="0"/>
          </a:p>
        </p:txBody>
      </p:sp>
      <p:sp>
        <p:nvSpPr>
          <p:cNvPr id="3" name="Zástupný symbol pro obsah 2"/>
          <p:cNvSpPr>
            <a:spLocks noGrp="1"/>
          </p:cNvSpPr>
          <p:nvPr>
            <p:ph idx="1"/>
          </p:nvPr>
        </p:nvSpPr>
        <p:spPr>
          <a:xfrm>
            <a:off x="838200" y="1345223"/>
            <a:ext cx="10515600" cy="5372100"/>
          </a:xfrm>
        </p:spPr>
        <p:txBody>
          <a:bodyPr>
            <a:normAutofit fontScale="92500" lnSpcReduction="20000"/>
          </a:bodyPr>
          <a:lstStyle/>
          <a:p>
            <a:pPr marL="457200" lvl="1" indent="0">
              <a:buNone/>
            </a:pPr>
            <a:r>
              <a:rPr lang="cs-CZ" dirty="0">
                <a:solidFill>
                  <a:srgbClr val="FF0000"/>
                </a:solidFill>
              </a:rPr>
              <a:t>Ukazuje nákladovou náročnost jednotlivých činností, aktivit, projektů nebo </a:t>
            </a:r>
            <a:r>
              <a:rPr lang="cs-CZ" dirty="0" smtClean="0">
                <a:solidFill>
                  <a:srgbClr val="FF0000"/>
                </a:solidFill>
              </a:rPr>
              <a:t>středisek dané </a:t>
            </a:r>
            <a:r>
              <a:rPr lang="cs-CZ" dirty="0">
                <a:solidFill>
                  <a:srgbClr val="FF0000"/>
                </a:solidFill>
              </a:rPr>
              <a:t>NO a také zdroje krytí těchto nákladů</a:t>
            </a:r>
          </a:p>
          <a:p>
            <a:pPr marL="457200" lvl="1" indent="0">
              <a:buNone/>
            </a:pPr>
            <a:r>
              <a:rPr lang="cs-CZ" dirty="0">
                <a:solidFill>
                  <a:srgbClr val="FF0000"/>
                </a:solidFill>
              </a:rPr>
              <a:t>Obsahuje naplánované činnosti, součtem všech programů dostaneme celkový </a:t>
            </a:r>
            <a:r>
              <a:rPr lang="cs-CZ" dirty="0" smtClean="0">
                <a:solidFill>
                  <a:srgbClr val="FF0000"/>
                </a:solidFill>
              </a:rPr>
              <a:t>rozpočet</a:t>
            </a:r>
          </a:p>
          <a:p>
            <a:pPr marL="457200" lvl="1" indent="0">
              <a:buNone/>
            </a:pPr>
            <a:endParaRPr lang="cs-CZ" dirty="0">
              <a:solidFill>
                <a:srgbClr val="FF0000"/>
              </a:solidFill>
            </a:endParaRPr>
          </a:p>
          <a:p>
            <a:pPr marL="0" indent="0">
              <a:buNone/>
            </a:pPr>
            <a:r>
              <a:rPr lang="cs-CZ" dirty="0" smtClean="0"/>
              <a:t>Rozčlenění celé organizace na jednotlivé činnosti (programy) </a:t>
            </a:r>
          </a:p>
          <a:p>
            <a:r>
              <a:rPr lang="cs-CZ" dirty="0" smtClean="0"/>
              <a:t>Náklady (včetně rozčlenění režijních nákladů) </a:t>
            </a:r>
          </a:p>
          <a:p>
            <a:r>
              <a:rPr lang="cs-CZ" dirty="0" smtClean="0"/>
              <a:t>Výnosy (zdroje finančních prostředků) </a:t>
            </a:r>
          </a:p>
          <a:p>
            <a:endParaRPr lang="cs-CZ" dirty="0" smtClean="0"/>
          </a:p>
          <a:p>
            <a:pPr marL="0" indent="0">
              <a:buNone/>
            </a:pPr>
            <a:r>
              <a:rPr lang="cs-CZ" b="1" dirty="0" smtClean="0"/>
              <a:t>Jednotlivé fáze tvorby </a:t>
            </a:r>
          </a:p>
          <a:p>
            <a:pPr marL="0" indent="0">
              <a:buNone/>
            </a:pPr>
            <a:r>
              <a:rPr lang="cs-CZ" dirty="0" smtClean="0"/>
              <a:t>1.Identifikace jednotlivých programů (nákladová střediska) </a:t>
            </a:r>
          </a:p>
          <a:p>
            <a:pPr marL="0" indent="0">
              <a:buNone/>
            </a:pPr>
            <a:r>
              <a:rPr lang="cs-CZ" dirty="0" smtClean="0"/>
              <a:t>2.Vyjádření přímých nákladů (nákupy, služby, osobní náklady, investice - odpisy, ostatní) </a:t>
            </a:r>
          </a:p>
          <a:p>
            <a:pPr marL="0" indent="0">
              <a:buNone/>
            </a:pPr>
            <a:r>
              <a:rPr lang="cs-CZ" dirty="0" smtClean="0"/>
              <a:t>3.Klíčování režijních nákladů </a:t>
            </a:r>
          </a:p>
          <a:p>
            <a:pPr marL="0" indent="0">
              <a:buNone/>
            </a:pPr>
            <a:r>
              <a:rPr lang="cs-CZ" dirty="0" smtClean="0"/>
              <a:t>4.Stanovení (odhad) výnosů – stanovení ceny produktů </a:t>
            </a:r>
          </a:p>
          <a:p>
            <a:pPr marL="0" indent="0">
              <a:buNone/>
            </a:pPr>
            <a:endParaRPr lang="cs-CZ" dirty="0"/>
          </a:p>
        </p:txBody>
      </p:sp>
    </p:spTree>
    <p:extLst>
      <p:ext uri="{BB962C8B-B14F-4D97-AF65-F5344CB8AC3E}">
        <p14:creationId xmlns:p14="http://schemas.microsoft.com/office/powerpoint/2010/main" val="342644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Programový rozpočet</a:t>
            </a:r>
            <a:endParaRPr lang="en-GB" dirty="0"/>
          </a:p>
        </p:txBody>
      </p:sp>
      <p:pic>
        <p:nvPicPr>
          <p:cNvPr id="4" name="Zástupný symbol pro obsah 3"/>
          <p:cNvPicPr>
            <a:picLocks noGrp="1" noChangeAspect="1"/>
          </p:cNvPicPr>
          <p:nvPr>
            <p:ph idx="1"/>
          </p:nvPr>
        </p:nvPicPr>
        <p:blipFill rotWithShape="1">
          <a:blip r:embed="rId2"/>
          <a:srcRect l="36096" t="30008" r="14349" b="27699"/>
          <a:stretch/>
        </p:blipFill>
        <p:spPr>
          <a:xfrm>
            <a:off x="967153" y="1600199"/>
            <a:ext cx="8105001" cy="3903786"/>
          </a:xfrm>
          <a:prstGeom prst="rect">
            <a:avLst/>
          </a:prstGeom>
        </p:spPr>
      </p:pic>
    </p:spTree>
    <p:extLst>
      <p:ext uri="{BB962C8B-B14F-4D97-AF65-F5344CB8AC3E}">
        <p14:creationId xmlns:p14="http://schemas.microsoft.com/office/powerpoint/2010/main" val="256592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Zdrojový rozpočet</a:t>
            </a:r>
            <a:endParaRPr lang="en-GB" dirty="0"/>
          </a:p>
        </p:txBody>
      </p:sp>
      <p:sp>
        <p:nvSpPr>
          <p:cNvPr id="3" name="Zástupný symbol pro obsah 2"/>
          <p:cNvSpPr>
            <a:spLocks noGrp="1"/>
          </p:cNvSpPr>
          <p:nvPr>
            <p:ph idx="1"/>
          </p:nvPr>
        </p:nvSpPr>
        <p:spPr/>
        <p:txBody>
          <a:bodyPr/>
          <a:lstStyle/>
          <a:p>
            <a:r>
              <a:rPr lang="cs-CZ" dirty="0" smtClean="0"/>
              <a:t>Vícezdrojové financování: určení z kterých zdrojů budeme hradit které druhy nákladů</a:t>
            </a:r>
          </a:p>
          <a:p>
            <a:pPr lvl="1"/>
            <a:r>
              <a:rPr lang="cs-CZ" cap="none" dirty="0" smtClean="0"/>
              <a:t>Ke každému programu, aktivitě je určen i zdroj, kde na dané výdaje vezmeme</a:t>
            </a:r>
          </a:p>
          <a:p>
            <a:pPr lvl="1"/>
            <a:r>
              <a:rPr lang="cs-CZ" cap="none" dirty="0" smtClean="0"/>
              <a:t>Kdo všechno se podílí na financování projektu</a:t>
            </a:r>
          </a:p>
          <a:p>
            <a:pPr lvl="1"/>
            <a:r>
              <a:rPr lang="cs-CZ" cap="none" dirty="0" smtClean="0"/>
              <a:t>Některé zdroje mají přesně dané užití…</a:t>
            </a:r>
            <a:endParaRPr lang="cs-CZ" dirty="0" smtClean="0"/>
          </a:p>
          <a:p>
            <a:endParaRPr lang="en-GB" dirty="0"/>
          </a:p>
        </p:txBody>
      </p:sp>
    </p:spTree>
    <p:extLst>
      <p:ext uri="{BB962C8B-B14F-4D97-AF65-F5344CB8AC3E}">
        <p14:creationId xmlns:p14="http://schemas.microsoft.com/office/powerpoint/2010/main" val="302419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Rozpočtování</a:t>
            </a:r>
            <a:endParaRPr lang="en-GB" dirty="0"/>
          </a:p>
        </p:txBody>
      </p:sp>
      <p:sp>
        <p:nvSpPr>
          <p:cNvPr id="3" name="Podnadpis 2"/>
          <p:cNvSpPr>
            <a:spLocks noGrp="1"/>
          </p:cNvSpPr>
          <p:nvPr>
            <p:ph type="subTitle" idx="1"/>
          </p:nvPr>
        </p:nvSpPr>
        <p:spPr/>
        <p:txBody>
          <a:bodyPr/>
          <a:lstStyle/>
          <a:p>
            <a:r>
              <a:rPr lang="cs-CZ" dirty="0" smtClean="0"/>
              <a:t>1. blok / 2. 11. 2019</a:t>
            </a:r>
            <a:endParaRPr lang="en-GB" dirty="0"/>
          </a:p>
        </p:txBody>
      </p:sp>
    </p:spTree>
    <p:extLst>
      <p:ext uri="{BB962C8B-B14F-4D97-AF65-F5344CB8AC3E}">
        <p14:creationId xmlns:p14="http://schemas.microsoft.com/office/powerpoint/2010/main" val="230736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Zdrojový rozpočet</a:t>
            </a:r>
            <a:endParaRPr lang="en-GB" dirty="0"/>
          </a:p>
        </p:txBody>
      </p:sp>
      <p:pic>
        <p:nvPicPr>
          <p:cNvPr id="4" name="Zástupný symbol pro obsah 3"/>
          <p:cNvPicPr>
            <a:picLocks noGrp="1" noChangeAspect="1"/>
          </p:cNvPicPr>
          <p:nvPr>
            <p:ph idx="1"/>
          </p:nvPr>
        </p:nvPicPr>
        <p:blipFill rotWithShape="1">
          <a:blip r:embed="rId2"/>
          <a:srcRect l="36778" t="45739" r="15145" b="9000"/>
          <a:stretch/>
        </p:blipFill>
        <p:spPr>
          <a:xfrm>
            <a:off x="1046285" y="1690688"/>
            <a:ext cx="7931548" cy="4200158"/>
          </a:xfrm>
          <a:prstGeom prst="rect">
            <a:avLst/>
          </a:prstGeom>
        </p:spPr>
      </p:pic>
    </p:spTree>
    <p:extLst>
      <p:ext uri="{BB962C8B-B14F-4D97-AF65-F5344CB8AC3E}">
        <p14:creationId xmlns:p14="http://schemas.microsoft.com/office/powerpoint/2010/main" val="323804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Cash </a:t>
            </a:r>
            <a:r>
              <a:rPr lang="cs-CZ" dirty="0" err="1" smtClean="0"/>
              <a:t>flow</a:t>
            </a:r>
            <a:r>
              <a:rPr lang="cs-CZ" dirty="0" smtClean="0"/>
              <a:t> rozpočet</a:t>
            </a:r>
            <a:endParaRPr lang="en-GB" dirty="0"/>
          </a:p>
        </p:txBody>
      </p:sp>
      <p:sp>
        <p:nvSpPr>
          <p:cNvPr id="3" name="Zástupný symbol pro obsah 2"/>
          <p:cNvSpPr>
            <a:spLocks noGrp="1"/>
          </p:cNvSpPr>
          <p:nvPr>
            <p:ph idx="1"/>
          </p:nvPr>
        </p:nvSpPr>
        <p:spPr/>
        <p:txBody>
          <a:bodyPr/>
          <a:lstStyle/>
          <a:p>
            <a:pPr lvl="1"/>
            <a:r>
              <a:rPr lang="cs-CZ" cap="none" dirty="0" smtClean="0"/>
              <a:t>Předešlé rozpočty neukazují plánovaný tok, tj. kdy NO dostane přislíbené prostředky na úhradu plánovaných nákladů</a:t>
            </a:r>
          </a:p>
          <a:p>
            <a:pPr lvl="1"/>
            <a:r>
              <a:rPr lang="cs-CZ" cap="none" dirty="0" smtClean="0"/>
              <a:t>Důležitý nástroj operativního finančního řízení</a:t>
            </a:r>
          </a:p>
          <a:p>
            <a:r>
              <a:rPr lang="cs-CZ" dirty="0" smtClean="0"/>
              <a:t>Upravuje programový rozpočet vzhledem ke skutečným tokům finančních prostředků </a:t>
            </a:r>
          </a:p>
          <a:p>
            <a:pPr lvl="1"/>
            <a:r>
              <a:rPr lang="cs-CZ" dirty="0" smtClean="0"/>
              <a:t>Roční </a:t>
            </a:r>
          </a:p>
          <a:p>
            <a:pPr lvl="1"/>
            <a:r>
              <a:rPr lang="cs-CZ" dirty="0" smtClean="0"/>
              <a:t>Čtvrtletní </a:t>
            </a:r>
          </a:p>
          <a:p>
            <a:pPr lvl="1"/>
            <a:r>
              <a:rPr lang="cs-CZ" dirty="0" smtClean="0"/>
              <a:t>Měsíční </a:t>
            </a:r>
            <a:endParaRPr lang="cs-CZ" dirty="0"/>
          </a:p>
        </p:txBody>
      </p:sp>
    </p:spTree>
    <p:extLst>
      <p:ext uri="{BB962C8B-B14F-4D97-AF65-F5344CB8AC3E}">
        <p14:creationId xmlns:p14="http://schemas.microsoft.com/office/powerpoint/2010/main" val="50683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Cash </a:t>
            </a:r>
            <a:r>
              <a:rPr lang="cs-CZ" dirty="0" err="1" smtClean="0"/>
              <a:t>flow</a:t>
            </a:r>
            <a:r>
              <a:rPr lang="cs-CZ" dirty="0" smtClean="0"/>
              <a:t> </a:t>
            </a:r>
            <a:br>
              <a:rPr lang="cs-CZ" dirty="0" smtClean="0"/>
            </a:br>
            <a:r>
              <a:rPr lang="cs-CZ" dirty="0" smtClean="0"/>
              <a:t>rozpočet</a:t>
            </a:r>
            <a:endParaRPr lang="en-GB" dirty="0"/>
          </a:p>
        </p:txBody>
      </p:sp>
      <p:pic>
        <p:nvPicPr>
          <p:cNvPr id="4" name="Zástupný symbol pro obsah 3"/>
          <p:cNvPicPr>
            <a:picLocks noGrp="1" noChangeAspect="1"/>
          </p:cNvPicPr>
          <p:nvPr>
            <p:ph idx="1"/>
          </p:nvPr>
        </p:nvPicPr>
        <p:blipFill rotWithShape="1">
          <a:blip r:embed="rId3"/>
          <a:srcRect l="32004" t="19795" r="32080" b="25367"/>
          <a:stretch/>
        </p:blipFill>
        <p:spPr>
          <a:xfrm>
            <a:off x="3842238" y="227219"/>
            <a:ext cx="7754816" cy="6660003"/>
          </a:xfrm>
          <a:prstGeom prst="rect">
            <a:avLst/>
          </a:prstGeom>
        </p:spPr>
      </p:pic>
    </p:spTree>
    <p:extLst>
      <p:ext uri="{BB962C8B-B14F-4D97-AF65-F5344CB8AC3E}">
        <p14:creationId xmlns:p14="http://schemas.microsoft.com/office/powerpoint/2010/main" val="121338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Projektování v neziskovém sektoru</a:t>
            </a:r>
            <a:endParaRPr lang="cs-CZ" dirty="0"/>
          </a:p>
        </p:txBody>
      </p:sp>
      <p:sp>
        <p:nvSpPr>
          <p:cNvPr id="3" name="Podnadpis 2"/>
          <p:cNvSpPr>
            <a:spLocks noGrp="1"/>
          </p:cNvSpPr>
          <p:nvPr>
            <p:ph type="subTitle" idx="1"/>
          </p:nvPr>
        </p:nvSpPr>
        <p:spPr/>
        <p:txBody>
          <a:bodyPr/>
          <a:lstStyle/>
          <a:p>
            <a:r>
              <a:rPr lang="cs-CZ" dirty="0" smtClean="0"/>
              <a:t>2.</a:t>
            </a:r>
            <a:r>
              <a:rPr lang="cs-CZ" dirty="0" smtClean="0"/>
              <a:t> blok / 2. 11. 2019</a:t>
            </a:r>
            <a:endParaRPr lang="en-GB" dirty="0" smtClean="0"/>
          </a:p>
          <a:p>
            <a:endParaRPr lang="cs-CZ" dirty="0"/>
          </a:p>
        </p:txBody>
      </p:sp>
    </p:spTree>
    <p:extLst>
      <p:ext uri="{BB962C8B-B14F-4D97-AF65-F5344CB8AC3E}">
        <p14:creationId xmlns:p14="http://schemas.microsoft.com/office/powerpoint/2010/main" val="3322207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Povíme si něco k….</a:t>
            </a:r>
            <a:endParaRPr lang="cs-CZ" dirty="0"/>
          </a:p>
        </p:txBody>
      </p:sp>
      <p:sp>
        <p:nvSpPr>
          <p:cNvPr id="3" name="Zástupný symbol pro obsah 2"/>
          <p:cNvSpPr>
            <a:spLocks noGrp="1"/>
          </p:cNvSpPr>
          <p:nvPr>
            <p:ph idx="1"/>
          </p:nvPr>
        </p:nvSpPr>
        <p:spPr/>
        <p:txBody>
          <a:bodyPr/>
          <a:lstStyle/>
          <a:p>
            <a:r>
              <a:rPr lang="cs-CZ" dirty="0" smtClean="0"/>
              <a:t>Terminologii projektového managementu</a:t>
            </a:r>
          </a:p>
          <a:p>
            <a:r>
              <a:rPr lang="cs-CZ" dirty="0" smtClean="0"/>
              <a:t>Logice projektového myšlení</a:t>
            </a:r>
          </a:p>
          <a:p>
            <a:r>
              <a:rPr lang="cs-CZ" dirty="0" smtClean="0"/>
              <a:t>Životnímu cyklu projektu</a:t>
            </a:r>
          </a:p>
          <a:p>
            <a:r>
              <a:rPr lang="cs-CZ" dirty="0" smtClean="0"/>
              <a:t>Vybraným metodám, technikám……při tvorbě, plánování a řízení projektů</a:t>
            </a:r>
          </a:p>
          <a:p>
            <a:r>
              <a:rPr lang="cs-CZ" dirty="0" smtClean="0"/>
              <a:t>Projektové žádosti</a:t>
            </a:r>
            <a:endParaRPr lang="cs-CZ" dirty="0"/>
          </a:p>
        </p:txBody>
      </p:sp>
    </p:spTree>
    <p:extLst>
      <p:ext uri="{BB962C8B-B14F-4D97-AF65-F5344CB8AC3E}">
        <p14:creationId xmlns:p14="http://schemas.microsoft.com/office/powerpoint/2010/main" val="233232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Projektový management (PM)</a:t>
            </a:r>
            <a:endParaRPr lang="cs-CZ" dirty="0"/>
          </a:p>
        </p:txBody>
      </p:sp>
      <p:sp>
        <p:nvSpPr>
          <p:cNvPr id="3" name="Zástupný symbol pro obsah 2"/>
          <p:cNvSpPr>
            <a:spLocks noGrp="1"/>
          </p:cNvSpPr>
          <p:nvPr>
            <p:ph idx="1"/>
          </p:nvPr>
        </p:nvSpPr>
        <p:spPr/>
        <p:txBody>
          <a:bodyPr>
            <a:normAutofit/>
          </a:bodyPr>
          <a:lstStyle/>
          <a:p>
            <a:r>
              <a:rPr lang="cs-CZ" dirty="0"/>
              <a:t>je </a:t>
            </a:r>
            <a:r>
              <a:rPr lang="cs-CZ" b="1" dirty="0" smtClean="0"/>
              <a:t>zejména řízením </a:t>
            </a:r>
            <a:r>
              <a:rPr lang="cs-CZ" b="1" dirty="0"/>
              <a:t>změn</a:t>
            </a:r>
            <a:r>
              <a:rPr lang="cs-CZ" dirty="0" smtClean="0"/>
              <a:t>, </a:t>
            </a:r>
          </a:p>
          <a:p>
            <a:r>
              <a:rPr lang="cs-CZ" dirty="0" smtClean="0"/>
              <a:t>je </a:t>
            </a:r>
            <a:r>
              <a:rPr lang="cs-CZ" b="1" dirty="0"/>
              <a:t>nezávislý na předmětu činnosti</a:t>
            </a:r>
            <a:r>
              <a:rPr lang="cs-CZ" dirty="0"/>
              <a:t>, kterým se organizace (společnost, firma, podnik) zabývá a </a:t>
            </a:r>
            <a:endParaRPr lang="cs-CZ" dirty="0" smtClean="0"/>
          </a:p>
          <a:p>
            <a:r>
              <a:rPr lang="cs-CZ" dirty="0" smtClean="0"/>
              <a:t>formuje </a:t>
            </a:r>
            <a:r>
              <a:rPr lang="cs-CZ" dirty="0"/>
              <a:t>se jako </a:t>
            </a:r>
            <a:r>
              <a:rPr lang="cs-CZ" b="1" dirty="0"/>
              <a:t>samostatná specializovaná </a:t>
            </a:r>
            <a:r>
              <a:rPr lang="cs-CZ" b="1" dirty="0" smtClean="0"/>
              <a:t>disciplína</a:t>
            </a:r>
            <a:r>
              <a:rPr lang="cs-CZ" dirty="0" smtClean="0"/>
              <a:t> v oblasti </a:t>
            </a:r>
            <a:r>
              <a:rPr lang="cs-CZ" dirty="0"/>
              <a:t>obecného </a:t>
            </a:r>
            <a:r>
              <a:rPr lang="cs-CZ" dirty="0" smtClean="0"/>
              <a:t>managementu (</a:t>
            </a:r>
            <a:r>
              <a:rPr lang="cs-CZ" dirty="0"/>
              <a:t>teorie řízení</a:t>
            </a:r>
            <a:r>
              <a:rPr lang="cs-CZ" dirty="0" smtClean="0"/>
              <a:t>).</a:t>
            </a:r>
          </a:p>
          <a:p>
            <a:r>
              <a:rPr lang="cs-CZ" b="1" dirty="0" smtClean="0"/>
              <a:t>Předmětem </a:t>
            </a:r>
            <a:r>
              <a:rPr lang="cs-CZ" dirty="0" smtClean="0"/>
              <a:t>PM je </a:t>
            </a:r>
            <a:r>
              <a:rPr lang="cs-CZ" b="1" dirty="0"/>
              <a:t>projekt</a:t>
            </a:r>
            <a:r>
              <a:rPr lang="cs-CZ" b="1" dirty="0" smtClean="0"/>
              <a:t>. </a:t>
            </a:r>
          </a:p>
          <a:p>
            <a:r>
              <a:rPr lang="cs-CZ" b="1" dirty="0" smtClean="0"/>
              <a:t>Smyslem</a:t>
            </a:r>
            <a:r>
              <a:rPr lang="cs-CZ" dirty="0" smtClean="0"/>
              <a:t> PM je </a:t>
            </a:r>
            <a:r>
              <a:rPr lang="cs-CZ" b="1" dirty="0" smtClean="0"/>
              <a:t>zajistit </a:t>
            </a:r>
            <a:r>
              <a:rPr lang="cs-CZ" b="1" dirty="0"/>
              <a:t>naplánování a realizaci úspěšného </a:t>
            </a:r>
            <a:r>
              <a:rPr lang="cs-CZ" b="1" dirty="0" smtClean="0"/>
              <a:t>projektu</a:t>
            </a:r>
            <a:r>
              <a:rPr lang="cs-CZ" dirty="0" smtClean="0"/>
              <a:t> (</a:t>
            </a:r>
            <a:r>
              <a:rPr lang="cs-CZ" dirty="0"/>
              <a:t>tzn. výsledný produkt je ve stanové kvalitě a nebyl překročen daný rozpočet ani termín</a:t>
            </a:r>
            <a:r>
              <a:rPr lang="cs-CZ" dirty="0" smtClean="0"/>
              <a:t>).</a:t>
            </a:r>
            <a:endParaRPr lang="cs-CZ" dirty="0"/>
          </a:p>
        </p:txBody>
      </p:sp>
    </p:spTree>
    <p:extLst>
      <p:ext uri="{BB962C8B-B14F-4D97-AF65-F5344CB8AC3E}">
        <p14:creationId xmlns:p14="http://schemas.microsoft.com/office/powerpoint/2010/main" val="249580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Projektový management</a:t>
            </a:r>
            <a:endParaRPr lang="cs-CZ" dirty="0"/>
          </a:p>
        </p:txBody>
      </p:sp>
      <p:sp>
        <p:nvSpPr>
          <p:cNvPr id="3" name="Zástupný symbol pro obsah 2"/>
          <p:cNvSpPr>
            <a:spLocks noGrp="1"/>
          </p:cNvSpPr>
          <p:nvPr>
            <p:ph idx="1"/>
          </p:nvPr>
        </p:nvSpPr>
        <p:spPr/>
        <p:txBody>
          <a:bodyPr/>
          <a:lstStyle/>
          <a:p>
            <a:r>
              <a:rPr lang="cs-CZ" dirty="0" smtClean="0"/>
              <a:t>PM představuje </a:t>
            </a:r>
            <a:r>
              <a:rPr lang="cs-CZ" b="1" dirty="0"/>
              <a:t>soustavu nástrojů, technik a praktik</a:t>
            </a:r>
            <a:r>
              <a:rPr lang="cs-CZ" dirty="0"/>
              <a:t>, které pomáhají změny prosadit</a:t>
            </a:r>
            <a:r>
              <a:rPr lang="cs-CZ" dirty="0" smtClean="0"/>
              <a:t>.</a:t>
            </a:r>
          </a:p>
          <a:p>
            <a:r>
              <a:rPr lang="cs-CZ" dirty="0" smtClean="0"/>
              <a:t>PM vede k </a:t>
            </a:r>
            <a:r>
              <a:rPr lang="cs-CZ" dirty="0">
                <a:solidFill>
                  <a:srgbClr val="FF0000"/>
                </a:solidFill>
              </a:rPr>
              <a:t>realizaci stanovených cílů v daném čase</a:t>
            </a:r>
            <a:r>
              <a:rPr lang="cs-CZ" dirty="0" smtClean="0">
                <a:solidFill>
                  <a:srgbClr val="FF0000"/>
                </a:solidFill>
              </a:rPr>
              <a:t>, s </a:t>
            </a:r>
            <a:r>
              <a:rPr lang="cs-CZ" dirty="0">
                <a:solidFill>
                  <a:srgbClr val="FF0000"/>
                </a:solidFill>
              </a:rPr>
              <a:t>určenými náklady a </a:t>
            </a:r>
            <a:r>
              <a:rPr lang="cs-CZ" dirty="0" smtClean="0">
                <a:solidFill>
                  <a:srgbClr val="FF0000"/>
                </a:solidFill>
              </a:rPr>
              <a:t>zdroji</a:t>
            </a:r>
            <a:r>
              <a:rPr lang="cs-CZ" dirty="0" smtClean="0"/>
              <a:t> a proto </a:t>
            </a:r>
            <a:r>
              <a:rPr lang="cs-CZ" dirty="0"/>
              <a:t>napomáhá k eliminaci možných bariér bránících úspěšnému zavedení plánovaných </a:t>
            </a:r>
            <a:r>
              <a:rPr lang="cs-CZ" dirty="0" smtClean="0"/>
              <a:t>změn.</a:t>
            </a:r>
          </a:p>
          <a:p>
            <a:pPr marL="0" indent="0">
              <a:buNone/>
            </a:pPr>
            <a:endParaRPr lang="cs-CZ" dirty="0"/>
          </a:p>
          <a:p>
            <a:pPr marL="0" indent="0">
              <a:buNone/>
            </a:pPr>
            <a:r>
              <a:rPr lang="cs-CZ" dirty="0" smtClean="0"/>
              <a:t>Řízení změn s využitím </a:t>
            </a:r>
            <a:r>
              <a:rPr lang="cs-CZ" dirty="0"/>
              <a:t>projektového managementu je úspěšnější než řízení změn </a:t>
            </a:r>
            <a:r>
              <a:rPr lang="cs-CZ" dirty="0" smtClean="0"/>
              <a:t>s využitím </a:t>
            </a:r>
            <a:r>
              <a:rPr lang="cs-CZ" dirty="0"/>
              <a:t>obecného managementu.</a:t>
            </a:r>
            <a:endParaRPr lang="cs-CZ" dirty="0" smtClean="0"/>
          </a:p>
        </p:txBody>
      </p:sp>
    </p:spTree>
    <p:extLst>
      <p:ext uri="{BB962C8B-B14F-4D97-AF65-F5344CB8AC3E}">
        <p14:creationId xmlns:p14="http://schemas.microsoft.com/office/powerpoint/2010/main" val="284693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Standardy a standardizace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Normy a standardy v managementu jsou </a:t>
            </a:r>
            <a:r>
              <a:rPr lang="cs-CZ" b="1" dirty="0"/>
              <a:t>závazná pravidla</a:t>
            </a:r>
            <a:r>
              <a:rPr lang="cs-CZ" b="1" dirty="0" smtClean="0"/>
              <a:t>, měřítka </a:t>
            </a:r>
            <a:r>
              <a:rPr lang="cs-CZ" b="1" dirty="0"/>
              <a:t>chování </a:t>
            </a:r>
            <a:r>
              <a:rPr lang="cs-CZ" dirty="0"/>
              <a:t>lidí v procesech nebo požadavky na vlastnosti produktů</a:t>
            </a:r>
            <a:r>
              <a:rPr lang="cs-CZ" dirty="0" smtClean="0"/>
              <a:t>.</a:t>
            </a:r>
          </a:p>
          <a:p>
            <a:r>
              <a:rPr lang="cs-CZ" dirty="0"/>
              <a:t>Představují </a:t>
            </a:r>
            <a:r>
              <a:rPr lang="cs-CZ" b="1" dirty="0"/>
              <a:t>společnou dohodu o vlastnostech produktů </a:t>
            </a:r>
            <a:r>
              <a:rPr lang="cs-CZ" dirty="0"/>
              <a:t>(výrobků, služeb), </a:t>
            </a:r>
            <a:r>
              <a:rPr lang="cs-CZ" b="1" dirty="0"/>
              <a:t>průběhu procesů či chování lidí</a:t>
            </a:r>
            <a:r>
              <a:rPr lang="cs-CZ" dirty="0"/>
              <a:t> s cílem sladění či zaručení jejich určitých </a:t>
            </a:r>
            <a:r>
              <a:rPr lang="cs-CZ" dirty="0">
                <a:solidFill>
                  <a:srgbClr val="FF0000"/>
                </a:solidFill>
              </a:rPr>
              <a:t>stejných vlastností, stejného chování či stejného způsobu řízení</a:t>
            </a:r>
            <a:r>
              <a:rPr lang="cs-CZ" dirty="0"/>
              <a:t>. </a:t>
            </a:r>
            <a:endParaRPr lang="cs-CZ" dirty="0" smtClean="0"/>
          </a:p>
          <a:p>
            <a:r>
              <a:rPr lang="cs-CZ" dirty="0"/>
              <a:t>Normy mohou být </a:t>
            </a:r>
            <a:r>
              <a:rPr lang="cs-CZ" b="1" dirty="0"/>
              <a:t>psané i nepsané </a:t>
            </a:r>
            <a:r>
              <a:rPr lang="cs-CZ" dirty="0"/>
              <a:t>(formalizované), normy se mohou dělit na technické a </a:t>
            </a:r>
            <a:r>
              <a:rPr lang="cs-CZ" dirty="0" smtClean="0"/>
              <a:t>ostatní a </a:t>
            </a:r>
            <a:r>
              <a:rPr lang="cs-CZ" dirty="0"/>
              <a:t>mají různou míru závaznosti a různý rozsah platnosti</a:t>
            </a:r>
            <a:r>
              <a:rPr lang="cs-CZ" dirty="0" smtClean="0"/>
              <a:t>.</a:t>
            </a:r>
          </a:p>
          <a:p>
            <a:r>
              <a:rPr lang="cs-CZ" dirty="0"/>
              <a:t>Pomocí norem a standardů se </a:t>
            </a:r>
            <a:r>
              <a:rPr lang="cs-CZ" b="1" dirty="0"/>
              <a:t>stanovují a vynucují společné vlastnosti, tvar, chování a postupy práce, definuje se </a:t>
            </a:r>
            <a:r>
              <a:rPr lang="cs-CZ" b="1" dirty="0" smtClean="0"/>
              <a:t>minimální standard </a:t>
            </a:r>
            <a:r>
              <a:rPr lang="cs-CZ" b="1" dirty="0"/>
              <a:t>nebo se hodnotí přijatelnost, obvyklost nebo stav procesů či produktů.</a:t>
            </a:r>
          </a:p>
        </p:txBody>
      </p:sp>
    </p:spTree>
    <p:extLst>
      <p:ext uri="{BB962C8B-B14F-4D97-AF65-F5344CB8AC3E}">
        <p14:creationId xmlns:p14="http://schemas.microsoft.com/office/powerpoint/2010/main" val="46152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Standardy a standardizace</a:t>
            </a:r>
            <a:endParaRPr lang="cs-CZ" dirty="0"/>
          </a:p>
        </p:txBody>
      </p:sp>
      <p:sp>
        <p:nvSpPr>
          <p:cNvPr id="3" name="Zástupný symbol pro obsah 2"/>
          <p:cNvSpPr>
            <a:spLocks noGrp="1"/>
          </p:cNvSpPr>
          <p:nvPr>
            <p:ph idx="1"/>
          </p:nvPr>
        </p:nvSpPr>
        <p:spPr/>
        <p:txBody>
          <a:bodyPr/>
          <a:lstStyle/>
          <a:p>
            <a:r>
              <a:rPr lang="cs-CZ" dirty="0"/>
              <a:t>Standardy </a:t>
            </a:r>
            <a:r>
              <a:rPr lang="cs-CZ" dirty="0" smtClean="0"/>
              <a:t>PM představují </a:t>
            </a:r>
            <a:r>
              <a:rPr lang="cs-CZ" b="1" dirty="0"/>
              <a:t>doporučení, osvědčené metody, filozofii řízení. </a:t>
            </a:r>
            <a:endParaRPr lang="cs-CZ" b="1" dirty="0" smtClean="0"/>
          </a:p>
          <a:p>
            <a:r>
              <a:rPr lang="cs-CZ" dirty="0"/>
              <a:t>Tématu řízení projektů na mezinárodní úrovni se věnují různé </a:t>
            </a:r>
            <a:r>
              <a:rPr lang="cs-CZ" b="1" dirty="0"/>
              <a:t>profesní organizace </a:t>
            </a:r>
            <a:r>
              <a:rPr lang="cs-CZ" dirty="0"/>
              <a:t>nebo organizace vydávající standardy</a:t>
            </a:r>
            <a:r>
              <a:rPr lang="cs-CZ" dirty="0" smtClean="0"/>
              <a:t>.</a:t>
            </a:r>
          </a:p>
          <a:p>
            <a:pPr lvl="1"/>
            <a:r>
              <a:rPr lang="en-US" dirty="0"/>
              <a:t>PMI(Project Management Institute), </a:t>
            </a:r>
            <a:endParaRPr lang="cs-CZ" dirty="0" smtClean="0"/>
          </a:p>
          <a:p>
            <a:pPr lvl="1"/>
            <a:r>
              <a:rPr lang="en-US" dirty="0" smtClean="0"/>
              <a:t>IPMA(</a:t>
            </a:r>
            <a:r>
              <a:rPr lang="en-US" dirty="0" err="1" smtClean="0"/>
              <a:t>Intertional</a:t>
            </a:r>
            <a:r>
              <a:rPr lang="en-US" dirty="0" smtClean="0"/>
              <a:t> </a:t>
            </a:r>
            <a:r>
              <a:rPr lang="en-US" dirty="0"/>
              <a:t>Project Management Association), </a:t>
            </a:r>
            <a:endParaRPr lang="cs-CZ" dirty="0" smtClean="0"/>
          </a:p>
          <a:p>
            <a:pPr lvl="1"/>
            <a:r>
              <a:rPr lang="en-US" dirty="0" smtClean="0"/>
              <a:t>OGC(Office </a:t>
            </a:r>
            <a:r>
              <a:rPr lang="en-US" dirty="0"/>
              <a:t>of Government Commerce). </a:t>
            </a:r>
            <a:endParaRPr lang="cs-CZ" dirty="0"/>
          </a:p>
        </p:txBody>
      </p:sp>
    </p:spTree>
    <p:extLst>
      <p:ext uri="{BB962C8B-B14F-4D97-AF65-F5344CB8AC3E}">
        <p14:creationId xmlns:p14="http://schemas.microsoft.com/office/powerpoint/2010/main" val="12454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Oborové </a:t>
            </a:r>
            <a:r>
              <a:rPr lang="cs-CZ" dirty="0"/>
              <a:t>a </a:t>
            </a:r>
            <a:r>
              <a:rPr lang="cs-CZ" dirty="0" smtClean="0"/>
              <a:t>dílčí metodiky </a:t>
            </a:r>
            <a:r>
              <a:rPr lang="cs-CZ" dirty="0"/>
              <a:t>pro řízení projektů.</a:t>
            </a:r>
          </a:p>
        </p:txBody>
      </p:sp>
      <p:sp>
        <p:nvSpPr>
          <p:cNvPr id="3" name="Zástupný symbol pro obsah 2"/>
          <p:cNvSpPr>
            <a:spLocks noGrp="1"/>
          </p:cNvSpPr>
          <p:nvPr>
            <p:ph idx="1"/>
          </p:nvPr>
        </p:nvSpPr>
        <p:spPr/>
        <p:txBody>
          <a:bodyPr>
            <a:normAutofit fontScale="70000" lnSpcReduction="20000"/>
          </a:bodyPr>
          <a:lstStyle/>
          <a:p>
            <a:r>
              <a:rPr lang="en-US" b="1" dirty="0"/>
              <a:t>PMBOK </a:t>
            </a:r>
            <a:r>
              <a:rPr lang="en-US" dirty="0"/>
              <a:t>(Project Management Body of Knowledge</a:t>
            </a:r>
            <a:r>
              <a:rPr lang="en-US" dirty="0" smtClean="0"/>
              <a:t>)</a:t>
            </a:r>
            <a:endParaRPr lang="cs-CZ" dirty="0" smtClean="0"/>
          </a:p>
          <a:p>
            <a:pPr marL="0" indent="0">
              <a:buNone/>
            </a:pPr>
            <a:r>
              <a:rPr lang="cs-CZ" dirty="0" smtClean="0"/>
              <a:t>PMBOK </a:t>
            </a:r>
            <a:r>
              <a:rPr lang="cs-CZ" dirty="0"/>
              <a:t>se dělí na 9 základních znalostních oblastí, které dohromady tvoří model projektového řízení. </a:t>
            </a:r>
            <a:endParaRPr lang="cs-CZ" dirty="0" smtClean="0"/>
          </a:p>
          <a:p>
            <a:r>
              <a:rPr lang="en-US" b="1" dirty="0"/>
              <a:t>PRINCE2 </a:t>
            </a:r>
            <a:r>
              <a:rPr lang="en-US" dirty="0"/>
              <a:t>(</a:t>
            </a:r>
            <a:r>
              <a:rPr lang="en-US" dirty="0" err="1"/>
              <a:t>PRojects</a:t>
            </a:r>
            <a:r>
              <a:rPr lang="en-US" dirty="0"/>
              <a:t> IN Controlled Environments</a:t>
            </a:r>
            <a:r>
              <a:rPr lang="en-US" dirty="0" smtClean="0"/>
              <a:t>)</a:t>
            </a:r>
            <a:endParaRPr lang="cs-CZ" dirty="0" smtClean="0"/>
          </a:p>
          <a:p>
            <a:pPr marL="0" indent="0">
              <a:buNone/>
            </a:pPr>
            <a:r>
              <a:rPr lang="cs-CZ" dirty="0" smtClean="0"/>
              <a:t>V současnosti je </a:t>
            </a:r>
            <a:r>
              <a:rPr lang="cs-CZ" dirty="0"/>
              <a:t>nejrozšířenější metodiku řízení projektů </a:t>
            </a:r>
            <a:r>
              <a:rPr lang="cs-CZ" dirty="0" smtClean="0"/>
              <a:t>v Evropě.</a:t>
            </a:r>
          </a:p>
          <a:p>
            <a:pPr marL="0" indent="0">
              <a:buNone/>
            </a:pPr>
            <a:endParaRPr lang="cs-CZ" dirty="0" smtClean="0"/>
          </a:p>
          <a:p>
            <a:pPr marL="0" indent="0">
              <a:buNone/>
            </a:pPr>
            <a:r>
              <a:rPr lang="cs-CZ" dirty="0"/>
              <a:t>Tyto metodiky a svým způsobem de-facto standardy obsahují vše potřebné k řízení projektů různého charakteru a různých velikostí. </a:t>
            </a:r>
            <a:r>
              <a:rPr lang="cs-CZ" b="1" dirty="0"/>
              <a:t>Rozhodnutí o tom, jakou metodu pro řízení projektů zvolit, je závislé především na třech základních </a:t>
            </a:r>
            <a:r>
              <a:rPr lang="cs-CZ" b="1" dirty="0" smtClean="0"/>
              <a:t>faktorech:</a:t>
            </a:r>
          </a:p>
          <a:p>
            <a:pPr marL="0" indent="0">
              <a:buNone/>
            </a:pPr>
            <a:r>
              <a:rPr lang="cs-CZ" dirty="0" smtClean="0"/>
              <a:t>- </a:t>
            </a:r>
            <a:r>
              <a:rPr lang="cs-CZ" b="1" dirty="0" smtClean="0"/>
              <a:t>Konkrétní </a:t>
            </a:r>
            <a:r>
              <a:rPr lang="cs-CZ" b="1" dirty="0"/>
              <a:t>organizaci </a:t>
            </a:r>
            <a:r>
              <a:rPr lang="cs-CZ" dirty="0"/>
              <a:t>(poslání, předmět činnosti, firemní kultura, velikost, způsob řízení, ...), ve které projekt </a:t>
            </a:r>
            <a:r>
              <a:rPr lang="cs-CZ" dirty="0" smtClean="0"/>
              <a:t>probíhá.</a:t>
            </a:r>
          </a:p>
          <a:p>
            <a:pPr marL="0" indent="0">
              <a:buNone/>
            </a:pPr>
            <a:r>
              <a:rPr lang="cs-CZ" dirty="0" smtClean="0"/>
              <a:t>- </a:t>
            </a:r>
            <a:r>
              <a:rPr lang="cs-CZ" b="1" dirty="0" smtClean="0"/>
              <a:t>Na </a:t>
            </a:r>
            <a:r>
              <a:rPr lang="cs-CZ" b="1" dirty="0"/>
              <a:t>specifikaci projektu </a:t>
            </a:r>
            <a:r>
              <a:rPr lang="cs-CZ" dirty="0"/>
              <a:t>(samotný </a:t>
            </a:r>
            <a:r>
              <a:rPr lang="cs-CZ" dirty="0" smtClean="0"/>
              <a:t>účel a </a:t>
            </a:r>
            <a:r>
              <a:rPr lang="cs-CZ" dirty="0"/>
              <a:t>cíle, finance, harmonogram, priority, kapacity, rizika, vazba na portfolio projektů, </a:t>
            </a:r>
            <a:r>
              <a:rPr lang="cs-CZ" dirty="0" smtClean="0"/>
              <a:t>...).</a:t>
            </a:r>
          </a:p>
          <a:p>
            <a:pPr marL="0" indent="0">
              <a:buNone/>
            </a:pPr>
            <a:r>
              <a:rPr lang="cs-CZ" dirty="0" smtClean="0"/>
              <a:t>- </a:t>
            </a:r>
            <a:r>
              <a:rPr lang="cs-CZ" b="1" dirty="0" smtClean="0"/>
              <a:t>Na kompetencích projektového manažera</a:t>
            </a:r>
            <a:r>
              <a:rPr lang="cs-CZ" dirty="0"/>
              <a:t>, který projekt řídí(a tedy na zkušenostech s konkrétní metodikou.)</a:t>
            </a:r>
          </a:p>
        </p:txBody>
      </p:sp>
    </p:spTree>
    <p:extLst>
      <p:ext uri="{BB962C8B-B14F-4D97-AF65-F5344CB8AC3E}">
        <p14:creationId xmlns:p14="http://schemas.microsoft.com/office/powerpoint/2010/main" val="371039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Začněme finančním </a:t>
            </a:r>
            <a:r>
              <a:rPr lang="cs-CZ" dirty="0" smtClean="0"/>
              <a:t>řízením v NO….</a:t>
            </a:r>
            <a:endParaRPr lang="en-GB"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FŘ: </a:t>
            </a:r>
            <a:r>
              <a:rPr lang="cs-CZ" cap="none" dirty="0" smtClean="0"/>
              <a:t>Komplex činností, jejichž cílem je vhodnými prostředky a metodami zajistit dostatečné množství financí, které umožní NO další existenci, rozvoj a plnění cílů.</a:t>
            </a:r>
          </a:p>
          <a:p>
            <a:pPr marL="0" indent="0">
              <a:buNone/>
            </a:pPr>
            <a:r>
              <a:rPr lang="cs-CZ" cap="none" dirty="0" smtClean="0"/>
              <a:t>FŘ: péče o prostředky a zdroje poté, co byly získány až do doby, kdy budou hospodárně využity.</a:t>
            </a:r>
          </a:p>
          <a:p>
            <a:pPr marL="0" indent="0">
              <a:buNone/>
            </a:pPr>
            <a:endParaRPr lang="cs-CZ" cap="none" dirty="0" smtClean="0"/>
          </a:p>
          <a:p>
            <a:pPr marL="0" indent="0">
              <a:buNone/>
            </a:pPr>
            <a:r>
              <a:rPr lang="cs-CZ" cap="none" dirty="0" smtClean="0"/>
              <a:t>FUNKCE </a:t>
            </a:r>
            <a:r>
              <a:rPr lang="cs-CZ" cap="none" dirty="0" smtClean="0"/>
              <a:t>FŘ:</a:t>
            </a:r>
          </a:p>
          <a:p>
            <a:pPr>
              <a:buFontTx/>
              <a:buChar char="-"/>
            </a:pPr>
            <a:r>
              <a:rPr lang="cs-CZ" b="1" cap="none" dirty="0" smtClean="0"/>
              <a:t>Plánovací</a:t>
            </a:r>
          </a:p>
          <a:p>
            <a:pPr>
              <a:buFontTx/>
              <a:buChar char="-"/>
            </a:pPr>
            <a:r>
              <a:rPr lang="cs-CZ" b="1" cap="none" dirty="0" err="1" smtClean="0"/>
              <a:t>Integrativní</a:t>
            </a:r>
            <a:r>
              <a:rPr lang="cs-CZ" cap="none" dirty="0" smtClean="0"/>
              <a:t> (celkový nadhled na činnost organizace.)</a:t>
            </a:r>
          </a:p>
          <a:p>
            <a:pPr>
              <a:buFontTx/>
              <a:buChar char="-"/>
            </a:pPr>
            <a:r>
              <a:rPr lang="cs-CZ" b="1" cap="none" dirty="0" smtClean="0"/>
              <a:t>Preventivní</a:t>
            </a:r>
            <a:r>
              <a:rPr lang="cs-CZ" cap="none" dirty="0" smtClean="0"/>
              <a:t> (kvalitní plánování pomáhá předejít fin</a:t>
            </a:r>
            <a:r>
              <a:rPr lang="cs-CZ" dirty="0" smtClean="0"/>
              <a:t>ančním</a:t>
            </a:r>
            <a:r>
              <a:rPr lang="cs-CZ" cap="none" dirty="0" smtClean="0"/>
              <a:t> ztrátám)</a:t>
            </a:r>
          </a:p>
          <a:p>
            <a:pPr>
              <a:buFontTx/>
              <a:buChar char="-"/>
            </a:pPr>
            <a:r>
              <a:rPr lang="cs-CZ" b="1" cap="none" dirty="0" smtClean="0"/>
              <a:t>Monitorovací</a:t>
            </a:r>
            <a:r>
              <a:rPr lang="cs-CZ" cap="none" dirty="0" smtClean="0"/>
              <a:t> (umožňuje minimalizovat nehospodárné nakládání financí, neefektivní vynakládání zdrojů)</a:t>
            </a:r>
          </a:p>
          <a:p>
            <a:pPr>
              <a:buFontTx/>
              <a:buChar char="-"/>
            </a:pPr>
            <a:r>
              <a:rPr lang="cs-CZ" b="1" cap="none" dirty="0" smtClean="0"/>
              <a:t>Informační</a:t>
            </a:r>
            <a:r>
              <a:rPr lang="cs-CZ" cap="none" dirty="0" smtClean="0"/>
              <a:t> (informace o výkonu organizace, kvalitě činnosti, tendencích,…)</a:t>
            </a:r>
          </a:p>
          <a:p>
            <a:pPr>
              <a:buFontTx/>
              <a:buChar char="-"/>
            </a:pPr>
            <a:r>
              <a:rPr lang="cs-CZ" b="1" cap="none" dirty="0" smtClean="0"/>
              <a:t>Evidenční</a:t>
            </a:r>
            <a:r>
              <a:rPr lang="cs-CZ" cap="none" dirty="0" smtClean="0"/>
              <a:t> (přehled nutný k dosažení fin</a:t>
            </a:r>
            <a:r>
              <a:rPr lang="cs-CZ" dirty="0" smtClean="0"/>
              <a:t>anční</a:t>
            </a:r>
            <a:r>
              <a:rPr lang="cs-CZ" cap="none" dirty="0" smtClean="0"/>
              <a:t> otevřenosti a průhlednosti)</a:t>
            </a:r>
          </a:p>
          <a:p>
            <a:pPr lvl="1">
              <a:buFontTx/>
              <a:buChar char="-"/>
            </a:pPr>
            <a:r>
              <a:rPr lang="cs-CZ" cap="none" dirty="0" smtClean="0"/>
              <a:t>Musí kdykoliv umět prokázat, že peníze a majetek jsou používány v souladu s cíli NO a sliby, které byly dány sponzorům, dárcům, rodičům členů, členům </a:t>
            </a:r>
            <a:r>
              <a:rPr lang="cs-CZ" cap="none" dirty="0" err="1" smtClean="0"/>
              <a:t>apod</a:t>
            </a:r>
            <a:r>
              <a:rPr lang="cs-CZ" cap="none" dirty="0" smtClean="0"/>
              <a:t>…</a:t>
            </a:r>
            <a:endParaRPr lang="cs-CZ" dirty="0" smtClean="0"/>
          </a:p>
        </p:txBody>
      </p:sp>
    </p:spTree>
    <p:extLst>
      <p:ext uri="{BB962C8B-B14F-4D97-AF65-F5344CB8AC3E}">
        <p14:creationId xmlns:p14="http://schemas.microsoft.com/office/powerpoint/2010/main" val="245993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Normy </a:t>
            </a:r>
            <a:r>
              <a:rPr lang="cs-CZ" dirty="0"/>
              <a:t>ISO</a:t>
            </a:r>
          </a:p>
        </p:txBody>
      </p:sp>
      <p:sp>
        <p:nvSpPr>
          <p:cNvPr id="3" name="Zástupný symbol pro obsah 2"/>
          <p:cNvSpPr>
            <a:spLocks noGrp="1"/>
          </p:cNvSpPr>
          <p:nvPr>
            <p:ph idx="1"/>
          </p:nvPr>
        </p:nvSpPr>
        <p:spPr/>
        <p:txBody>
          <a:bodyPr/>
          <a:lstStyle/>
          <a:p>
            <a:r>
              <a:rPr lang="cs-CZ" dirty="0" smtClean="0"/>
              <a:t>Umožňují certifikovat </a:t>
            </a:r>
            <a:r>
              <a:rPr lang="cs-CZ" dirty="0"/>
              <a:t>systém řízení projektů v </a:t>
            </a:r>
            <a:r>
              <a:rPr lang="cs-CZ" dirty="0" smtClean="0"/>
              <a:t>organizaci</a:t>
            </a:r>
          </a:p>
          <a:p>
            <a:r>
              <a:rPr lang="cs-CZ" dirty="0"/>
              <a:t>Normy ISO nepředstavují komplexní standard, ale tzv. Směrnici jakosti </a:t>
            </a:r>
            <a:r>
              <a:rPr lang="cs-CZ" dirty="0" smtClean="0"/>
              <a:t>v managementu </a:t>
            </a:r>
            <a:r>
              <a:rPr lang="cs-CZ" dirty="0"/>
              <a:t>projektu</a:t>
            </a:r>
            <a:r>
              <a:rPr lang="cs-CZ" dirty="0" smtClean="0"/>
              <a:t>. (</a:t>
            </a:r>
            <a:r>
              <a:rPr lang="cs-CZ" dirty="0" err="1" smtClean="0"/>
              <a:t>např</a:t>
            </a:r>
            <a:r>
              <a:rPr lang="cs-CZ" dirty="0" smtClean="0"/>
              <a:t> I</a:t>
            </a:r>
            <a:r>
              <a:rPr lang="cs-CZ" dirty="0"/>
              <a:t>SO </a:t>
            </a:r>
            <a:r>
              <a:rPr lang="cs-CZ" dirty="0" smtClean="0"/>
              <a:t>10006)</a:t>
            </a:r>
            <a:endParaRPr lang="cs-CZ" dirty="0"/>
          </a:p>
        </p:txBody>
      </p:sp>
    </p:spTree>
    <p:extLst>
      <p:ext uri="{BB962C8B-B14F-4D97-AF65-F5344CB8AC3E}">
        <p14:creationId xmlns:p14="http://schemas.microsoft.com/office/powerpoint/2010/main" val="125108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3" name="Zástupný symbol pro obsah 2"/>
          <p:cNvSpPr>
            <a:spLocks noGrp="1"/>
          </p:cNvSpPr>
          <p:nvPr>
            <p:ph idx="1"/>
          </p:nvPr>
        </p:nvSpPr>
        <p:spPr>
          <a:xfrm>
            <a:off x="838200" y="2509023"/>
            <a:ext cx="10515600" cy="3667939"/>
          </a:xfrm>
        </p:spPr>
        <p:txBody>
          <a:bodyPr>
            <a:normAutofit lnSpcReduction="10000"/>
          </a:bodyPr>
          <a:lstStyle/>
          <a:p>
            <a:r>
              <a:rPr lang="cs-CZ" dirty="0" smtClean="0"/>
              <a:t>Formou </a:t>
            </a:r>
            <a:r>
              <a:rPr lang="cs-CZ" dirty="0"/>
              <a:t>projektu lze </a:t>
            </a:r>
            <a:r>
              <a:rPr lang="cs-CZ" dirty="0" smtClean="0"/>
              <a:t>realizovat např</a:t>
            </a:r>
            <a:r>
              <a:rPr lang="cs-CZ" dirty="0"/>
              <a:t>. vývoj nového výrobku nebo služby</a:t>
            </a:r>
            <a:r>
              <a:rPr lang="cs-CZ" dirty="0" smtClean="0"/>
              <a:t>, různé typy dodávek </a:t>
            </a:r>
            <a:r>
              <a:rPr lang="cs-CZ" dirty="0"/>
              <a:t>(produktů) zákazníkům nebo různé aktivity uvnitř organizace, např. změnu organizační struktury, obměnu personálu, změnu firemního stylu, apod. </a:t>
            </a:r>
            <a:endParaRPr lang="cs-CZ" dirty="0" smtClean="0"/>
          </a:p>
          <a:p>
            <a:r>
              <a:rPr lang="cs-CZ" dirty="0" smtClean="0"/>
              <a:t>Mezi </a:t>
            </a:r>
            <a:r>
              <a:rPr lang="cs-CZ" dirty="0"/>
              <a:t>typické příklady projektů lze zařadit stavbu domu, přehrady, dálnice, politickou kampaň, aj. </a:t>
            </a:r>
            <a:endParaRPr lang="cs-CZ" dirty="0" smtClean="0"/>
          </a:p>
          <a:p>
            <a:pPr marL="0" indent="0">
              <a:buNone/>
            </a:pPr>
            <a:endParaRPr lang="cs-CZ" dirty="0" smtClean="0"/>
          </a:p>
          <a:p>
            <a:pPr marL="0" indent="0">
              <a:buNone/>
            </a:pPr>
            <a:r>
              <a:rPr lang="cs-CZ" dirty="0" smtClean="0">
                <a:latin typeface="Garamond" panose="02020404030301010803" pitchFamily="18" charset="0"/>
              </a:rPr>
              <a:t>→ </a:t>
            </a:r>
            <a:r>
              <a:rPr lang="cs-CZ" dirty="0">
                <a:solidFill>
                  <a:srgbClr val="FF0000"/>
                </a:solidFill>
              </a:rPr>
              <a:t>Projektové řízení se ve skutečnosti týká většiny organizací, ať si to uvědomují nebo ne</a:t>
            </a:r>
            <a:r>
              <a:rPr lang="cs-CZ" dirty="0"/>
              <a:t>. Jedná se pouze o míru jeho využití a intenzity. </a:t>
            </a:r>
          </a:p>
        </p:txBody>
      </p:sp>
      <p:sp>
        <p:nvSpPr>
          <p:cNvPr id="5" name="TextovéPole 4"/>
          <p:cNvSpPr txBox="1"/>
          <p:nvPr/>
        </p:nvSpPr>
        <p:spPr>
          <a:xfrm>
            <a:off x="3066586" y="1367522"/>
            <a:ext cx="4560849" cy="646331"/>
          </a:xfrm>
          <a:prstGeom prst="rect">
            <a:avLst/>
          </a:prstGeom>
          <a:solidFill>
            <a:schemeClr val="bg1">
              <a:lumMod val="95000"/>
            </a:schemeClr>
          </a:solidFill>
        </p:spPr>
        <p:txBody>
          <a:bodyPr wrap="square" rtlCol="0">
            <a:spAutoFit/>
          </a:bodyPr>
          <a:lstStyle/>
          <a:p>
            <a:r>
              <a:rPr lang="cs-CZ" dirty="0" smtClean="0"/>
              <a:t>Jsou </a:t>
            </a:r>
            <a:r>
              <a:rPr lang="cs-CZ" dirty="0"/>
              <a:t>všechny činnosti v organizaci, označované jako projekty, skutečnými projekty? </a:t>
            </a:r>
          </a:p>
        </p:txBody>
      </p:sp>
      <p:sp>
        <p:nvSpPr>
          <p:cNvPr id="6" name="TextovéPole 5"/>
          <p:cNvSpPr txBox="1"/>
          <p:nvPr/>
        </p:nvSpPr>
        <p:spPr>
          <a:xfrm>
            <a:off x="7772400" y="467276"/>
            <a:ext cx="3791416" cy="646331"/>
          </a:xfrm>
          <a:prstGeom prst="rect">
            <a:avLst/>
          </a:prstGeom>
          <a:solidFill>
            <a:schemeClr val="bg1">
              <a:lumMod val="95000"/>
            </a:schemeClr>
          </a:solidFill>
        </p:spPr>
        <p:txBody>
          <a:bodyPr wrap="square" rtlCol="0">
            <a:spAutoFit/>
          </a:bodyPr>
          <a:lstStyle/>
          <a:p>
            <a:r>
              <a:rPr lang="cs-CZ" dirty="0" smtClean="0"/>
              <a:t>Co </a:t>
            </a:r>
            <a:r>
              <a:rPr lang="cs-CZ" dirty="0"/>
              <a:t>lze standardně realizovat formou projektu</a:t>
            </a:r>
            <a:r>
              <a:rPr lang="cs-CZ" dirty="0" smtClean="0"/>
              <a:t>?</a:t>
            </a:r>
            <a:endParaRPr lang="cs-CZ" dirty="0"/>
          </a:p>
        </p:txBody>
      </p:sp>
    </p:spTree>
    <p:extLst>
      <p:ext uri="{BB962C8B-B14F-4D97-AF65-F5344CB8AC3E}">
        <p14:creationId xmlns:p14="http://schemas.microsoft.com/office/powerpoint/2010/main" val="20692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Předmětem </a:t>
            </a:r>
            <a:r>
              <a:rPr lang="cs-CZ" dirty="0" smtClean="0"/>
              <a:t>PM je </a:t>
            </a:r>
            <a:r>
              <a:rPr lang="cs-CZ" dirty="0"/>
              <a:t>projekt. </a:t>
            </a:r>
            <a:endParaRPr lang="cs-CZ" dirty="0" smtClean="0"/>
          </a:p>
          <a:p>
            <a:r>
              <a:rPr lang="cs-CZ" dirty="0" smtClean="0"/>
              <a:t>V obecném </a:t>
            </a:r>
            <a:r>
              <a:rPr lang="cs-CZ" dirty="0"/>
              <a:t>pojetí je projekt možno vymezit jako </a:t>
            </a:r>
            <a:r>
              <a:rPr lang="cs-CZ" b="1" dirty="0"/>
              <a:t>jedinečnou soustavu činností směřujících </a:t>
            </a:r>
            <a:r>
              <a:rPr lang="cs-CZ" b="1" dirty="0" smtClean="0"/>
              <a:t>k předem </a:t>
            </a:r>
            <a:r>
              <a:rPr lang="cs-CZ" b="1" dirty="0"/>
              <a:t>stanovenému cíli, která má určitý začátek a konec. </a:t>
            </a:r>
            <a:endParaRPr lang="cs-CZ" b="1" dirty="0" smtClean="0"/>
          </a:p>
          <a:p>
            <a:r>
              <a:rPr lang="cs-CZ" dirty="0" smtClean="0"/>
              <a:t>Vyžaduje </a:t>
            </a:r>
            <a:r>
              <a:rPr lang="cs-CZ" dirty="0"/>
              <a:t>spolupráci různých profesí, váže a spotřebovává jejich kapacity a využívá je pro vytvoření výstupu</a:t>
            </a:r>
            <a:r>
              <a:rPr lang="cs-CZ" dirty="0" smtClean="0"/>
              <a:t>.</a:t>
            </a:r>
          </a:p>
          <a:p>
            <a:r>
              <a:rPr lang="cs-CZ" dirty="0"/>
              <a:t>Abychom mohli projekt řídit, musíme nejdříve </a:t>
            </a:r>
            <a:r>
              <a:rPr lang="cs-CZ" b="1" dirty="0"/>
              <a:t>stanovit minimálně cíl projektu a vstupy</a:t>
            </a:r>
            <a:r>
              <a:rPr lang="cs-CZ" dirty="0"/>
              <a:t>, které jsou </a:t>
            </a:r>
            <a:r>
              <a:rPr lang="cs-CZ" dirty="0" smtClean="0"/>
              <a:t>k dispozici.</a:t>
            </a:r>
          </a:p>
          <a:p>
            <a:r>
              <a:rPr lang="cs-CZ" dirty="0" smtClean="0"/>
              <a:t>Projekt </a:t>
            </a:r>
            <a:r>
              <a:rPr lang="cs-CZ" dirty="0"/>
              <a:t>je vždy </a:t>
            </a:r>
            <a:r>
              <a:rPr lang="cs-CZ" b="1" dirty="0"/>
              <a:t>jedinečný a neopakovatelný</a:t>
            </a:r>
            <a:r>
              <a:rPr lang="cs-CZ" dirty="0" smtClean="0"/>
              <a:t>.</a:t>
            </a:r>
          </a:p>
          <a:p>
            <a:r>
              <a:rPr lang="cs-CZ" dirty="0"/>
              <a:t>Projekt je </a:t>
            </a:r>
            <a:r>
              <a:rPr lang="cs-CZ" b="1" dirty="0"/>
              <a:t>časově </a:t>
            </a:r>
            <a:r>
              <a:rPr lang="cs-CZ" b="1" dirty="0" smtClean="0"/>
              <a:t>ohraničený </a:t>
            </a:r>
            <a:r>
              <a:rPr lang="cs-CZ" dirty="0" smtClean="0"/>
              <a:t>a ucelený soubor činností </a:t>
            </a:r>
            <a:r>
              <a:rPr lang="cs-CZ" dirty="0"/>
              <a:t>a procesů, jejíchž cílem je zavedení, vytvoření nebo změna, např. produkt, služba, analýza, software, investice aj.</a:t>
            </a:r>
          </a:p>
        </p:txBody>
      </p:sp>
    </p:spTree>
    <p:extLst>
      <p:ext uri="{BB962C8B-B14F-4D97-AF65-F5344CB8AC3E}">
        <p14:creationId xmlns:p14="http://schemas.microsoft.com/office/powerpoint/2010/main" val="1557611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a:t>Projekt je třeba určitým způsobem řídit a je </a:t>
            </a:r>
            <a:r>
              <a:rPr lang="cs-CZ" dirty="0" smtClean="0"/>
              <a:t>charakterizován </a:t>
            </a:r>
            <a:r>
              <a:rPr lang="cs-CZ" b="1" dirty="0" smtClean="0"/>
              <a:t>čtyřmi </a:t>
            </a:r>
            <a:r>
              <a:rPr lang="cs-CZ" b="1" dirty="0"/>
              <a:t>typickými znaky</a:t>
            </a:r>
            <a:r>
              <a:rPr lang="cs-CZ" b="1" dirty="0" smtClean="0"/>
              <a:t>:</a:t>
            </a:r>
          </a:p>
          <a:p>
            <a:pPr marL="0" indent="0">
              <a:buNone/>
            </a:pPr>
            <a:r>
              <a:rPr lang="cs-CZ" dirty="0" smtClean="0">
                <a:solidFill>
                  <a:srgbClr val="FF0000"/>
                </a:solidFill>
              </a:rPr>
              <a:t>Cíl</a:t>
            </a:r>
            <a:r>
              <a:rPr lang="cs-CZ" dirty="0" smtClean="0"/>
              <a:t> </a:t>
            </a:r>
            <a:r>
              <a:rPr lang="cs-CZ" dirty="0"/>
              <a:t>-projekt musí mít jasný cíl, výsledek či užitek, tedy něco, co má realizovat, vytvořit či změnit; </a:t>
            </a:r>
            <a:endParaRPr lang="cs-CZ" dirty="0" smtClean="0"/>
          </a:p>
          <a:p>
            <a:pPr marL="0" indent="0">
              <a:buNone/>
            </a:pPr>
            <a:r>
              <a:rPr lang="cs-CZ" dirty="0" smtClean="0">
                <a:solidFill>
                  <a:srgbClr val="FF0000"/>
                </a:solidFill>
              </a:rPr>
              <a:t>Čas</a:t>
            </a:r>
            <a:r>
              <a:rPr lang="cs-CZ" dirty="0" smtClean="0"/>
              <a:t>–trvání </a:t>
            </a:r>
            <a:r>
              <a:rPr lang="cs-CZ" dirty="0"/>
              <a:t>projektu je dočasné, tzn. projekt je v čase omezený sled činností, obvykle v řádu měsíců</a:t>
            </a:r>
            <a:r>
              <a:rPr lang="cs-CZ" dirty="0" smtClean="0"/>
              <a:t>;</a:t>
            </a:r>
          </a:p>
          <a:p>
            <a:pPr marL="0" indent="0">
              <a:buNone/>
            </a:pPr>
            <a:r>
              <a:rPr lang="cs-CZ" dirty="0" smtClean="0">
                <a:solidFill>
                  <a:srgbClr val="FF0000"/>
                </a:solidFill>
              </a:rPr>
              <a:t>Jedinečnost</a:t>
            </a:r>
            <a:r>
              <a:rPr lang="cs-CZ" dirty="0" smtClean="0"/>
              <a:t>–provádí </a:t>
            </a:r>
            <a:r>
              <a:rPr lang="cs-CZ" dirty="0"/>
              <a:t>se pouze jednou, jedná se o neopakovatelný, unikátní sled činností, který vyžaduje specifický způsob řízení -projektové řízení</a:t>
            </a:r>
            <a:r>
              <a:rPr lang="cs-CZ" dirty="0" smtClean="0"/>
              <a:t>;</a:t>
            </a:r>
          </a:p>
          <a:p>
            <a:pPr marL="0" indent="0">
              <a:buNone/>
            </a:pPr>
            <a:r>
              <a:rPr lang="cs-CZ" dirty="0" smtClean="0">
                <a:solidFill>
                  <a:srgbClr val="FF0000"/>
                </a:solidFill>
              </a:rPr>
              <a:t>Zdroje</a:t>
            </a:r>
            <a:r>
              <a:rPr lang="cs-CZ" dirty="0" smtClean="0"/>
              <a:t>–projekty </a:t>
            </a:r>
            <a:r>
              <a:rPr lang="cs-CZ" dirty="0"/>
              <a:t>se realizují pomocí zdrojů –lidských, finančních a materiálních. </a:t>
            </a:r>
          </a:p>
        </p:txBody>
      </p:sp>
    </p:spTree>
    <p:extLst>
      <p:ext uri="{BB962C8B-B14F-4D97-AF65-F5344CB8AC3E}">
        <p14:creationId xmlns:p14="http://schemas.microsoft.com/office/powerpoint/2010/main" val="1207323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Trojimperativ</a:t>
            </a:r>
            <a:endParaRPr lang="cs-CZ" dirty="0"/>
          </a:p>
        </p:txBody>
      </p:sp>
      <p:sp>
        <p:nvSpPr>
          <p:cNvPr id="3" name="Zástupný symbol pro obsah 2"/>
          <p:cNvSpPr>
            <a:spLocks noGrp="1"/>
          </p:cNvSpPr>
          <p:nvPr>
            <p:ph idx="1"/>
          </p:nvPr>
        </p:nvSpPr>
        <p:spPr/>
        <p:txBody>
          <a:bodyPr>
            <a:normAutofit/>
          </a:bodyPr>
          <a:lstStyle/>
          <a:p>
            <a:r>
              <a:rPr lang="cs-CZ" dirty="0" smtClean="0"/>
              <a:t>Projekty mají </a:t>
            </a:r>
            <a:r>
              <a:rPr lang="cs-CZ" b="1" dirty="0" smtClean="0">
                <a:solidFill>
                  <a:srgbClr val="FF0000"/>
                </a:solidFill>
              </a:rPr>
              <a:t>trojrozměrný cíl</a:t>
            </a:r>
            <a:r>
              <a:rPr lang="cs-CZ" dirty="0" smtClean="0"/>
              <a:t>: Projekt je dočasný úkol s přesně stanoveným cílem, jehož splnění vyžaduje organizované využití odpovídajících zdrojů.</a:t>
            </a:r>
          </a:p>
          <a:p>
            <a:r>
              <a:rPr lang="cs-CZ" dirty="0" smtClean="0"/>
              <a:t>Projekt </a:t>
            </a:r>
            <a:r>
              <a:rPr lang="cs-CZ" dirty="0"/>
              <a:t>je trojdimenzionální –tzv. </a:t>
            </a:r>
            <a:r>
              <a:rPr lang="cs-CZ" dirty="0" err="1"/>
              <a:t>trojimperativ</a:t>
            </a:r>
            <a:r>
              <a:rPr lang="cs-CZ" dirty="0"/>
              <a:t>. </a:t>
            </a:r>
            <a:endParaRPr lang="cs-CZ" dirty="0" smtClean="0"/>
          </a:p>
          <a:p>
            <a:r>
              <a:rPr lang="cs-CZ" dirty="0" smtClean="0"/>
              <a:t>Úspěšný </a:t>
            </a:r>
            <a:r>
              <a:rPr lang="cs-CZ" dirty="0"/>
              <a:t>projekt je ten, který dosáhl požadovaných cílů, tj. splnil parametry ve třech dimenzích. </a:t>
            </a:r>
            <a:endParaRPr lang="cs-CZ" dirty="0" smtClean="0"/>
          </a:p>
          <a:p>
            <a:r>
              <a:rPr lang="cs-CZ" dirty="0" smtClean="0"/>
              <a:t>Projektový trojúhelník </a:t>
            </a:r>
            <a:r>
              <a:rPr lang="cs-CZ" dirty="0"/>
              <a:t>(magický </a:t>
            </a:r>
            <a:r>
              <a:rPr lang="cs-CZ" dirty="0" smtClean="0"/>
              <a:t>trojúhelník) definuje:</a:t>
            </a:r>
          </a:p>
          <a:p>
            <a:pPr lvl="1"/>
            <a:r>
              <a:rPr lang="cs-CZ" dirty="0" smtClean="0"/>
              <a:t>Specifikaci </a:t>
            </a:r>
            <a:r>
              <a:rPr lang="cs-CZ" dirty="0"/>
              <a:t>provedení, tzn. </a:t>
            </a:r>
            <a:r>
              <a:rPr lang="cs-CZ" dirty="0">
                <a:solidFill>
                  <a:srgbClr val="FF0000"/>
                </a:solidFill>
              </a:rPr>
              <a:t>co</a:t>
            </a:r>
            <a:r>
              <a:rPr lang="cs-CZ" dirty="0"/>
              <a:t> a </a:t>
            </a:r>
            <a:r>
              <a:rPr lang="cs-CZ" dirty="0" smtClean="0"/>
              <a:t>v jaké </a:t>
            </a:r>
            <a:r>
              <a:rPr lang="cs-CZ" dirty="0"/>
              <a:t>kvalitě</a:t>
            </a:r>
            <a:r>
              <a:rPr lang="cs-CZ" dirty="0" smtClean="0"/>
              <a:t>;</a:t>
            </a:r>
          </a:p>
          <a:p>
            <a:pPr lvl="1"/>
            <a:r>
              <a:rPr lang="cs-CZ" dirty="0" smtClean="0"/>
              <a:t>Časový </a:t>
            </a:r>
            <a:r>
              <a:rPr lang="cs-CZ" dirty="0"/>
              <a:t>plán, tzn. </a:t>
            </a:r>
            <a:r>
              <a:rPr lang="cs-CZ" dirty="0">
                <a:solidFill>
                  <a:srgbClr val="FF0000"/>
                </a:solidFill>
              </a:rPr>
              <a:t>kdy</a:t>
            </a:r>
            <a:r>
              <a:rPr lang="cs-CZ" dirty="0"/>
              <a:t> má být co realizováno</a:t>
            </a:r>
            <a:r>
              <a:rPr lang="cs-CZ" dirty="0" smtClean="0"/>
              <a:t>;</a:t>
            </a:r>
          </a:p>
          <a:p>
            <a:pPr lvl="1"/>
            <a:r>
              <a:rPr lang="cs-CZ" dirty="0" smtClean="0">
                <a:solidFill>
                  <a:srgbClr val="FF0000"/>
                </a:solidFill>
              </a:rPr>
              <a:t>Náklady</a:t>
            </a:r>
            <a:r>
              <a:rPr lang="cs-CZ" dirty="0"/>
              <a:t>, omezené zdroje na realizaci jednotlivých činností.</a:t>
            </a:r>
          </a:p>
        </p:txBody>
      </p:sp>
    </p:spTree>
    <p:extLst>
      <p:ext uri="{BB962C8B-B14F-4D97-AF65-F5344CB8AC3E}">
        <p14:creationId xmlns:p14="http://schemas.microsoft.com/office/powerpoint/2010/main" val="239860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Trojimperativ</a:t>
            </a:r>
            <a:endParaRPr lang="cs-CZ" dirty="0"/>
          </a:p>
        </p:txBody>
      </p:sp>
      <p:sp>
        <p:nvSpPr>
          <p:cNvPr id="3" name="Zástupný symbol pro obsah 2"/>
          <p:cNvSpPr>
            <a:spLocks noGrp="1"/>
          </p:cNvSpPr>
          <p:nvPr>
            <p:ph sz="half" idx="1"/>
          </p:nvPr>
        </p:nvSpPr>
        <p:spPr>
          <a:xfrm>
            <a:off x="838199" y="1825625"/>
            <a:ext cx="6086707" cy="4351338"/>
          </a:xfrm>
        </p:spPr>
        <p:txBody>
          <a:bodyPr>
            <a:normAutofit/>
          </a:bodyPr>
          <a:lstStyle/>
          <a:p>
            <a:pPr marL="0" indent="0">
              <a:buNone/>
            </a:pPr>
            <a:r>
              <a:rPr lang="cs-CZ" dirty="0"/>
              <a:t>Úspěch projektu představuje splnění zadaných cílů, tzn., že každý projekt musí nalézt odpověď na tři otázky</a:t>
            </a:r>
            <a:r>
              <a:rPr lang="cs-CZ" dirty="0" smtClean="0"/>
              <a:t>:</a:t>
            </a:r>
          </a:p>
          <a:p>
            <a:r>
              <a:rPr lang="cs-CZ" dirty="0" smtClean="0"/>
              <a:t>Co</a:t>
            </a:r>
            <a:r>
              <a:rPr lang="cs-CZ" dirty="0"/>
              <a:t>? Určení cíle a předmětu projektu –věcná dimenze</a:t>
            </a:r>
            <a:r>
              <a:rPr lang="cs-CZ" dirty="0" smtClean="0"/>
              <a:t>.</a:t>
            </a:r>
          </a:p>
          <a:p>
            <a:r>
              <a:rPr lang="cs-CZ" dirty="0" smtClean="0"/>
              <a:t>Kdy</a:t>
            </a:r>
            <a:r>
              <a:rPr lang="cs-CZ" dirty="0"/>
              <a:t>? Určení časového harmonogramu projektu –časová dimenze</a:t>
            </a:r>
            <a:r>
              <a:rPr lang="cs-CZ" dirty="0" smtClean="0"/>
              <a:t>.</a:t>
            </a:r>
          </a:p>
          <a:p>
            <a:r>
              <a:rPr lang="cs-CZ" dirty="0" smtClean="0"/>
              <a:t>Za </a:t>
            </a:r>
            <a:r>
              <a:rPr lang="cs-CZ" dirty="0"/>
              <a:t>kolik? Určení nákladového rozpočtu –nákladová dimenze.</a:t>
            </a:r>
          </a:p>
        </p:txBody>
      </p:sp>
      <p:pic>
        <p:nvPicPr>
          <p:cNvPr id="5" name="Zástupný symbol pro obsah 4"/>
          <p:cNvPicPr>
            <a:picLocks noGrp="1" noChangeAspect="1"/>
          </p:cNvPicPr>
          <p:nvPr>
            <p:ph sz="half" idx="2"/>
          </p:nvPr>
        </p:nvPicPr>
        <p:blipFill rotWithShape="1">
          <a:blip r:embed="rId2"/>
          <a:srcRect l="32715" t="14443" r="32192" b="43091"/>
          <a:stretch/>
        </p:blipFill>
        <p:spPr>
          <a:xfrm>
            <a:off x="6924906" y="1315844"/>
            <a:ext cx="5029475" cy="2955073"/>
          </a:xfrm>
          <a:prstGeom prst="rect">
            <a:avLst/>
          </a:prstGeom>
        </p:spPr>
      </p:pic>
      <p:sp>
        <p:nvSpPr>
          <p:cNvPr id="8" name="TextovéPole 7"/>
          <p:cNvSpPr txBox="1"/>
          <p:nvPr/>
        </p:nvSpPr>
        <p:spPr>
          <a:xfrm>
            <a:off x="6924906" y="4661210"/>
            <a:ext cx="5029201" cy="2031325"/>
          </a:xfrm>
          <a:prstGeom prst="rect">
            <a:avLst/>
          </a:prstGeom>
          <a:noFill/>
        </p:spPr>
        <p:txBody>
          <a:bodyPr wrap="square" rtlCol="0">
            <a:spAutoFit/>
          </a:bodyPr>
          <a:lstStyle/>
          <a:p>
            <a:r>
              <a:rPr lang="cs-CZ" dirty="0" smtClean="0"/>
              <a:t>Projektový trojúhelník stanovuje současné dosažení tří cílů projektu, přičemž jednotlivé cíle jsou měřitelné a ověřitelné. </a:t>
            </a:r>
          </a:p>
          <a:p>
            <a:endParaRPr lang="cs-CZ" dirty="0"/>
          </a:p>
          <a:p>
            <a:r>
              <a:rPr lang="cs-CZ" dirty="0" smtClean="0"/>
              <a:t>Jde o nalezení vhodného kompromisu mezi specifikací provedení, časovým plánem a náklady.</a:t>
            </a:r>
          </a:p>
          <a:p>
            <a:endParaRPr lang="cs-CZ" dirty="0"/>
          </a:p>
        </p:txBody>
      </p:sp>
    </p:spTree>
    <p:extLst>
      <p:ext uri="{BB962C8B-B14F-4D97-AF65-F5344CB8AC3E}">
        <p14:creationId xmlns:p14="http://schemas.microsoft.com/office/powerpoint/2010/main" val="1684570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2"/>
          </p:nvPr>
        </p:nvPicPr>
        <p:blipFill rotWithShape="1">
          <a:blip r:embed="rId2"/>
          <a:srcRect l="15388" t="27633" r="43035" b="17656"/>
          <a:stretch/>
        </p:blipFill>
        <p:spPr>
          <a:xfrm>
            <a:off x="4661210" y="468351"/>
            <a:ext cx="7386010" cy="5708612"/>
          </a:xfrm>
          <a:prstGeom prst="rect">
            <a:avLst/>
          </a:prstGeom>
        </p:spPr>
      </p:pic>
      <p:sp>
        <p:nvSpPr>
          <p:cNvPr id="2" name="Nadpis 1"/>
          <p:cNvSpPr>
            <a:spLocks noGrp="1"/>
          </p:cNvSpPr>
          <p:nvPr>
            <p:ph type="title"/>
          </p:nvPr>
        </p:nvSpPr>
        <p:spPr>
          <a:xfrm>
            <a:off x="838200" y="365125"/>
            <a:ext cx="10515600" cy="861509"/>
          </a:xfrm>
        </p:spPr>
        <p:txBody>
          <a:bodyPr/>
          <a:lstStyle/>
          <a:p>
            <a:r>
              <a:rPr lang="cs-CZ" dirty="0" smtClean="0"/>
              <a:t>Jak poznáme úspěch projektu?</a:t>
            </a:r>
            <a:endParaRPr lang="cs-CZ" dirty="0"/>
          </a:p>
        </p:txBody>
      </p:sp>
      <p:sp>
        <p:nvSpPr>
          <p:cNvPr id="3" name="Zástupný symbol pro obsah 2"/>
          <p:cNvSpPr>
            <a:spLocks noGrp="1"/>
          </p:cNvSpPr>
          <p:nvPr>
            <p:ph sz="half" idx="1"/>
          </p:nvPr>
        </p:nvSpPr>
        <p:spPr>
          <a:xfrm>
            <a:off x="838200" y="1304693"/>
            <a:ext cx="3823010" cy="4872270"/>
          </a:xfrm>
        </p:spPr>
        <p:txBody>
          <a:bodyPr>
            <a:normAutofit/>
          </a:bodyPr>
          <a:lstStyle/>
          <a:p>
            <a:r>
              <a:rPr lang="cs-CZ" sz="2000" b="1" dirty="0"/>
              <a:t>Projekt je dokončen včas</a:t>
            </a:r>
            <a:r>
              <a:rPr lang="cs-CZ" sz="2000" dirty="0"/>
              <a:t>, výsledek projektu je dodán podle časového </a:t>
            </a:r>
            <a:r>
              <a:rPr lang="cs-CZ" sz="2000" dirty="0" smtClean="0"/>
              <a:t>harmonogramu (</a:t>
            </a:r>
            <a:r>
              <a:rPr lang="cs-CZ" sz="2000" dirty="0" smtClean="0">
                <a:solidFill>
                  <a:srgbClr val="FF0000"/>
                </a:solidFill>
              </a:rPr>
              <a:t>On </a:t>
            </a:r>
            <a:r>
              <a:rPr lang="cs-CZ" sz="2000" dirty="0" err="1">
                <a:solidFill>
                  <a:srgbClr val="FF0000"/>
                </a:solidFill>
              </a:rPr>
              <a:t>Time</a:t>
            </a:r>
            <a:r>
              <a:rPr lang="cs-CZ" sz="2000" dirty="0" smtClean="0"/>
              <a:t>).</a:t>
            </a:r>
          </a:p>
          <a:p>
            <a:r>
              <a:rPr lang="cs-CZ" sz="2000" b="1" dirty="0" smtClean="0"/>
              <a:t>Výsledek </a:t>
            </a:r>
            <a:r>
              <a:rPr lang="cs-CZ" sz="2000" b="1" dirty="0"/>
              <a:t>projektu je kvalitní</a:t>
            </a:r>
            <a:r>
              <a:rPr lang="cs-CZ" sz="2000" dirty="0"/>
              <a:t>, tzn. splnil odsouhlasené požadavky </a:t>
            </a:r>
            <a:r>
              <a:rPr lang="cs-CZ" sz="2000" dirty="0" smtClean="0"/>
              <a:t>zadavatele (</a:t>
            </a:r>
            <a:r>
              <a:rPr lang="cs-CZ" sz="2000" dirty="0" smtClean="0">
                <a:solidFill>
                  <a:srgbClr val="FF0000"/>
                </a:solidFill>
              </a:rPr>
              <a:t>In </a:t>
            </a:r>
            <a:r>
              <a:rPr lang="cs-CZ" sz="2000" dirty="0">
                <a:solidFill>
                  <a:srgbClr val="FF0000"/>
                </a:solidFill>
              </a:rPr>
              <a:t>Full</a:t>
            </a:r>
            <a:r>
              <a:rPr lang="cs-CZ" sz="2000" dirty="0" smtClean="0"/>
              <a:t>).</a:t>
            </a:r>
          </a:p>
          <a:p>
            <a:r>
              <a:rPr lang="cs-CZ" sz="2000" b="1" dirty="0" smtClean="0"/>
              <a:t>Projekt </a:t>
            </a:r>
            <a:r>
              <a:rPr lang="cs-CZ" sz="2000" b="1" dirty="0"/>
              <a:t>je v rámci rozpočtu</a:t>
            </a:r>
            <a:r>
              <a:rPr lang="cs-CZ" sz="2000" dirty="0"/>
              <a:t>. Projekt dodržel předvídané odhady </a:t>
            </a:r>
            <a:r>
              <a:rPr lang="cs-CZ" sz="2000" dirty="0" smtClean="0"/>
              <a:t>nákladů (</a:t>
            </a:r>
            <a:r>
              <a:rPr lang="cs-CZ" sz="2000" dirty="0" smtClean="0">
                <a:solidFill>
                  <a:srgbClr val="FF0000"/>
                </a:solidFill>
              </a:rPr>
              <a:t>On </a:t>
            </a:r>
            <a:r>
              <a:rPr lang="cs-CZ" sz="2000" dirty="0">
                <a:solidFill>
                  <a:srgbClr val="FF0000"/>
                </a:solidFill>
              </a:rPr>
              <a:t>Budget</a:t>
            </a:r>
            <a:r>
              <a:rPr lang="cs-CZ" sz="2000" dirty="0"/>
              <a:t>).</a:t>
            </a:r>
          </a:p>
        </p:txBody>
      </p:sp>
    </p:spTree>
    <p:extLst>
      <p:ext uri="{BB962C8B-B14F-4D97-AF65-F5344CB8AC3E}">
        <p14:creationId xmlns:p14="http://schemas.microsoft.com/office/powerpoint/2010/main" val="5897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Definice projektu</a:t>
            </a:r>
            <a:endParaRPr lang="cs-CZ" dirty="0"/>
          </a:p>
        </p:txBody>
      </p:sp>
      <p:sp>
        <p:nvSpPr>
          <p:cNvPr id="8" name="Zástupný symbol pro obsah 7"/>
          <p:cNvSpPr>
            <a:spLocks noGrp="1"/>
          </p:cNvSpPr>
          <p:nvPr>
            <p:ph sz="half" idx="2"/>
          </p:nvPr>
        </p:nvSpPr>
        <p:spPr>
          <a:xfrm>
            <a:off x="2430965" y="1825625"/>
            <a:ext cx="8922835" cy="4351338"/>
          </a:xfrm>
        </p:spPr>
        <p:txBody>
          <a:bodyPr>
            <a:normAutofit fontScale="92500" lnSpcReduction="20000"/>
          </a:bodyPr>
          <a:lstStyle/>
          <a:p>
            <a:pPr marL="0" indent="0">
              <a:buNone/>
            </a:pPr>
            <a:r>
              <a:rPr lang="cs-CZ" dirty="0" smtClean="0"/>
              <a:t>PROČ			CÍLE</a:t>
            </a:r>
          </a:p>
          <a:p>
            <a:pPr marL="0" indent="0">
              <a:buNone/>
            </a:pPr>
            <a:r>
              <a:rPr lang="cs-CZ" dirty="0" smtClean="0"/>
              <a:t>CO 			</a:t>
            </a:r>
            <a:r>
              <a:rPr lang="cs-CZ" dirty="0" smtClean="0"/>
              <a:t>VÝSLEDEK</a:t>
            </a:r>
          </a:p>
          <a:p>
            <a:pPr marL="0" indent="0">
              <a:buNone/>
            </a:pPr>
            <a:r>
              <a:rPr lang="cs-CZ" dirty="0" smtClean="0"/>
              <a:t>PRO KOHO		</a:t>
            </a:r>
            <a:r>
              <a:rPr lang="cs-CZ" dirty="0" smtClean="0"/>
              <a:t>CÍLOVÉ SKUPINY</a:t>
            </a:r>
            <a:endParaRPr lang="cs-CZ" dirty="0" smtClean="0"/>
          </a:p>
          <a:p>
            <a:pPr marL="0" indent="0">
              <a:buNone/>
            </a:pPr>
            <a:r>
              <a:rPr lang="cs-CZ" dirty="0" smtClean="0"/>
              <a:t>KDO			</a:t>
            </a:r>
            <a:r>
              <a:rPr lang="cs-CZ" dirty="0" smtClean="0"/>
              <a:t>LIDÉ A ORGANIZACE</a:t>
            </a:r>
            <a:endParaRPr lang="cs-CZ" dirty="0" smtClean="0"/>
          </a:p>
          <a:p>
            <a:pPr marL="0" indent="0">
              <a:buNone/>
            </a:pPr>
            <a:r>
              <a:rPr lang="cs-CZ" dirty="0" smtClean="0"/>
              <a:t>KDY			ČASOVÝ HARMONOGRAM</a:t>
            </a:r>
          </a:p>
          <a:p>
            <a:pPr marL="0" indent="0">
              <a:buNone/>
            </a:pPr>
            <a:r>
              <a:rPr lang="cs-CZ" dirty="0" smtClean="0"/>
              <a:t>JAK			METODIKA</a:t>
            </a:r>
          </a:p>
          <a:p>
            <a:pPr marL="0" indent="0">
              <a:buNone/>
            </a:pPr>
            <a:r>
              <a:rPr lang="cs-CZ" dirty="0" smtClean="0"/>
              <a:t>KDE			MÍSTO				</a:t>
            </a:r>
          </a:p>
          <a:p>
            <a:pPr marL="0" indent="0">
              <a:buNone/>
            </a:pPr>
            <a:r>
              <a:rPr lang="cs-CZ" dirty="0" smtClean="0"/>
              <a:t>ZA KOLIK		ROZPOČET</a:t>
            </a:r>
          </a:p>
          <a:p>
            <a:pPr marL="0" indent="0">
              <a:buNone/>
            </a:pPr>
            <a:r>
              <a:rPr lang="cs-CZ" dirty="0" smtClean="0"/>
              <a:t>KDO TO ZAPLATÍ	ZDROJ</a:t>
            </a:r>
          </a:p>
          <a:p>
            <a:pPr marL="0" indent="0">
              <a:buNone/>
            </a:pPr>
            <a:r>
              <a:rPr lang="cs-CZ" dirty="0" smtClean="0"/>
              <a:t>KDY TO ZAPLATÍ	PLATEBNÍ PODMÍNKY</a:t>
            </a:r>
            <a:endParaRPr lang="cs-CZ" dirty="0"/>
          </a:p>
        </p:txBody>
      </p:sp>
    </p:spTree>
    <p:extLst>
      <p:ext uri="{BB962C8B-B14F-4D97-AF65-F5344CB8AC3E}">
        <p14:creationId xmlns:p14="http://schemas.microsoft.com/office/powerpoint/2010/main" val="64545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Životní cyklus projektu</a:t>
            </a:r>
            <a:endParaRPr lang="cs-CZ" dirty="0"/>
          </a:p>
        </p:txBody>
      </p:sp>
      <p:sp>
        <p:nvSpPr>
          <p:cNvPr id="3" name="Zástupný symbol pro obsah 2"/>
          <p:cNvSpPr>
            <a:spLocks noGrp="1"/>
          </p:cNvSpPr>
          <p:nvPr>
            <p:ph idx="1"/>
          </p:nvPr>
        </p:nvSpPr>
        <p:spPr/>
        <p:txBody>
          <a:bodyPr/>
          <a:lstStyle/>
          <a:p>
            <a:r>
              <a:rPr lang="cs-CZ" dirty="0"/>
              <a:t>U projektů je možno rozlišovat různé fáze a většina z nich postupně prochází jednotlivými fázemi </a:t>
            </a:r>
            <a:r>
              <a:rPr lang="cs-CZ" b="1" dirty="0"/>
              <a:t>ve standardním pořadí </a:t>
            </a:r>
            <a:r>
              <a:rPr lang="cs-CZ" dirty="0" smtClean="0"/>
              <a:t>- souhrnně </a:t>
            </a:r>
            <a:r>
              <a:rPr lang="cs-CZ" dirty="0"/>
              <a:t>se </a:t>
            </a:r>
            <a:r>
              <a:rPr lang="cs-CZ" dirty="0" smtClean="0"/>
              <a:t>označují jako </a:t>
            </a:r>
            <a:r>
              <a:rPr lang="cs-CZ" b="1" dirty="0"/>
              <a:t>životní cyklus </a:t>
            </a:r>
            <a:r>
              <a:rPr lang="cs-CZ" b="1" dirty="0" smtClean="0"/>
              <a:t>projektu.</a:t>
            </a:r>
          </a:p>
          <a:p>
            <a:r>
              <a:rPr lang="cs-CZ" dirty="0">
                <a:solidFill>
                  <a:srgbClr val="FF0000"/>
                </a:solidFill>
              </a:rPr>
              <a:t>Životní cyklus projektu představuje logický sled nejobecnějších úseků a fází projektu včetně definovaných stavů a podmínek pro přechod </a:t>
            </a:r>
            <a:r>
              <a:rPr lang="cs-CZ" dirty="0" smtClean="0">
                <a:solidFill>
                  <a:srgbClr val="FF0000"/>
                </a:solidFill>
              </a:rPr>
              <a:t>z jedné </a:t>
            </a:r>
            <a:r>
              <a:rPr lang="cs-CZ" dirty="0">
                <a:solidFill>
                  <a:srgbClr val="FF0000"/>
                </a:solidFill>
              </a:rPr>
              <a:t>fáze do druhé</a:t>
            </a:r>
            <a:r>
              <a:rPr lang="cs-CZ" dirty="0" smtClean="0">
                <a:solidFill>
                  <a:srgbClr val="FF0000"/>
                </a:solidFill>
              </a:rPr>
              <a:t>.</a:t>
            </a:r>
          </a:p>
          <a:p>
            <a:r>
              <a:rPr lang="cs-CZ" dirty="0"/>
              <a:t>Různé metodiky uvádějí různé </a:t>
            </a:r>
            <a:r>
              <a:rPr lang="cs-CZ" dirty="0" smtClean="0"/>
              <a:t>dělení a </a:t>
            </a:r>
            <a:r>
              <a:rPr lang="cs-CZ" dirty="0"/>
              <a:t>různý počet fází, </a:t>
            </a:r>
            <a:r>
              <a:rPr lang="cs-CZ" b="1" dirty="0"/>
              <a:t>zpravidla čtyři až pět fází </a:t>
            </a:r>
            <a:r>
              <a:rPr lang="cs-CZ" dirty="0"/>
              <a:t>životního cyklu projektu. </a:t>
            </a:r>
            <a:endParaRPr lang="cs-CZ" dirty="0" smtClean="0"/>
          </a:p>
        </p:txBody>
      </p:sp>
    </p:spTree>
    <p:extLst>
      <p:ext uri="{BB962C8B-B14F-4D97-AF65-F5344CB8AC3E}">
        <p14:creationId xmlns:p14="http://schemas.microsoft.com/office/powerpoint/2010/main" val="2422250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Životní cyklus projektu</a:t>
            </a:r>
            <a:endParaRPr lang="cs-CZ" dirty="0"/>
          </a:p>
        </p:txBody>
      </p:sp>
      <p:sp>
        <p:nvSpPr>
          <p:cNvPr id="3" name="Zástupný symbol pro obsah 2"/>
          <p:cNvSpPr>
            <a:spLocks noGrp="1"/>
          </p:cNvSpPr>
          <p:nvPr>
            <p:ph idx="1"/>
          </p:nvPr>
        </p:nvSpPr>
        <p:spPr/>
        <p:txBody>
          <a:bodyPr>
            <a:normAutofit fontScale="92500"/>
          </a:bodyPr>
          <a:lstStyle/>
          <a:p>
            <a:r>
              <a:rPr lang="cs-CZ" b="1" dirty="0"/>
              <a:t>Koncepční </a:t>
            </a:r>
            <a:r>
              <a:rPr lang="cs-CZ" b="1" dirty="0" smtClean="0"/>
              <a:t>fáze: </a:t>
            </a:r>
            <a:r>
              <a:rPr lang="cs-CZ" dirty="0" smtClean="0"/>
              <a:t>Volba </a:t>
            </a:r>
            <a:r>
              <a:rPr lang="cs-CZ" dirty="0"/>
              <a:t>řešení úkolu </a:t>
            </a:r>
            <a:r>
              <a:rPr lang="cs-CZ" dirty="0" smtClean="0"/>
              <a:t>formou projektu</a:t>
            </a:r>
            <a:r>
              <a:rPr lang="cs-CZ" dirty="0"/>
              <a:t>: identifikace </a:t>
            </a:r>
            <a:r>
              <a:rPr lang="cs-CZ" dirty="0">
                <a:solidFill>
                  <a:srgbClr val="FF0000"/>
                </a:solidFill>
              </a:rPr>
              <a:t>problému</a:t>
            </a:r>
            <a:r>
              <a:rPr lang="cs-CZ" dirty="0"/>
              <a:t>, který má být projektem vyřešen, a formulace představy o tom, čeho má být projekčním řešením dosaženo –specifikace zadání projektu</a:t>
            </a:r>
            <a:r>
              <a:rPr lang="cs-CZ" dirty="0" smtClean="0"/>
              <a:t>.</a:t>
            </a:r>
          </a:p>
          <a:p>
            <a:r>
              <a:rPr lang="cs-CZ" b="1" dirty="0" smtClean="0"/>
              <a:t>Plánovací fáze:</a:t>
            </a:r>
            <a:r>
              <a:rPr lang="cs-CZ" dirty="0" smtClean="0"/>
              <a:t> Sestavení </a:t>
            </a:r>
            <a:r>
              <a:rPr lang="cs-CZ" dirty="0">
                <a:solidFill>
                  <a:srgbClr val="FF0000"/>
                </a:solidFill>
              </a:rPr>
              <a:t>plánu řešení </a:t>
            </a:r>
            <a:r>
              <a:rPr lang="cs-CZ" dirty="0"/>
              <a:t>projektu: definice cílů projektu, vytvoření představy o „</a:t>
            </a:r>
            <a:r>
              <a:rPr lang="cs-CZ" dirty="0" smtClean="0"/>
              <a:t>optimální cestě</a:t>
            </a:r>
            <a:r>
              <a:rPr lang="cs-CZ" dirty="0"/>
              <a:t>" ke zvoleným cílům, stanovení požadavků na zajištění projektu potřebnými kapacitními zdroji, sestavení projekčního týmu –vypracování </a:t>
            </a:r>
            <a:r>
              <a:rPr lang="cs-CZ" dirty="0" smtClean="0"/>
              <a:t>plánovací dokumentace </a:t>
            </a:r>
            <a:r>
              <a:rPr lang="cs-CZ" dirty="0"/>
              <a:t>(harmonogram postupu a rozpočet</a:t>
            </a:r>
            <a:r>
              <a:rPr lang="cs-CZ" dirty="0" smtClean="0"/>
              <a:t>).</a:t>
            </a:r>
          </a:p>
          <a:p>
            <a:r>
              <a:rPr lang="cs-CZ" b="1" dirty="0" smtClean="0"/>
              <a:t>Řešitelská fáze:</a:t>
            </a:r>
            <a:r>
              <a:rPr lang="cs-CZ" dirty="0" smtClean="0"/>
              <a:t> Zpracování </a:t>
            </a:r>
            <a:r>
              <a:rPr lang="cs-CZ" dirty="0"/>
              <a:t>projekčního řešení: postupné zpřesňování výchozí představy o řešení zadaného problému, plnění zadání </a:t>
            </a:r>
            <a:r>
              <a:rPr lang="cs-CZ" dirty="0" smtClean="0"/>
              <a:t>projektu.</a:t>
            </a:r>
            <a:endParaRPr lang="cs-CZ" dirty="0"/>
          </a:p>
        </p:txBody>
      </p:sp>
    </p:spTree>
    <p:extLst>
      <p:ext uri="{BB962C8B-B14F-4D97-AF65-F5344CB8AC3E}">
        <p14:creationId xmlns:p14="http://schemas.microsoft.com/office/powerpoint/2010/main" val="91774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Kroky finančního řízení</a:t>
            </a:r>
            <a:endParaRPr lang="en-GB" dirty="0"/>
          </a:p>
        </p:txBody>
      </p:sp>
      <p:sp>
        <p:nvSpPr>
          <p:cNvPr id="3" name="Zástupný symbol pro obsah 2"/>
          <p:cNvSpPr>
            <a:spLocks noGrp="1"/>
          </p:cNvSpPr>
          <p:nvPr>
            <p:ph idx="1"/>
          </p:nvPr>
        </p:nvSpPr>
        <p:spPr/>
        <p:txBody>
          <a:bodyPr>
            <a:normAutofit fontScale="85000" lnSpcReduction="20000"/>
          </a:bodyPr>
          <a:lstStyle/>
          <a:p>
            <a:r>
              <a:rPr lang="cs-CZ" b="1" cap="none" dirty="0" smtClean="0"/>
              <a:t>Plánování</a:t>
            </a:r>
            <a:r>
              <a:rPr lang="cs-CZ" cap="none" dirty="0" smtClean="0"/>
              <a:t> (mělo by vycházet z dlouhodobé koncepce,..)</a:t>
            </a:r>
          </a:p>
          <a:p>
            <a:r>
              <a:rPr lang="cs-CZ" b="1" cap="none" dirty="0" smtClean="0"/>
              <a:t>Teoretický </a:t>
            </a:r>
            <a:r>
              <a:rPr lang="cs-CZ" b="1" cap="none" dirty="0" err="1" smtClean="0"/>
              <a:t>fundraising</a:t>
            </a:r>
            <a:r>
              <a:rPr lang="cs-CZ" b="1" cap="none" dirty="0" smtClean="0"/>
              <a:t> </a:t>
            </a:r>
            <a:r>
              <a:rPr lang="cs-CZ" cap="none" dirty="0" smtClean="0"/>
              <a:t>(naplánování postupu, kde vzít prostředky na naplánované činnosti)</a:t>
            </a:r>
          </a:p>
          <a:p>
            <a:r>
              <a:rPr lang="cs-CZ" b="1" cap="none" dirty="0" smtClean="0"/>
              <a:t>Praktický </a:t>
            </a:r>
            <a:r>
              <a:rPr lang="cs-CZ" b="1" cap="none" dirty="0" err="1" smtClean="0"/>
              <a:t>fundraising</a:t>
            </a:r>
            <a:r>
              <a:rPr lang="cs-CZ" b="1" cap="none" dirty="0" smtClean="0"/>
              <a:t> </a:t>
            </a:r>
            <a:r>
              <a:rPr lang="cs-CZ" cap="none" dirty="0" smtClean="0"/>
              <a:t>(zajišťování plánovaných prostředků)</a:t>
            </a:r>
          </a:p>
          <a:p>
            <a:r>
              <a:rPr lang="cs-CZ" b="1" cap="none" dirty="0" smtClean="0"/>
              <a:t>Běžné hospodaření NO </a:t>
            </a:r>
            <a:r>
              <a:rPr lang="cs-CZ" cap="none" dirty="0" smtClean="0"/>
              <a:t>(uskutečňování běžných hospodářských operací, součástí je vedení </a:t>
            </a:r>
            <a:r>
              <a:rPr lang="cs-CZ" dirty="0" smtClean="0"/>
              <a:t>účetnictví</a:t>
            </a:r>
            <a:r>
              <a:rPr lang="cs-CZ" cap="none" dirty="0" smtClean="0"/>
              <a:t>)</a:t>
            </a:r>
          </a:p>
          <a:p>
            <a:r>
              <a:rPr lang="cs-CZ" b="1" cap="none" dirty="0" smtClean="0"/>
              <a:t>Zhodnocení uplynulého roku </a:t>
            </a:r>
            <a:r>
              <a:rPr lang="cs-CZ" cap="none" dirty="0" smtClean="0"/>
              <a:t>(přehled o čerpání rozpočtu, účetních výkazů, zprávy o hospodaření, výroční zprávy, zprávy o využití prostředků,…)</a:t>
            </a:r>
          </a:p>
          <a:p>
            <a:pPr marL="0" indent="0">
              <a:buNone/>
            </a:pPr>
            <a:endParaRPr lang="cs-CZ" cap="none" dirty="0" smtClean="0"/>
          </a:p>
          <a:p>
            <a:pPr marL="0" indent="0">
              <a:buNone/>
            </a:pPr>
            <a:r>
              <a:rPr lang="cs-CZ" cap="none" dirty="0" smtClean="0">
                <a:latin typeface="Garamond" panose="02020404030301010803" pitchFamily="18" charset="0"/>
              </a:rPr>
              <a:t>        </a:t>
            </a:r>
            <a:r>
              <a:rPr lang="cs-CZ" cap="none" dirty="0" smtClean="0"/>
              <a:t>→ významným nástrojem finančního plánování je </a:t>
            </a:r>
            <a:r>
              <a:rPr lang="cs-CZ" b="1" cap="none" dirty="0" smtClean="0"/>
              <a:t>ROZPOČET</a:t>
            </a:r>
          </a:p>
          <a:p>
            <a:pPr marL="0" indent="0">
              <a:buNone/>
            </a:pPr>
            <a:r>
              <a:rPr lang="cs-CZ" b="1" cap="none" dirty="0" smtClean="0"/>
              <a:t>        </a:t>
            </a:r>
            <a:r>
              <a:rPr lang="cs-CZ" cap="none" dirty="0" smtClean="0"/>
              <a:t> → hospodaření dle naplánovaného </a:t>
            </a:r>
            <a:r>
              <a:rPr lang="cs-CZ" b="1" cap="none" dirty="0" smtClean="0"/>
              <a:t>ROZPOČTU</a:t>
            </a:r>
          </a:p>
          <a:p>
            <a:pPr marL="0" indent="0">
              <a:buNone/>
            </a:pPr>
            <a:r>
              <a:rPr lang="cs-CZ" cap="none" dirty="0" smtClean="0"/>
              <a:t>         → vyhodnocení plnění </a:t>
            </a:r>
            <a:r>
              <a:rPr lang="cs-CZ" b="1" cap="none" dirty="0" smtClean="0"/>
              <a:t>ROZPOČTU</a:t>
            </a:r>
          </a:p>
          <a:p>
            <a:endParaRPr lang="en-GB" dirty="0"/>
          </a:p>
        </p:txBody>
      </p:sp>
      <p:sp>
        <p:nvSpPr>
          <p:cNvPr id="4" name="Zahnutá šipka doprava 3"/>
          <p:cNvSpPr/>
          <p:nvPr/>
        </p:nvSpPr>
        <p:spPr>
          <a:xfrm>
            <a:off x="160263" y="1914400"/>
            <a:ext cx="894006" cy="3308232"/>
          </a:xfrm>
          <a:prstGeom prst="curvedRightArrow">
            <a:avLst>
              <a:gd name="adj1" fmla="val 22717"/>
              <a:gd name="adj2" fmla="val 56939"/>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solidFill>
                <a:schemeClr val="tx1"/>
              </a:solidFill>
            </a:endParaRPr>
          </a:p>
        </p:txBody>
      </p:sp>
      <p:sp>
        <p:nvSpPr>
          <p:cNvPr id="5" name="Zahnutá šipka doprava 4"/>
          <p:cNvSpPr/>
          <p:nvPr/>
        </p:nvSpPr>
        <p:spPr>
          <a:xfrm>
            <a:off x="52229" y="3342087"/>
            <a:ext cx="894006" cy="2320159"/>
          </a:xfrm>
          <a:prstGeom prst="curvedRightArrow">
            <a:avLst>
              <a:gd name="adj1" fmla="val 18719"/>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solidFill>
                <a:schemeClr val="tx1"/>
              </a:solidFill>
            </a:endParaRPr>
          </a:p>
        </p:txBody>
      </p:sp>
      <p:sp>
        <p:nvSpPr>
          <p:cNvPr id="6" name="Zahnutá šipka doprava 5"/>
          <p:cNvSpPr/>
          <p:nvPr/>
        </p:nvSpPr>
        <p:spPr>
          <a:xfrm>
            <a:off x="38839" y="3898328"/>
            <a:ext cx="1015430" cy="2278635"/>
          </a:xfrm>
          <a:prstGeom prst="curvedRightArrow">
            <a:avLst>
              <a:gd name="adj1" fmla="val 18719"/>
              <a:gd name="adj2" fmla="val 50991"/>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00508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Životní cyklus projektu</a:t>
            </a:r>
            <a:endParaRPr lang="cs-CZ" dirty="0"/>
          </a:p>
        </p:txBody>
      </p:sp>
      <p:sp>
        <p:nvSpPr>
          <p:cNvPr id="3" name="Zástupný symbol pro obsah 2"/>
          <p:cNvSpPr>
            <a:spLocks noGrp="1"/>
          </p:cNvSpPr>
          <p:nvPr>
            <p:ph idx="1"/>
          </p:nvPr>
        </p:nvSpPr>
        <p:spPr/>
        <p:txBody>
          <a:bodyPr>
            <a:normAutofit/>
          </a:bodyPr>
          <a:lstStyle/>
          <a:p>
            <a:r>
              <a:rPr lang="cs-CZ" b="1" dirty="0"/>
              <a:t>Implementační </a:t>
            </a:r>
            <a:r>
              <a:rPr lang="cs-CZ" b="1" dirty="0" smtClean="0"/>
              <a:t>fáze</a:t>
            </a:r>
            <a:r>
              <a:rPr lang="cs-CZ" dirty="0" smtClean="0"/>
              <a:t>: Implementace </a:t>
            </a:r>
            <a:r>
              <a:rPr lang="cs-CZ" dirty="0"/>
              <a:t>výsledků projekčního řešení: </a:t>
            </a:r>
            <a:r>
              <a:rPr lang="cs-CZ" dirty="0">
                <a:solidFill>
                  <a:srgbClr val="FF0000"/>
                </a:solidFill>
              </a:rPr>
              <a:t>uvedení</a:t>
            </a:r>
            <a:r>
              <a:rPr lang="cs-CZ" dirty="0"/>
              <a:t> zdokumentované představy </a:t>
            </a:r>
            <a:r>
              <a:rPr lang="cs-CZ" dirty="0">
                <a:solidFill>
                  <a:srgbClr val="FF0000"/>
                </a:solidFill>
              </a:rPr>
              <a:t>do života</a:t>
            </a:r>
            <a:r>
              <a:rPr lang="cs-CZ" dirty="0"/>
              <a:t>, vybudování a zprovoznění systému, který svými provozními a funkčními parametry odpovídá požadavkům specifikace zadání projektu</a:t>
            </a:r>
            <a:r>
              <a:rPr lang="cs-CZ" dirty="0" smtClean="0"/>
              <a:t>.</a:t>
            </a:r>
          </a:p>
          <a:p>
            <a:r>
              <a:rPr lang="cs-CZ" b="1" dirty="0" smtClean="0"/>
              <a:t>Závěrečná fáze: </a:t>
            </a:r>
            <a:r>
              <a:rPr lang="cs-CZ" dirty="0" smtClean="0"/>
              <a:t>Ukončení </a:t>
            </a:r>
            <a:r>
              <a:rPr lang="cs-CZ" dirty="0"/>
              <a:t>projektu: </a:t>
            </a:r>
            <a:r>
              <a:rPr lang="cs-CZ" dirty="0">
                <a:solidFill>
                  <a:srgbClr val="FF0000"/>
                </a:solidFill>
              </a:rPr>
              <a:t>zhodnocení dosažených výsledků</a:t>
            </a:r>
            <a:r>
              <a:rPr lang="cs-CZ" dirty="0"/>
              <a:t>, záznam získaných zkušeností a jejich využití jako </a:t>
            </a:r>
            <a:r>
              <a:rPr lang="cs-CZ" dirty="0" smtClean="0"/>
              <a:t>poučení pro </a:t>
            </a:r>
            <a:r>
              <a:rPr lang="cs-CZ" dirty="0"/>
              <a:t>další projekty, rozpuštění týmu –archivace záznamů</a:t>
            </a:r>
            <a:r>
              <a:rPr lang="cs-CZ" dirty="0" smtClean="0"/>
              <a:t>. </a:t>
            </a:r>
            <a:endParaRPr lang="cs-CZ" dirty="0"/>
          </a:p>
        </p:txBody>
      </p:sp>
    </p:spTree>
    <p:extLst>
      <p:ext uri="{BB962C8B-B14F-4D97-AF65-F5344CB8AC3E}">
        <p14:creationId xmlns:p14="http://schemas.microsoft.com/office/powerpoint/2010/main" val="4180195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Zahájení projektu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Analyzovány strategické potřeby organizace a vytyčeny konkrétní cíle, jichž má být </a:t>
            </a:r>
            <a:r>
              <a:rPr lang="cs-CZ" dirty="0" smtClean="0"/>
              <a:t>dosaženo;</a:t>
            </a:r>
          </a:p>
          <a:p>
            <a:r>
              <a:rPr lang="cs-CZ" dirty="0" smtClean="0"/>
              <a:t>Rozhodnuto </a:t>
            </a:r>
            <a:r>
              <a:rPr lang="cs-CZ" dirty="0"/>
              <a:t>o způsobu zajištění těchto cílů, (vyhlášením interního projektu, nebo pořízením produktu nebo služby externě</a:t>
            </a:r>
            <a:r>
              <a:rPr lang="cs-CZ" dirty="0" smtClean="0"/>
              <a:t>);</a:t>
            </a:r>
          </a:p>
          <a:p>
            <a:r>
              <a:rPr lang="cs-CZ" dirty="0" smtClean="0"/>
              <a:t>Vymezeny </a:t>
            </a:r>
            <a:r>
              <a:rPr lang="cs-CZ" dirty="0"/>
              <a:t>podmínky a předpoklady realizace </a:t>
            </a:r>
            <a:r>
              <a:rPr lang="cs-CZ" dirty="0" smtClean="0"/>
              <a:t>projektu;</a:t>
            </a:r>
          </a:p>
          <a:p>
            <a:r>
              <a:rPr lang="cs-CZ" dirty="0" smtClean="0"/>
              <a:t>Jmenovány </a:t>
            </a:r>
            <a:r>
              <a:rPr lang="cs-CZ" dirty="0"/>
              <a:t>osoby, které budou za realizaci projektu </a:t>
            </a:r>
            <a:r>
              <a:rPr lang="cs-CZ" dirty="0" smtClean="0"/>
              <a:t>v jeho </a:t>
            </a:r>
            <a:r>
              <a:rPr lang="cs-CZ" dirty="0"/>
              <a:t>životním cyklu </a:t>
            </a:r>
            <a:r>
              <a:rPr lang="cs-CZ" dirty="0" smtClean="0"/>
              <a:t>odpovědné;</a:t>
            </a:r>
          </a:p>
          <a:p>
            <a:r>
              <a:rPr lang="cs-CZ" dirty="0" smtClean="0"/>
              <a:t>Sestaven </a:t>
            </a:r>
            <a:r>
              <a:rPr lang="cs-CZ" dirty="0"/>
              <a:t>dokument, který specifikuje záměry o realizaci projektu –Zakládací listina projektu (Project Charter</a:t>
            </a:r>
            <a:r>
              <a:rPr lang="cs-CZ" dirty="0" smtClean="0"/>
              <a:t>);</a:t>
            </a:r>
          </a:p>
          <a:p>
            <a:r>
              <a:rPr lang="cs-CZ" dirty="0" smtClean="0"/>
              <a:t>Sestaven </a:t>
            </a:r>
            <a:r>
              <a:rPr lang="cs-CZ" dirty="0"/>
              <a:t>dokument, který specifikuje vlastnosti a funkce budoucího produktu, který </a:t>
            </a:r>
            <a:r>
              <a:rPr lang="cs-CZ" dirty="0" smtClean="0"/>
              <a:t>je cílem projektu</a:t>
            </a:r>
          </a:p>
          <a:p>
            <a:pPr marL="0" indent="0">
              <a:buNone/>
            </a:pPr>
            <a:r>
              <a:rPr lang="cs-CZ" dirty="0"/>
              <a:t>Výstupem přípravných kroků zahajovací (iniciační) fáze je formulace základního návrhu dokumentu </a:t>
            </a:r>
            <a:r>
              <a:rPr lang="cs-CZ" dirty="0" smtClean="0"/>
              <a:t>projektu.</a:t>
            </a:r>
            <a:endParaRPr lang="cs-CZ" dirty="0"/>
          </a:p>
        </p:txBody>
      </p:sp>
    </p:spTree>
    <p:extLst>
      <p:ext uri="{BB962C8B-B14F-4D97-AF65-F5344CB8AC3E}">
        <p14:creationId xmlns:p14="http://schemas.microsoft.com/office/powerpoint/2010/main" val="740127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Stanovení cílů projektu</a:t>
            </a:r>
            <a:endParaRPr lang="cs-CZ" dirty="0"/>
          </a:p>
        </p:txBody>
      </p:sp>
      <p:sp>
        <p:nvSpPr>
          <p:cNvPr id="3" name="Zástupný symbol pro obsah 2"/>
          <p:cNvSpPr>
            <a:spLocks noGrp="1"/>
          </p:cNvSpPr>
          <p:nvPr>
            <p:ph idx="1"/>
          </p:nvPr>
        </p:nvSpPr>
        <p:spPr/>
        <p:txBody>
          <a:bodyPr/>
          <a:lstStyle/>
          <a:p>
            <a:r>
              <a:rPr lang="cs-CZ" dirty="0"/>
              <a:t>Cíle v organizaci navazují na její </a:t>
            </a:r>
            <a:r>
              <a:rPr lang="cs-CZ" dirty="0" smtClean="0"/>
              <a:t>poslání (</a:t>
            </a:r>
            <a:r>
              <a:rPr lang="cs-CZ" dirty="0"/>
              <a:t>misi) </a:t>
            </a:r>
            <a:r>
              <a:rPr lang="cs-CZ" dirty="0" smtClean="0"/>
              <a:t>a formulovanou vizi.</a:t>
            </a:r>
          </a:p>
          <a:p>
            <a:r>
              <a:rPr lang="cs-CZ" dirty="0" smtClean="0"/>
              <a:t>Správně </a:t>
            </a:r>
            <a:r>
              <a:rPr lang="cs-CZ" dirty="0"/>
              <a:t>definované cíle splňují podmínky a principy </a:t>
            </a:r>
            <a:r>
              <a:rPr lang="cs-CZ" dirty="0" smtClean="0"/>
              <a:t>SMART</a:t>
            </a:r>
          </a:p>
          <a:p>
            <a:r>
              <a:rPr lang="cs-CZ" dirty="0" smtClean="0"/>
              <a:t>Dosahování </a:t>
            </a:r>
            <a:r>
              <a:rPr lang="cs-CZ" dirty="0"/>
              <a:t>měřitelných cílů je měřeno a verifikováno pomocí indikátorů či metrik</a:t>
            </a:r>
            <a:r>
              <a:rPr lang="cs-CZ" dirty="0" smtClean="0"/>
              <a:t>.</a:t>
            </a:r>
          </a:p>
          <a:p>
            <a:r>
              <a:rPr lang="cs-CZ" dirty="0" smtClean="0"/>
              <a:t>Cíle </a:t>
            </a:r>
            <a:r>
              <a:rPr lang="cs-CZ" dirty="0"/>
              <a:t>projektu představují slovní popis účelu, jehož má být prostřednictvím realizace projektu dosaženo. </a:t>
            </a:r>
          </a:p>
        </p:txBody>
      </p:sp>
    </p:spTree>
    <p:extLst>
      <p:ext uri="{BB962C8B-B14F-4D97-AF65-F5344CB8AC3E}">
        <p14:creationId xmlns:p14="http://schemas.microsoft.com/office/powerpoint/2010/main" val="1605730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projektu</a:t>
            </a:r>
            <a:endParaRPr lang="cs-CZ" dirty="0"/>
          </a:p>
        </p:txBody>
      </p:sp>
      <p:sp>
        <p:nvSpPr>
          <p:cNvPr id="3" name="Zástupný symbol pro obsah 2"/>
          <p:cNvSpPr>
            <a:spLocks noGrp="1"/>
          </p:cNvSpPr>
          <p:nvPr>
            <p:ph idx="1"/>
          </p:nvPr>
        </p:nvSpPr>
        <p:spPr/>
        <p:txBody>
          <a:bodyPr/>
          <a:lstStyle/>
          <a:p>
            <a:r>
              <a:rPr lang="cs-CZ" b="1" dirty="0"/>
              <a:t>Nová hodnota </a:t>
            </a:r>
            <a:r>
              <a:rPr lang="cs-CZ" dirty="0"/>
              <a:t>–produkt, služba nebo jejich kombinace, která je výsledkem projektu a je reprezentována popisem určitého stavu, jenž má </a:t>
            </a:r>
            <a:r>
              <a:rPr lang="cs-CZ" dirty="0" smtClean="0"/>
              <a:t>v budoucnosti existovat.</a:t>
            </a:r>
          </a:p>
          <a:p>
            <a:r>
              <a:rPr lang="cs-CZ" b="1" dirty="0"/>
              <a:t>Globální cíl projektu </a:t>
            </a:r>
            <a:r>
              <a:rPr lang="cs-CZ" dirty="0"/>
              <a:t>je obvykle jediný hlavní cíl projektu, který určuje jeho celkový směr a konečný výsledek. Je vněm obsažena strategická potřeba organizace a hlavní účel, který má být realizací projektu naplněn. Tento globální cíl je obvykle rozpracován do podrobnější hierarchické struktury dílčích cílů.</a:t>
            </a:r>
          </a:p>
        </p:txBody>
      </p:sp>
    </p:spTree>
    <p:extLst>
      <p:ext uri="{BB962C8B-B14F-4D97-AF65-F5344CB8AC3E}">
        <p14:creationId xmlns:p14="http://schemas.microsoft.com/office/powerpoint/2010/main" val="3517306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projektu</a:t>
            </a:r>
            <a:endParaRPr lang="cs-CZ" dirty="0"/>
          </a:p>
        </p:txBody>
      </p:sp>
      <p:sp>
        <p:nvSpPr>
          <p:cNvPr id="3" name="Zástupný symbol pro obsah 2"/>
          <p:cNvSpPr>
            <a:spLocks noGrp="1"/>
          </p:cNvSpPr>
          <p:nvPr>
            <p:ph idx="1"/>
          </p:nvPr>
        </p:nvSpPr>
        <p:spPr/>
        <p:txBody>
          <a:bodyPr/>
          <a:lstStyle/>
          <a:p>
            <a:pPr marL="0" indent="0">
              <a:buNone/>
            </a:pPr>
            <a:r>
              <a:rPr lang="cs-CZ" dirty="0"/>
              <a:t>Definice cílů projektu by měla obsahovat tyto </a:t>
            </a:r>
            <a:r>
              <a:rPr lang="cs-CZ" b="1" dirty="0"/>
              <a:t>čtyři hlavní </a:t>
            </a:r>
            <a:r>
              <a:rPr lang="cs-CZ" b="1" dirty="0" smtClean="0"/>
              <a:t>charakteristiky:</a:t>
            </a:r>
          </a:p>
          <a:p>
            <a:r>
              <a:rPr lang="cs-CZ" dirty="0" smtClean="0">
                <a:solidFill>
                  <a:srgbClr val="FF0000"/>
                </a:solidFill>
              </a:rPr>
              <a:t>Popis </a:t>
            </a:r>
            <a:r>
              <a:rPr lang="cs-CZ" dirty="0">
                <a:solidFill>
                  <a:srgbClr val="FF0000"/>
                </a:solidFill>
              </a:rPr>
              <a:t>výstupu</a:t>
            </a:r>
            <a:r>
              <a:rPr lang="cs-CZ" dirty="0"/>
              <a:t>, který má být vytvořen</a:t>
            </a:r>
            <a:r>
              <a:rPr lang="cs-CZ" dirty="0" smtClean="0"/>
              <a:t>;</a:t>
            </a:r>
          </a:p>
          <a:p>
            <a:r>
              <a:rPr lang="cs-CZ" dirty="0" smtClean="0"/>
              <a:t>Očekávaný </a:t>
            </a:r>
            <a:r>
              <a:rPr lang="cs-CZ" dirty="0">
                <a:solidFill>
                  <a:srgbClr val="FF0000"/>
                </a:solidFill>
              </a:rPr>
              <a:t>časový rámec </a:t>
            </a:r>
            <a:r>
              <a:rPr lang="cs-CZ" dirty="0"/>
              <a:t>zhotovení tohoto výstupu</a:t>
            </a:r>
            <a:r>
              <a:rPr lang="cs-CZ" dirty="0" smtClean="0"/>
              <a:t>;</a:t>
            </a:r>
          </a:p>
          <a:p>
            <a:r>
              <a:rPr lang="cs-CZ" dirty="0" smtClean="0">
                <a:solidFill>
                  <a:srgbClr val="FF0000"/>
                </a:solidFill>
              </a:rPr>
              <a:t>Měřítka</a:t>
            </a:r>
            <a:r>
              <a:rPr lang="cs-CZ" dirty="0"/>
              <a:t>, podle kterých se cíl bude považovat za splněný</a:t>
            </a:r>
            <a:r>
              <a:rPr lang="cs-CZ" dirty="0" smtClean="0"/>
              <a:t>;</a:t>
            </a:r>
          </a:p>
          <a:p>
            <a:r>
              <a:rPr lang="cs-CZ" dirty="0" smtClean="0">
                <a:solidFill>
                  <a:srgbClr val="FF0000"/>
                </a:solidFill>
              </a:rPr>
              <a:t>Podmínky</a:t>
            </a:r>
            <a:r>
              <a:rPr lang="cs-CZ" dirty="0"/>
              <a:t>, které upřesňují představy zadavatele o způsobu splnění tohoto cíle</a:t>
            </a:r>
          </a:p>
        </p:txBody>
      </p:sp>
    </p:spTree>
    <p:extLst>
      <p:ext uri="{BB962C8B-B14F-4D97-AF65-F5344CB8AC3E}">
        <p14:creationId xmlns:p14="http://schemas.microsoft.com/office/powerpoint/2010/main" val="3869100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Plánování projektu</a:t>
            </a:r>
            <a:endParaRPr lang="cs-CZ" dirty="0"/>
          </a:p>
        </p:txBody>
      </p:sp>
      <p:sp>
        <p:nvSpPr>
          <p:cNvPr id="3" name="Zástupný symbol pro obsah 2"/>
          <p:cNvSpPr>
            <a:spLocks noGrp="1"/>
          </p:cNvSpPr>
          <p:nvPr>
            <p:ph idx="1"/>
          </p:nvPr>
        </p:nvSpPr>
        <p:spPr>
          <a:xfrm>
            <a:off x="838200" y="1393902"/>
            <a:ext cx="10515600" cy="5464098"/>
          </a:xfrm>
        </p:spPr>
        <p:txBody>
          <a:bodyPr>
            <a:normAutofit/>
          </a:bodyPr>
          <a:lstStyle/>
          <a:p>
            <a:r>
              <a:rPr lang="cs-CZ" dirty="0"/>
              <a:t>Plánování projektu </a:t>
            </a:r>
            <a:r>
              <a:rPr lang="cs-CZ" b="1" dirty="0"/>
              <a:t>zpřesňuje výstupy předchozí fáze</a:t>
            </a:r>
            <a:r>
              <a:rPr lang="cs-CZ" dirty="0"/>
              <a:t>. Cílem tohoto procesu (výstupem)jsou dva závazné dokumenty </a:t>
            </a:r>
            <a:endParaRPr lang="cs-CZ" dirty="0" smtClean="0"/>
          </a:p>
          <a:p>
            <a:pPr lvl="1"/>
            <a:r>
              <a:rPr lang="cs-CZ" b="1" dirty="0" smtClean="0"/>
              <a:t>Definice </a:t>
            </a:r>
            <a:r>
              <a:rPr lang="cs-CZ" b="1" dirty="0"/>
              <a:t>předmětu </a:t>
            </a:r>
            <a:r>
              <a:rPr lang="cs-CZ" b="1" dirty="0" smtClean="0"/>
              <a:t>projektu</a:t>
            </a:r>
            <a:r>
              <a:rPr lang="cs-CZ" dirty="0" smtClean="0"/>
              <a:t>: </a:t>
            </a:r>
            <a:r>
              <a:rPr lang="cs-CZ" dirty="0"/>
              <a:t>Dokument, který konstatuje, jaká práce má být vykonána </a:t>
            </a:r>
            <a:r>
              <a:rPr lang="cs-CZ" dirty="0" smtClean="0"/>
              <a:t>k tomu</a:t>
            </a:r>
            <a:r>
              <a:rPr lang="cs-CZ" dirty="0"/>
              <a:t>, aby byl vytvořen a dodán předmět nebo služba se specifickými vlastnostmi</a:t>
            </a:r>
            <a:r>
              <a:rPr lang="cs-CZ" dirty="0" smtClean="0"/>
              <a:t>. </a:t>
            </a:r>
            <a:r>
              <a:rPr lang="cs-CZ" dirty="0" smtClean="0">
                <a:latin typeface="Garamond" panose="02020404030301010803" pitchFamily="18" charset="0"/>
              </a:rPr>
              <a:t>→ </a:t>
            </a:r>
            <a:r>
              <a:rPr lang="cs-CZ" dirty="0" smtClean="0">
                <a:solidFill>
                  <a:srgbClr val="FF0000"/>
                </a:solidFill>
                <a:latin typeface="Garamond" panose="02020404030301010803" pitchFamily="18" charset="0"/>
              </a:rPr>
              <a:t>CO je cílem všech aktivit</a:t>
            </a:r>
          </a:p>
          <a:p>
            <a:pPr lvl="1"/>
            <a:r>
              <a:rPr lang="cs-CZ" b="1" dirty="0" smtClean="0"/>
              <a:t>Plán projektu</a:t>
            </a:r>
            <a:r>
              <a:rPr lang="cs-CZ" dirty="0" smtClean="0"/>
              <a:t>: </a:t>
            </a:r>
            <a:r>
              <a:rPr lang="cs-CZ" dirty="0"/>
              <a:t>Plánem projektu rozumíme dokument, ve kterém je konstatováno, jaká práce bude vykonána a jakých přístupů a postupů bude použito </a:t>
            </a:r>
            <a:r>
              <a:rPr lang="cs-CZ" dirty="0" smtClean="0"/>
              <a:t>k tomu</a:t>
            </a:r>
            <a:r>
              <a:rPr lang="cs-CZ" dirty="0"/>
              <a:t>, aby bylo dosaženo cíle projektu</a:t>
            </a:r>
            <a:r>
              <a:rPr lang="cs-CZ" dirty="0" smtClean="0"/>
              <a:t>. </a:t>
            </a:r>
            <a:r>
              <a:rPr lang="cs-CZ" dirty="0" smtClean="0">
                <a:latin typeface="Garamond" panose="02020404030301010803" pitchFamily="18" charset="0"/>
              </a:rPr>
              <a:t>→ </a:t>
            </a:r>
            <a:r>
              <a:rPr lang="cs-CZ" dirty="0" smtClean="0">
                <a:solidFill>
                  <a:srgbClr val="FF0000"/>
                </a:solidFill>
                <a:latin typeface="Garamond" panose="02020404030301010803" pitchFamily="18" charset="0"/>
              </a:rPr>
              <a:t>JAK budou probíhat</a:t>
            </a:r>
          </a:p>
          <a:p>
            <a:pPr lvl="2"/>
            <a:r>
              <a:rPr lang="cs-CZ" dirty="0"/>
              <a:t>Proč? Z jakých důvodů se projekt realizuje? Jaký problém nebo nedostatek má projekt vyřešit? Proč je třeba vynaložit prostředky a úsilí na jeho realizaci?</a:t>
            </a:r>
          </a:p>
          <a:p>
            <a:pPr lvl="2"/>
            <a:r>
              <a:rPr lang="cs-CZ" dirty="0"/>
              <a:t>Co? Co je cílem a výstupem projektu? Jaké jsou hlavní produkty nebo výstupy projektu? </a:t>
            </a:r>
          </a:p>
          <a:p>
            <a:pPr lvl="2"/>
            <a:r>
              <a:rPr lang="cs-CZ" dirty="0"/>
              <a:t>Kdo? Kdo se na realizaci projektu bude podílet? Co bude povinností jednotlivých zúčastněných v rámci projektu? Jak budou účastníci projektu organizováni?</a:t>
            </a:r>
          </a:p>
          <a:p>
            <a:pPr lvl="2"/>
            <a:r>
              <a:rPr lang="cs-CZ" dirty="0"/>
              <a:t>Kdy? Jaký je harmonogram projektu? Jaké jsou významné milníky v průběhu realizace projektu? Jaká je časová osa projektu a kdy nastanou zvláště významné body označované jako milníky?</a:t>
            </a:r>
          </a:p>
          <a:p>
            <a:pPr lvl="1"/>
            <a:endParaRPr lang="cs-CZ" dirty="0" smtClean="0">
              <a:solidFill>
                <a:srgbClr val="FF0000"/>
              </a:solidFill>
            </a:endParaRPr>
          </a:p>
          <a:p>
            <a:pPr lvl="1"/>
            <a:endParaRPr lang="cs-CZ" dirty="0"/>
          </a:p>
        </p:txBody>
      </p:sp>
    </p:spTree>
    <p:extLst>
      <p:ext uri="{BB962C8B-B14F-4D97-AF65-F5344CB8AC3E}">
        <p14:creationId xmlns:p14="http://schemas.microsoft.com/office/powerpoint/2010/main" val="1348042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projektu může </a:t>
            </a:r>
            <a:r>
              <a:rPr lang="cs-CZ" dirty="0" smtClean="0"/>
              <a:t>obsahovat </a:t>
            </a:r>
            <a:r>
              <a:rPr lang="cs-CZ" dirty="0" err="1" smtClean="0"/>
              <a:t>např.tyto</a:t>
            </a:r>
            <a:r>
              <a:rPr lang="cs-CZ" dirty="0" smtClean="0"/>
              <a:t> </a:t>
            </a:r>
            <a:r>
              <a:rPr lang="cs-CZ" dirty="0"/>
              <a:t>další náležitosti:</a:t>
            </a:r>
          </a:p>
        </p:txBody>
      </p:sp>
      <p:sp>
        <p:nvSpPr>
          <p:cNvPr id="3" name="Zástupný symbol pro obsah 2"/>
          <p:cNvSpPr>
            <a:spLocks noGrp="1"/>
          </p:cNvSpPr>
          <p:nvPr>
            <p:ph sz="half" idx="1"/>
          </p:nvPr>
        </p:nvSpPr>
        <p:spPr/>
        <p:txBody>
          <a:bodyPr>
            <a:normAutofit fontScale="92500"/>
          </a:bodyPr>
          <a:lstStyle/>
          <a:p>
            <a:r>
              <a:rPr lang="cs-CZ" dirty="0"/>
              <a:t>Plán řízení </a:t>
            </a:r>
            <a:r>
              <a:rPr lang="cs-CZ" dirty="0" smtClean="0"/>
              <a:t>projektu;</a:t>
            </a:r>
          </a:p>
          <a:p>
            <a:r>
              <a:rPr lang="cs-CZ" dirty="0" smtClean="0"/>
              <a:t>Plán </a:t>
            </a:r>
            <a:r>
              <a:rPr lang="cs-CZ" dirty="0"/>
              <a:t>řízení předmětu </a:t>
            </a:r>
            <a:r>
              <a:rPr lang="cs-CZ" dirty="0" smtClean="0"/>
              <a:t>projektu;</a:t>
            </a:r>
          </a:p>
          <a:p>
            <a:r>
              <a:rPr lang="cs-CZ" dirty="0" smtClean="0"/>
              <a:t>Plán </a:t>
            </a:r>
            <a:r>
              <a:rPr lang="cs-CZ" dirty="0"/>
              <a:t>řízení </a:t>
            </a:r>
            <a:r>
              <a:rPr lang="cs-CZ" dirty="0" smtClean="0"/>
              <a:t>nákladů;</a:t>
            </a:r>
          </a:p>
          <a:p>
            <a:r>
              <a:rPr lang="cs-CZ" dirty="0" smtClean="0"/>
              <a:t>Plán </a:t>
            </a:r>
            <a:r>
              <a:rPr lang="cs-CZ" dirty="0"/>
              <a:t>obsazení </a:t>
            </a:r>
            <a:r>
              <a:rPr lang="cs-CZ" dirty="0" smtClean="0"/>
              <a:t>projektu;</a:t>
            </a:r>
          </a:p>
          <a:p>
            <a:r>
              <a:rPr lang="cs-CZ" dirty="0" smtClean="0"/>
              <a:t>Plán </a:t>
            </a:r>
            <a:r>
              <a:rPr lang="cs-CZ" dirty="0"/>
              <a:t>řízení projektové </a:t>
            </a:r>
            <a:r>
              <a:rPr lang="cs-CZ" dirty="0" smtClean="0"/>
              <a:t>komunikace;</a:t>
            </a:r>
          </a:p>
          <a:p>
            <a:r>
              <a:rPr lang="cs-CZ" dirty="0" smtClean="0"/>
              <a:t>Plán </a:t>
            </a:r>
            <a:r>
              <a:rPr lang="cs-CZ" dirty="0"/>
              <a:t>řízení </a:t>
            </a:r>
            <a:r>
              <a:rPr lang="cs-CZ" dirty="0" smtClean="0"/>
              <a:t>subdodávek;</a:t>
            </a:r>
          </a:p>
          <a:p>
            <a:r>
              <a:rPr lang="cs-CZ" dirty="0" smtClean="0"/>
              <a:t>Plán </a:t>
            </a:r>
            <a:r>
              <a:rPr lang="cs-CZ" dirty="0"/>
              <a:t>řízení </a:t>
            </a:r>
            <a:r>
              <a:rPr lang="cs-CZ" dirty="0" smtClean="0"/>
              <a:t>rizik;</a:t>
            </a:r>
          </a:p>
          <a:p>
            <a:r>
              <a:rPr lang="cs-CZ" dirty="0" smtClean="0"/>
              <a:t>Plán </a:t>
            </a:r>
            <a:r>
              <a:rPr lang="cs-CZ" dirty="0"/>
              <a:t>řízení kvality.</a:t>
            </a:r>
          </a:p>
        </p:txBody>
      </p:sp>
      <p:sp>
        <p:nvSpPr>
          <p:cNvPr id="4" name="Zástupný symbol pro obsah 3"/>
          <p:cNvSpPr>
            <a:spLocks noGrp="1"/>
          </p:cNvSpPr>
          <p:nvPr>
            <p:ph sz="half" idx="2"/>
          </p:nvPr>
        </p:nvSpPr>
        <p:spPr/>
        <p:txBody>
          <a:bodyPr>
            <a:normAutofit fontScale="92500"/>
          </a:bodyPr>
          <a:lstStyle/>
          <a:p>
            <a:pPr marL="0" indent="0">
              <a:buNone/>
            </a:pPr>
            <a:r>
              <a:rPr lang="cs-CZ" b="1" dirty="0" smtClean="0"/>
              <a:t>Nedílnou součástí je:</a:t>
            </a:r>
          </a:p>
          <a:p>
            <a:r>
              <a:rPr lang="cs-CZ" dirty="0">
                <a:solidFill>
                  <a:srgbClr val="FF0000"/>
                </a:solidFill>
              </a:rPr>
              <a:t>Časový rozpis projektu </a:t>
            </a:r>
            <a:r>
              <a:rPr lang="cs-CZ" dirty="0"/>
              <a:t>(harmonogram), který obsahuje všechny informace o tom, </a:t>
            </a:r>
            <a:r>
              <a:rPr lang="cs-CZ" dirty="0" smtClean="0"/>
              <a:t>v jakých </a:t>
            </a:r>
            <a:r>
              <a:rPr lang="cs-CZ" dirty="0"/>
              <a:t>termínech a časových sledech budou práce na projektu probíhat</a:t>
            </a:r>
            <a:r>
              <a:rPr lang="cs-CZ" dirty="0" smtClean="0"/>
              <a:t>.</a:t>
            </a:r>
          </a:p>
          <a:p>
            <a:r>
              <a:rPr lang="cs-CZ" dirty="0" smtClean="0"/>
              <a:t> </a:t>
            </a:r>
            <a:r>
              <a:rPr lang="cs-CZ" dirty="0">
                <a:solidFill>
                  <a:srgbClr val="FF0000"/>
                </a:solidFill>
              </a:rPr>
              <a:t>Rozpočet projektu</a:t>
            </a:r>
            <a:r>
              <a:rPr lang="cs-CZ" dirty="0"/>
              <a:t>, který je rovněž nedílnou součástí Plánu projektu je časově fázovaný plán </a:t>
            </a:r>
            <a:r>
              <a:rPr lang="cs-CZ" dirty="0" smtClean="0"/>
              <a:t>obvykle vyjádřený peněžními </a:t>
            </a:r>
            <a:r>
              <a:rPr lang="cs-CZ" dirty="0"/>
              <a:t>nebo pracovními jednotkami. </a:t>
            </a:r>
            <a:endParaRPr lang="cs-CZ" dirty="0" smtClean="0"/>
          </a:p>
        </p:txBody>
      </p:sp>
    </p:spTree>
    <p:extLst>
      <p:ext uri="{BB962C8B-B14F-4D97-AF65-F5344CB8AC3E}">
        <p14:creationId xmlns:p14="http://schemas.microsoft.com/office/powerpoint/2010/main" val="3165236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Realizace/implementace</a:t>
            </a:r>
            <a:endParaRPr lang="cs-CZ" dirty="0"/>
          </a:p>
        </p:txBody>
      </p:sp>
      <p:sp>
        <p:nvSpPr>
          <p:cNvPr id="3" name="Zástupný symbol pro obsah 2"/>
          <p:cNvSpPr>
            <a:spLocks noGrp="1"/>
          </p:cNvSpPr>
          <p:nvPr>
            <p:ph idx="1"/>
          </p:nvPr>
        </p:nvSpPr>
        <p:spPr>
          <a:xfrm>
            <a:off x="838200" y="1416204"/>
            <a:ext cx="10515600" cy="5274527"/>
          </a:xfrm>
        </p:spPr>
        <p:txBody>
          <a:bodyPr>
            <a:normAutofit fontScale="92500" lnSpcReduction="10000"/>
          </a:bodyPr>
          <a:lstStyle/>
          <a:p>
            <a:r>
              <a:rPr lang="cs-CZ" dirty="0"/>
              <a:t>zahrnuje činnosti, </a:t>
            </a:r>
            <a:r>
              <a:rPr lang="cs-CZ" dirty="0" smtClean="0"/>
              <a:t>které pod </a:t>
            </a:r>
            <a:r>
              <a:rPr lang="cs-CZ" dirty="0"/>
              <a:t>vedením projektového manažera </a:t>
            </a:r>
            <a:r>
              <a:rPr lang="cs-CZ" b="1" dirty="0"/>
              <a:t>vykonává projektový </a:t>
            </a:r>
            <a:r>
              <a:rPr lang="cs-CZ" b="1" dirty="0" smtClean="0"/>
              <a:t>tým a jsou zaměřeny </a:t>
            </a:r>
            <a:r>
              <a:rPr lang="cs-CZ" b="1" dirty="0"/>
              <a:t>na dosahování plánovaných cílů</a:t>
            </a:r>
            <a:r>
              <a:rPr lang="cs-CZ" dirty="0"/>
              <a:t>, tj. vytváření produktu. </a:t>
            </a:r>
            <a:endParaRPr lang="cs-CZ" dirty="0" smtClean="0"/>
          </a:p>
          <a:p>
            <a:r>
              <a:rPr lang="cs-CZ" dirty="0"/>
              <a:t>Součástí aktivit je projektová komunikace, motivace členů týmu, řízení subdodávek, řízení kvality a řízení změn</a:t>
            </a:r>
            <a:r>
              <a:rPr lang="cs-CZ" dirty="0" smtClean="0"/>
              <a:t>.</a:t>
            </a:r>
          </a:p>
          <a:p>
            <a:r>
              <a:rPr lang="cs-CZ" dirty="0"/>
              <a:t>obsahuje aktivity, činnosti a techniky, které jsou využívány obecně pro manažerské řízení a vedení, např</a:t>
            </a:r>
            <a:r>
              <a:rPr lang="cs-CZ" dirty="0" smtClean="0"/>
              <a:t>.:</a:t>
            </a:r>
          </a:p>
          <a:p>
            <a:pPr lvl="1"/>
            <a:r>
              <a:rPr lang="cs-CZ" dirty="0"/>
              <a:t>Vyhledávání a výběr pracovníků (vyhledávání a výběr pracovníků vhodných pro obsazování pracovních pozic realizačního týmu</a:t>
            </a:r>
            <a:r>
              <a:rPr lang="cs-CZ" dirty="0" smtClean="0"/>
              <a:t>);</a:t>
            </a:r>
          </a:p>
          <a:p>
            <a:pPr lvl="1"/>
            <a:r>
              <a:rPr lang="cs-CZ" dirty="0" smtClean="0"/>
              <a:t>Organizování </a:t>
            </a:r>
            <a:r>
              <a:rPr lang="cs-CZ" dirty="0"/>
              <a:t>(přidělování úkolů, definování pravomocí a odpovědností </a:t>
            </a:r>
            <a:r>
              <a:rPr lang="cs-CZ" dirty="0" smtClean="0"/>
              <a:t>v realizačním </a:t>
            </a:r>
            <a:r>
              <a:rPr lang="cs-CZ" dirty="0"/>
              <a:t>týmu, delegování, koordinace činností a návazností úkolů</a:t>
            </a:r>
            <a:r>
              <a:rPr lang="cs-CZ" dirty="0" smtClean="0"/>
              <a:t>);</a:t>
            </a:r>
          </a:p>
          <a:p>
            <a:pPr lvl="1"/>
            <a:r>
              <a:rPr lang="cs-CZ" dirty="0" smtClean="0"/>
              <a:t>Vedení </a:t>
            </a:r>
            <a:r>
              <a:rPr lang="cs-CZ" dirty="0"/>
              <a:t>(</a:t>
            </a:r>
            <a:r>
              <a:rPr lang="cs-CZ" dirty="0" err="1"/>
              <a:t>leadership</a:t>
            </a:r>
            <a:r>
              <a:rPr lang="cs-CZ" dirty="0"/>
              <a:t>) (aplikace vhodného manažerského stylu vedení, vytváření efektivního komunikačního prostředí </a:t>
            </a:r>
            <a:r>
              <a:rPr lang="cs-CZ" dirty="0" smtClean="0"/>
              <a:t>v realizačním </a:t>
            </a:r>
            <a:r>
              <a:rPr lang="cs-CZ" dirty="0"/>
              <a:t>týmu projektu, motivování, sdílení znalostí a zkušeností, rozvíjení pracovníků, vzdělávání, dohled, aj. efektivní metody vedení lidí</a:t>
            </a:r>
            <a:r>
              <a:rPr lang="cs-CZ" dirty="0" smtClean="0"/>
              <a:t>) aj.</a:t>
            </a:r>
          </a:p>
        </p:txBody>
      </p:sp>
    </p:spTree>
    <p:extLst>
      <p:ext uri="{BB962C8B-B14F-4D97-AF65-F5344CB8AC3E}">
        <p14:creationId xmlns:p14="http://schemas.microsoft.com/office/powerpoint/2010/main" val="327279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Kontrola projektu</a:t>
            </a:r>
            <a:endParaRPr lang="cs-CZ" dirty="0"/>
          </a:p>
        </p:txBody>
      </p:sp>
      <p:sp>
        <p:nvSpPr>
          <p:cNvPr id="3" name="Zástupný symbol pro obsah 2"/>
          <p:cNvSpPr>
            <a:spLocks noGrp="1"/>
          </p:cNvSpPr>
          <p:nvPr>
            <p:ph idx="1"/>
          </p:nvPr>
        </p:nvSpPr>
        <p:spPr/>
        <p:txBody>
          <a:bodyPr/>
          <a:lstStyle/>
          <a:p>
            <a:r>
              <a:rPr lang="cs-CZ" dirty="0"/>
              <a:t>Po schválení plánu a zahájení prvních realizačních prací a čerpání nákladů se aktivizuje proces projektové kontroly</a:t>
            </a:r>
            <a:r>
              <a:rPr lang="cs-CZ" dirty="0" smtClean="0"/>
              <a:t>.</a:t>
            </a:r>
          </a:p>
          <a:p>
            <a:r>
              <a:rPr lang="cs-CZ" dirty="0" smtClean="0"/>
              <a:t>Činnost, která se zaměřuje </a:t>
            </a:r>
            <a:r>
              <a:rPr lang="cs-CZ" dirty="0"/>
              <a:t>na </a:t>
            </a:r>
            <a:r>
              <a:rPr lang="cs-CZ" b="1" dirty="0"/>
              <a:t>zjišťování a ověřování skutečného postupu projektu ve vztahu </a:t>
            </a:r>
            <a:r>
              <a:rPr lang="cs-CZ" b="1" dirty="0" smtClean="0"/>
              <a:t>k plánu </a:t>
            </a:r>
            <a:r>
              <a:rPr lang="cs-CZ" dirty="0"/>
              <a:t>formou porovnávání kvantifikovaných hodnot (ukazatelů) </a:t>
            </a:r>
            <a:r>
              <a:rPr lang="cs-CZ" dirty="0" smtClean="0"/>
              <a:t>s jejich </a:t>
            </a:r>
            <a:r>
              <a:rPr lang="cs-CZ" dirty="0"/>
              <a:t>předpokládaným (žádoucím) </a:t>
            </a:r>
            <a:r>
              <a:rPr lang="cs-CZ" dirty="0" smtClean="0"/>
              <a:t>stavem</a:t>
            </a:r>
          </a:p>
          <a:p>
            <a:r>
              <a:rPr lang="cs-CZ" dirty="0"/>
              <a:t>Pokud jsou při měření zjištěny odchylky proti platné verzi projektového plánu, přikročí se </a:t>
            </a:r>
            <a:r>
              <a:rPr lang="cs-CZ" dirty="0" smtClean="0"/>
              <a:t>k </a:t>
            </a:r>
            <a:r>
              <a:rPr lang="cs-CZ" b="1" dirty="0" smtClean="0"/>
              <a:t>vyhodnocení </a:t>
            </a:r>
            <a:r>
              <a:rPr lang="cs-CZ" b="1" dirty="0"/>
              <a:t>a doporučení nápravného postupu.</a:t>
            </a:r>
          </a:p>
        </p:txBody>
      </p:sp>
    </p:spTree>
    <p:extLst>
      <p:ext uri="{BB962C8B-B14F-4D97-AF65-F5344CB8AC3E}">
        <p14:creationId xmlns:p14="http://schemas.microsoft.com/office/powerpoint/2010/main" val="1630470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Monitorování a kontrola projektu (4 fáze)</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a:t>Měření</a:t>
            </a:r>
            <a:r>
              <a:rPr lang="cs-CZ" dirty="0"/>
              <a:t>–zjištění </a:t>
            </a:r>
            <a:r>
              <a:rPr lang="cs-CZ" dirty="0" smtClean="0"/>
              <a:t>konkrétního stavu </a:t>
            </a:r>
            <a:r>
              <a:rPr lang="cs-CZ" dirty="0"/>
              <a:t>sledovaných hodnot projektu, tj. vlastní zjištění stavu, ve kterém se projekt nachází</a:t>
            </a:r>
            <a:r>
              <a:rPr lang="cs-CZ" dirty="0" smtClean="0"/>
              <a:t>;</a:t>
            </a:r>
          </a:p>
          <a:p>
            <a:r>
              <a:rPr lang="cs-CZ" b="1" dirty="0" smtClean="0"/>
              <a:t>Hodnocení</a:t>
            </a:r>
            <a:r>
              <a:rPr lang="cs-CZ" dirty="0" smtClean="0"/>
              <a:t>–porovnání</a:t>
            </a:r>
            <a:r>
              <a:rPr lang="cs-CZ" dirty="0"/>
              <a:t>, jakou měrou tyto hodnoty splňují předpoklady stanovené Plánem projektu (Definicí předmětu projektu</a:t>
            </a:r>
            <a:r>
              <a:rPr lang="cs-CZ" dirty="0" smtClean="0"/>
              <a:t>);</a:t>
            </a:r>
          </a:p>
          <a:p>
            <a:r>
              <a:rPr lang="cs-CZ" b="1" dirty="0" smtClean="0"/>
              <a:t>Korekce</a:t>
            </a:r>
            <a:r>
              <a:rPr lang="cs-CZ" dirty="0" smtClean="0"/>
              <a:t> </a:t>
            </a:r>
            <a:r>
              <a:rPr lang="cs-CZ" dirty="0"/>
              <a:t>–analýza příčin odchylek a provedení okamžitých operativních </a:t>
            </a:r>
            <a:r>
              <a:rPr lang="cs-CZ" dirty="0" smtClean="0"/>
              <a:t>zásahů(korekce nežádoucích </a:t>
            </a:r>
            <a:r>
              <a:rPr lang="cs-CZ" dirty="0"/>
              <a:t>odchylek), pokud došlo </a:t>
            </a:r>
            <a:r>
              <a:rPr lang="cs-CZ" dirty="0" smtClean="0"/>
              <a:t>k odchylce </a:t>
            </a:r>
            <a:r>
              <a:rPr lang="cs-CZ" dirty="0"/>
              <a:t>od plánovaného (žádoucího) stavu, event. reakce na potvrzená předvídaná rizika</a:t>
            </a:r>
            <a:r>
              <a:rPr lang="cs-CZ" dirty="0" smtClean="0"/>
              <a:t>;</a:t>
            </a:r>
          </a:p>
          <a:p>
            <a:r>
              <a:rPr lang="cs-CZ" b="1" dirty="0" smtClean="0"/>
              <a:t>Podání hlášení </a:t>
            </a:r>
            <a:r>
              <a:rPr lang="cs-CZ" dirty="0"/>
              <a:t>(reporting) o stavu projektu, event. podání informace o zjištěných indikátorech nepředvídaných rizik, která nebyla zahrnuta doplánu rizik, řídícímu orgánu (nadřízenému managementu), </a:t>
            </a:r>
            <a:r>
              <a:rPr lang="cs-CZ" dirty="0" smtClean="0"/>
              <a:t>event. </a:t>
            </a:r>
            <a:r>
              <a:rPr lang="cs-CZ" dirty="0"/>
              <a:t>managementu zákazníka.</a:t>
            </a:r>
          </a:p>
        </p:txBody>
      </p:sp>
    </p:spTree>
    <p:extLst>
      <p:ext uri="{BB962C8B-B14F-4D97-AF65-F5344CB8AC3E}">
        <p14:creationId xmlns:p14="http://schemas.microsoft.com/office/powerpoint/2010/main" val="21159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plánů a rozpočtů</a:t>
            </a:r>
            <a:endParaRPr lang="en-GB" dirty="0"/>
          </a:p>
        </p:txBody>
      </p:sp>
      <p:sp>
        <p:nvSpPr>
          <p:cNvPr id="3" name="Zástupný symbol pro obsah 2"/>
          <p:cNvSpPr>
            <a:spLocks noGrp="1"/>
          </p:cNvSpPr>
          <p:nvPr>
            <p:ph idx="1"/>
          </p:nvPr>
        </p:nvSpPr>
        <p:spPr/>
        <p:txBody>
          <a:bodyPr/>
          <a:lstStyle/>
          <a:p>
            <a:r>
              <a:rPr lang="cs-CZ" altLang="cs-CZ" dirty="0" smtClean="0"/>
              <a:t>Není jednotné rozlišení pojmů „rozpočet“ a „plán“. </a:t>
            </a:r>
          </a:p>
          <a:p>
            <a:endParaRPr lang="cs-CZ" altLang="cs-CZ" u="sng" dirty="0"/>
          </a:p>
          <a:p>
            <a:r>
              <a:rPr lang="cs-CZ" altLang="cs-CZ" b="1" dirty="0" smtClean="0"/>
              <a:t>Plánování </a:t>
            </a:r>
            <a:r>
              <a:rPr lang="cs-CZ" altLang="cs-CZ" dirty="0" smtClean="0"/>
              <a:t>se pojímá obecně šířeji než rozpočetnictví, neboť:</a:t>
            </a:r>
          </a:p>
          <a:p>
            <a:pPr marL="0" indent="0">
              <a:buNone/>
            </a:pPr>
            <a:endParaRPr lang="cs-CZ" altLang="cs-CZ" dirty="0" smtClean="0"/>
          </a:p>
          <a:p>
            <a:pPr lvl="1"/>
            <a:r>
              <a:rPr lang="cs-CZ" altLang="cs-CZ" dirty="0" smtClean="0"/>
              <a:t>Plánová se užívá jako </a:t>
            </a:r>
            <a:r>
              <a:rPr lang="cs-CZ" altLang="cs-CZ" b="1" dirty="0" smtClean="0"/>
              <a:t>nástroj prosazování tzv. podnikových politik </a:t>
            </a:r>
            <a:r>
              <a:rPr lang="cs-CZ" altLang="cs-CZ" dirty="0" smtClean="0"/>
              <a:t>(strategií),</a:t>
            </a:r>
          </a:p>
          <a:p>
            <a:pPr lvl="1"/>
            <a:r>
              <a:rPr lang="cs-CZ" altLang="cs-CZ" dirty="0" smtClean="0"/>
              <a:t>Plánování se někdy může omezit na </a:t>
            </a:r>
            <a:r>
              <a:rPr lang="cs-CZ" altLang="cs-CZ" b="1" dirty="0" smtClean="0"/>
              <a:t>věcné vymezení úkolů</a:t>
            </a:r>
            <a:r>
              <a:rPr lang="cs-CZ" altLang="cs-CZ" dirty="0"/>
              <a:t> </a:t>
            </a:r>
            <a:r>
              <a:rPr lang="cs-CZ" altLang="cs-CZ" dirty="0" smtClean="0"/>
              <a:t>(nemusí být vyjádřen ekonomicky)</a:t>
            </a:r>
          </a:p>
          <a:p>
            <a:endParaRPr lang="en-GB" dirty="0"/>
          </a:p>
        </p:txBody>
      </p:sp>
    </p:spTree>
    <p:extLst>
      <p:ext uri="{BB962C8B-B14F-4D97-AF65-F5344CB8AC3E}">
        <p14:creationId xmlns:p14="http://schemas.microsoft.com/office/powerpoint/2010/main" val="3324705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 Uzavření projektu</a:t>
            </a:r>
            <a:endParaRPr lang="cs-CZ" dirty="0"/>
          </a:p>
        </p:txBody>
      </p:sp>
      <p:sp>
        <p:nvSpPr>
          <p:cNvPr id="3" name="Zástupný symbol pro obsah 2"/>
          <p:cNvSpPr>
            <a:spLocks noGrp="1"/>
          </p:cNvSpPr>
          <p:nvPr>
            <p:ph idx="1"/>
          </p:nvPr>
        </p:nvSpPr>
        <p:spPr/>
        <p:txBody>
          <a:bodyPr>
            <a:normAutofit/>
          </a:bodyPr>
          <a:lstStyle/>
          <a:p>
            <a:r>
              <a:rPr lang="cs-CZ" dirty="0" smtClean="0"/>
              <a:t>Uzavření </a:t>
            </a:r>
            <a:r>
              <a:rPr lang="cs-CZ" dirty="0"/>
              <a:t>projektu je činností, při které jsou </a:t>
            </a:r>
            <a:r>
              <a:rPr lang="cs-CZ" b="1" dirty="0"/>
              <a:t>ukončeny všechny aktivity projektu, předány a schváleny výstupy projektu, vypořádány a uzavřeny všechny jeho administrativní agendy</a:t>
            </a:r>
            <a:r>
              <a:rPr lang="cs-CZ" dirty="0"/>
              <a:t>. </a:t>
            </a:r>
            <a:endParaRPr lang="cs-CZ" dirty="0" smtClean="0"/>
          </a:p>
          <a:p>
            <a:r>
              <a:rPr lang="cs-CZ" b="1" dirty="0" smtClean="0"/>
              <a:t>Závěrečné analýzy</a:t>
            </a:r>
            <a:r>
              <a:rPr lang="cs-CZ" dirty="0" smtClean="0"/>
              <a:t>:</a:t>
            </a:r>
          </a:p>
          <a:p>
            <a:pPr lvl="1"/>
            <a:r>
              <a:rPr lang="cs-CZ" dirty="0"/>
              <a:t>Hodnocení naplnění cílů </a:t>
            </a:r>
            <a:r>
              <a:rPr lang="cs-CZ" dirty="0" smtClean="0"/>
              <a:t>projektu</a:t>
            </a:r>
          </a:p>
          <a:p>
            <a:pPr lvl="1"/>
            <a:r>
              <a:rPr lang="cs-CZ" dirty="0" smtClean="0"/>
              <a:t>Porovnání </a:t>
            </a:r>
            <a:r>
              <a:rPr lang="cs-CZ" dirty="0"/>
              <a:t>měřitelných výstupů (plánovaných a skutečně </a:t>
            </a:r>
            <a:r>
              <a:rPr lang="cs-CZ" dirty="0" smtClean="0"/>
              <a:t>dosažených)</a:t>
            </a:r>
          </a:p>
          <a:p>
            <a:pPr lvl="1"/>
            <a:r>
              <a:rPr lang="cs-CZ" dirty="0" smtClean="0"/>
              <a:t>Analýza </a:t>
            </a:r>
            <a:r>
              <a:rPr lang="cs-CZ" dirty="0"/>
              <a:t>příčin pro změny předmětu </a:t>
            </a:r>
            <a:r>
              <a:rPr lang="cs-CZ" dirty="0" smtClean="0"/>
              <a:t>projektu</a:t>
            </a:r>
          </a:p>
          <a:p>
            <a:pPr lvl="1"/>
            <a:r>
              <a:rPr lang="cs-CZ" dirty="0" smtClean="0"/>
              <a:t>Plnění </a:t>
            </a:r>
            <a:r>
              <a:rPr lang="cs-CZ" dirty="0"/>
              <a:t>plánu </a:t>
            </a:r>
            <a:r>
              <a:rPr lang="cs-CZ" dirty="0" smtClean="0"/>
              <a:t>kvality</a:t>
            </a:r>
          </a:p>
          <a:p>
            <a:pPr lvl="1"/>
            <a:r>
              <a:rPr lang="cs-CZ" dirty="0" smtClean="0"/>
              <a:t>Analýza </a:t>
            </a:r>
            <a:r>
              <a:rPr lang="cs-CZ" dirty="0"/>
              <a:t>činností, realizovaných </a:t>
            </a:r>
            <a:r>
              <a:rPr lang="cs-CZ" dirty="0" smtClean="0"/>
              <a:t>s cílem </a:t>
            </a:r>
            <a:r>
              <a:rPr lang="cs-CZ" dirty="0"/>
              <a:t>eliminovat </a:t>
            </a:r>
            <a:r>
              <a:rPr lang="cs-CZ" dirty="0" smtClean="0"/>
              <a:t>rizika</a:t>
            </a:r>
          </a:p>
          <a:p>
            <a:pPr lvl="1"/>
            <a:r>
              <a:rPr lang="cs-CZ" dirty="0" smtClean="0"/>
              <a:t>Efektivita </a:t>
            </a:r>
            <a:r>
              <a:rPr lang="cs-CZ" dirty="0"/>
              <a:t>projektového managementu.</a:t>
            </a:r>
          </a:p>
        </p:txBody>
      </p:sp>
    </p:spTree>
    <p:extLst>
      <p:ext uri="{BB962C8B-B14F-4D97-AF65-F5344CB8AC3E}">
        <p14:creationId xmlns:p14="http://schemas.microsoft.com/office/powerpoint/2010/main" val="4048564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Administrativní uzavření projektu</a:t>
            </a:r>
            <a:endParaRPr lang="cs-CZ" dirty="0"/>
          </a:p>
        </p:txBody>
      </p:sp>
      <p:sp>
        <p:nvSpPr>
          <p:cNvPr id="3" name="Zástupný symbol pro obsah 2"/>
          <p:cNvSpPr>
            <a:spLocks noGrp="1"/>
          </p:cNvSpPr>
          <p:nvPr>
            <p:ph idx="1"/>
          </p:nvPr>
        </p:nvSpPr>
        <p:spPr/>
        <p:txBody>
          <a:bodyPr/>
          <a:lstStyle/>
          <a:p>
            <a:r>
              <a:rPr lang="cs-CZ" dirty="0"/>
              <a:t>Ověření a dokumentaci výstupů </a:t>
            </a:r>
            <a:r>
              <a:rPr lang="cs-CZ" dirty="0" smtClean="0"/>
              <a:t>projektu;</a:t>
            </a:r>
          </a:p>
          <a:p>
            <a:r>
              <a:rPr lang="cs-CZ" dirty="0" smtClean="0"/>
              <a:t>Uzavření </a:t>
            </a:r>
            <a:r>
              <a:rPr lang="cs-CZ" dirty="0"/>
              <a:t>interní administrativy, účetní vypořádání nespotřebovaných zdrojů </a:t>
            </a:r>
            <a:r>
              <a:rPr lang="cs-CZ" dirty="0" smtClean="0"/>
              <a:t>projektu;</a:t>
            </a:r>
          </a:p>
          <a:p>
            <a:r>
              <a:rPr lang="cs-CZ" dirty="0" smtClean="0"/>
              <a:t>Závěrečné </a:t>
            </a:r>
            <a:r>
              <a:rPr lang="cs-CZ" dirty="0"/>
              <a:t>uspořádání a archivace projektové dokumentace</a:t>
            </a:r>
          </a:p>
        </p:txBody>
      </p:sp>
    </p:spTree>
    <p:extLst>
      <p:ext uri="{BB962C8B-B14F-4D97-AF65-F5344CB8AC3E}">
        <p14:creationId xmlns:p14="http://schemas.microsoft.com/office/powerpoint/2010/main" val="1799093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Vybrané metody a nástroje projektového managementu</a:t>
            </a:r>
            <a:endParaRPr lang="cs-CZ" dirty="0"/>
          </a:p>
        </p:txBody>
      </p:sp>
      <p:sp>
        <p:nvSpPr>
          <p:cNvPr id="6" name="Zástupný symbol pro obsah 5"/>
          <p:cNvSpPr>
            <a:spLocks noGrp="1"/>
          </p:cNvSpPr>
          <p:nvPr>
            <p:ph sz="half" idx="1"/>
          </p:nvPr>
        </p:nvSpPr>
        <p:spPr/>
        <p:txBody>
          <a:bodyPr/>
          <a:lstStyle/>
          <a:p>
            <a:r>
              <a:rPr lang="cs-CZ" dirty="0" smtClean="0"/>
              <a:t>Obecné manažerské pro řízení projektů</a:t>
            </a:r>
          </a:p>
          <a:p>
            <a:pPr lvl="1"/>
            <a:r>
              <a:rPr lang="cs-CZ" dirty="0" smtClean="0"/>
              <a:t>Brainstorming,</a:t>
            </a:r>
          </a:p>
          <a:p>
            <a:pPr lvl="1"/>
            <a:r>
              <a:rPr lang="cs-CZ" dirty="0" smtClean="0"/>
              <a:t>SWOT analýza,</a:t>
            </a:r>
          </a:p>
          <a:p>
            <a:pPr lvl="1"/>
            <a:r>
              <a:rPr lang="cs-CZ" dirty="0" smtClean="0"/>
              <a:t>Rozhodovací analýza aj.</a:t>
            </a:r>
            <a:endParaRPr lang="cs-CZ" dirty="0"/>
          </a:p>
        </p:txBody>
      </p:sp>
      <p:sp>
        <p:nvSpPr>
          <p:cNvPr id="7" name="Zástupný symbol pro obsah 6"/>
          <p:cNvSpPr>
            <a:spLocks noGrp="1"/>
          </p:cNvSpPr>
          <p:nvPr>
            <p:ph sz="half" idx="2"/>
          </p:nvPr>
        </p:nvSpPr>
        <p:spPr/>
        <p:txBody>
          <a:bodyPr/>
          <a:lstStyle/>
          <a:p>
            <a:r>
              <a:rPr lang="cs-CZ" dirty="0" smtClean="0"/>
              <a:t>Specifické pro projektové řízení</a:t>
            </a:r>
          </a:p>
          <a:p>
            <a:pPr lvl="1"/>
            <a:r>
              <a:rPr lang="cs-CZ" dirty="0"/>
              <a:t>dekompozici činností projektu (WBS), </a:t>
            </a:r>
            <a:endParaRPr lang="cs-CZ" dirty="0" smtClean="0"/>
          </a:p>
          <a:p>
            <a:pPr lvl="1"/>
            <a:r>
              <a:rPr lang="cs-CZ" dirty="0" smtClean="0"/>
              <a:t>tvorba </a:t>
            </a:r>
            <a:r>
              <a:rPr lang="cs-CZ" dirty="0" err="1"/>
              <a:t>Ganttova</a:t>
            </a:r>
            <a:r>
              <a:rPr lang="cs-CZ" dirty="0"/>
              <a:t> </a:t>
            </a:r>
            <a:r>
              <a:rPr lang="cs-CZ" dirty="0" smtClean="0"/>
              <a:t>diagramu,</a:t>
            </a:r>
          </a:p>
          <a:p>
            <a:pPr lvl="1"/>
            <a:r>
              <a:rPr lang="cs-CZ" dirty="0" smtClean="0"/>
              <a:t>Matice odpovědností</a:t>
            </a:r>
          </a:p>
          <a:p>
            <a:pPr lvl="1"/>
            <a:r>
              <a:rPr lang="cs-CZ" dirty="0" smtClean="0"/>
              <a:t>Logický rámec projektu (</a:t>
            </a:r>
            <a:r>
              <a:rPr lang="cs-CZ" dirty="0"/>
              <a:t>LF), </a:t>
            </a:r>
            <a:endParaRPr lang="cs-CZ" dirty="0" smtClean="0"/>
          </a:p>
          <a:p>
            <a:pPr lvl="1"/>
            <a:r>
              <a:rPr lang="cs-CZ" dirty="0" smtClean="0"/>
              <a:t>Síťová analýza</a:t>
            </a:r>
          </a:p>
          <a:p>
            <a:pPr lvl="1"/>
            <a:r>
              <a:rPr lang="cs-CZ" dirty="0" smtClean="0"/>
              <a:t>Vývojové diagramy</a:t>
            </a:r>
          </a:p>
        </p:txBody>
      </p:sp>
    </p:spTree>
    <p:extLst>
      <p:ext uri="{BB962C8B-B14F-4D97-AF65-F5344CB8AC3E}">
        <p14:creationId xmlns:p14="http://schemas.microsoft.com/office/powerpoint/2010/main" val="328580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Dekompozice činností </a:t>
            </a:r>
            <a:r>
              <a:rPr lang="cs-CZ" dirty="0" smtClean="0"/>
              <a:t>projektu</a:t>
            </a:r>
            <a:br>
              <a:rPr lang="cs-CZ" dirty="0" smtClean="0"/>
            </a:br>
            <a:r>
              <a:rPr lang="cs-CZ" dirty="0" smtClean="0"/>
              <a:t>(</a:t>
            </a:r>
            <a:r>
              <a:rPr lang="cs-CZ" dirty="0"/>
              <a:t>WBS –</a:t>
            </a:r>
            <a:r>
              <a:rPr lang="cs-CZ" dirty="0" err="1"/>
              <a:t>Work</a:t>
            </a:r>
            <a:r>
              <a:rPr lang="cs-CZ" dirty="0"/>
              <a:t> </a:t>
            </a:r>
            <a:r>
              <a:rPr lang="cs-CZ" dirty="0" err="1"/>
              <a:t>Breakdown</a:t>
            </a:r>
            <a:r>
              <a:rPr lang="cs-CZ" dirty="0"/>
              <a:t> </a:t>
            </a:r>
            <a:r>
              <a:rPr lang="cs-CZ" dirty="0" err="1" smtClean="0"/>
              <a:t>Structure</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H</a:t>
            </a:r>
            <a:r>
              <a:rPr lang="cs-CZ" dirty="0" smtClean="0"/>
              <a:t>ierarchický </a:t>
            </a:r>
            <a:r>
              <a:rPr lang="cs-CZ" b="1" dirty="0"/>
              <a:t>rozpad cíle projektu na jednotlivé produkty a </a:t>
            </a:r>
            <a:r>
              <a:rPr lang="cs-CZ" b="1" dirty="0" err="1"/>
              <a:t>podprodukty</a:t>
            </a:r>
            <a:r>
              <a:rPr lang="cs-CZ" b="1" dirty="0"/>
              <a:t> až na úroveň jednotlivých pracovních balíků</a:t>
            </a:r>
            <a:r>
              <a:rPr lang="cs-CZ" dirty="0"/>
              <a:t> (činností, úloh), které musí být v průběhu projektu vytvořeny (realizovány</a:t>
            </a:r>
            <a:r>
              <a:rPr lang="cs-CZ" dirty="0" smtClean="0"/>
              <a:t>).</a:t>
            </a:r>
          </a:p>
          <a:p>
            <a:r>
              <a:rPr lang="pl-PL" dirty="0"/>
              <a:t>C</a:t>
            </a:r>
            <a:r>
              <a:rPr lang="pl-PL" dirty="0" smtClean="0"/>
              <a:t>ílem </a:t>
            </a:r>
            <a:r>
              <a:rPr lang="pl-PL" dirty="0"/>
              <a:t>je rozložit projekt najednotlivé činnosti </a:t>
            </a:r>
            <a:r>
              <a:rPr lang="pl-PL" dirty="0" smtClean="0"/>
              <a:t>do t</a:t>
            </a:r>
            <a:r>
              <a:rPr lang="cs-CZ" dirty="0" err="1"/>
              <a:t>akové</a:t>
            </a:r>
            <a:r>
              <a:rPr lang="cs-CZ" dirty="0"/>
              <a:t> úrovně podrobnosti, aby k nim bylo </a:t>
            </a:r>
            <a:r>
              <a:rPr lang="cs-CZ" b="1" dirty="0"/>
              <a:t>možné přiřadit odpovědnosti, pracnost a časový horizont</a:t>
            </a:r>
            <a:r>
              <a:rPr lang="cs-CZ" dirty="0" smtClean="0"/>
              <a:t>.</a:t>
            </a:r>
          </a:p>
          <a:p>
            <a:r>
              <a:rPr lang="cs-CZ" dirty="0"/>
              <a:t>Proces tvorby WBS slouží k </a:t>
            </a:r>
            <a:r>
              <a:rPr lang="cs-CZ" b="1" dirty="0"/>
              <a:t>nalezení a zpřehlednění všech činností potřebných k dodání výstupů</a:t>
            </a:r>
            <a:r>
              <a:rPr lang="cs-CZ" dirty="0"/>
              <a:t>. Správně vytvořená WBS je předpokladem toho, že se </a:t>
            </a:r>
            <a:r>
              <a:rPr lang="cs-CZ" dirty="0">
                <a:solidFill>
                  <a:srgbClr val="FF0000"/>
                </a:solidFill>
              </a:rPr>
              <a:t>nezapomene na nic důležitého, a také pojistkou, že se nebudou dělat zbytečné činnosti. </a:t>
            </a:r>
            <a:endParaRPr lang="cs-CZ" dirty="0" smtClean="0">
              <a:solidFill>
                <a:srgbClr val="FF0000"/>
              </a:solidFill>
            </a:endParaRPr>
          </a:p>
          <a:p>
            <a:r>
              <a:rPr lang="cs-CZ" dirty="0" smtClean="0"/>
              <a:t>Struktura </a:t>
            </a:r>
            <a:r>
              <a:rPr lang="cs-CZ" dirty="0"/>
              <a:t>činností může být podle složitosti a rozsahu projektu různě strukturovaná a složitá -pro malé projekty může mít podobu jednoduchého seznamu činností</a:t>
            </a:r>
          </a:p>
        </p:txBody>
      </p:sp>
    </p:spTree>
    <p:extLst>
      <p:ext uri="{BB962C8B-B14F-4D97-AF65-F5344CB8AC3E}">
        <p14:creationId xmlns:p14="http://schemas.microsoft.com/office/powerpoint/2010/main" val="3449074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9799"/>
            <a:ext cx="10515600" cy="828054"/>
          </a:xfrm>
        </p:spPr>
        <p:txBody>
          <a:bodyPr/>
          <a:lstStyle/>
          <a:p>
            <a:r>
              <a:rPr lang="cs-CZ" dirty="0" smtClean="0"/>
              <a:t>Dekompozice projektu (WBS)</a:t>
            </a:r>
            <a:endParaRPr lang="cs-CZ" dirty="0"/>
          </a:p>
        </p:txBody>
      </p:sp>
      <p:pic>
        <p:nvPicPr>
          <p:cNvPr id="6" name="Zástupný symbol pro obsah 5"/>
          <p:cNvPicPr>
            <a:picLocks noGrp="1" noChangeAspect="1"/>
          </p:cNvPicPr>
          <p:nvPr>
            <p:ph idx="1"/>
          </p:nvPr>
        </p:nvPicPr>
        <p:blipFill>
          <a:blip r:embed="rId2"/>
          <a:stretch>
            <a:fillRect/>
          </a:stretch>
        </p:blipFill>
        <p:spPr>
          <a:xfrm>
            <a:off x="669073" y="1382751"/>
            <a:ext cx="11163877" cy="5095580"/>
          </a:xfrm>
          <a:prstGeom prst="rect">
            <a:avLst/>
          </a:prstGeom>
        </p:spPr>
      </p:pic>
    </p:spTree>
    <p:extLst>
      <p:ext uri="{BB962C8B-B14F-4D97-AF65-F5344CB8AC3E}">
        <p14:creationId xmlns:p14="http://schemas.microsoft.com/office/powerpoint/2010/main" val="3378832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Ganttův</a:t>
            </a:r>
            <a:r>
              <a:rPr lang="cs-CZ" dirty="0" smtClean="0"/>
              <a:t> diagram</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Představuje </a:t>
            </a:r>
            <a:r>
              <a:rPr lang="cs-CZ" b="1" dirty="0" smtClean="0"/>
              <a:t>grafické </a:t>
            </a:r>
            <a:r>
              <a:rPr lang="cs-CZ" b="1" dirty="0"/>
              <a:t>znázornění průběhu činností v čase </a:t>
            </a:r>
            <a:r>
              <a:rPr lang="cs-CZ" dirty="0"/>
              <a:t>(souběžnost a návaznost). </a:t>
            </a:r>
            <a:endParaRPr lang="cs-CZ" dirty="0" smtClean="0"/>
          </a:p>
          <a:p>
            <a:r>
              <a:rPr lang="cs-CZ" dirty="0" err="1"/>
              <a:t>Ganttův</a:t>
            </a:r>
            <a:r>
              <a:rPr lang="cs-CZ" dirty="0"/>
              <a:t> diagram zobrazuje ve </a:t>
            </a:r>
            <a:r>
              <a:rPr lang="cs-CZ" b="1" dirty="0"/>
              <a:t>sloupcích</a:t>
            </a:r>
            <a:r>
              <a:rPr lang="cs-CZ" dirty="0"/>
              <a:t> (horizontálně</a:t>
            </a:r>
            <a:r>
              <a:rPr lang="cs-CZ" dirty="0" smtClean="0"/>
              <a:t>) </a:t>
            </a:r>
            <a:r>
              <a:rPr lang="cs-CZ" b="1" dirty="0" smtClean="0"/>
              <a:t>časové </a:t>
            </a:r>
            <a:r>
              <a:rPr lang="cs-CZ" b="1" dirty="0"/>
              <a:t>období</a:t>
            </a:r>
            <a:r>
              <a:rPr lang="cs-CZ" dirty="0" smtClean="0"/>
              <a:t>, ve </a:t>
            </a:r>
            <a:r>
              <a:rPr lang="cs-CZ" dirty="0"/>
              <a:t>kterém se plánuje. </a:t>
            </a:r>
            <a:endParaRPr lang="cs-CZ" dirty="0" smtClean="0"/>
          </a:p>
          <a:p>
            <a:r>
              <a:rPr lang="cs-CZ" dirty="0" smtClean="0"/>
              <a:t>Podle </a:t>
            </a:r>
            <a:r>
              <a:rPr lang="cs-CZ" dirty="0"/>
              <a:t>délky plánovaného projektu se zobrazuje období v odpovídající podrobnosti (roky, měsíce, týdny, dny). </a:t>
            </a:r>
            <a:endParaRPr lang="cs-CZ" dirty="0" smtClean="0"/>
          </a:p>
          <a:p>
            <a:r>
              <a:rPr lang="cs-CZ" b="1" dirty="0" smtClean="0"/>
              <a:t>V </a:t>
            </a:r>
            <a:r>
              <a:rPr lang="cs-CZ" b="1" dirty="0"/>
              <a:t>řádcích </a:t>
            </a:r>
            <a:r>
              <a:rPr lang="cs-CZ" dirty="0"/>
              <a:t>(vertikálně) se pak zobrazují </a:t>
            </a:r>
            <a:r>
              <a:rPr lang="cs-CZ" b="1" dirty="0"/>
              <a:t>dílčí aktivity </a:t>
            </a:r>
            <a:r>
              <a:rPr lang="cs-CZ" dirty="0"/>
              <a:t>(někdy nazývány jako úkoly) -tedy kroky, činnosti nebo podprojekty a to v takovém pořadí, které odpovídá jejich logickému sledu v plánovaném projektu (viz WBS). Délka trvání dané aktivity je pak vztažena k časovému období.</a:t>
            </a:r>
          </a:p>
        </p:txBody>
      </p:sp>
    </p:spTree>
    <p:extLst>
      <p:ext uri="{BB962C8B-B14F-4D97-AF65-F5344CB8AC3E}">
        <p14:creationId xmlns:p14="http://schemas.microsoft.com/office/powerpoint/2010/main" val="1611734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Ganttův</a:t>
            </a:r>
            <a:r>
              <a:rPr lang="cs-CZ" dirty="0" smtClean="0"/>
              <a:t> diagram</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Ganttův</a:t>
            </a:r>
            <a:r>
              <a:rPr lang="cs-CZ" dirty="0"/>
              <a:t> diagram je </a:t>
            </a:r>
            <a:r>
              <a:rPr lang="cs-CZ" dirty="0" smtClean="0"/>
              <a:t>v projektovém </a:t>
            </a:r>
            <a:r>
              <a:rPr lang="cs-CZ" dirty="0"/>
              <a:t>managementu </a:t>
            </a:r>
            <a:r>
              <a:rPr lang="cs-CZ" dirty="0" smtClean="0"/>
              <a:t>používán velmi </a:t>
            </a:r>
            <a:r>
              <a:rPr lang="cs-CZ" dirty="0"/>
              <a:t>často –je jednoduchý, dá se snadno vytvořit i bez specializované softwarové podpory. </a:t>
            </a:r>
            <a:endParaRPr lang="cs-CZ" dirty="0" smtClean="0"/>
          </a:p>
          <a:p>
            <a:r>
              <a:rPr lang="cs-CZ" dirty="0" smtClean="0"/>
              <a:t>V softwarové </a:t>
            </a:r>
            <a:r>
              <a:rPr lang="cs-CZ" dirty="0"/>
              <a:t>podpoře je rozšířen o možnosti všech typů vazeb </a:t>
            </a:r>
            <a:r>
              <a:rPr lang="cs-CZ" dirty="0" smtClean="0"/>
              <a:t>s překryvy </a:t>
            </a:r>
            <a:r>
              <a:rPr lang="cs-CZ" dirty="0"/>
              <a:t>a prodlevami, možností znázornění kritické cesty i nástroji pro porovnání odchylek skutečného stavu oproti plánu (</a:t>
            </a:r>
            <a:r>
              <a:rPr lang="cs-CZ" dirty="0" err="1"/>
              <a:t>baseline</a:t>
            </a:r>
            <a:r>
              <a:rPr lang="cs-CZ" dirty="0" smtClean="0"/>
              <a:t>).</a:t>
            </a:r>
          </a:p>
          <a:p>
            <a:r>
              <a:rPr lang="cs-CZ" dirty="0"/>
              <a:t>Využívá se zejména pro komunikaci, jednání a diskusi. </a:t>
            </a:r>
            <a:endParaRPr lang="cs-CZ" dirty="0" smtClean="0"/>
          </a:p>
          <a:p>
            <a:pPr marL="0" indent="0">
              <a:buNone/>
            </a:pPr>
            <a:endParaRPr lang="cs-CZ" dirty="0" smtClean="0"/>
          </a:p>
          <a:p>
            <a:r>
              <a:rPr lang="cs-CZ" b="1" dirty="0"/>
              <a:t>Co může být v řádcích </a:t>
            </a:r>
            <a:r>
              <a:rPr lang="cs-CZ" b="1" dirty="0" err="1"/>
              <a:t>Ganttova</a:t>
            </a:r>
            <a:r>
              <a:rPr lang="cs-CZ" b="1" dirty="0"/>
              <a:t> diagramu: činnosti, kroky, projekty, </a:t>
            </a:r>
            <a:r>
              <a:rPr lang="cs-CZ" b="1" dirty="0" err="1" smtClean="0"/>
              <a:t>subprojekty</a:t>
            </a:r>
            <a:endParaRPr lang="cs-CZ" b="1" dirty="0" smtClean="0"/>
          </a:p>
          <a:p>
            <a:r>
              <a:rPr lang="cs-CZ" b="1" dirty="0" smtClean="0"/>
              <a:t>Co </a:t>
            </a:r>
            <a:r>
              <a:rPr lang="cs-CZ" b="1" dirty="0"/>
              <a:t>může být ve sloupcích </a:t>
            </a:r>
            <a:r>
              <a:rPr lang="cs-CZ" b="1" dirty="0" err="1"/>
              <a:t>Ganttova</a:t>
            </a:r>
            <a:r>
              <a:rPr lang="cs-CZ" b="1" dirty="0"/>
              <a:t> diagramu: </a:t>
            </a:r>
            <a:r>
              <a:rPr lang="cs-CZ" b="1" dirty="0" smtClean="0"/>
              <a:t>roky, </a:t>
            </a:r>
            <a:r>
              <a:rPr lang="cs-CZ" b="1" dirty="0"/>
              <a:t>měsíce, týdny, dny, (hodiny)</a:t>
            </a:r>
          </a:p>
        </p:txBody>
      </p:sp>
    </p:spTree>
    <p:extLst>
      <p:ext uri="{BB962C8B-B14F-4D97-AF65-F5344CB8AC3E}">
        <p14:creationId xmlns:p14="http://schemas.microsoft.com/office/powerpoint/2010/main" val="220222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Ganttův</a:t>
            </a:r>
            <a:r>
              <a:rPr lang="cs-CZ" dirty="0" smtClean="0"/>
              <a:t> diagram</a:t>
            </a:r>
            <a:endParaRPr lang="cs-CZ" dirty="0"/>
          </a:p>
        </p:txBody>
      </p:sp>
      <p:pic>
        <p:nvPicPr>
          <p:cNvPr id="4" name="Zástupný symbol pro obsah 3"/>
          <p:cNvPicPr>
            <a:picLocks noGrp="1" noChangeAspect="1"/>
          </p:cNvPicPr>
          <p:nvPr>
            <p:ph idx="1"/>
          </p:nvPr>
        </p:nvPicPr>
        <p:blipFill rotWithShape="1">
          <a:blip r:embed="rId2"/>
          <a:srcRect l="56294" t="11334" r="2790" b="55913"/>
          <a:stretch/>
        </p:blipFill>
        <p:spPr>
          <a:xfrm>
            <a:off x="803501" y="1438507"/>
            <a:ext cx="11241665" cy="5062654"/>
          </a:xfrm>
          <a:prstGeom prst="rect">
            <a:avLst/>
          </a:prstGeom>
        </p:spPr>
      </p:pic>
    </p:spTree>
    <p:extLst>
      <p:ext uri="{BB962C8B-B14F-4D97-AF65-F5344CB8AC3E}">
        <p14:creationId xmlns:p14="http://schemas.microsoft.com/office/powerpoint/2010/main" val="255449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Ganttův</a:t>
            </a:r>
            <a:r>
              <a:rPr lang="cs-CZ" dirty="0" smtClean="0"/>
              <a:t> diagram</a:t>
            </a:r>
            <a:endParaRPr lang="cs-CZ" dirty="0"/>
          </a:p>
        </p:txBody>
      </p:sp>
      <p:pic>
        <p:nvPicPr>
          <p:cNvPr id="4" name="Zástupný symbol pro obsah 3"/>
          <p:cNvPicPr>
            <a:picLocks noGrp="1" noChangeAspect="1"/>
          </p:cNvPicPr>
          <p:nvPr>
            <p:ph idx="1"/>
          </p:nvPr>
        </p:nvPicPr>
        <p:blipFill rotWithShape="1">
          <a:blip r:embed="rId2"/>
          <a:srcRect l="1901" t="28263" r="33951" b="26121"/>
          <a:stretch/>
        </p:blipFill>
        <p:spPr>
          <a:xfrm>
            <a:off x="278780" y="1516566"/>
            <a:ext cx="10905890" cy="4362358"/>
          </a:xfrm>
          <a:prstGeom prst="rect">
            <a:avLst/>
          </a:prstGeom>
        </p:spPr>
      </p:pic>
    </p:spTree>
    <p:extLst>
      <p:ext uri="{BB962C8B-B14F-4D97-AF65-F5344CB8AC3E}">
        <p14:creationId xmlns:p14="http://schemas.microsoft.com/office/powerpoint/2010/main" val="3138338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Matice odpovědností</a:t>
            </a:r>
            <a:endParaRPr lang="cs-CZ" dirty="0"/>
          </a:p>
        </p:txBody>
      </p:sp>
      <p:sp>
        <p:nvSpPr>
          <p:cNvPr id="3" name="Zástupný symbol pro obsah 2"/>
          <p:cNvSpPr>
            <a:spLocks noGrp="1"/>
          </p:cNvSpPr>
          <p:nvPr>
            <p:ph idx="1"/>
          </p:nvPr>
        </p:nvSpPr>
        <p:spPr/>
        <p:txBody>
          <a:bodyPr>
            <a:normAutofit/>
          </a:bodyPr>
          <a:lstStyle/>
          <a:p>
            <a:r>
              <a:rPr lang="cs-CZ" dirty="0" smtClean="0"/>
              <a:t>Metoda používaná pro </a:t>
            </a:r>
            <a:r>
              <a:rPr lang="cs-CZ" b="1" dirty="0"/>
              <a:t>přiřazení a zobrazení odpovědností jednotlivých osob či pracovních míst </a:t>
            </a:r>
            <a:r>
              <a:rPr lang="cs-CZ" dirty="0" smtClean="0"/>
              <a:t>v projektu jednotlivým </a:t>
            </a:r>
            <a:r>
              <a:rPr lang="cs-CZ" dirty="0"/>
              <a:t>dílčím </a:t>
            </a:r>
            <a:r>
              <a:rPr lang="cs-CZ" b="1" dirty="0"/>
              <a:t>úkolům nebo činnostem </a:t>
            </a:r>
            <a:r>
              <a:rPr lang="cs-CZ" dirty="0"/>
              <a:t>formou </a:t>
            </a:r>
            <a:r>
              <a:rPr lang="cs-CZ" dirty="0" smtClean="0"/>
              <a:t>matice.</a:t>
            </a:r>
          </a:p>
          <a:p>
            <a:r>
              <a:rPr lang="cs-CZ" dirty="0" smtClean="0"/>
              <a:t>Odpovědnosti </a:t>
            </a:r>
            <a:r>
              <a:rPr lang="cs-CZ" dirty="0"/>
              <a:t>jsou v matici zpravidla ve sloupcích a činnosti zpravidla v řádcích</a:t>
            </a:r>
            <a:r>
              <a:rPr lang="cs-CZ" dirty="0" smtClean="0"/>
              <a:t>.</a:t>
            </a:r>
          </a:p>
        </p:txBody>
      </p:sp>
    </p:spTree>
    <p:extLst>
      <p:ext uri="{BB962C8B-B14F-4D97-AF65-F5344CB8AC3E}">
        <p14:creationId xmlns:p14="http://schemas.microsoft.com/office/powerpoint/2010/main" val="263737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a:t>
            </a:r>
            <a:endParaRPr lang="en-GB" dirty="0"/>
          </a:p>
        </p:txBody>
      </p:sp>
      <p:sp>
        <p:nvSpPr>
          <p:cNvPr id="3" name="Zástupný symbol pro obsah 2"/>
          <p:cNvSpPr>
            <a:spLocks noGrp="1"/>
          </p:cNvSpPr>
          <p:nvPr>
            <p:ph idx="1"/>
          </p:nvPr>
        </p:nvSpPr>
        <p:spPr/>
        <p:txBody>
          <a:bodyPr/>
          <a:lstStyle/>
          <a:p>
            <a:pPr marL="0" indent="0">
              <a:buNone/>
            </a:pPr>
            <a:r>
              <a:rPr lang="cs-CZ" altLang="cs-CZ" dirty="0"/>
              <a:t>Musí mít vazbu na podnikové politiky, ať přímou či nepřímou, má charakteristiky</a:t>
            </a:r>
            <a:r>
              <a:rPr lang="cs-CZ" altLang="cs-CZ" dirty="0" smtClean="0"/>
              <a:t>:</a:t>
            </a:r>
          </a:p>
          <a:p>
            <a:pPr marL="0" indent="0">
              <a:buNone/>
            </a:pPr>
            <a:endParaRPr lang="cs-CZ" altLang="cs-CZ" dirty="0"/>
          </a:p>
          <a:p>
            <a:r>
              <a:rPr lang="cs-CZ" altLang="cs-CZ" dirty="0" smtClean="0"/>
              <a:t>stanovují </a:t>
            </a:r>
            <a:r>
              <a:rPr lang="cs-CZ" altLang="cs-CZ" dirty="0"/>
              <a:t>se jím </a:t>
            </a:r>
            <a:r>
              <a:rPr lang="cs-CZ" altLang="cs-CZ" u="sng" dirty="0"/>
              <a:t>hodnotové</a:t>
            </a:r>
            <a:r>
              <a:rPr lang="cs-CZ" altLang="cs-CZ" dirty="0"/>
              <a:t> ukazatele v peněžních jednotkách,</a:t>
            </a:r>
          </a:p>
          <a:p>
            <a:r>
              <a:rPr lang="cs-CZ" altLang="cs-CZ" dirty="0" smtClean="0"/>
              <a:t>rozpočet </a:t>
            </a:r>
            <a:r>
              <a:rPr lang="cs-CZ" altLang="cs-CZ" dirty="0"/>
              <a:t>musí stanovit určité </a:t>
            </a:r>
            <a:r>
              <a:rPr lang="cs-CZ" altLang="cs-CZ" u="sng" dirty="0"/>
              <a:t>úkoly</a:t>
            </a:r>
            <a:r>
              <a:rPr lang="cs-CZ" altLang="cs-CZ" dirty="0"/>
              <a:t>, jichž míra závaznosti může být rozdílná, dle druhu rozpočtu a druhu úkolu atd.</a:t>
            </a:r>
          </a:p>
          <a:p>
            <a:r>
              <a:rPr lang="cs-CZ" altLang="cs-CZ" dirty="0" smtClean="0"/>
              <a:t>rozpočet </a:t>
            </a:r>
            <a:r>
              <a:rPr lang="cs-CZ" altLang="cs-CZ" dirty="0"/>
              <a:t>má vazbu na určité </a:t>
            </a:r>
            <a:r>
              <a:rPr lang="cs-CZ" altLang="cs-CZ" u="sng" dirty="0"/>
              <a:t>časové období</a:t>
            </a:r>
            <a:r>
              <a:rPr lang="cs-CZ" altLang="cs-CZ" dirty="0"/>
              <a:t>.</a:t>
            </a:r>
          </a:p>
          <a:p>
            <a:r>
              <a:rPr lang="cs-CZ" altLang="cs-CZ" dirty="0" smtClean="0"/>
              <a:t>v </a:t>
            </a:r>
            <a:r>
              <a:rPr lang="cs-CZ" altLang="cs-CZ" dirty="0"/>
              <a:t>rozpočetnictví se pracuje i s položkami </a:t>
            </a:r>
            <a:r>
              <a:rPr lang="cs-CZ" altLang="cs-CZ" u="sng" dirty="0" smtClean="0"/>
              <a:t>odhadovanými</a:t>
            </a:r>
            <a:r>
              <a:rPr lang="cs-CZ" altLang="cs-CZ" dirty="0" smtClean="0"/>
              <a:t>.</a:t>
            </a:r>
            <a:endParaRPr lang="cs-CZ" altLang="cs-CZ" dirty="0"/>
          </a:p>
          <a:p>
            <a:endParaRPr lang="en-GB" dirty="0"/>
          </a:p>
        </p:txBody>
      </p:sp>
    </p:spTree>
    <p:extLst>
      <p:ext uri="{BB962C8B-B14F-4D97-AF65-F5344CB8AC3E}">
        <p14:creationId xmlns:p14="http://schemas.microsoft.com/office/powerpoint/2010/main" val="162546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4294967295"/>
          </p:nvPr>
        </p:nvPicPr>
        <p:blipFill rotWithShape="1">
          <a:blip r:embed="rId2"/>
          <a:srcRect l="20064" t="12117" r="22419" b="12539"/>
          <a:stretch/>
        </p:blipFill>
        <p:spPr>
          <a:xfrm>
            <a:off x="1074660" y="144191"/>
            <a:ext cx="9028345" cy="6653708"/>
          </a:xfrm>
          <a:prstGeom prst="rect">
            <a:avLst/>
          </a:prstGeom>
        </p:spPr>
      </p:pic>
    </p:spTree>
    <p:extLst>
      <p:ext uri="{BB962C8B-B14F-4D97-AF65-F5344CB8AC3E}">
        <p14:creationId xmlns:p14="http://schemas.microsoft.com/office/powerpoint/2010/main" val="1386982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Metody síťové analýzy</a:t>
            </a:r>
            <a:endParaRPr lang="cs-CZ" dirty="0"/>
          </a:p>
        </p:txBody>
      </p:sp>
      <p:sp>
        <p:nvSpPr>
          <p:cNvPr id="3" name="Zástupný symbol pro obsah 2"/>
          <p:cNvSpPr>
            <a:spLocks noGrp="1"/>
          </p:cNvSpPr>
          <p:nvPr>
            <p:ph idx="1"/>
          </p:nvPr>
        </p:nvSpPr>
        <p:spPr/>
        <p:txBody>
          <a:bodyPr/>
          <a:lstStyle/>
          <a:p>
            <a:r>
              <a:rPr lang="cs-CZ" dirty="0" smtClean="0"/>
              <a:t>Používají se </a:t>
            </a:r>
            <a:r>
              <a:rPr lang="cs-CZ" dirty="0"/>
              <a:t>v případech, kdy je třeba analyzovat nebo optimalizovat nějakou </a:t>
            </a:r>
            <a:r>
              <a:rPr lang="cs-CZ" b="1" dirty="0"/>
              <a:t>síť vzájemně propojených a souvisejících prvků</a:t>
            </a:r>
            <a:r>
              <a:rPr lang="cs-CZ" dirty="0" smtClean="0"/>
              <a:t>. </a:t>
            </a:r>
          </a:p>
          <a:p>
            <a:r>
              <a:rPr lang="cs-CZ" dirty="0" smtClean="0"/>
              <a:t>Soustředí se na </a:t>
            </a:r>
            <a:r>
              <a:rPr lang="cs-CZ" dirty="0"/>
              <a:t>výpočet nebo optimalizaci </a:t>
            </a:r>
            <a:r>
              <a:rPr lang="cs-CZ" b="1" dirty="0"/>
              <a:t>kritické cesty </a:t>
            </a:r>
            <a:r>
              <a:rPr lang="cs-CZ" dirty="0"/>
              <a:t>mezi jednotlivými </a:t>
            </a:r>
            <a:r>
              <a:rPr lang="cs-CZ" dirty="0" smtClean="0"/>
              <a:t>prvky</a:t>
            </a:r>
            <a:r>
              <a:rPr lang="cs-CZ" dirty="0"/>
              <a:t> </a:t>
            </a:r>
            <a:r>
              <a:rPr lang="cs-CZ" dirty="0" smtClean="0"/>
              <a:t>(</a:t>
            </a:r>
            <a:r>
              <a:rPr lang="cs-CZ" dirty="0" smtClean="0"/>
              <a:t>nejdelší možná cesta z počátečního bodu grafu do koncového bodu grafu. Každý projekt má minimálně jednu kritickou cestu).</a:t>
            </a:r>
            <a:endParaRPr lang="cs-CZ" dirty="0" smtClean="0"/>
          </a:p>
          <a:p>
            <a:r>
              <a:rPr lang="cs-CZ" dirty="0" smtClean="0"/>
              <a:t>Mezi </a:t>
            </a:r>
            <a:r>
              <a:rPr lang="cs-CZ" dirty="0"/>
              <a:t>základní metody síťové analýzy patří</a:t>
            </a:r>
            <a:r>
              <a:rPr lang="cs-CZ" dirty="0" smtClean="0"/>
              <a:t>:</a:t>
            </a:r>
          </a:p>
          <a:p>
            <a:pPr lvl="1"/>
            <a:r>
              <a:rPr lang="cs-CZ" dirty="0" smtClean="0"/>
              <a:t>Metoda </a:t>
            </a:r>
            <a:r>
              <a:rPr lang="cs-CZ" dirty="0"/>
              <a:t>kritické cesty </a:t>
            </a:r>
            <a:r>
              <a:rPr lang="cs-CZ" dirty="0" smtClean="0"/>
              <a:t>CPM (</a:t>
            </a:r>
            <a:r>
              <a:rPr lang="cs-CZ" dirty="0" err="1" smtClean="0"/>
              <a:t>Critical</a:t>
            </a:r>
            <a:r>
              <a:rPr lang="cs-CZ" dirty="0" smtClean="0"/>
              <a:t> </a:t>
            </a:r>
            <a:r>
              <a:rPr lang="cs-CZ" dirty="0" err="1"/>
              <a:t>Path</a:t>
            </a:r>
            <a:r>
              <a:rPr lang="cs-CZ" dirty="0"/>
              <a:t> </a:t>
            </a:r>
            <a:r>
              <a:rPr lang="cs-CZ" dirty="0" err="1"/>
              <a:t>Method</a:t>
            </a:r>
            <a:r>
              <a:rPr lang="cs-CZ" dirty="0" smtClean="0"/>
              <a:t>)</a:t>
            </a:r>
          </a:p>
          <a:p>
            <a:pPr lvl="1"/>
            <a:r>
              <a:rPr lang="cs-CZ" dirty="0" smtClean="0"/>
              <a:t>Metoda PERT (</a:t>
            </a:r>
            <a:r>
              <a:rPr lang="cs-CZ" dirty="0"/>
              <a:t>Program </a:t>
            </a:r>
            <a:r>
              <a:rPr lang="cs-CZ" dirty="0" err="1"/>
              <a:t>Evaluation</a:t>
            </a:r>
            <a:r>
              <a:rPr lang="cs-CZ" dirty="0"/>
              <a:t> and Review </a:t>
            </a:r>
            <a:r>
              <a:rPr lang="cs-CZ" dirty="0" err="1"/>
              <a:t>Technique</a:t>
            </a:r>
            <a:r>
              <a:rPr lang="cs-CZ" dirty="0"/>
              <a:t>) </a:t>
            </a:r>
          </a:p>
        </p:txBody>
      </p:sp>
    </p:spTree>
    <p:extLst>
      <p:ext uri="{BB962C8B-B14F-4D97-AF65-F5344CB8AC3E}">
        <p14:creationId xmlns:p14="http://schemas.microsoft.com/office/powerpoint/2010/main" val="643868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a:t>
            </a:r>
            <a:endParaRPr lang="cs-CZ" dirty="0"/>
          </a:p>
        </p:txBody>
      </p:sp>
      <p:pic>
        <p:nvPicPr>
          <p:cNvPr id="4" name="Zástupný symbol pro obsah 3"/>
          <p:cNvPicPr>
            <a:picLocks noGrp="1" noChangeAspect="1"/>
          </p:cNvPicPr>
          <p:nvPr>
            <p:ph idx="1"/>
          </p:nvPr>
        </p:nvPicPr>
        <p:blipFill rotWithShape="1">
          <a:blip r:embed="rId2"/>
          <a:srcRect l="33759" t="15193" r="23860" b="26121"/>
          <a:stretch/>
        </p:blipFill>
        <p:spPr>
          <a:xfrm>
            <a:off x="925551" y="1561171"/>
            <a:ext cx="6657278" cy="5185430"/>
          </a:xfrm>
          <a:prstGeom prst="rect">
            <a:avLst/>
          </a:prstGeom>
        </p:spPr>
      </p:pic>
    </p:spTree>
    <p:extLst>
      <p:ext uri="{BB962C8B-B14F-4D97-AF65-F5344CB8AC3E}">
        <p14:creationId xmlns:p14="http://schemas.microsoft.com/office/powerpoint/2010/main" val="2606791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Paretova</a:t>
            </a:r>
            <a:r>
              <a:rPr lang="cs-CZ" dirty="0" smtClean="0"/>
              <a:t> analýza</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Podle </a:t>
            </a:r>
            <a:r>
              <a:rPr lang="cs-CZ" dirty="0" err="1"/>
              <a:t>Paretova</a:t>
            </a:r>
            <a:r>
              <a:rPr lang="cs-CZ" dirty="0"/>
              <a:t> </a:t>
            </a:r>
            <a:r>
              <a:rPr lang="cs-CZ" dirty="0" smtClean="0"/>
              <a:t>pravidla </a:t>
            </a:r>
            <a:r>
              <a:rPr lang="cs-CZ" dirty="0" smtClean="0">
                <a:solidFill>
                  <a:srgbClr val="FF0000"/>
                </a:solidFill>
              </a:rPr>
              <a:t>80 % </a:t>
            </a:r>
            <a:r>
              <a:rPr lang="cs-CZ" dirty="0">
                <a:solidFill>
                  <a:srgbClr val="FF0000"/>
                </a:solidFill>
              </a:rPr>
              <a:t>problémů bývá způsobováno pouze </a:t>
            </a:r>
            <a:r>
              <a:rPr lang="cs-CZ" dirty="0" smtClean="0">
                <a:solidFill>
                  <a:srgbClr val="FF0000"/>
                </a:solidFill>
              </a:rPr>
              <a:t>20 % </a:t>
            </a:r>
            <a:r>
              <a:rPr lang="cs-CZ" dirty="0">
                <a:solidFill>
                  <a:srgbClr val="FF0000"/>
                </a:solidFill>
              </a:rPr>
              <a:t>příčin</a:t>
            </a:r>
            <a:r>
              <a:rPr lang="cs-CZ" dirty="0"/>
              <a:t>. Zaměříme-li se na </a:t>
            </a:r>
            <a:r>
              <a:rPr lang="cs-CZ" dirty="0" smtClean="0"/>
              <a:t>20 % </a:t>
            </a:r>
            <a:r>
              <a:rPr lang="cs-CZ" dirty="0"/>
              <a:t>z celkových </a:t>
            </a:r>
            <a:r>
              <a:rPr lang="cs-CZ" dirty="0" smtClean="0"/>
              <a:t>100 % </a:t>
            </a:r>
            <a:r>
              <a:rPr lang="cs-CZ" dirty="0"/>
              <a:t>příčin</a:t>
            </a:r>
            <a:r>
              <a:rPr lang="cs-CZ" dirty="0" smtClean="0"/>
              <a:t>, </a:t>
            </a:r>
            <a:r>
              <a:rPr lang="cs-CZ" dirty="0"/>
              <a:t>můžeme dosáhnout významných úspěchů při řízení projektů a zlepšování </a:t>
            </a:r>
            <a:r>
              <a:rPr lang="cs-CZ" dirty="0" smtClean="0"/>
              <a:t>kvality.</a:t>
            </a:r>
          </a:p>
          <a:p>
            <a:endParaRPr lang="cs-CZ" dirty="0"/>
          </a:p>
          <a:p>
            <a:r>
              <a:rPr lang="cs-CZ" dirty="0"/>
              <a:t>80 % příjmů podniku pochází od 20 % zákazníků</a:t>
            </a:r>
            <a:r>
              <a:rPr lang="cs-CZ" dirty="0" smtClean="0"/>
              <a:t>;</a:t>
            </a:r>
          </a:p>
          <a:p>
            <a:r>
              <a:rPr lang="cs-CZ" dirty="0" smtClean="0"/>
              <a:t>20 </a:t>
            </a:r>
            <a:r>
              <a:rPr lang="cs-CZ" dirty="0"/>
              <a:t>% výrobků generuje 80 % zisku</a:t>
            </a:r>
            <a:r>
              <a:rPr lang="cs-CZ" dirty="0" smtClean="0"/>
              <a:t>;</a:t>
            </a:r>
          </a:p>
          <a:p>
            <a:r>
              <a:rPr lang="cs-CZ" dirty="0" smtClean="0"/>
              <a:t>20 </a:t>
            </a:r>
            <a:r>
              <a:rPr lang="cs-CZ" dirty="0"/>
              <a:t>% možných příčin generuje 80 % problémových situací např. ve výrobě</a:t>
            </a:r>
            <a:r>
              <a:rPr lang="cs-CZ" dirty="0" smtClean="0"/>
              <a:t>.</a:t>
            </a:r>
          </a:p>
          <a:p>
            <a:pPr marL="0" indent="0">
              <a:buNone/>
            </a:pPr>
            <a:endParaRPr lang="cs-CZ" dirty="0"/>
          </a:p>
          <a:p>
            <a:pPr marL="0" indent="0">
              <a:buNone/>
            </a:pPr>
            <a:r>
              <a:rPr lang="cs-CZ" dirty="0"/>
              <a:t>Obecně lze </a:t>
            </a:r>
            <a:r>
              <a:rPr lang="cs-CZ" dirty="0" err="1"/>
              <a:t>Paretovo</a:t>
            </a:r>
            <a:r>
              <a:rPr lang="cs-CZ" dirty="0"/>
              <a:t> pravidlo 80/20 vyjádřit následovně: 20 % příčin způsobuje 80 % výsledků. </a:t>
            </a:r>
            <a:endParaRPr lang="cs-CZ" dirty="0" smtClean="0"/>
          </a:p>
          <a:p>
            <a:pPr marL="0" indent="0">
              <a:buNone/>
            </a:pPr>
            <a:r>
              <a:rPr lang="cs-CZ" dirty="0">
                <a:solidFill>
                  <a:srgbClr val="FF0000"/>
                </a:solidFill>
              </a:rPr>
              <a:t>Prakticky to znamená, že při řízení, rozhodování či plánování je třeba soustředit se především na oněch kritických 20 %, čímž lze dosáhnout 80 % možného efektu. </a:t>
            </a:r>
          </a:p>
        </p:txBody>
      </p:sp>
    </p:spTree>
    <p:extLst>
      <p:ext uri="{BB962C8B-B14F-4D97-AF65-F5344CB8AC3E}">
        <p14:creationId xmlns:p14="http://schemas.microsoft.com/office/powerpoint/2010/main" val="4181041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PROJEKTU</a:t>
            </a:r>
            <a:endParaRPr lang="cs-CZ" dirty="0"/>
          </a:p>
        </p:txBody>
      </p:sp>
      <p:sp>
        <p:nvSpPr>
          <p:cNvPr id="3" name="Zástupný symbol pro obsah 2"/>
          <p:cNvSpPr>
            <a:spLocks noGrp="1"/>
          </p:cNvSpPr>
          <p:nvPr>
            <p:ph idx="1"/>
          </p:nvPr>
        </p:nvSpPr>
        <p:spPr/>
        <p:txBody>
          <a:bodyPr>
            <a:normAutofit lnSpcReduction="10000"/>
          </a:bodyPr>
          <a:lstStyle/>
          <a:p>
            <a:r>
              <a:rPr lang="cs-CZ" dirty="0"/>
              <a:t>postup, který umožňuje </a:t>
            </a:r>
            <a:r>
              <a:rPr lang="cs-CZ" b="1" dirty="0"/>
              <a:t>navrhnout a uspořádat základní charakteristiky projektu ve vzájemných </a:t>
            </a:r>
            <a:r>
              <a:rPr lang="cs-CZ" b="1" dirty="0" smtClean="0"/>
              <a:t>souvislostech</a:t>
            </a:r>
          </a:p>
          <a:p>
            <a:r>
              <a:rPr lang="cs-CZ" dirty="0" smtClean="0"/>
              <a:t>Metoda </a:t>
            </a:r>
            <a:r>
              <a:rPr lang="cs-CZ" dirty="0"/>
              <a:t>logického rámce </a:t>
            </a:r>
            <a:r>
              <a:rPr lang="cs-CZ" b="1" dirty="0"/>
              <a:t>ověřuje projekt z hlediska vhodnosti a přiměřenosti pro řešení daného problému a dále z hlediska proveditelnosti a trvalé udržitelnosti projektu</a:t>
            </a:r>
            <a:r>
              <a:rPr lang="cs-CZ" dirty="0" smtClean="0"/>
              <a:t>.</a:t>
            </a:r>
          </a:p>
          <a:p>
            <a:r>
              <a:rPr lang="cs-CZ" dirty="0"/>
              <a:t>Logický rámec lze přirovnat </a:t>
            </a:r>
            <a:r>
              <a:rPr lang="cs-CZ" dirty="0" smtClean="0"/>
              <a:t>k </a:t>
            </a:r>
            <a:r>
              <a:rPr lang="cs-CZ" b="1" dirty="0" smtClean="0"/>
              <a:t>projektu v koncentrované </a:t>
            </a:r>
            <a:r>
              <a:rPr lang="cs-CZ" b="1" dirty="0" smtClean="0"/>
              <a:t>podobě</a:t>
            </a:r>
            <a:r>
              <a:rPr lang="cs-CZ" dirty="0"/>
              <a:t> </a:t>
            </a:r>
            <a:r>
              <a:rPr lang="cs-CZ" dirty="0" smtClean="0"/>
              <a:t>(má ustálený vzhled).</a:t>
            </a:r>
            <a:endParaRPr lang="cs-CZ" dirty="0" smtClean="0"/>
          </a:p>
          <a:p>
            <a:r>
              <a:rPr lang="cs-CZ" dirty="0" smtClean="0"/>
              <a:t>Celý </a:t>
            </a:r>
            <a:r>
              <a:rPr lang="cs-CZ" dirty="0"/>
              <a:t>projekt je jasně a srozumitelně popsán na </a:t>
            </a:r>
            <a:r>
              <a:rPr lang="cs-CZ" b="1" dirty="0"/>
              <a:t>jediném listu </a:t>
            </a:r>
            <a:r>
              <a:rPr lang="cs-CZ" b="1" dirty="0" smtClean="0"/>
              <a:t>papíru.</a:t>
            </a:r>
          </a:p>
          <a:p>
            <a:r>
              <a:rPr lang="cs-CZ" dirty="0"/>
              <a:t>Vytváří se na </a:t>
            </a:r>
            <a:r>
              <a:rPr lang="cs-CZ" b="1" dirty="0"/>
              <a:t>začátku projektu </a:t>
            </a:r>
            <a:r>
              <a:rPr lang="cs-CZ" dirty="0"/>
              <a:t>-k zachycení smyslu projektu, stanovení ukazatelů jeho úspěšnosti a hrubý nástin řešení. </a:t>
            </a:r>
            <a:endParaRPr lang="cs-CZ" dirty="0" smtClean="0"/>
          </a:p>
          <a:p>
            <a:endParaRPr lang="cs-CZ" dirty="0"/>
          </a:p>
          <a:p>
            <a:endParaRPr lang="cs-CZ" dirty="0"/>
          </a:p>
        </p:txBody>
      </p:sp>
    </p:spTree>
    <p:extLst>
      <p:ext uri="{BB962C8B-B14F-4D97-AF65-F5344CB8AC3E}">
        <p14:creationId xmlns:p14="http://schemas.microsoft.com/office/powerpoint/2010/main" val="1431213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30876" t="17755" r="29915" b="31759"/>
          <a:stretch/>
        </p:blipFill>
        <p:spPr>
          <a:xfrm>
            <a:off x="2132670" y="1117001"/>
            <a:ext cx="7926659" cy="5740999"/>
          </a:xfrm>
          <a:prstGeom prst="rect">
            <a:avLst/>
          </a:prstGeom>
        </p:spPr>
      </p:pic>
      <p:sp>
        <p:nvSpPr>
          <p:cNvPr id="5" name="Zaoblený obdélníkový bublinový popisek 4"/>
          <p:cNvSpPr/>
          <p:nvPr/>
        </p:nvSpPr>
        <p:spPr>
          <a:xfrm>
            <a:off x="466957" y="2888166"/>
            <a:ext cx="1918010" cy="626327"/>
          </a:xfrm>
          <a:prstGeom prst="wedgeRoundRectCallout">
            <a:avLst>
              <a:gd name="adj1" fmla="val 50097"/>
              <a:gd name="adj2" fmla="val 726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ČEHO chceme dosáhnout</a:t>
            </a:r>
            <a:endParaRPr lang="cs-CZ" dirty="0"/>
          </a:p>
        </p:txBody>
      </p:sp>
      <p:sp>
        <p:nvSpPr>
          <p:cNvPr id="6" name="Zaoblený obdélníkový bublinový popisek 5"/>
          <p:cNvSpPr/>
          <p:nvPr/>
        </p:nvSpPr>
        <p:spPr>
          <a:xfrm>
            <a:off x="340809" y="1602059"/>
            <a:ext cx="1918010" cy="970156"/>
          </a:xfrm>
          <a:prstGeom prst="wedgeRoundRectCallout">
            <a:avLst>
              <a:gd name="adj1" fmla="val 53005"/>
              <a:gd name="adj2" fmla="val 659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Důvod realizace projektu  PROČ</a:t>
            </a:r>
            <a:endParaRPr lang="cs-CZ" dirty="0"/>
          </a:p>
        </p:txBody>
      </p:sp>
      <p:sp>
        <p:nvSpPr>
          <p:cNvPr id="7" name="Zaoblený obdélníkový bublinový popisek 6"/>
          <p:cNvSpPr/>
          <p:nvPr/>
        </p:nvSpPr>
        <p:spPr>
          <a:xfrm>
            <a:off x="133814" y="3674326"/>
            <a:ext cx="2102470" cy="853069"/>
          </a:xfrm>
          <a:prstGeom prst="wedgeRoundRectCallout">
            <a:avLst>
              <a:gd name="adj1" fmla="val 55350"/>
              <a:gd name="adj2" fmla="val 862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JAKÉ změny chceme dosáhnout</a:t>
            </a:r>
            <a:endParaRPr lang="cs-CZ" dirty="0"/>
          </a:p>
        </p:txBody>
      </p:sp>
      <p:sp>
        <p:nvSpPr>
          <p:cNvPr id="8" name="Zaoblený obdélníkový bublinový popisek 7"/>
          <p:cNvSpPr/>
          <p:nvPr/>
        </p:nvSpPr>
        <p:spPr>
          <a:xfrm>
            <a:off x="0" y="4687228"/>
            <a:ext cx="1918010" cy="927410"/>
          </a:xfrm>
          <a:prstGeom prst="wedgeRoundRectCallout">
            <a:avLst>
              <a:gd name="adj1" fmla="val 70446"/>
              <a:gd name="adj2" fmla="val 797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Aktivity týmu</a:t>
            </a:r>
            <a:endParaRPr lang="cs-CZ" dirty="0"/>
          </a:p>
        </p:txBody>
      </p:sp>
      <p:sp>
        <p:nvSpPr>
          <p:cNvPr id="9" name="Zaoblený obdélníkový bublinový popisek 8"/>
          <p:cNvSpPr/>
          <p:nvPr/>
        </p:nvSpPr>
        <p:spPr>
          <a:xfrm>
            <a:off x="2603346" y="111512"/>
            <a:ext cx="1918010" cy="858644"/>
          </a:xfrm>
          <a:prstGeom prst="wedgeRoundRectCallout">
            <a:avLst>
              <a:gd name="adj1" fmla="val 49516"/>
              <a:gd name="adj2" fmla="val 797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Měřitelné ukazatele…čeho bylo dosaženo</a:t>
            </a:r>
            <a:endParaRPr lang="cs-CZ" dirty="0"/>
          </a:p>
        </p:txBody>
      </p:sp>
      <p:sp>
        <p:nvSpPr>
          <p:cNvPr id="11" name="Zaoblený obdélníkový bublinový popisek 10"/>
          <p:cNvSpPr/>
          <p:nvPr/>
        </p:nvSpPr>
        <p:spPr>
          <a:xfrm>
            <a:off x="4750420" y="111512"/>
            <a:ext cx="2687443" cy="858644"/>
          </a:xfrm>
          <a:prstGeom prst="wedgeRoundRectCallout">
            <a:avLst>
              <a:gd name="adj1" fmla="val 49516"/>
              <a:gd name="adj2" fmla="val 797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Jak, kdy, jakým způsobem bude zdokumentováno (dotazníky, smlouvy,..)</a:t>
            </a:r>
            <a:endParaRPr lang="cs-CZ" dirty="0"/>
          </a:p>
        </p:txBody>
      </p:sp>
      <p:sp>
        <p:nvSpPr>
          <p:cNvPr id="12" name="Zaoblený obdélníkový bublinový popisek 11"/>
          <p:cNvSpPr/>
          <p:nvPr/>
        </p:nvSpPr>
        <p:spPr>
          <a:xfrm>
            <a:off x="8569248" y="0"/>
            <a:ext cx="1918010" cy="970156"/>
          </a:xfrm>
          <a:prstGeom prst="wedgeRoundRectCallout">
            <a:avLst>
              <a:gd name="adj1" fmla="val -41181"/>
              <a:gd name="adj2" fmla="val 751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Co podmiňuje realizaci projektu</a:t>
            </a:r>
            <a:endParaRPr lang="cs-CZ" dirty="0"/>
          </a:p>
        </p:txBody>
      </p:sp>
    </p:spTree>
    <p:extLst>
      <p:ext uri="{BB962C8B-B14F-4D97-AF65-F5344CB8AC3E}">
        <p14:creationId xmlns:p14="http://schemas.microsoft.com/office/powerpoint/2010/main" val="2370387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Logika</a:t>
            </a:r>
            <a:endParaRPr lang="cs-CZ" dirty="0"/>
          </a:p>
        </p:txBody>
      </p:sp>
      <p:sp>
        <p:nvSpPr>
          <p:cNvPr id="3" name="Zástupný symbol pro obsah 2"/>
          <p:cNvSpPr>
            <a:spLocks noGrp="1"/>
          </p:cNvSpPr>
          <p:nvPr>
            <p:ph sz="half" idx="1"/>
          </p:nvPr>
        </p:nvSpPr>
        <p:spPr>
          <a:xfrm>
            <a:off x="838200" y="1825625"/>
            <a:ext cx="6164766" cy="4351338"/>
          </a:xfrm>
        </p:spPr>
        <p:txBody>
          <a:bodyPr>
            <a:normAutofit fontScale="77500" lnSpcReduction="20000"/>
          </a:bodyPr>
          <a:lstStyle/>
          <a:p>
            <a:pPr marL="0" indent="0">
              <a:buNone/>
            </a:pPr>
            <a:r>
              <a:rPr lang="cs-CZ" b="1" dirty="0" smtClean="0"/>
              <a:t>Vertikální logika</a:t>
            </a:r>
          </a:p>
          <a:p>
            <a:r>
              <a:rPr lang="cs-CZ" dirty="0"/>
              <a:t>Jestliže provedeme tyto </a:t>
            </a:r>
            <a:r>
              <a:rPr lang="cs-CZ" b="1" dirty="0"/>
              <a:t>klíčové činnosti</a:t>
            </a:r>
            <a:r>
              <a:rPr lang="cs-CZ" dirty="0"/>
              <a:t>(...), dosáhneme těchto </a:t>
            </a:r>
            <a:r>
              <a:rPr lang="cs-CZ" b="1" dirty="0"/>
              <a:t>konkrétních výstupů</a:t>
            </a:r>
            <a:r>
              <a:rPr lang="cs-CZ" dirty="0"/>
              <a:t>; nebo jaké klíčové aktivity a činnosti vedou </a:t>
            </a:r>
            <a:r>
              <a:rPr lang="cs-CZ" dirty="0" smtClean="0"/>
              <a:t>k očekávaným </a:t>
            </a:r>
            <a:r>
              <a:rPr lang="cs-CZ" dirty="0"/>
              <a:t>výstupům a výsledkům</a:t>
            </a:r>
            <a:r>
              <a:rPr lang="cs-CZ" dirty="0" smtClean="0"/>
              <a:t>?</a:t>
            </a:r>
          </a:p>
          <a:p>
            <a:r>
              <a:rPr lang="cs-CZ" dirty="0" smtClean="0"/>
              <a:t>Jestliže </a:t>
            </a:r>
            <a:r>
              <a:rPr lang="cs-CZ" dirty="0"/>
              <a:t>jsme dosáhli těchto </a:t>
            </a:r>
            <a:r>
              <a:rPr lang="cs-CZ" b="1" dirty="0"/>
              <a:t>konkrétních výstupů </a:t>
            </a:r>
            <a:r>
              <a:rPr lang="cs-CZ" dirty="0"/>
              <a:t>(...), lze očekávat, že </a:t>
            </a:r>
            <a:r>
              <a:rPr lang="cs-CZ" dirty="0" smtClean="0"/>
              <a:t>s jejich </a:t>
            </a:r>
            <a:r>
              <a:rPr lang="cs-CZ" dirty="0"/>
              <a:t>pomocí dosáhneme požadovanou změnu –dosáhneme </a:t>
            </a:r>
            <a:r>
              <a:rPr lang="cs-CZ" b="1" dirty="0"/>
              <a:t>specifického cíle </a:t>
            </a:r>
            <a:r>
              <a:rPr lang="cs-CZ" dirty="0"/>
              <a:t>(účelu projektu); nebo jak očekávané výstupy a výsledky přispějí </a:t>
            </a:r>
            <a:r>
              <a:rPr lang="cs-CZ" dirty="0" smtClean="0"/>
              <a:t>k dosažení </a:t>
            </a:r>
            <a:r>
              <a:rPr lang="cs-CZ" dirty="0"/>
              <a:t>specifického cíle (účelu projektu</a:t>
            </a:r>
            <a:r>
              <a:rPr lang="cs-CZ" dirty="0" smtClean="0"/>
              <a:t>)?</a:t>
            </a:r>
          </a:p>
          <a:p>
            <a:r>
              <a:rPr lang="cs-CZ" dirty="0" smtClean="0"/>
              <a:t>Jestliže </a:t>
            </a:r>
            <a:r>
              <a:rPr lang="cs-CZ" dirty="0"/>
              <a:t>bylo dosaženo této změny –</a:t>
            </a:r>
            <a:r>
              <a:rPr lang="cs-CZ" b="1" dirty="0"/>
              <a:t>specifického cíle </a:t>
            </a:r>
            <a:r>
              <a:rPr lang="cs-CZ" dirty="0"/>
              <a:t>(...), lze očekávat, že přispívá </a:t>
            </a:r>
            <a:r>
              <a:rPr lang="cs-CZ" dirty="0" smtClean="0"/>
              <a:t>k naplnění </a:t>
            </a:r>
            <a:r>
              <a:rPr lang="cs-CZ" b="1" dirty="0"/>
              <a:t>hlavního cíle </a:t>
            </a:r>
            <a:r>
              <a:rPr lang="cs-CZ" dirty="0"/>
              <a:t>(záměru.....); nebo jak specifický cíl přispěje </a:t>
            </a:r>
            <a:r>
              <a:rPr lang="cs-CZ" dirty="0" smtClean="0"/>
              <a:t>k naplnění </a:t>
            </a:r>
            <a:r>
              <a:rPr lang="cs-CZ" dirty="0"/>
              <a:t>hlavního cíle (záměru) projektu</a:t>
            </a:r>
            <a:r>
              <a:rPr lang="cs-CZ" dirty="0" smtClean="0"/>
              <a:t>?</a:t>
            </a:r>
            <a:endParaRPr lang="cs-CZ" dirty="0" smtClean="0"/>
          </a:p>
        </p:txBody>
      </p:sp>
      <p:sp>
        <p:nvSpPr>
          <p:cNvPr id="4" name="Zástupný symbol pro obsah 3"/>
          <p:cNvSpPr>
            <a:spLocks noGrp="1"/>
          </p:cNvSpPr>
          <p:nvPr>
            <p:ph sz="half" idx="2"/>
          </p:nvPr>
        </p:nvSpPr>
        <p:spPr>
          <a:xfrm>
            <a:off x="7159082" y="1825625"/>
            <a:ext cx="4194717" cy="4351338"/>
          </a:xfrm>
        </p:spPr>
        <p:txBody>
          <a:bodyPr>
            <a:normAutofit fontScale="77500" lnSpcReduction="20000"/>
          </a:bodyPr>
          <a:lstStyle/>
          <a:p>
            <a:pPr marL="0" indent="0">
              <a:buNone/>
            </a:pPr>
            <a:r>
              <a:rPr lang="cs-CZ" b="1" dirty="0" smtClean="0"/>
              <a:t>Horizontální logika</a:t>
            </a:r>
          </a:p>
          <a:p>
            <a:pPr marL="0" indent="0">
              <a:buNone/>
            </a:pPr>
            <a:r>
              <a:rPr lang="cs-CZ" dirty="0" smtClean="0"/>
              <a:t>Přiřazuje </a:t>
            </a:r>
            <a:r>
              <a:rPr lang="cs-CZ" dirty="0"/>
              <a:t>dle jednotlivých úrovní –cílům, účelu, výsledkům či aktivitám projektu –</a:t>
            </a:r>
            <a:r>
              <a:rPr lang="cs-CZ" b="1" dirty="0"/>
              <a:t>tzv. objektivně ověřitelné ukazatele a zdroje</a:t>
            </a:r>
            <a:r>
              <a:rPr lang="cs-CZ" dirty="0"/>
              <a:t>, u kterých bude možné pro tyto ukazatele získat objektivní informace a za jejichž pomoci bude možné provést ověření dosažení stanovených ukazatelů.</a:t>
            </a:r>
            <a:endParaRPr lang="cs-CZ" dirty="0" smtClean="0"/>
          </a:p>
          <a:p>
            <a:pPr marL="0" indent="0">
              <a:buNone/>
            </a:pPr>
            <a:endParaRPr lang="cs-CZ" dirty="0"/>
          </a:p>
        </p:txBody>
      </p:sp>
    </p:spTree>
    <p:extLst>
      <p:ext uri="{BB962C8B-B14F-4D97-AF65-F5344CB8AC3E}">
        <p14:creationId xmlns:p14="http://schemas.microsoft.com/office/powerpoint/2010/main" val="1905724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5116551" cy="649636"/>
          </a:xfrm>
        </p:spPr>
        <p:txBody>
          <a:bodyPr>
            <a:normAutofit fontScale="90000"/>
          </a:bodyPr>
          <a:lstStyle/>
          <a:p>
            <a:r>
              <a:rPr lang="cs-CZ" dirty="0" smtClean="0"/>
              <a:t>Schéma tvorby logického rámce</a:t>
            </a:r>
            <a:endParaRPr lang="cs-CZ" dirty="0"/>
          </a:p>
        </p:txBody>
      </p:sp>
      <p:pic>
        <p:nvPicPr>
          <p:cNvPr id="4" name="Zástupný symbol pro obsah 3"/>
          <p:cNvPicPr>
            <a:picLocks noGrp="1" noChangeAspect="1"/>
          </p:cNvPicPr>
          <p:nvPr>
            <p:ph sz="half" idx="1"/>
          </p:nvPr>
        </p:nvPicPr>
        <p:blipFill rotWithShape="1">
          <a:blip r:embed="rId2"/>
          <a:srcRect l="30309" t="37060" r="30954" b="22002"/>
          <a:stretch/>
        </p:blipFill>
        <p:spPr>
          <a:xfrm>
            <a:off x="657921" y="1825624"/>
            <a:ext cx="5520503" cy="4486275"/>
          </a:xfrm>
          <a:prstGeom prst="rect">
            <a:avLst/>
          </a:prstGeom>
        </p:spPr>
      </p:pic>
      <p:sp>
        <p:nvSpPr>
          <p:cNvPr id="5" name="Zástupný symbol pro obsah 4"/>
          <p:cNvSpPr>
            <a:spLocks noGrp="1"/>
          </p:cNvSpPr>
          <p:nvPr>
            <p:ph sz="half" idx="2"/>
          </p:nvPr>
        </p:nvSpPr>
        <p:spPr>
          <a:xfrm>
            <a:off x="6172200" y="200722"/>
            <a:ext cx="5181600" cy="6545765"/>
          </a:xfrm>
        </p:spPr>
        <p:txBody>
          <a:bodyPr>
            <a:normAutofit fontScale="62500" lnSpcReduction="20000"/>
          </a:bodyPr>
          <a:lstStyle/>
          <a:p>
            <a:pPr marL="514350" indent="-514350">
              <a:buAutoNum type="arabicPeriod"/>
            </a:pPr>
            <a:r>
              <a:rPr lang="cs-CZ" dirty="0" smtClean="0"/>
              <a:t>Definování </a:t>
            </a:r>
            <a:r>
              <a:rPr lang="cs-CZ" dirty="0"/>
              <a:t>celkového (obecného) cíle </a:t>
            </a:r>
            <a:r>
              <a:rPr lang="cs-CZ" dirty="0" smtClean="0"/>
              <a:t>projektu</a:t>
            </a:r>
          </a:p>
          <a:p>
            <a:pPr marL="514350" indent="-514350">
              <a:buAutoNum type="arabicPeriod"/>
            </a:pPr>
            <a:r>
              <a:rPr lang="cs-CZ" dirty="0" smtClean="0"/>
              <a:t>Definování </a:t>
            </a:r>
            <a:r>
              <a:rPr lang="cs-CZ" dirty="0"/>
              <a:t>specifických cílů / účelu </a:t>
            </a:r>
            <a:r>
              <a:rPr lang="cs-CZ" dirty="0" smtClean="0"/>
              <a:t>projektu</a:t>
            </a:r>
          </a:p>
          <a:p>
            <a:pPr marL="514350" indent="-514350">
              <a:buAutoNum type="arabicPeriod"/>
            </a:pPr>
            <a:r>
              <a:rPr lang="cs-CZ" dirty="0" smtClean="0"/>
              <a:t>Definování </a:t>
            </a:r>
            <a:r>
              <a:rPr lang="cs-CZ" dirty="0"/>
              <a:t>výstupů a výsledků </a:t>
            </a:r>
            <a:r>
              <a:rPr lang="cs-CZ" dirty="0" smtClean="0"/>
              <a:t>projektu</a:t>
            </a:r>
          </a:p>
          <a:p>
            <a:pPr marL="514350" indent="-514350">
              <a:buAutoNum type="arabicPeriod"/>
            </a:pPr>
            <a:r>
              <a:rPr lang="cs-CZ" dirty="0" smtClean="0"/>
              <a:t>Definování </a:t>
            </a:r>
            <a:r>
              <a:rPr lang="cs-CZ" dirty="0"/>
              <a:t>(klíčových) aktivit a činností </a:t>
            </a:r>
            <a:r>
              <a:rPr lang="cs-CZ" dirty="0" smtClean="0"/>
              <a:t>projektu</a:t>
            </a:r>
          </a:p>
          <a:p>
            <a:pPr marL="514350" indent="-514350">
              <a:buAutoNum type="arabicPeriod"/>
            </a:pPr>
            <a:r>
              <a:rPr lang="cs-CZ" dirty="0" smtClean="0"/>
              <a:t>Kontrola </a:t>
            </a:r>
            <a:r>
              <a:rPr lang="cs-CZ" dirty="0"/>
              <a:t>vertikální logiky sloupce („příčina –důsledek</a:t>
            </a:r>
            <a:r>
              <a:rPr lang="cs-CZ" dirty="0" smtClean="0"/>
              <a:t>“</a:t>
            </a:r>
          </a:p>
          <a:p>
            <a:pPr marL="514350" indent="-514350">
              <a:buAutoNum type="arabicPeriod"/>
            </a:pPr>
            <a:r>
              <a:rPr lang="cs-CZ" dirty="0"/>
              <a:t>Definování nutných předběžných předpokladů a podmínek projektu jako </a:t>
            </a:r>
            <a:r>
              <a:rPr lang="cs-CZ" dirty="0" smtClean="0"/>
              <a:t>celku</a:t>
            </a:r>
          </a:p>
          <a:p>
            <a:pPr marL="514350" indent="-514350">
              <a:buAutoNum type="arabicPeriod"/>
            </a:pPr>
            <a:r>
              <a:rPr lang="cs-CZ" dirty="0" smtClean="0"/>
              <a:t>Definování </a:t>
            </a:r>
            <a:r>
              <a:rPr lang="cs-CZ" dirty="0"/>
              <a:t>nutných předpokladů a existujících rizik ovlivňujících realizaci navržených aktivit a </a:t>
            </a:r>
            <a:r>
              <a:rPr lang="cs-CZ" dirty="0" smtClean="0"/>
              <a:t>činností</a:t>
            </a:r>
          </a:p>
          <a:p>
            <a:pPr marL="514350" indent="-514350">
              <a:buAutoNum type="arabicPeriod"/>
            </a:pPr>
            <a:r>
              <a:rPr lang="cs-CZ" dirty="0" smtClean="0"/>
              <a:t>Definování </a:t>
            </a:r>
            <a:r>
              <a:rPr lang="cs-CZ" dirty="0"/>
              <a:t>nutných předpokladů a existujících rizik ovlivňujících dosažení výstupů a </a:t>
            </a:r>
            <a:r>
              <a:rPr lang="cs-CZ" dirty="0" smtClean="0"/>
              <a:t>výsledků projektu </a:t>
            </a:r>
            <a:r>
              <a:rPr lang="cs-CZ" dirty="0"/>
              <a:t>pomocí aktivit a </a:t>
            </a:r>
            <a:r>
              <a:rPr lang="cs-CZ" dirty="0" smtClean="0"/>
              <a:t>činností</a:t>
            </a:r>
          </a:p>
          <a:p>
            <a:pPr marL="514350" indent="-514350">
              <a:buAutoNum type="arabicPeriod"/>
            </a:pPr>
            <a:r>
              <a:rPr lang="cs-CZ" dirty="0" smtClean="0"/>
              <a:t>Definování </a:t>
            </a:r>
            <a:r>
              <a:rPr lang="cs-CZ" dirty="0"/>
              <a:t>nutných předpokladů a existujících rizik ovlivňujících dosažení specifických cílů a účelu projektu pomocí výstupů a </a:t>
            </a:r>
            <a:r>
              <a:rPr lang="cs-CZ" dirty="0" smtClean="0"/>
              <a:t>výsledků</a:t>
            </a:r>
          </a:p>
          <a:p>
            <a:pPr marL="514350" indent="-514350">
              <a:buAutoNum type="arabicPeriod"/>
            </a:pPr>
            <a:r>
              <a:rPr lang="cs-CZ" dirty="0" smtClean="0"/>
              <a:t>Kontrola </a:t>
            </a:r>
            <a:r>
              <a:rPr lang="cs-CZ" dirty="0"/>
              <a:t>platnosti vertikální logiky sloupce 1 a horizontální logiky po </a:t>
            </a:r>
            <a:r>
              <a:rPr lang="cs-CZ" dirty="0" smtClean="0"/>
              <a:t>řádcích</a:t>
            </a:r>
          </a:p>
          <a:p>
            <a:pPr marL="514350" indent="-514350">
              <a:buAutoNum type="arabicPeriod"/>
            </a:pPr>
            <a:r>
              <a:rPr lang="cs-CZ" dirty="0" smtClean="0"/>
              <a:t>Definování </a:t>
            </a:r>
            <a:r>
              <a:rPr lang="cs-CZ" dirty="0"/>
              <a:t>operabilních (SMART) ukazatelů a indikátorů projektu popisujících celkový cíl, specifické cíle a účel, výsledky a výstupy, aktivity a činnosti </a:t>
            </a:r>
            <a:r>
              <a:rPr lang="cs-CZ" dirty="0" smtClean="0"/>
              <a:t>projektu</a:t>
            </a:r>
          </a:p>
          <a:p>
            <a:pPr marL="514350" indent="-514350">
              <a:buAutoNum type="arabicPeriod"/>
            </a:pPr>
            <a:r>
              <a:rPr lang="cs-CZ" dirty="0" smtClean="0"/>
              <a:t>Definování </a:t>
            </a:r>
            <a:r>
              <a:rPr lang="cs-CZ" dirty="0"/>
              <a:t>zdrojů pro objektivní ověření dosažení ukazatelů a indikátorů projektu</a:t>
            </a:r>
          </a:p>
        </p:txBody>
      </p:sp>
    </p:spTree>
    <p:extLst>
      <p:ext uri="{BB962C8B-B14F-4D97-AF65-F5344CB8AC3E}">
        <p14:creationId xmlns:p14="http://schemas.microsoft.com/office/powerpoint/2010/main" val="3561853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Principy stanovování ukazatelů a indikátorů</a:t>
            </a:r>
          </a:p>
        </p:txBody>
      </p:sp>
      <p:sp>
        <p:nvSpPr>
          <p:cNvPr id="3" name="Zástupný symbol pro obsah 2"/>
          <p:cNvSpPr>
            <a:spLocks noGrp="1"/>
          </p:cNvSpPr>
          <p:nvPr>
            <p:ph idx="1"/>
          </p:nvPr>
        </p:nvSpPr>
        <p:spPr/>
        <p:txBody>
          <a:bodyPr/>
          <a:lstStyle/>
          <a:p>
            <a:r>
              <a:rPr lang="cs-CZ" dirty="0" smtClean="0"/>
              <a:t>OPERABILNÍ </a:t>
            </a:r>
            <a:r>
              <a:rPr lang="cs-CZ" dirty="0"/>
              <a:t>= KVANTIFIKOVATELNOST A </a:t>
            </a:r>
            <a:r>
              <a:rPr lang="cs-CZ" dirty="0" smtClean="0"/>
              <a:t>MĚŘITELNOST</a:t>
            </a:r>
          </a:p>
          <a:p>
            <a:endParaRPr lang="cs-CZ" dirty="0"/>
          </a:p>
          <a:p>
            <a:r>
              <a:rPr lang="cs-CZ" dirty="0" smtClean="0"/>
              <a:t>S-</a:t>
            </a:r>
            <a:r>
              <a:rPr lang="cs-CZ" dirty="0" err="1" smtClean="0"/>
              <a:t>Specific</a:t>
            </a:r>
            <a:r>
              <a:rPr lang="cs-CZ" dirty="0" smtClean="0"/>
              <a:t>			určitý </a:t>
            </a:r>
            <a:r>
              <a:rPr lang="cs-CZ" dirty="0"/>
              <a:t>/ konkrétní </a:t>
            </a:r>
            <a:endParaRPr lang="cs-CZ" dirty="0" smtClean="0"/>
          </a:p>
          <a:p>
            <a:r>
              <a:rPr lang="cs-CZ" dirty="0" smtClean="0"/>
              <a:t>M-</a:t>
            </a:r>
            <a:r>
              <a:rPr lang="cs-CZ" dirty="0" err="1" smtClean="0"/>
              <a:t>Measurable</a:t>
            </a:r>
            <a:r>
              <a:rPr lang="cs-CZ" dirty="0" smtClean="0"/>
              <a:t>		měřitelný </a:t>
            </a:r>
            <a:r>
              <a:rPr lang="cs-CZ" dirty="0"/>
              <a:t>/ </a:t>
            </a:r>
            <a:r>
              <a:rPr lang="cs-CZ" dirty="0" smtClean="0"/>
              <a:t>kvantifikovatelný</a:t>
            </a:r>
          </a:p>
          <a:p>
            <a:r>
              <a:rPr lang="cs-CZ" dirty="0" smtClean="0"/>
              <a:t>A-</a:t>
            </a:r>
            <a:r>
              <a:rPr lang="cs-CZ" dirty="0" err="1" smtClean="0"/>
              <a:t>Achievable</a:t>
            </a:r>
            <a:r>
              <a:rPr lang="cs-CZ" dirty="0" smtClean="0"/>
              <a:t>		dosažitelný </a:t>
            </a:r>
            <a:r>
              <a:rPr lang="cs-CZ" dirty="0"/>
              <a:t>/ </a:t>
            </a:r>
            <a:r>
              <a:rPr lang="cs-CZ" dirty="0" smtClean="0"/>
              <a:t>ovlivnitelný</a:t>
            </a:r>
          </a:p>
          <a:p>
            <a:r>
              <a:rPr lang="cs-CZ" dirty="0" smtClean="0"/>
              <a:t>R-</a:t>
            </a:r>
            <a:r>
              <a:rPr lang="cs-CZ" dirty="0" err="1" smtClean="0"/>
              <a:t>Relevant</a:t>
            </a:r>
            <a:r>
              <a:rPr lang="cs-CZ" dirty="0" smtClean="0"/>
              <a:t> </a:t>
            </a:r>
            <a:r>
              <a:rPr lang="cs-CZ" dirty="0"/>
              <a:t>/ </a:t>
            </a:r>
            <a:r>
              <a:rPr lang="cs-CZ" dirty="0" err="1" smtClean="0"/>
              <a:t>Realistic</a:t>
            </a:r>
            <a:r>
              <a:rPr lang="cs-CZ" dirty="0" smtClean="0"/>
              <a:t>	reálný</a:t>
            </a:r>
          </a:p>
          <a:p>
            <a:r>
              <a:rPr lang="cs-CZ" dirty="0" smtClean="0"/>
              <a:t>T-</a:t>
            </a:r>
            <a:r>
              <a:rPr lang="cs-CZ" dirty="0" err="1" smtClean="0"/>
              <a:t>Time</a:t>
            </a:r>
            <a:r>
              <a:rPr lang="cs-CZ" dirty="0" smtClean="0"/>
              <a:t>-</a:t>
            </a:r>
            <a:r>
              <a:rPr lang="cs-CZ" dirty="0" err="1" smtClean="0"/>
              <a:t>managed</a:t>
            </a:r>
            <a:r>
              <a:rPr lang="cs-CZ" dirty="0" smtClean="0"/>
              <a:t>		</a:t>
            </a:r>
            <a:r>
              <a:rPr lang="cs-CZ" dirty="0" err="1" smtClean="0"/>
              <a:t>termínovanost</a:t>
            </a:r>
            <a:r>
              <a:rPr lang="cs-CZ" dirty="0" smtClean="0"/>
              <a:t> (s </a:t>
            </a:r>
            <a:r>
              <a:rPr lang="cs-CZ" dirty="0"/>
              <a:t>vazbou na délku projektu)</a:t>
            </a:r>
          </a:p>
        </p:txBody>
      </p:sp>
    </p:spTree>
    <p:extLst>
      <p:ext uri="{BB962C8B-B14F-4D97-AF65-F5344CB8AC3E}">
        <p14:creationId xmlns:p14="http://schemas.microsoft.com/office/powerpoint/2010/main" val="1403842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11848" t="17755" r="11895" b="5875"/>
          <a:stretch/>
        </p:blipFill>
        <p:spPr>
          <a:xfrm>
            <a:off x="724829" y="423747"/>
            <a:ext cx="11531370" cy="6495936"/>
          </a:xfrm>
          <a:prstGeom prst="rect">
            <a:avLst/>
          </a:prstGeom>
        </p:spPr>
      </p:pic>
    </p:spTree>
    <p:extLst>
      <p:ext uri="{BB962C8B-B14F-4D97-AF65-F5344CB8AC3E}">
        <p14:creationId xmlns:p14="http://schemas.microsoft.com/office/powerpoint/2010/main" val="326632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51498"/>
          </a:xfrm>
        </p:spPr>
        <p:txBody>
          <a:bodyPr/>
          <a:lstStyle/>
          <a:p>
            <a:r>
              <a:rPr lang="cs-CZ" dirty="0" smtClean="0"/>
              <a:t>Co můžeme říct o rozpočtu</a:t>
            </a:r>
            <a:endParaRPr lang="en-GB" dirty="0"/>
          </a:p>
        </p:txBody>
      </p:sp>
      <p:sp>
        <p:nvSpPr>
          <p:cNvPr id="3" name="Zástupný symbol pro obsah 2"/>
          <p:cNvSpPr>
            <a:spLocks noGrp="1"/>
          </p:cNvSpPr>
          <p:nvPr>
            <p:ph idx="1"/>
          </p:nvPr>
        </p:nvSpPr>
        <p:spPr>
          <a:xfrm>
            <a:off x="838200" y="1257300"/>
            <a:ext cx="10515600" cy="4919663"/>
          </a:xfrm>
          <a:noFill/>
        </p:spPr>
        <p:txBody>
          <a:bodyPr>
            <a:normAutofit fontScale="70000" lnSpcReduction="20000"/>
          </a:bodyPr>
          <a:lstStyle/>
          <a:p>
            <a:pPr marL="0" indent="0">
              <a:buNone/>
            </a:pPr>
            <a:r>
              <a:rPr lang="cs-CZ" sz="3300" b="1" dirty="0"/>
              <a:t>S</a:t>
            </a:r>
            <a:r>
              <a:rPr lang="cs-CZ" sz="3300" b="1" cap="none" dirty="0" smtClean="0"/>
              <a:t>oubor předběžně naplánovaných položek výdajů a příjmů vztahující se k určité činnosti na určité období nebo k plánované akci.</a:t>
            </a:r>
          </a:p>
          <a:p>
            <a:pPr marL="0" indent="0">
              <a:buNone/>
            </a:pPr>
            <a:r>
              <a:rPr lang="cs-CZ" sz="3300" b="1" cap="none" dirty="0" smtClean="0"/>
              <a:t>Plán činnosti organizace na určité období vyjádřený v peněžních jednotkách</a:t>
            </a:r>
          </a:p>
          <a:p>
            <a:pPr marL="0" indent="0">
              <a:buNone/>
            </a:pPr>
            <a:endParaRPr lang="cs-CZ" sz="3300" b="1" i="1" cap="none" dirty="0" smtClean="0"/>
          </a:p>
          <a:p>
            <a:pPr marL="0" indent="0">
              <a:buNone/>
            </a:pPr>
            <a:r>
              <a:rPr lang="cs-CZ" sz="3300" dirty="0" smtClean="0"/>
              <a:t>- </a:t>
            </a:r>
            <a:r>
              <a:rPr lang="cs-CZ" sz="3300" cap="none" dirty="0" smtClean="0"/>
              <a:t>přehled finančních prostředků (potřebujeme k zajištění chodu NO)</a:t>
            </a:r>
          </a:p>
          <a:p>
            <a:pPr marL="0" indent="0">
              <a:buNone/>
            </a:pPr>
            <a:r>
              <a:rPr lang="cs-CZ" sz="3300" dirty="0" smtClean="0"/>
              <a:t>- </a:t>
            </a:r>
            <a:r>
              <a:rPr lang="cs-CZ" sz="3300" cap="none" dirty="0" smtClean="0"/>
              <a:t>přehled zdrojů (kdy této peníze zajistíme)</a:t>
            </a:r>
          </a:p>
          <a:p>
            <a:pPr marL="0" indent="0">
              <a:buNone/>
            </a:pPr>
            <a:endParaRPr lang="cs-CZ" sz="3300" cap="none" dirty="0" smtClean="0"/>
          </a:p>
          <a:p>
            <a:pPr marL="0" indent="0">
              <a:buNone/>
            </a:pPr>
            <a:endParaRPr lang="cs-CZ" sz="3300" cap="none" dirty="0" smtClean="0"/>
          </a:p>
          <a:p>
            <a:pPr marL="0" indent="0">
              <a:buNone/>
            </a:pPr>
            <a:r>
              <a:rPr lang="cs-CZ" sz="3300" cap="none" dirty="0" smtClean="0"/>
              <a:t>Rozpočet</a:t>
            </a:r>
          </a:p>
          <a:p>
            <a:pPr>
              <a:buFontTx/>
              <a:buChar char="-"/>
            </a:pPr>
            <a:r>
              <a:rPr lang="cs-CZ" sz="3300" b="1" cap="none" dirty="0" smtClean="0"/>
              <a:t>JE</a:t>
            </a:r>
            <a:r>
              <a:rPr lang="cs-CZ" sz="3300" cap="none" dirty="0" smtClean="0"/>
              <a:t> finanční </a:t>
            </a:r>
            <a:r>
              <a:rPr lang="cs-CZ" sz="3300" u="sng" cap="none" dirty="0" smtClean="0"/>
              <a:t>plán </a:t>
            </a:r>
            <a:r>
              <a:rPr lang="cs-CZ" sz="3300" cap="none" dirty="0" smtClean="0"/>
              <a:t>příjmů a výdajů nutných pro uskutečnění plánované činnosti</a:t>
            </a:r>
          </a:p>
          <a:p>
            <a:pPr>
              <a:buFontTx/>
              <a:buChar char="-"/>
            </a:pPr>
            <a:r>
              <a:rPr lang="cs-CZ" sz="3300" b="1" cap="none" dirty="0" smtClean="0"/>
              <a:t>NENÍ</a:t>
            </a:r>
            <a:r>
              <a:rPr lang="cs-CZ" sz="3300" cap="none" dirty="0" smtClean="0"/>
              <a:t> v žádném případě neměnitelné </a:t>
            </a:r>
            <a:r>
              <a:rPr lang="cs-CZ" sz="3300" u="sng" cap="none" dirty="0" smtClean="0"/>
              <a:t>dogma</a:t>
            </a:r>
          </a:p>
          <a:p>
            <a:pPr>
              <a:buFontTx/>
              <a:buChar char="-"/>
            </a:pPr>
            <a:r>
              <a:rPr lang="cs-CZ" sz="3300" b="1" cap="none" dirty="0" smtClean="0"/>
              <a:t>NIKDY NENÍ </a:t>
            </a:r>
            <a:r>
              <a:rPr lang="cs-CZ" sz="3300" cap="none" dirty="0" smtClean="0"/>
              <a:t>stoprocentní</a:t>
            </a:r>
          </a:p>
          <a:p>
            <a:endParaRPr lang="en-GB" dirty="0"/>
          </a:p>
        </p:txBody>
      </p:sp>
    </p:spTree>
    <p:extLst>
      <p:ext uri="{BB962C8B-B14F-4D97-AF65-F5344CB8AC3E}">
        <p14:creationId xmlns:p14="http://schemas.microsoft.com/office/powerpoint/2010/main" val="3085108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93" y="2539613"/>
            <a:ext cx="10515600" cy="1325563"/>
          </a:xfrm>
        </p:spPr>
        <p:txBody>
          <a:bodyPr/>
          <a:lstStyle/>
          <a:p>
            <a:r>
              <a:rPr lang="cs-CZ" dirty="0" smtClean="0"/>
              <a:t>Zpracování projektové žádosti</a:t>
            </a:r>
            <a:endParaRPr lang="cs-CZ" dirty="0"/>
          </a:p>
        </p:txBody>
      </p:sp>
    </p:spTree>
    <p:extLst>
      <p:ext uri="{BB962C8B-B14F-4D97-AF65-F5344CB8AC3E}">
        <p14:creationId xmlns:p14="http://schemas.microsoft.com/office/powerpoint/2010/main" val="2296046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projektů</a:t>
            </a:r>
            <a:endParaRPr lang="cs-CZ" dirty="0"/>
          </a:p>
        </p:txBody>
      </p:sp>
      <p:sp>
        <p:nvSpPr>
          <p:cNvPr id="3" name="Zástupný symbol pro obsah 2"/>
          <p:cNvSpPr>
            <a:spLocks noGrp="1"/>
          </p:cNvSpPr>
          <p:nvPr>
            <p:ph idx="1"/>
          </p:nvPr>
        </p:nvSpPr>
        <p:spPr/>
        <p:txBody>
          <a:bodyPr>
            <a:normAutofit fontScale="92500"/>
          </a:bodyPr>
          <a:lstStyle/>
          <a:p>
            <a:r>
              <a:rPr lang="cs-CZ" dirty="0"/>
              <a:t>Tvrdé (investiční</a:t>
            </a:r>
            <a:r>
              <a:rPr lang="cs-CZ" dirty="0" smtClean="0"/>
              <a:t>)</a:t>
            </a:r>
          </a:p>
          <a:p>
            <a:pPr marL="0" indent="0">
              <a:buNone/>
            </a:pPr>
            <a:r>
              <a:rPr lang="cs-CZ" dirty="0" smtClean="0"/>
              <a:t>Zaměřeny </a:t>
            </a:r>
            <a:r>
              <a:rPr lang="cs-CZ" dirty="0"/>
              <a:t>na pořizování dlouhodobého hmotného a nehmotného majetku. Koncentrují se tedy zejména např. na nákup, výstavbu či rekonstrukci nemovitosti, </a:t>
            </a:r>
            <a:r>
              <a:rPr lang="cs-CZ" dirty="0" smtClean="0"/>
              <a:t>budování infrastruktury</a:t>
            </a:r>
            <a:r>
              <a:rPr lang="cs-CZ" dirty="0"/>
              <a:t>, nákup nových technologií aj. </a:t>
            </a:r>
          </a:p>
          <a:p>
            <a:endParaRPr lang="cs-CZ" dirty="0" smtClean="0"/>
          </a:p>
          <a:p>
            <a:r>
              <a:rPr lang="cs-CZ" dirty="0" smtClean="0"/>
              <a:t>Měkké </a:t>
            </a:r>
            <a:r>
              <a:rPr lang="cs-CZ" dirty="0"/>
              <a:t>(neinvestiční</a:t>
            </a:r>
            <a:r>
              <a:rPr lang="cs-CZ" dirty="0" smtClean="0"/>
              <a:t>)</a:t>
            </a:r>
          </a:p>
          <a:p>
            <a:pPr marL="0" indent="0">
              <a:buNone/>
            </a:pPr>
            <a:r>
              <a:rPr lang="cs-CZ" dirty="0" smtClean="0"/>
              <a:t>Zaměřují se na </a:t>
            </a:r>
            <a:r>
              <a:rPr lang="cs-CZ" dirty="0"/>
              <a:t>„investice“ do lidských zdrojů, např. na podporu vzdělávání (celoživotní vzdělávání, rekvalifikace, specifické formy vzdělávání), zaměstnanosti, sociální integraci, rovné příležitosti, apod. Rozpočet neinvestičních projektů tvoří zejména osobní náklady, náklady na cestovné</a:t>
            </a:r>
          </a:p>
        </p:txBody>
      </p:sp>
    </p:spTree>
    <p:extLst>
      <p:ext uri="{BB962C8B-B14F-4D97-AF65-F5344CB8AC3E}">
        <p14:creationId xmlns:p14="http://schemas.microsoft.com/office/powerpoint/2010/main" val="3058603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projektové žádosti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Identifikace žádosti</a:t>
            </a:r>
          </a:p>
          <a:p>
            <a:r>
              <a:rPr lang="cs-CZ" dirty="0" smtClean="0"/>
              <a:t>Popis projektu (cíl, postup, výstupy)</a:t>
            </a:r>
          </a:p>
          <a:p>
            <a:r>
              <a:rPr lang="cs-CZ" dirty="0" smtClean="0"/>
              <a:t>Popis cílové skupiny</a:t>
            </a:r>
          </a:p>
          <a:p>
            <a:r>
              <a:rPr lang="cs-CZ" dirty="0" smtClean="0"/>
              <a:t>Klíčové aktivity (musí být uskutečnitelné, navazovat na sebe či se překrývat, nevylučovat se)</a:t>
            </a:r>
          </a:p>
          <a:p>
            <a:r>
              <a:rPr lang="cs-CZ" dirty="0" smtClean="0"/>
              <a:t>Harmonogram realizace projektu</a:t>
            </a:r>
          </a:p>
          <a:p>
            <a:r>
              <a:rPr lang="cs-CZ" dirty="0" smtClean="0"/>
              <a:t>Řízení rizik (rizikové faktory – závažnost – pravděpodobnost výskytu)</a:t>
            </a:r>
          </a:p>
          <a:p>
            <a:r>
              <a:rPr lang="cs-CZ" dirty="0" smtClean="0"/>
              <a:t>Realizační tým</a:t>
            </a:r>
          </a:p>
          <a:p>
            <a:r>
              <a:rPr lang="cs-CZ" dirty="0" smtClean="0"/>
              <a:t>Rozpočet projektu</a:t>
            </a:r>
          </a:p>
          <a:p>
            <a:r>
              <a:rPr lang="cs-CZ" dirty="0" smtClean="0"/>
              <a:t>(monitorovací indikátory, udržitelnost projektu, </a:t>
            </a:r>
            <a:r>
              <a:rPr lang="cs-CZ" dirty="0" smtClean="0"/>
              <a:t>publicita,…)</a:t>
            </a:r>
            <a:endParaRPr 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256980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Přílohy projektové žádosti (např.)</a:t>
            </a:r>
            <a:endParaRPr lang="cs-CZ" dirty="0"/>
          </a:p>
        </p:txBody>
      </p:sp>
      <p:sp>
        <p:nvSpPr>
          <p:cNvPr id="3" name="Zástupný symbol pro obsah 2"/>
          <p:cNvSpPr>
            <a:spLocks noGrp="1"/>
          </p:cNvSpPr>
          <p:nvPr>
            <p:ph idx="1"/>
          </p:nvPr>
        </p:nvSpPr>
        <p:spPr/>
        <p:txBody>
          <a:bodyPr>
            <a:normAutofit/>
          </a:bodyPr>
          <a:lstStyle/>
          <a:p>
            <a:r>
              <a:rPr lang="cs-CZ" dirty="0" smtClean="0"/>
              <a:t>Čestné prohlášení žadatele</a:t>
            </a:r>
          </a:p>
          <a:p>
            <a:r>
              <a:rPr lang="cs-CZ" dirty="0" smtClean="0"/>
              <a:t>Doložení právní subjektivity žadatele</a:t>
            </a:r>
          </a:p>
          <a:p>
            <a:r>
              <a:rPr lang="cs-CZ" dirty="0" smtClean="0"/>
              <a:t>Podklady pro posouzení finančního zdraví (Rozvaha, </a:t>
            </a:r>
            <a:r>
              <a:rPr lang="cs-CZ" dirty="0" err="1" smtClean="0"/>
              <a:t>VZaZ</a:t>
            </a:r>
            <a:r>
              <a:rPr lang="cs-CZ" dirty="0" smtClean="0"/>
              <a:t>, ..)</a:t>
            </a:r>
          </a:p>
          <a:p>
            <a:r>
              <a:rPr lang="cs-CZ" dirty="0" smtClean="0"/>
              <a:t>SWOT analýza</a:t>
            </a:r>
          </a:p>
          <a:p>
            <a:r>
              <a:rPr lang="cs-CZ" dirty="0" smtClean="0"/>
              <a:t>Logický rámec</a:t>
            </a:r>
          </a:p>
          <a:p>
            <a:r>
              <a:rPr lang="cs-CZ" dirty="0" smtClean="0"/>
              <a:t>Studie proveditelnosti</a:t>
            </a:r>
          </a:p>
          <a:p>
            <a:r>
              <a:rPr lang="cs-CZ" dirty="0"/>
              <a:t>Analýza nákladů a přínosů (</a:t>
            </a:r>
            <a:r>
              <a:rPr lang="cs-CZ" dirty="0" err="1"/>
              <a:t>Cost</a:t>
            </a:r>
            <a:r>
              <a:rPr lang="cs-CZ" dirty="0"/>
              <a:t>-Benefit </a:t>
            </a:r>
            <a:r>
              <a:rPr lang="cs-CZ" dirty="0" err="1"/>
              <a:t>Analysis</a:t>
            </a:r>
            <a:r>
              <a:rPr lang="cs-CZ" dirty="0"/>
              <a:t> -CBA) - Metodika pro vyhodnocení, </a:t>
            </a:r>
            <a:r>
              <a:rPr lang="cs-CZ" dirty="0" smtClean="0"/>
              <a:t>co </a:t>
            </a:r>
            <a:r>
              <a:rPr lang="cs-CZ" dirty="0"/>
              <a:t>pozitivního projekt přináší a co si naopak bere jak po finanční stránce, tak po </a:t>
            </a:r>
            <a:r>
              <a:rPr lang="cs-CZ" dirty="0" smtClean="0"/>
              <a:t>stránce </a:t>
            </a:r>
            <a:r>
              <a:rPr lang="cs-CZ" dirty="0"/>
              <a:t>společenské. </a:t>
            </a:r>
          </a:p>
        </p:txBody>
      </p:sp>
    </p:spTree>
    <p:extLst>
      <p:ext uri="{BB962C8B-B14F-4D97-AF65-F5344CB8AC3E}">
        <p14:creationId xmlns:p14="http://schemas.microsoft.com/office/powerpoint/2010/main" val="3416140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Studie proveditelnosti </a:t>
            </a:r>
            <a:r>
              <a:rPr lang="cs-CZ" dirty="0" smtClean="0"/>
              <a:t>(</a:t>
            </a:r>
            <a:r>
              <a:rPr lang="cs-CZ" dirty="0" err="1" smtClean="0"/>
              <a:t>Feasibility</a:t>
            </a:r>
            <a:r>
              <a:rPr lang="cs-CZ" dirty="0" smtClean="0"/>
              <a:t> </a:t>
            </a:r>
            <a:r>
              <a:rPr lang="cs-CZ" dirty="0"/>
              <a:t>Study) </a:t>
            </a:r>
          </a:p>
        </p:txBody>
      </p:sp>
      <p:sp>
        <p:nvSpPr>
          <p:cNvPr id="3" name="Zástupný symbol pro obsah 2"/>
          <p:cNvSpPr>
            <a:spLocks noGrp="1"/>
          </p:cNvSpPr>
          <p:nvPr>
            <p:ph idx="1"/>
          </p:nvPr>
        </p:nvSpPr>
        <p:spPr/>
        <p:txBody>
          <a:bodyPr/>
          <a:lstStyle/>
          <a:p>
            <a:r>
              <a:rPr lang="cs-CZ" dirty="0" smtClean="0"/>
              <a:t>nástroj </a:t>
            </a:r>
            <a:r>
              <a:rPr lang="cs-CZ" dirty="0"/>
              <a:t>ke zdůvodnění projektu z ekonomického, </a:t>
            </a:r>
            <a:r>
              <a:rPr lang="cs-CZ" dirty="0" smtClean="0"/>
              <a:t>právního </a:t>
            </a:r>
            <a:r>
              <a:rPr lang="cs-CZ" dirty="0"/>
              <a:t>a technického hlediska ve vazbě na konkrétní cíle daného projektu</a:t>
            </a:r>
          </a:p>
          <a:p>
            <a:r>
              <a:rPr lang="cs-CZ" dirty="0" smtClean="0"/>
              <a:t>k </a:t>
            </a:r>
            <a:r>
              <a:rPr lang="cs-CZ" dirty="0"/>
              <a:t>posouzení uskutečnitelnosti a </a:t>
            </a:r>
            <a:r>
              <a:rPr lang="cs-CZ" dirty="0" smtClean="0"/>
              <a:t>životaschopnosti projektu</a:t>
            </a:r>
            <a:endParaRPr lang="cs-CZ" dirty="0"/>
          </a:p>
          <a:p>
            <a:r>
              <a:rPr lang="cs-CZ" dirty="0" smtClean="0"/>
              <a:t>popisuje </a:t>
            </a:r>
            <a:r>
              <a:rPr lang="cs-CZ" dirty="0"/>
              <a:t>finanční stránku všech aktivit a hodnotí </a:t>
            </a:r>
            <a:r>
              <a:rPr lang="cs-CZ" dirty="0" smtClean="0"/>
              <a:t>efektivitu vynaložených prostředků</a:t>
            </a:r>
          </a:p>
          <a:p>
            <a:r>
              <a:rPr lang="cs-CZ" dirty="0" smtClean="0"/>
              <a:t>Cca 20 – 50 stran</a:t>
            </a:r>
          </a:p>
          <a:p>
            <a:endParaRPr lang="cs-CZ" dirty="0"/>
          </a:p>
        </p:txBody>
      </p:sp>
    </p:spTree>
    <p:extLst>
      <p:ext uri="{BB962C8B-B14F-4D97-AF65-F5344CB8AC3E}">
        <p14:creationId xmlns:p14="http://schemas.microsoft.com/office/powerpoint/2010/main" val="2252405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26697"/>
          </a:xfrm>
        </p:spPr>
        <p:txBody>
          <a:bodyPr>
            <a:normAutofit fontScale="90000"/>
          </a:bodyPr>
          <a:lstStyle/>
          <a:p>
            <a:r>
              <a:rPr lang="cs-CZ" dirty="0"/>
              <a:t>Studie proveditelnosti</a:t>
            </a:r>
          </a:p>
        </p:txBody>
      </p:sp>
      <p:sp>
        <p:nvSpPr>
          <p:cNvPr id="3" name="Zástupný symbol pro obsah 2"/>
          <p:cNvSpPr>
            <a:spLocks noGrp="1"/>
          </p:cNvSpPr>
          <p:nvPr>
            <p:ph idx="1"/>
          </p:nvPr>
        </p:nvSpPr>
        <p:spPr>
          <a:xfrm>
            <a:off x="327378" y="891822"/>
            <a:ext cx="11026422" cy="5966177"/>
          </a:xfrm>
        </p:spPr>
        <p:txBody>
          <a:bodyPr>
            <a:noAutofit/>
          </a:bodyPr>
          <a:lstStyle/>
          <a:p>
            <a:r>
              <a:rPr lang="cs-CZ" sz="1700" dirty="0" smtClean="0"/>
              <a:t>Formální </a:t>
            </a:r>
            <a:r>
              <a:rPr lang="cs-CZ" sz="1700" dirty="0"/>
              <a:t>náležitosti studie – identifikační údaje o zadavateli, zpracovateli studie, </a:t>
            </a:r>
            <a:r>
              <a:rPr lang="cs-CZ" sz="1700" dirty="0" smtClean="0"/>
              <a:t>kontaktní </a:t>
            </a:r>
            <a:r>
              <a:rPr lang="cs-CZ" sz="1700" dirty="0"/>
              <a:t>osoby, účel studie</a:t>
            </a:r>
            <a:r>
              <a:rPr lang="cs-CZ" sz="1700" dirty="0" smtClean="0"/>
              <a:t>;</a:t>
            </a:r>
          </a:p>
          <a:p>
            <a:r>
              <a:rPr lang="cs-CZ" sz="1700" dirty="0" smtClean="0"/>
              <a:t>Stručné </a:t>
            </a:r>
            <a:r>
              <a:rPr lang="cs-CZ" sz="1700" dirty="0"/>
              <a:t>vyhodnocení projektu – hlavní závěry, které vyplývají ze studie </a:t>
            </a:r>
            <a:r>
              <a:rPr lang="cs-CZ" sz="1700" dirty="0" smtClean="0"/>
              <a:t>proveditelnosti</a:t>
            </a:r>
            <a:r>
              <a:rPr lang="cs-CZ" sz="1700" dirty="0"/>
              <a:t>, zejména zhodnocení finanční efektivity projektu, jeho </a:t>
            </a:r>
            <a:r>
              <a:rPr lang="cs-CZ" sz="1700" dirty="0" smtClean="0"/>
              <a:t>realizovatelnost </a:t>
            </a:r>
            <a:r>
              <a:rPr lang="cs-CZ" sz="1700" dirty="0"/>
              <a:t>z hlediska kritérií efektivity a výsledky analýzy rizik; </a:t>
            </a:r>
            <a:endParaRPr lang="cs-CZ" sz="1700" dirty="0" smtClean="0"/>
          </a:p>
          <a:p>
            <a:r>
              <a:rPr lang="cs-CZ" sz="1700" dirty="0" smtClean="0"/>
              <a:t>Stručný </a:t>
            </a:r>
            <a:r>
              <a:rPr lang="cs-CZ" sz="1700" dirty="0"/>
              <a:t>popis podstaty projektu a jeho etap – komplexní popis hlavních charakteristik </a:t>
            </a:r>
            <a:r>
              <a:rPr lang="cs-CZ" sz="1700" dirty="0" smtClean="0"/>
              <a:t>projektu </a:t>
            </a:r>
            <a:r>
              <a:rPr lang="cs-CZ" sz="1700" dirty="0"/>
              <a:t>a jeho etap; </a:t>
            </a:r>
            <a:endParaRPr lang="cs-CZ" sz="1700" dirty="0" smtClean="0"/>
          </a:p>
          <a:p>
            <a:r>
              <a:rPr lang="cs-CZ" sz="1700" dirty="0" smtClean="0"/>
              <a:t>Analýzy </a:t>
            </a:r>
            <a:r>
              <a:rPr lang="cs-CZ" sz="1700" dirty="0"/>
              <a:t>trhu, odhad poptávky, marketingová strategie a marketingový mix – zahrnuje </a:t>
            </a:r>
            <a:r>
              <a:rPr lang="cs-CZ" sz="1700" dirty="0" smtClean="0"/>
              <a:t>popis </a:t>
            </a:r>
            <a:r>
              <a:rPr lang="cs-CZ" sz="1700" dirty="0"/>
              <a:t>všech marketingových aspektů projektu; </a:t>
            </a:r>
            <a:endParaRPr lang="cs-CZ" sz="1700" dirty="0" smtClean="0"/>
          </a:p>
          <a:p>
            <a:r>
              <a:rPr lang="cs-CZ" sz="1700" dirty="0" smtClean="0"/>
              <a:t>Management </a:t>
            </a:r>
            <a:r>
              <a:rPr lang="cs-CZ" sz="1700" dirty="0"/>
              <a:t>projektu a řízení lidských zdrojů </a:t>
            </a:r>
            <a:r>
              <a:rPr lang="cs-CZ" sz="1700" dirty="0" smtClean="0"/>
              <a:t>–základní </a:t>
            </a:r>
            <a:r>
              <a:rPr lang="cs-CZ" sz="1700" dirty="0"/>
              <a:t>činnosti, metody a </a:t>
            </a:r>
            <a:r>
              <a:rPr lang="cs-CZ" sz="1700" dirty="0" smtClean="0"/>
              <a:t>nástroje  </a:t>
            </a:r>
            <a:r>
              <a:rPr lang="cs-CZ" sz="1700" dirty="0"/>
              <a:t>vztahující se k řízení projektů</a:t>
            </a:r>
            <a:r>
              <a:rPr lang="cs-CZ" sz="1700" dirty="0" smtClean="0"/>
              <a:t>;</a:t>
            </a:r>
          </a:p>
          <a:p>
            <a:r>
              <a:rPr lang="cs-CZ" sz="1700" dirty="0" smtClean="0"/>
              <a:t>Technické </a:t>
            </a:r>
            <a:r>
              <a:rPr lang="cs-CZ" sz="1700" dirty="0"/>
              <a:t>a technologické řešení projektu – zahrnuje všechny podstatné technické a </a:t>
            </a:r>
            <a:r>
              <a:rPr lang="cs-CZ" sz="1700" dirty="0" smtClean="0"/>
              <a:t>technologické </a:t>
            </a:r>
            <a:r>
              <a:rPr lang="cs-CZ" sz="1700" dirty="0"/>
              <a:t>aspekty projektu – varianty řešení; </a:t>
            </a:r>
            <a:endParaRPr lang="cs-CZ" sz="1700" dirty="0" smtClean="0"/>
          </a:p>
          <a:p>
            <a:r>
              <a:rPr lang="cs-CZ" sz="1700" dirty="0" smtClean="0"/>
              <a:t>Dopad </a:t>
            </a:r>
            <a:r>
              <a:rPr lang="cs-CZ" sz="1700" dirty="0"/>
              <a:t>projektu na životní prostředí</a:t>
            </a:r>
            <a:r>
              <a:rPr lang="cs-CZ" sz="1700" dirty="0" smtClean="0"/>
              <a:t>;</a:t>
            </a:r>
          </a:p>
          <a:p>
            <a:r>
              <a:rPr lang="cs-CZ" sz="1700" dirty="0" smtClean="0"/>
              <a:t>Zajištění </a:t>
            </a:r>
            <a:r>
              <a:rPr lang="cs-CZ" sz="1700" dirty="0"/>
              <a:t>dlouhodobého majetku – struktura dlouhodobého majetku, výše </a:t>
            </a:r>
            <a:r>
              <a:rPr lang="cs-CZ" sz="1700" dirty="0" smtClean="0"/>
              <a:t>investičních </a:t>
            </a:r>
            <a:r>
              <a:rPr lang="cs-CZ" sz="1700" dirty="0"/>
              <a:t>nákladů, servisní podmínky apod</a:t>
            </a:r>
            <a:r>
              <a:rPr lang="cs-CZ" sz="1700" dirty="0" smtClean="0"/>
              <a:t>.</a:t>
            </a:r>
          </a:p>
          <a:p>
            <a:r>
              <a:rPr lang="cs-CZ" sz="1700" dirty="0" smtClean="0"/>
              <a:t>Řízení </a:t>
            </a:r>
            <a:r>
              <a:rPr lang="cs-CZ" sz="1700" dirty="0"/>
              <a:t>pracovního kapitálu  (oběžný majetek) – vymezení struktury a velikosti </a:t>
            </a:r>
            <a:r>
              <a:rPr lang="cs-CZ" sz="1700" dirty="0" smtClean="0"/>
              <a:t>oběžného </a:t>
            </a:r>
            <a:r>
              <a:rPr lang="cs-CZ" sz="1700" dirty="0"/>
              <a:t>majetku; </a:t>
            </a:r>
            <a:endParaRPr lang="cs-CZ" sz="1700" dirty="0" smtClean="0"/>
          </a:p>
          <a:p>
            <a:r>
              <a:rPr lang="cs-CZ" sz="1700" dirty="0" smtClean="0"/>
              <a:t>Finanční </a:t>
            </a:r>
            <a:r>
              <a:rPr lang="cs-CZ" sz="1700" dirty="0"/>
              <a:t>plán a analýza projektu – základní kalkulace a analýza </a:t>
            </a:r>
            <a:r>
              <a:rPr lang="cs-CZ" sz="1700" dirty="0" smtClean="0"/>
              <a:t>BEP a </a:t>
            </a:r>
            <a:r>
              <a:rPr lang="cs-CZ" sz="1700" dirty="0"/>
              <a:t>finanční </a:t>
            </a:r>
            <a:r>
              <a:rPr lang="cs-CZ" sz="1700" dirty="0" smtClean="0"/>
              <a:t>plán </a:t>
            </a:r>
            <a:r>
              <a:rPr lang="cs-CZ" sz="1700" dirty="0"/>
              <a:t>projektu v požadované struktuře; </a:t>
            </a:r>
            <a:endParaRPr lang="cs-CZ" sz="1700" dirty="0" smtClean="0"/>
          </a:p>
          <a:p>
            <a:r>
              <a:rPr lang="cs-CZ" sz="1700" dirty="0" smtClean="0"/>
              <a:t>Hodnocení </a:t>
            </a:r>
            <a:r>
              <a:rPr lang="cs-CZ" sz="1700" dirty="0"/>
              <a:t>efektivity a udržitelnosti projektu; </a:t>
            </a:r>
            <a:endParaRPr lang="cs-CZ" sz="1700" dirty="0" smtClean="0"/>
          </a:p>
          <a:p>
            <a:r>
              <a:rPr lang="cs-CZ" sz="1700" dirty="0" smtClean="0"/>
              <a:t>Řízení </a:t>
            </a:r>
            <a:r>
              <a:rPr lang="cs-CZ" sz="1700" dirty="0"/>
              <a:t>rizik – vymezení největších zdrojů rizika v projektu, uvedení jejich </a:t>
            </a:r>
            <a:r>
              <a:rPr lang="cs-CZ" sz="1700" dirty="0" smtClean="0"/>
              <a:t>pravděpodobnosti </a:t>
            </a:r>
            <a:r>
              <a:rPr lang="cs-CZ" sz="1700" dirty="0"/>
              <a:t>a opatření na jejich snížení; </a:t>
            </a:r>
            <a:endParaRPr lang="cs-CZ" sz="1700" dirty="0" smtClean="0"/>
          </a:p>
          <a:p>
            <a:r>
              <a:rPr lang="cs-CZ" sz="1700" dirty="0" smtClean="0"/>
              <a:t>Harmonogram </a:t>
            </a:r>
            <a:r>
              <a:rPr lang="cs-CZ" sz="1700" dirty="0"/>
              <a:t>projektu – časový plán jednotlivých činností a fází projektu; </a:t>
            </a:r>
            <a:endParaRPr lang="cs-CZ" sz="1700" dirty="0" smtClean="0"/>
          </a:p>
          <a:p>
            <a:r>
              <a:rPr lang="cs-CZ" sz="1700" dirty="0" smtClean="0"/>
              <a:t>Podrobné </a:t>
            </a:r>
            <a:r>
              <a:rPr lang="cs-CZ" sz="1700" dirty="0"/>
              <a:t>závěrečné hodnocení projektu – komplexní závěr, který zahrnuje výsledné </a:t>
            </a:r>
            <a:r>
              <a:rPr lang="cs-CZ" sz="1700" dirty="0" smtClean="0"/>
              <a:t>posouzení </a:t>
            </a:r>
            <a:r>
              <a:rPr lang="cs-CZ" sz="1700" dirty="0"/>
              <a:t>projektu podle požadovaných kritérií a vyjádření k realizovatelnosti  a </a:t>
            </a:r>
            <a:r>
              <a:rPr lang="cs-CZ" sz="1700" dirty="0" smtClean="0"/>
              <a:t>finanční </a:t>
            </a:r>
            <a:r>
              <a:rPr lang="cs-CZ" sz="1700" dirty="0"/>
              <a:t>rentabilitě projektu. </a:t>
            </a:r>
          </a:p>
        </p:txBody>
      </p:sp>
    </p:spTree>
    <p:extLst>
      <p:ext uri="{BB962C8B-B14F-4D97-AF65-F5344CB8AC3E}">
        <p14:creationId xmlns:p14="http://schemas.microsoft.com/office/powerpoint/2010/main" val="8965877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Závěrečná zpráva projektu (může obsahovat..)</a:t>
            </a:r>
            <a:endParaRPr lang="cs-CZ" dirty="0"/>
          </a:p>
        </p:txBody>
      </p:sp>
      <p:sp>
        <p:nvSpPr>
          <p:cNvPr id="4" name="Zástupný symbol pro text 3"/>
          <p:cNvSpPr>
            <a:spLocks noGrp="1"/>
          </p:cNvSpPr>
          <p:nvPr>
            <p:ph type="body" idx="1"/>
          </p:nvPr>
        </p:nvSpPr>
        <p:spPr/>
        <p:txBody>
          <a:bodyPr/>
          <a:lstStyle/>
          <a:p>
            <a:r>
              <a:rPr lang="cs-CZ" dirty="0" smtClean="0"/>
              <a:t>Věcná část</a:t>
            </a:r>
            <a:endParaRPr lang="cs-CZ" dirty="0"/>
          </a:p>
        </p:txBody>
      </p:sp>
      <p:sp>
        <p:nvSpPr>
          <p:cNvPr id="5" name="Zástupný symbol pro obsah 4"/>
          <p:cNvSpPr>
            <a:spLocks noGrp="1"/>
          </p:cNvSpPr>
          <p:nvPr>
            <p:ph sz="half" idx="2"/>
          </p:nvPr>
        </p:nvSpPr>
        <p:spPr/>
        <p:txBody>
          <a:bodyPr>
            <a:normAutofit fontScale="92500" lnSpcReduction="20000"/>
          </a:bodyPr>
          <a:lstStyle/>
          <a:p>
            <a:r>
              <a:rPr lang="cs-CZ" dirty="0" smtClean="0"/>
              <a:t>Popis realizace projektu včetně dodržování jeho harmonogramu (vývoj klíčových aktivit)</a:t>
            </a:r>
          </a:p>
          <a:p>
            <a:r>
              <a:rPr lang="cs-CZ" dirty="0" smtClean="0"/>
              <a:t>Kvalitativní a kvantitativní výstupy projektu</a:t>
            </a:r>
          </a:p>
          <a:p>
            <a:r>
              <a:rPr lang="cs-CZ" dirty="0" smtClean="0"/>
              <a:t>Přínos pro cílovou skupinu (dopad projektu)</a:t>
            </a:r>
          </a:p>
          <a:p>
            <a:r>
              <a:rPr lang="cs-CZ" dirty="0" smtClean="0"/>
              <a:t>Celkové zhodnocení realizace (byly naplněny cíle…? </a:t>
            </a:r>
          </a:p>
          <a:p>
            <a:r>
              <a:rPr lang="cs-CZ" dirty="0" smtClean="0"/>
              <a:t>Popis změn v projektu</a:t>
            </a:r>
            <a:endParaRPr lang="cs-CZ" dirty="0"/>
          </a:p>
        </p:txBody>
      </p:sp>
      <p:sp>
        <p:nvSpPr>
          <p:cNvPr id="6" name="Zástupný symbol pro text 5"/>
          <p:cNvSpPr>
            <a:spLocks noGrp="1"/>
          </p:cNvSpPr>
          <p:nvPr>
            <p:ph type="body" sz="quarter" idx="3"/>
          </p:nvPr>
        </p:nvSpPr>
        <p:spPr/>
        <p:txBody>
          <a:bodyPr/>
          <a:lstStyle/>
          <a:p>
            <a:r>
              <a:rPr lang="cs-CZ" dirty="0" smtClean="0"/>
              <a:t>Finanční část</a:t>
            </a:r>
            <a:endParaRPr lang="cs-CZ" dirty="0"/>
          </a:p>
        </p:txBody>
      </p:sp>
      <p:sp>
        <p:nvSpPr>
          <p:cNvPr id="7" name="Zástupný symbol pro obsah 6"/>
          <p:cNvSpPr>
            <a:spLocks noGrp="1"/>
          </p:cNvSpPr>
          <p:nvPr>
            <p:ph sz="quarter" idx="4"/>
          </p:nvPr>
        </p:nvSpPr>
        <p:spPr/>
        <p:txBody>
          <a:bodyPr>
            <a:normAutofit fontScale="77500" lnSpcReduction="20000"/>
          </a:bodyPr>
          <a:lstStyle/>
          <a:p>
            <a:pPr lvl="0"/>
            <a:r>
              <a:rPr lang="cs-CZ" dirty="0"/>
              <a:t>Závěrečná finanční zpráva – zpráva o čerpání rozpočtu projektu</a:t>
            </a:r>
          </a:p>
          <a:p>
            <a:pPr lvl="0"/>
            <a:r>
              <a:rPr lang="cs-CZ" dirty="0"/>
              <a:t>Přehled </a:t>
            </a:r>
            <a:r>
              <a:rPr lang="cs-CZ" dirty="0" smtClean="0"/>
              <a:t>čerpání způsobilých nákladů</a:t>
            </a:r>
            <a:endParaRPr lang="cs-CZ" dirty="0"/>
          </a:p>
          <a:p>
            <a:pPr lvl="0"/>
            <a:r>
              <a:rPr lang="cs-CZ" dirty="0"/>
              <a:t>S</a:t>
            </a:r>
            <a:r>
              <a:rPr lang="cs-CZ" dirty="0" smtClean="0"/>
              <a:t>oupiska účetních dokladů</a:t>
            </a:r>
          </a:p>
          <a:p>
            <a:pPr lvl="0"/>
            <a:r>
              <a:rPr lang="cs-CZ" dirty="0" smtClean="0"/>
              <a:t>Kopie účetních dokladů (např. nad 5 000 Kč)</a:t>
            </a:r>
          </a:p>
          <a:p>
            <a:pPr lvl="0"/>
            <a:r>
              <a:rPr lang="cs-CZ" dirty="0" smtClean="0"/>
              <a:t>Rozpis mzdových nákladů realizačního týmu</a:t>
            </a:r>
          </a:p>
          <a:p>
            <a:pPr lvl="0"/>
            <a:r>
              <a:rPr lang="cs-CZ" dirty="0" smtClean="0"/>
              <a:t>Výpis z bankovního účtu</a:t>
            </a:r>
          </a:p>
          <a:p>
            <a:pPr lvl="0"/>
            <a:r>
              <a:rPr lang="cs-CZ" dirty="0" smtClean="0"/>
              <a:t>Přehled uzavřených výběrových řízení</a:t>
            </a:r>
            <a:endParaRPr lang="cs-CZ" dirty="0"/>
          </a:p>
          <a:p>
            <a:pPr lvl="0"/>
            <a:r>
              <a:rPr lang="cs-CZ" dirty="0"/>
              <a:t>Další přílohy dle relevance</a:t>
            </a:r>
          </a:p>
          <a:p>
            <a:endParaRPr lang="cs-CZ" dirty="0"/>
          </a:p>
        </p:txBody>
      </p:sp>
    </p:spTree>
    <p:extLst>
      <p:ext uri="{BB962C8B-B14F-4D97-AF65-F5344CB8AC3E}">
        <p14:creationId xmlns:p14="http://schemas.microsoft.com/office/powerpoint/2010/main" val="932904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Účtování  v neziskovém sektoru</a:t>
            </a:r>
            <a:endParaRPr lang="en-GB" dirty="0"/>
          </a:p>
        </p:txBody>
      </p:sp>
      <p:sp>
        <p:nvSpPr>
          <p:cNvPr id="3" name="Podnadpis 2"/>
          <p:cNvSpPr>
            <a:spLocks noGrp="1"/>
          </p:cNvSpPr>
          <p:nvPr>
            <p:ph type="subTitle" idx="1"/>
          </p:nvPr>
        </p:nvSpPr>
        <p:spPr/>
        <p:txBody>
          <a:bodyPr/>
          <a:lstStyle/>
          <a:p>
            <a:r>
              <a:rPr lang="cs-CZ" dirty="0" smtClean="0"/>
              <a:t>3.</a:t>
            </a:r>
            <a:r>
              <a:rPr lang="cs-CZ" dirty="0" smtClean="0"/>
              <a:t> blok / 2. 11. 2019</a:t>
            </a:r>
            <a:endParaRPr lang="en-GB" dirty="0"/>
          </a:p>
        </p:txBody>
      </p:sp>
    </p:spTree>
    <p:extLst>
      <p:ext uri="{BB962C8B-B14F-4D97-AF65-F5344CB8AC3E}">
        <p14:creationId xmlns:p14="http://schemas.microsoft.com/office/powerpoint/2010/main" val="4049805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Účetnictví</a:t>
            </a:r>
            <a:endParaRPr lang="cs-CZ" dirty="0"/>
          </a:p>
        </p:txBody>
      </p:sp>
      <p:sp>
        <p:nvSpPr>
          <p:cNvPr id="3" name="Zástupný symbol pro obsah 2"/>
          <p:cNvSpPr>
            <a:spLocks noGrp="1"/>
          </p:cNvSpPr>
          <p:nvPr>
            <p:ph idx="1"/>
          </p:nvPr>
        </p:nvSpPr>
        <p:spPr/>
        <p:txBody>
          <a:bodyPr/>
          <a:lstStyle/>
          <a:p>
            <a:pPr marL="285750" indent="-285750">
              <a:buFont typeface="Wingdings" pitchFamily="2" charset="2"/>
              <a:buChar char="q"/>
              <a:defRPr/>
            </a:pPr>
            <a:r>
              <a:rPr lang="cs-CZ" altLang="cs-CZ" sz="1800" dirty="0"/>
              <a:t>informační systém, který poskytuje základní informace o finančních aktivitách a stavu majetku účetní jednotky (tj. právnické osoby)</a:t>
            </a:r>
          </a:p>
          <a:p>
            <a:pPr marL="285750" indent="-285750">
              <a:buFont typeface="Wingdings" pitchFamily="2" charset="2"/>
              <a:buChar char="q"/>
              <a:defRPr/>
            </a:pPr>
            <a:r>
              <a:rPr lang="cs-CZ" sz="1800" dirty="0"/>
              <a:t>Činnost vedoucí ke zjištění stavu a změn majetku a jeho zdrojů, výsledku hospodaření za určité období</a:t>
            </a:r>
          </a:p>
          <a:p>
            <a:pPr marL="285750" indent="-285750">
              <a:buFont typeface="Wingdings" pitchFamily="2" charset="2"/>
              <a:buChar char="q"/>
              <a:defRPr/>
            </a:pPr>
            <a:r>
              <a:rPr lang="cs-CZ" sz="1800" dirty="0"/>
              <a:t>Písemné zaznamenávání informací o hospodářských jevech podniku</a:t>
            </a:r>
          </a:p>
          <a:p>
            <a:pPr marL="285750" indent="-285750">
              <a:buFont typeface="Wingdings" pitchFamily="2" charset="2"/>
              <a:buChar char="q"/>
              <a:defRPr/>
            </a:pPr>
            <a:endParaRPr lang="cs-CZ" altLang="cs-CZ" sz="1800" dirty="0"/>
          </a:p>
          <a:p>
            <a:pPr>
              <a:defRPr/>
            </a:pPr>
            <a:endParaRPr lang="cs-CZ" altLang="cs-CZ" sz="1800" dirty="0"/>
          </a:p>
          <a:p>
            <a:pPr marL="285750" indent="-285750">
              <a:buFont typeface="Wingdings" pitchFamily="2" charset="2"/>
              <a:buChar char="q"/>
              <a:defRPr/>
            </a:pPr>
            <a:r>
              <a:rPr lang="cs-CZ" altLang="cs-CZ" sz="1800" dirty="0"/>
              <a:t>účetnictví musí být (§ 8</a:t>
            </a:r>
            <a:r>
              <a:rPr lang="en-US" altLang="cs-CZ" sz="1800" dirty="0"/>
              <a:t>, 563/1991 Sb., </a:t>
            </a:r>
            <a:r>
              <a:rPr lang="cs-CZ" altLang="cs-CZ" sz="1800" dirty="0"/>
              <a:t>zákona o účetnictví): </a:t>
            </a:r>
          </a:p>
          <a:p>
            <a:pPr marL="742950" lvl="1" indent="-285750">
              <a:buFont typeface="Wingdings" pitchFamily="2" charset="2"/>
              <a:buChar char="q"/>
              <a:defRPr/>
            </a:pPr>
            <a:r>
              <a:rPr lang="cs-CZ" altLang="cs-CZ" sz="1600" dirty="0"/>
              <a:t>správné (neodporuje zákonu), </a:t>
            </a:r>
          </a:p>
          <a:p>
            <a:pPr marL="742950" lvl="1" indent="-285750">
              <a:buFont typeface="Wingdings" pitchFamily="2" charset="2"/>
              <a:buChar char="q"/>
              <a:defRPr/>
            </a:pPr>
            <a:r>
              <a:rPr lang="cs-CZ" altLang="cs-CZ" sz="1600" dirty="0"/>
              <a:t>úplné (obsahuje vše), </a:t>
            </a:r>
          </a:p>
          <a:p>
            <a:pPr marL="742950" lvl="1" indent="-285750">
              <a:buFont typeface="Wingdings" pitchFamily="2" charset="2"/>
              <a:buChar char="q"/>
              <a:defRPr/>
            </a:pPr>
            <a:r>
              <a:rPr lang="cs-CZ" altLang="cs-CZ" sz="1600" dirty="0"/>
              <a:t>průkazné (navázáno na skutečnost),</a:t>
            </a:r>
          </a:p>
          <a:p>
            <a:pPr marL="742950" lvl="1" indent="-285750">
              <a:buFont typeface="Wingdings" pitchFamily="2" charset="2"/>
              <a:buChar char="q"/>
              <a:defRPr/>
            </a:pPr>
            <a:r>
              <a:rPr lang="cs-CZ" altLang="cs-CZ" sz="1600" dirty="0"/>
              <a:t>srozumitelné (nadáno schopností jednoznačně určit informace), </a:t>
            </a:r>
          </a:p>
          <a:p>
            <a:pPr marL="742950" lvl="1" indent="-285750">
              <a:buFont typeface="Wingdings" pitchFamily="2" charset="2"/>
              <a:buChar char="q"/>
              <a:defRPr/>
            </a:pPr>
            <a:r>
              <a:rPr lang="cs-CZ" altLang="cs-CZ" sz="1600" dirty="0"/>
              <a:t>trvalé (uchovatel informací).</a:t>
            </a:r>
          </a:p>
          <a:p>
            <a:pPr marL="0" indent="0">
              <a:buNone/>
            </a:pPr>
            <a:endParaRPr lang="cs-CZ" dirty="0"/>
          </a:p>
        </p:txBody>
      </p:sp>
    </p:spTree>
    <p:extLst>
      <p:ext uri="{BB962C8B-B14F-4D97-AF65-F5344CB8AC3E}">
        <p14:creationId xmlns:p14="http://schemas.microsoft.com/office/powerpoint/2010/main" val="1139952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Účel účetnictví</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q"/>
            </a:pPr>
            <a:r>
              <a:rPr lang="cs-CZ" dirty="0" smtClean="0"/>
              <a:t>Přehled pro majitele, zakladatele, zřizovatele</a:t>
            </a:r>
          </a:p>
          <a:p>
            <a:pPr>
              <a:buFont typeface="Wingdings" panose="05000000000000000000" pitchFamily="2" charset="2"/>
              <a:buChar char="q"/>
            </a:pPr>
            <a:r>
              <a:rPr lang="cs-CZ" dirty="0" smtClean="0"/>
              <a:t>Podklady pro řízení organizace</a:t>
            </a:r>
          </a:p>
          <a:p>
            <a:pPr>
              <a:buFont typeface="Wingdings" panose="05000000000000000000" pitchFamily="2" charset="2"/>
              <a:buChar char="q"/>
            </a:pPr>
            <a:r>
              <a:rPr lang="cs-CZ" dirty="0" smtClean="0"/>
              <a:t>Poklady pro dárce, poskytovatele dotací, grantů, </a:t>
            </a:r>
          </a:p>
          <a:p>
            <a:pPr>
              <a:buFont typeface="Wingdings" panose="05000000000000000000" pitchFamily="2" charset="2"/>
              <a:buChar char="q"/>
            </a:pPr>
            <a:r>
              <a:rPr lang="cs-CZ" dirty="0" smtClean="0"/>
              <a:t>Evidence pro daňové přiznání</a:t>
            </a:r>
          </a:p>
          <a:p>
            <a:pPr>
              <a:buFont typeface="Wingdings" panose="05000000000000000000" pitchFamily="2" charset="2"/>
              <a:buChar char="q"/>
            </a:pPr>
            <a:r>
              <a:rPr lang="cs-CZ" dirty="0" smtClean="0"/>
              <a:t>Zákonem daná povinnost</a:t>
            </a:r>
          </a:p>
          <a:p>
            <a:pPr>
              <a:buFont typeface="Wingdings" panose="05000000000000000000" pitchFamily="2" charset="2"/>
              <a:buChar char="q"/>
            </a:pPr>
            <a:r>
              <a:rPr lang="cs-CZ" dirty="0" smtClean="0"/>
              <a:t>Zájem statistik (zákonná povinnost)</a:t>
            </a:r>
          </a:p>
          <a:p>
            <a:pPr>
              <a:buFont typeface="Wingdings" panose="05000000000000000000" pitchFamily="2" charset="2"/>
              <a:buChar char="q"/>
            </a:pPr>
            <a:r>
              <a:rPr lang="cs-CZ" dirty="0" smtClean="0"/>
              <a:t>Zájem konkurence</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79</a:t>
            </a:fld>
            <a:endParaRPr lang="cs-CZ" altLang="cs-CZ" dirty="0"/>
          </a:p>
        </p:txBody>
      </p:sp>
    </p:spTree>
    <p:extLst>
      <p:ext uri="{BB962C8B-B14F-4D97-AF65-F5344CB8AC3E}">
        <p14:creationId xmlns:p14="http://schemas.microsoft.com/office/powerpoint/2010/main" val="118238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se zabývá…</a:t>
            </a:r>
            <a:endParaRPr lang="en-GB" dirty="0"/>
          </a:p>
        </p:txBody>
      </p:sp>
      <p:sp>
        <p:nvSpPr>
          <p:cNvPr id="6" name="Zástupný symbol pro text 5"/>
          <p:cNvSpPr>
            <a:spLocks noGrp="1"/>
          </p:cNvSpPr>
          <p:nvPr>
            <p:ph type="body" idx="1"/>
          </p:nvPr>
        </p:nvSpPr>
        <p:spPr/>
        <p:txBody>
          <a:bodyPr/>
          <a:lstStyle/>
          <a:p>
            <a:r>
              <a:rPr lang="cs-CZ" dirty="0" smtClean="0"/>
              <a:t>Stavovými veličinami</a:t>
            </a:r>
            <a:endParaRPr lang="en-GB" dirty="0"/>
          </a:p>
        </p:txBody>
      </p:sp>
      <p:sp>
        <p:nvSpPr>
          <p:cNvPr id="7" name="Zástupný symbol pro obsah 6"/>
          <p:cNvSpPr>
            <a:spLocks noGrp="1"/>
          </p:cNvSpPr>
          <p:nvPr>
            <p:ph sz="half" idx="2"/>
          </p:nvPr>
        </p:nvSpPr>
        <p:spPr/>
        <p:txBody>
          <a:bodyPr>
            <a:normAutofit fontScale="92500" lnSpcReduction="20000"/>
          </a:bodyPr>
          <a:lstStyle/>
          <a:p>
            <a:r>
              <a:rPr lang="cs-CZ" dirty="0" smtClean="0"/>
              <a:t>Stálá aktiva</a:t>
            </a:r>
          </a:p>
          <a:p>
            <a:r>
              <a:rPr lang="cs-CZ" dirty="0" smtClean="0"/>
              <a:t>Pracovní kapitál</a:t>
            </a:r>
          </a:p>
          <a:p>
            <a:r>
              <a:rPr lang="cs-CZ" dirty="0" smtClean="0"/>
              <a:t>Dlouhodobý vlastní kapitál</a:t>
            </a:r>
          </a:p>
          <a:p>
            <a:r>
              <a:rPr lang="cs-CZ" dirty="0" smtClean="0"/>
              <a:t>Dlouhodobý cizí kapitál</a:t>
            </a:r>
          </a:p>
          <a:p>
            <a:r>
              <a:rPr lang="cs-CZ" dirty="0" smtClean="0"/>
              <a:t>Krátkodobý cizí kapitál aj.</a:t>
            </a:r>
          </a:p>
          <a:p>
            <a:pPr marL="0" indent="0">
              <a:buNone/>
            </a:pPr>
            <a:endParaRPr lang="cs-CZ" dirty="0"/>
          </a:p>
          <a:p>
            <a:pPr marL="0" indent="0">
              <a:buNone/>
            </a:pPr>
            <a:r>
              <a:rPr lang="cs-CZ" sz="2400" dirty="0" smtClean="0"/>
              <a:t>Význam zejména u dlouhodobých rozpočtů.</a:t>
            </a:r>
          </a:p>
          <a:p>
            <a:pPr marL="0" indent="0">
              <a:buNone/>
            </a:pPr>
            <a:r>
              <a:rPr lang="cs-CZ" sz="2400" dirty="0" smtClean="0"/>
              <a:t>Jsou dány určitým stavem k danému okamžiku.</a:t>
            </a:r>
            <a:endParaRPr lang="en-GB" sz="2400" dirty="0"/>
          </a:p>
        </p:txBody>
      </p:sp>
      <p:sp>
        <p:nvSpPr>
          <p:cNvPr id="8" name="Zástupný symbol pro text 7"/>
          <p:cNvSpPr>
            <a:spLocks noGrp="1"/>
          </p:cNvSpPr>
          <p:nvPr>
            <p:ph type="body" sz="quarter" idx="3"/>
          </p:nvPr>
        </p:nvSpPr>
        <p:spPr/>
        <p:txBody>
          <a:bodyPr/>
          <a:lstStyle/>
          <a:p>
            <a:r>
              <a:rPr lang="cs-CZ" dirty="0" smtClean="0"/>
              <a:t>Tokovými veličinami</a:t>
            </a:r>
            <a:endParaRPr lang="en-GB" dirty="0"/>
          </a:p>
        </p:txBody>
      </p:sp>
      <p:sp>
        <p:nvSpPr>
          <p:cNvPr id="9" name="Zástupný symbol pro obsah 8"/>
          <p:cNvSpPr>
            <a:spLocks noGrp="1"/>
          </p:cNvSpPr>
          <p:nvPr>
            <p:ph sz="quarter" idx="4"/>
          </p:nvPr>
        </p:nvSpPr>
        <p:spPr/>
        <p:txBody>
          <a:bodyPr>
            <a:normAutofit/>
          </a:bodyPr>
          <a:lstStyle/>
          <a:p>
            <a:r>
              <a:rPr lang="cs-CZ" dirty="0" smtClean="0"/>
              <a:t>Náklady a výnosy</a:t>
            </a:r>
          </a:p>
          <a:p>
            <a:r>
              <a:rPr lang="cs-CZ" dirty="0" smtClean="0"/>
              <a:t>Výdaje a příjmy (peněžní toky)</a:t>
            </a:r>
          </a:p>
          <a:p>
            <a:r>
              <a:rPr lang="cs-CZ" dirty="0" smtClean="0"/>
              <a:t>Zisk</a:t>
            </a:r>
          </a:p>
          <a:p>
            <a:pPr marL="0" indent="0">
              <a:buNone/>
            </a:pPr>
            <a:endParaRPr lang="cs-CZ" dirty="0"/>
          </a:p>
          <a:p>
            <a:pPr marL="0" indent="0">
              <a:buNone/>
            </a:pPr>
            <a:r>
              <a:rPr lang="cs-CZ" sz="2000" dirty="0" smtClean="0"/>
              <a:t>Význam v každém časovém úseku (možno propočítat na různá období)</a:t>
            </a:r>
          </a:p>
          <a:p>
            <a:pPr marL="0" indent="0">
              <a:buNone/>
            </a:pPr>
            <a:r>
              <a:rPr lang="cs-CZ" sz="2000" dirty="0" smtClean="0"/>
              <a:t>Neustále se mění.</a:t>
            </a:r>
          </a:p>
          <a:p>
            <a:pPr marL="0" indent="0">
              <a:buNone/>
            </a:pPr>
            <a:endParaRPr lang="en-GB" dirty="0"/>
          </a:p>
        </p:txBody>
      </p:sp>
      <p:sp>
        <p:nvSpPr>
          <p:cNvPr id="3" name="TextovéPole 2"/>
          <p:cNvSpPr txBox="1"/>
          <p:nvPr/>
        </p:nvSpPr>
        <p:spPr>
          <a:xfrm>
            <a:off x="3086100" y="1459523"/>
            <a:ext cx="3534508" cy="369332"/>
          </a:xfrm>
          <a:prstGeom prst="rect">
            <a:avLst/>
          </a:prstGeom>
          <a:noFill/>
        </p:spPr>
        <p:txBody>
          <a:bodyPr wrap="square" rtlCol="0">
            <a:spAutoFit/>
          </a:bodyPr>
          <a:lstStyle/>
          <a:p>
            <a:r>
              <a:rPr lang="cs-CZ" dirty="0" smtClean="0">
                <a:solidFill>
                  <a:srgbClr val="FF0000"/>
                </a:solidFill>
              </a:rPr>
              <a:t>Ekonomickými</a:t>
            </a:r>
            <a:r>
              <a:rPr lang="cs-CZ" dirty="0" smtClean="0"/>
              <a:t> </a:t>
            </a:r>
            <a:r>
              <a:rPr lang="cs-CZ" dirty="0" smtClean="0">
                <a:solidFill>
                  <a:srgbClr val="FF0000"/>
                </a:solidFill>
              </a:rPr>
              <a:t>veličinami</a:t>
            </a:r>
            <a:endParaRPr lang="en-GB" dirty="0">
              <a:solidFill>
                <a:srgbClr val="FF0000"/>
              </a:solidFill>
            </a:endParaRPr>
          </a:p>
        </p:txBody>
      </p:sp>
      <p:cxnSp>
        <p:nvCxnSpPr>
          <p:cNvPr id="5" name="Přímá spojnice se šipkou 4"/>
          <p:cNvCxnSpPr/>
          <p:nvPr/>
        </p:nvCxnSpPr>
        <p:spPr>
          <a:xfrm>
            <a:off x="5179281" y="1793123"/>
            <a:ext cx="923193" cy="3956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Přímá spojnice se šipkou 10"/>
          <p:cNvCxnSpPr/>
          <p:nvPr/>
        </p:nvCxnSpPr>
        <p:spPr>
          <a:xfrm flipH="1">
            <a:off x="2437729" y="1800253"/>
            <a:ext cx="1116623" cy="3667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2279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Účetnictví musí poskytovat informace</a:t>
            </a:r>
            <a:endParaRPr lang="cs-CZ" dirty="0"/>
          </a:p>
        </p:txBody>
      </p:sp>
      <p:sp>
        <p:nvSpPr>
          <p:cNvPr id="3" name="Zástupný symbol pro obsah 2"/>
          <p:cNvSpPr>
            <a:spLocks noGrp="1"/>
          </p:cNvSpPr>
          <p:nvPr>
            <p:ph idx="1"/>
          </p:nvPr>
        </p:nvSpPr>
        <p:spPr/>
        <p:txBody>
          <a:bodyPr/>
          <a:lstStyle/>
          <a:p>
            <a:pPr marL="414900">
              <a:buFont typeface="Wingdings" panose="05000000000000000000" pitchFamily="2" charset="2"/>
              <a:buChar char="q"/>
            </a:pPr>
            <a:r>
              <a:rPr lang="cs-CZ" sz="2000" dirty="0"/>
              <a:t>o </a:t>
            </a:r>
            <a:r>
              <a:rPr lang="cs-CZ" sz="2000" b="1" dirty="0"/>
              <a:t>stavu a pohybu majetku a jeho zdrojích financování </a:t>
            </a:r>
          </a:p>
          <a:p>
            <a:pPr marL="72000" indent="0">
              <a:buNone/>
            </a:pPr>
            <a:r>
              <a:rPr lang="cs-CZ" sz="2000" i="1" dirty="0"/>
              <a:t>Podnikatel musí mít přehled například o stavu peněžních prostředků, o tom, kolik Kč má dostat zaplaceno od odběratelů, a naopak, kolik Kč dluží dodavatelům a jiným subjektům, jaká část majetku je financována z vlastních zdrojů apod</a:t>
            </a:r>
            <a:r>
              <a:rPr lang="cs-CZ" sz="2000" i="1" dirty="0"/>
              <a:t>.</a:t>
            </a:r>
          </a:p>
          <a:p>
            <a:pPr marL="72000" indent="0">
              <a:buNone/>
            </a:pPr>
            <a:endParaRPr lang="cs-CZ" sz="2000" i="1" dirty="0"/>
          </a:p>
          <a:p>
            <a:pPr marL="414900">
              <a:buFont typeface="Wingdings" panose="05000000000000000000" pitchFamily="2" charset="2"/>
              <a:buChar char="q"/>
            </a:pPr>
            <a:r>
              <a:rPr lang="cs-CZ" sz="2000" dirty="0"/>
              <a:t>o </a:t>
            </a:r>
            <a:r>
              <a:rPr lang="cs-CZ" sz="2000" b="1" dirty="0"/>
              <a:t>nákladech, výnosech a s tím souvisejícím výsledkem hospodaření</a:t>
            </a:r>
            <a:r>
              <a:rPr lang="cs-CZ" sz="2000" dirty="0"/>
              <a:t> účetní jednotky. </a:t>
            </a:r>
          </a:p>
          <a:p>
            <a:pPr marL="72000" indent="0">
              <a:buNone/>
            </a:pPr>
            <a:r>
              <a:rPr lang="cs-CZ" sz="2000" i="1" dirty="0"/>
              <a:t>Při jakémkoliv podnikání je potřeba mít přehled o výši prostředků do podnikání vložených a o dosažených výsledcích podnikatelské činnosti, aby podnikatel věděl, zda se mu vyplatí provozovat podnikatelskou činnost či nikoliv.</a:t>
            </a:r>
          </a:p>
          <a:p>
            <a:endParaRPr lang="cs-CZ" sz="20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80</a:t>
            </a:fld>
            <a:endParaRPr lang="cs-CZ" altLang="cs-CZ" dirty="0"/>
          </a:p>
        </p:txBody>
      </p:sp>
    </p:spTree>
    <p:extLst>
      <p:ext uri="{BB962C8B-B14F-4D97-AF65-F5344CB8AC3E}">
        <p14:creationId xmlns:p14="http://schemas.microsoft.com/office/powerpoint/2010/main" val="128848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vede účetnictví</a:t>
            </a:r>
            <a:endParaRPr lang="cs-CZ" dirty="0"/>
          </a:p>
        </p:txBody>
      </p:sp>
      <p:sp>
        <p:nvSpPr>
          <p:cNvPr id="3" name="Zástupný symbol pro obsah 2"/>
          <p:cNvSpPr>
            <a:spLocks noGrp="1"/>
          </p:cNvSpPr>
          <p:nvPr>
            <p:ph idx="1"/>
          </p:nvPr>
        </p:nvSpPr>
        <p:spPr/>
        <p:txBody>
          <a:bodyPr/>
          <a:lstStyle/>
          <a:p>
            <a:pPr marL="0" indent="0">
              <a:buNone/>
            </a:pPr>
            <a:r>
              <a:rPr lang="cs-CZ" dirty="0"/>
              <a:t>V §1 ZU se uvádí: „účetní jednotky uvedené v § 1 odst. 2 </a:t>
            </a:r>
            <a:r>
              <a:rPr lang="cs-CZ" dirty="0" smtClean="0"/>
              <a:t>písm. b) jsou povinny vést účetnictví ode dne svého vzniku až do dne svého zániku</a:t>
            </a:r>
            <a:r>
              <a:rPr lang="cs-CZ" dirty="0" smtClean="0"/>
              <a:t>“</a:t>
            </a:r>
          </a:p>
          <a:p>
            <a:pPr marL="0" indent="0">
              <a:buNone/>
            </a:pPr>
            <a:endParaRPr lang="cs-CZ" dirty="0" smtClean="0"/>
          </a:p>
          <a:p>
            <a:pPr>
              <a:buFont typeface="Wingdings" panose="05000000000000000000" pitchFamily="2" charset="2"/>
              <a:buChar char="q"/>
            </a:pPr>
            <a:r>
              <a:rPr lang="cs-CZ" dirty="0" smtClean="0"/>
              <a:t>Účetní </a:t>
            </a:r>
            <a:r>
              <a:rPr lang="cs-CZ" dirty="0"/>
              <a:t>jednotkou je každá organizace – právnická </a:t>
            </a:r>
            <a:r>
              <a:rPr lang="cs-CZ" dirty="0" smtClean="0"/>
              <a:t>osoba.</a:t>
            </a:r>
          </a:p>
          <a:p>
            <a:pPr>
              <a:buFont typeface="Wingdings" panose="05000000000000000000" pitchFamily="2" charset="2"/>
              <a:buChar char="q"/>
            </a:pPr>
            <a:r>
              <a:rPr lang="cs-CZ" dirty="0" smtClean="0"/>
              <a:t>NNO je právnická </a:t>
            </a:r>
            <a:r>
              <a:rPr lang="cs-CZ" dirty="0"/>
              <a:t>osoba a z toho plyne, že </a:t>
            </a:r>
            <a:r>
              <a:rPr lang="cs-CZ" dirty="0" smtClean="0"/>
              <a:t>má povinnost </a:t>
            </a:r>
            <a:r>
              <a:rPr lang="cs-CZ" dirty="0"/>
              <a:t>vést </a:t>
            </a:r>
            <a:r>
              <a:rPr lang="cs-CZ" dirty="0" smtClean="0"/>
              <a:t>účetnictví. A </a:t>
            </a:r>
            <a:r>
              <a:rPr lang="cs-CZ" dirty="0"/>
              <a:t>to i tehdy, když neplyne povinnost </a:t>
            </a:r>
            <a:r>
              <a:rPr lang="cs-CZ" dirty="0" smtClean="0"/>
              <a:t>podat </a:t>
            </a:r>
            <a:r>
              <a:rPr lang="cs-CZ" dirty="0"/>
              <a:t>daňové </a:t>
            </a:r>
            <a:r>
              <a:rPr lang="cs-CZ" dirty="0" smtClean="0"/>
              <a:t>přiznání.</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81</a:t>
            </a:fld>
            <a:endParaRPr lang="cs-CZ" altLang="cs-CZ" dirty="0"/>
          </a:p>
        </p:txBody>
      </p:sp>
    </p:spTree>
    <p:extLst>
      <p:ext uri="{BB962C8B-B14F-4D97-AF65-F5344CB8AC3E}">
        <p14:creationId xmlns:p14="http://schemas.microsoft.com/office/powerpoint/2010/main" val="1812264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nevede účetnictví</a:t>
            </a:r>
            <a:endParaRPr lang="cs-CZ" dirty="0"/>
          </a:p>
        </p:txBody>
      </p:sp>
      <p:sp>
        <p:nvSpPr>
          <p:cNvPr id="3" name="Zástupný symbol pro obsah 2"/>
          <p:cNvSpPr>
            <a:spLocks noGrp="1"/>
          </p:cNvSpPr>
          <p:nvPr>
            <p:ph idx="1"/>
          </p:nvPr>
        </p:nvSpPr>
        <p:spPr/>
        <p:txBody>
          <a:bodyPr/>
          <a:lstStyle/>
          <a:p>
            <a:pPr marL="72000" indent="0">
              <a:buNone/>
            </a:pPr>
            <a:r>
              <a:rPr lang="cs-CZ" dirty="0"/>
              <a:t>Podnikající fyzické osoby, které nejsou zapsané v obchodním rejstříku (obrat nepřesáhl 6 mil Kč) – řídí se zákonem o daních z příjmů</a:t>
            </a:r>
          </a:p>
          <a:p>
            <a:pPr marL="72000" indent="0">
              <a:buNone/>
            </a:pPr>
            <a:endParaRPr lang="cs-CZ" dirty="0"/>
          </a:p>
          <a:p>
            <a:pPr lvl="1">
              <a:buFontTx/>
              <a:buChar char="-"/>
            </a:pPr>
            <a:r>
              <a:rPr lang="cs-CZ" dirty="0"/>
              <a:t>Vedou </a:t>
            </a:r>
            <a:r>
              <a:rPr lang="cs-CZ" b="1" dirty="0"/>
              <a:t>Daňovou evidenci</a:t>
            </a:r>
            <a:r>
              <a:rPr lang="cs-CZ" dirty="0"/>
              <a:t>: evidence příjmů a výdajů</a:t>
            </a:r>
          </a:p>
          <a:p>
            <a:pPr lvl="1">
              <a:buFontTx/>
              <a:buChar char="-"/>
            </a:pPr>
            <a:r>
              <a:rPr lang="cs-CZ" dirty="0"/>
              <a:t>Vedou </a:t>
            </a:r>
            <a:r>
              <a:rPr lang="cs-CZ" b="1" dirty="0"/>
              <a:t>Evidenci příjmů</a:t>
            </a:r>
            <a:r>
              <a:rPr lang="cs-CZ" dirty="0"/>
              <a:t>: evidují pouze příjmy (výdaje se vypočtou stanovením procenta – paušálem)</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82</a:t>
            </a:fld>
            <a:endParaRPr lang="cs-CZ" altLang="cs-CZ" dirty="0"/>
          </a:p>
        </p:txBody>
      </p:sp>
    </p:spTree>
    <p:extLst>
      <p:ext uri="{BB962C8B-B14F-4D97-AF65-F5344CB8AC3E}">
        <p14:creationId xmlns:p14="http://schemas.microsoft.com/office/powerpoint/2010/main" val="4319132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Uživatelé účetních informací</a:t>
            </a:r>
            <a:endParaRPr lang="cs-CZ" dirty="0"/>
          </a:p>
        </p:txBody>
      </p:sp>
      <p:sp>
        <p:nvSpPr>
          <p:cNvPr id="3" name="Zástupný symbol pro text 2"/>
          <p:cNvSpPr>
            <a:spLocks noGrp="1"/>
          </p:cNvSpPr>
          <p:nvPr>
            <p:ph type="body" idx="1"/>
          </p:nvPr>
        </p:nvSpPr>
        <p:spPr/>
        <p:txBody>
          <a:bodyPr/>
          <a:lstStyle/>
          <a:p>
            <a:r>
              <a:rPr lang="cs-CZ" dirty="0" smtClean="0"/>
              <a:t>Interní</a:t>
            </a:r>
            <a:endParaRPr lang="cs-CZ" dirty="0"/>
          </a:p>
        </p:txBody>
      </p:sp>
      <p:sp>
        <p:nvSpPr>
          <p:cNvPr id="4" name="Zástupný symbol pro obsah 3"/>
          <p:cNvSpPr>
            <a:spLocks noGrp="1"/>
          </p:cNvSpPr>
          <p:nvPr>
            <p:ph sz="half" idx="2"/>
          </p:nvPr>
        </p:nvSpPr>
        <p:spPr/>
        <p:txBody>
          <a:bodyPr/>
          <a:lstStyle/>
          <a:p>
            <a:r>
              <a:rPr lang="cs-CZ" dirty="0"/>
              <a:t>Majitelé</a:t>
            </a:r>
          </a:p>
          <a:p>
            <a:r>
              <a:rPr lang="cs-CZ" dirty="0"/>
              <a:t>Manažeři</a:t>
            </a:r>
          </a:p>
          <a:p>
            <a:r>
              <a:rPr lang="cs-CZ" dirty="0"/>
              <a:t>Zaměstnanci</a:t>
            </a:r>
          </a:p>
          <a:p>
            <a:endParaRPr lang="cs-CZ" dirty="0"/>
          </a:p>
        </p:txBody>
      </p:sp>
      <p:sp>
        <p:nvSpPr>
          <p:cNvPr id="5" name="Zástupný symbol pro text 4"/>
          <p:cNvSpPr>
            <a:spLocks noGrp="1"/>
          </p:cNvSpPr>
          <p:nvPr>
            <p:ph type="body" sz="quarter" idx="3"/>
          </p:nvPr>
        </p:nvSpPr>
        <p:spPr/>
        <p:txBody>
          <a:bodyPr/>
          <a:lstStyle/>
          <a:p>
            <a:r>
              <a:rPr lang="cs-CZ" dirty="0" smtClean="0"/>
              <a:t>Externí</a:t>
            </a:r>
            <a:endParaRPr lang="cs-CZ" dirty="0"/>
          </a:p>
        </p:txBody>
      </p:sp>
      <p:sp>
        <p:nvSpPr>
          <p:cNvPr id="6" name="Zástupný symbol pro obsah 5"/>
          <p:cNvSpPr>
            <a:spLocks noGrp="1"/>
          </p:cNvSpPr>
          <p:nvPr>
            <p:ph sz="quarter" idx="4"/>
          </p:nvPr>
        </p:nvSpPr>
        <p:spPr/>
        <p:txBody>
          <a:bodyPr/>
          <a:lstStyle/>
          <a:p>
            <a:r>
              <a:rPr lang="cs-CZ" dirty="0"/>
              <a:t>Finanční úřad</a:t>
            </a:r>
          </a:p>
          <a:p>
            <a:r>
              <a:rPr lang="cs-CZ" dirty="0"/>
              <a:t>Zdravotní pojišťovna</a:t>
            </a:r>
          </a:p>
          <a:p>
            <a:r>
              <a:rPr lang="cs-CZ" dirty="0"/>
              <a:t>Správa sociálního zabezpečení</a:t>
            </a:r>
          </a:p>
          <a:p>
            <a:r>
              <a:rPr lang="cs-CZ" dirty="0"/>
              <a:t>Banka</a:t>
            </a:r>
          </a:p>
          <a:p>
            <a:r>
              <a:rPr lang="cs-CZ" dirty="0"/>
              <a:t>Obchodní partneři</a:t>
            </a:r>
          </a:p>
          <a:p>
            <a:r>
              <a:rPr lang="cs-CZ" dirty="0"/>
              <a:t>Klienti</a:t>
            </a:r>
          </a:p>
          <a:p>
            <a:r>
              <a:rPr lang="cs-CZ" dirty="0"/>
              <a:t>Dárci…</a:t>
            </a:r>
          </a:p>
          <a:p>
            <a:endParaRPr lang="cs-CZ" dirty="0"/>
          </a:p>
        </p:txBody>
      </p:sp>
      <p:sp>
        <p:nvSpPr>
          <p:cNvPr id="7" name="Zástupný symbol pro číslo snímku 6"/>
          <p:cNvSpPr>
            <a:spLocks noGrp="1"/>
          </p:cNvSpPr>
          <p:nvPr>
            <p:ph type="sldNum" sz="quarter" idx="11"/>
          </p:nvPr>
        </p:nvSpPr>
        <p:spPr/>
        <p:txBody>
          <a:bodyPr/>
          <a:lstStyle/>
          <a:p>
            <a:fld id="{C595CD6F-6F72-494C-9F75-EA7F2E402090}" type="slidenum">
              <a:rPr lang="cs-CZ" altLang="cs-CZ" smtClean="0"/>
              <a:pPr/>
              <a:t>83</a:t>
            </a:fld>
            <a:endParaRPr lang="cs-CZ" altLang="cs-CZ" dirty="0"/>
          </a:p>
        </p:txBody>
      </p:sp>
    </p:spTree>
    <p:extLst>
      <p:ext uri="{BB962C8B-B14F-4D97-AF65-F5344CB8AC3E}">
        <p14:creationId xmlns:p14="http://schemas.microsoft.com/office/powerpoint/2010/main" val="4143210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Legislativní úprava účetnictví pro NNO</a:t>
            </a:r>
            <a:endParaRPr lang="cs-CZ" dirty="0"/>
          </a:p>
        </p:txBody>
      </p:sp>
      <p:sp>
        <p:nvSpPr>
          <p:cNvPr id="3" name="Zástupný symbol pro obsah 2"/>
          <p:cNvSpPr>
            <a:spLocks noGrp="1"/>
          </p:cNvSpPr>
          <p:nvPr>
            <p:ph idx="1"/>
          </p:nvPr>
        </p:nvSpPr>
        <p:spPr/>
        <p:txBody>
          <a:bodyPr>
            <a:normAutofit fontScale="92500" lnSpcReduction="20000"/>
          </a:bodyPr>
          <a:lstStyle/>
          <a:p>
            <a:pPr marL="285750" indent="-285750" algn="just">
              <a:buFont typeface="Wingdings" pitchFamily="2" charset="2"/>
              <a:buChar char="q"/>
            </a:pPr>
            <a:r>
              <a:rPr lang="cs-CZ" altLang="cs-CZ" dirty="0"/>
              <a:t>zákon č. 563/1991 Sb., o účetnictví ve znění pozdějších předpisů</a:t>
            </a:r>
          </a:p>
          <a:p>
            <a:pPr marL="285750" indent="-285750" algn="just">
              <a:buFont typeface="Wingdings" pitchFamily="2" charset="2"/>
              <a:buChar char="q"/>
            </a:pPr>
            <a:endParaRPr lang="cs-CZ" altLang="cs-CZ" dirty="0"/>
          </a:p>
          <a:p>
            <a:pPr marL="285750" indent="-285750" algn="just">
              <a:buFont typeface="Wingdings" pitchFamily="2" charset="2"/>
              <a:buChar char="q"/>
            </a:pPr>
            <a:r>
              <a:rPr lang="cs-CZ" altLang="cs-CZ" dirty="0"/>
              <a:t>vyhláška č. 504/2002 Sb., kterou se provádějí některá ustanovení zákona o účetnictví pro účetní jednotky, jejichž hlavním předmětem činnosti není podnikání</a:t>
            </a:r>
          </a:p>
          <a:p>
            <a:pPr marL="285750" indent="-285750" algn="just">
              <a:buFont typeface="Wingdings" pitchFamily="2" charset="2"/>
              <a:buChar char="q"/>
            </a:pPr>
            <a:endParaRPr lang="cs-CZ" altLang="cs-CZ" dirty="0"/>
          </a:p>
          <a:p>
            <a:pPr marL="285750" indent="-285750" algn="just">
              <a:buFont typeface="Wingdings" pitchFamily="2" charset="2"/>
              <a:buChar char="q"/>
            </a:pPr>
            <a:r>
              <a:rPr lang="cs-CZ" altLang="cs-CZ" dirty="0"/>
              <a:t>české účetní standardy pro účetní jednotky, u kterých hlavním předmětem činnosti není podnikání (standardy č. 401 – 413)</a:t>
            </a:r>
          </a:p>
          <a:p>
            <a:pPr marL="285750" indent="-285750" algn="just">
              <a:buFont typeface="Wingdings" pitchFamily="2" charset="2"/>
              <a:buChar char="q"/>
            </a:pPr>
            <a:endParaRPr lang="cs-CZ" altLang="cs-CZ" dirty="0"/>
          </a:p>
          <a:p>
            <a:pPr marL="285750" indent="-285750" algn="just">
              <a:buFont typeface="Wingdings" pitchFamily="2" charset="2"/>
              <a:buChar char="q"/>
            </a:pPr>
            <a:r>
              <a:rPr lang="cs-CZ" altLang="cs-CZ" dirty="0"/>
              <a:t>vnitřní předpisy organizace (stanovy, organizační řád...)</a:t>
            </a:r>
          </a:p>
          <a:p>
            <a:pPr marL="285750" indent="-285750" algn="just">
              <a:buFont typeface="Wingdings" pitchFamily="2" charset="2"/>
              <a:buChar char="q"/>
            </a:pPr>
            <a:r>
              <a:rPr lang="cs-CZ" altLang="cs-CZ" dirty="0"/>
              <a:t>vnitřní směrnice organizace (o finančním řízení, o účetnictví...)</a:t>
            </a:r>
          </a:p>
          <a:p>
            <a:pPr marL="0" indent="0">
              <a:buNone/>
            </a:pPr>
            <a:endParaRPr lang="cs-CZ" dirty="0"/>
          </a:p>
        </p:txBody>
      </p:sp>
    </p:spTree>
    <p:extLst>
      <p:ext uri="{BB962C8B-B14F-4D97-AF65-F5344CB8AC3E}">
        <p14:creationId xmlns:p14="http://schemas.microsoft.com/office/powerpoint/2010/main" val="935654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46313" y="950915"/>
            <a:ext cx="7772400" cy="599106"/>
          </a:xfrm>
        </p:spPr>
        <p:txBody>
          <a:bodyPr/>
          <a:lstStyle/>
          <a:p>
            <a:pPr>
              <a:defRPr/>
            </a:pPr>
            <a:r>
              <a:rPr lang="cs-CZ" altLang="cs-CZ" sz="2400" dirty="0">
                <a:latin typeface="+mn-lt"/>
              </a:rPr>
              <a:t>Vyhláška </a:t>
            </a:r>
            <a:r>
              <a:rPr lang="en-US" altLang="cs-CZ" sz="2400" dirty="0">
                <a:latin typeface="+mn-lt"/>
              </a:rPr>
              <a:t>Č</a:t>
            </a:r>
            <a:r>
              <a:rPr lang="cs-CZ" altLang="cs-CZ" sz="2400" dirty="0">
                <a:latin typeface="+mn-lt"/>
              </a:rPr>
              <a:t>. </a:t>
            </a:r>
            <a:r>
              <a:rPr lang="cs-CZ" altLang="cs-CZ" sz="2400" dirty="0">
                <a:latin typeface="+mn-lt"/>
              </a:rPr>
              <a:t>504/2002 Sb.</a:t>
            </a:r>
            <a:endParaRPr lang="cs-CZ" sz="1000" dirty="0">
              <a:latin typeface="+mn-lt"/>
            </a:endParaRPr>
          </a:p>
        </p:txBody>
      </p:sp>
      <p:sp>
        <p:nvSpPr>
          <p:cNvPr id="11267" name="Zástupný symbol pro číslo snímku 4"/>
          <p:cNvSpPr>
            <a:spLocks noGrp="1"/>
          </p:cNvSpPr>
          <p:nvPr>
            <p:ph type="sldNum" sz="quarter" idx="4294967295"/>
          </p:nvPr>
        </p:nvSpPr>
        <p:spPr>
          <a:xfrm>
            <a:off x="0" y="6356350"/>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3"/>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3"/>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3"/>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3"/>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3"/>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9pPr>
          </a:lstStyle>
          <a:p>
            <a:pPr eaLnBrk="1" hangingPunct="1">
              <a:spcBef>
                <a:spcPct val="0"/>
              </a:spcBef>
              <a:buClrTx/>
              <a:buSzTx/>
              <a:buFontTx/>
              <a:buNone/>
            </a:pPr>
            <a:fld id="{C8794C73-4DD1-49DA-8085-0E9E0572741D}" type="slidenum">
              <a:rPr lang="cs-CZ" altLang="cs-CZ" sz="1200">
                <a:solidFill>
                  <a:srgbClr val="969696"/>
                </a:solidFill>
              </a:rPr>
              <a:pPr eaLnBrk="1" hangingPunct="1">
                <a:spcBef>
                  <a:spcPct val="0"/>
                </a:spcBef>
                <a:buClrTx/>
                <a:buSzTx/>
                <a:buFontTx/>
                <a:buNone/>
              </a:pPr>
              <a:t>85</a:t>
            </a:fld>
            <a:endParaRPr lang="cs-CZ" altLang="cs-CZ" sz="1200" dirty="0">
              <a:solidFill>
                <a:srgbClr val="969696"/>
              </a:solidFill>
            </a:endParaRPr>
          </a:p>
        </p:txBody>
      </p:sp>
      <p:sp>
        <p:nvSpPr>
          <p:cNvPr id="11268" name="Zástupný symbol pro text 2"/>
          <p:cNvSpPr txBox="1">
            <a:spLocks/>
          </p:cNvSpPr>
          <p:nvPr/>
        </p:nvSpPr>
        <p:spPr bwMode="auto">
          <a:xfrm>
            <a:off x="2246313" y="1698625"/>
            <a:ext cx="381476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eaLnBrk="0" hangingPunct="0">
              <a:spcBef>
                <a:spcPct val="20000"/>
              </a:spcBef>
              <a:buClr>
                <a:srgbClr val="969696"/>
              </a:buClr>
              <a:buSzPct val="80000"/>
              <a:buFont typeface="Wingdings" pitchFamily="2" charset="2"/>
              <a:buBlip>
                <a:blip r:embed="rId3"/>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3"/>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3"/>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3"/>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3"/>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3"/>
              </a:buBlip>
              <a:defRPr sz="2000">
                <a:solidFill>
                  <a:schemeClr val="tx1"/>
                </a:solidFill>
                <a:latin typeface="Tahoma" pitchFamily="34" charset="0"/>
              </a:defRPr>
            </a:lvl9pPr>
          </a:lstStyle>
          <a:p>
            <a:pPr eaLnBrk="1" hangingPunct="1">
              <a:buFont typeface="Wingdings" pitchFamily="2" charset="2"/>
              <a:buChar char="q"/>
            </a:pPr>
            <a:r>
              <a:rPr lang="cs-CZ" altLang="cs-CZ" sz="1800" dirty="0"/>
              <a:t>stanoví:</a:t>
            </a:r>
          </a:p>
          <a:p>
            <a:pPr lvl="1" eaLnBrk="1" hangingPunct="1">
              <a:buFont typeface="Wingdings" pitchFamily="2" charset="2"/>
              <a:buChar char="q"/>
            </a:pPr>
            <a:r>
              <a:rPr lang="cs-CZ" altLang="cs-CZ" sz="1600" dirty="0"/>
              <a:t>rozsah a způsob sestavování účetní závěrky</a:t>
            </a:r>
          </a:p>
          <a:p>
            <a:pPr lvl="1" eaLnBrk="1" hangingPunct="1">
              <a:buFont typeface="Wingdings" pitchFamily="2" charset="2"/>
              <a:buChar char="q"/>
            </a:pPr>
            <a:r>
              <a:rPr lang="cs-CZ" altLang="cs-CZ" sz="1600" dirty="0"/>
              <a:t>uspořádání a obsahové vymezení položek majetku</a:t>
            </a:r>
          </a:p>
          <a:p>
            <a:pPr lvl="1" eaLnBrk="1" hangingPunct="1">
              <a:buFont typeface="Wingdings" pitchFamily="2" charset="2"/>
              <a:buChar char="q"/>
            </a:pPr>
            <a:r>
              <a:rPr lang="cs-CZ" altLang="cs-CZ" sz="1600" dirty="0"/>
              <a:t>uspořádání a obsahové vymezení nákladů a výnosů</a:t>
            </a:r>
          </a:p>
          <a:p>
            <a:pPr lvl="1" eaLnBrk="1" hangingPunct="1">
              <a:buFont typeface="Wingdings" pitchFamily="2" charset="2"/>
              <a:buChar char="q"/>
            </a:pPr>
            <a:r>
              <a:rPr lang="cs-CZ" altLang="cs-CZ" sz="1600" dirty="0"/>
              <a:t>směrnou účtovou </a:t>
            </a:r>
            <a:r>
              <a:rPr lang="cs-CZ" altLang="cs-CZ" sz="1600" dirty="0">
                <a:latin typeface="+mn-lt"/>
              </a:rPr>
              <a:t>osnovu</a:t>
            </a:r>
          </a:p>
          <a:p>
            <a:pPr lvl="1" eaLnBrk="1" hangingPunct="1">
              <a:buFont typeface="Wingdings" pitchFamily="2" charset="2"/>
              <a:buChar char="q"/>
            </a:pPr>
            <a:r>
              <a:rPr lang="cs-CZ" altLang="cs-CZ" sz="1600" dirty="0"/>
              <a:t>účetní metody</a:t>
            </a:r>
          </a:p>
          <a:p>
            <a:pPr lvl="1" eaLnBrk="1" hangingPunct="1">
              <a:buFont typeface="Wingdings" pitchFamily="2" charset="2"/>
              <a:buChar char="q"/>
            </a:pPr>
            <a:r>
              <a:rPr lang="cs-CZ" altLang="cs-CZ" sz="1600" dirty="0"/>
              <a:t>…</a:t>
            </a:r>
          </a:p>
          <a:p>
            <a:pPr>
              <a:buFont typeface="Wingdings" pitchFamily="2" charset="2"/>
              <a:buChar char="q"/>
            </a:pPr>
            <a:endParaRPr lang="cs-CZ" altLang="cs-CZ" sz="1600" dirty="0"/>
          </a:p>
          <a:p>
            <a:pPr>
              <a:buFont typeface="Wingdings" pitchFamily="2" charset="2"/>
              <a:buChar char="q"/>
            </a:pPr>
            <a:endParaRPr lang="cs-CZ" altLang="cs-CZ" sz="1600" dirty="0"/>
          </a:p>
          <a:p>
            <a:pPr>
              <a:buFont typeface="Wingdings" pitchFamily="2" charset="2"/>
              <a:buChar char="q"/>
            </a:pPr>
            <a:endParaRPr lang="cs-CZ" altLang="cs-CZ" sz="1600" dirty="0"/>
          </a:p>
          <a:p>
            <a:pPr>
              <a:buFont typeface="Wingdings" pitchFamily="2" charset="2"/>
              <a:buChar char="q"/>
            </a:pPr>
            <a:endParaRPr lang="cs-CZ" altLang="cs-CZ" sz="1600" dirty="0"/>
          </a:p>
        </p:txBody>
      </p:sp>
      <p:sp>
        <p:nvSpPr>
          <p:cNvPr id="8" name="Zástupný symbol pro text 2"/>
          <p:cNvSpPr txBox="1">
            <a:spLocks/>
          </p:cNvSpPr>
          <p:nvPr/>
        </p:nvSpPr>
        <p:spPr bwMode="auto">
          <a:xfrm>
            <a:off x="6473825" y="1698625"/>
            <a:ext cx="381635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marL="285750" indent="-285750" eaLnBrk="1" hangingPunct="1">
              <a:buFont typeface="Wingdings" pitchFamily="2" charset="2"/>
              <a:buChar char="q"/>
              <a:defRPr/>
            </a:pPr>
            <a:r>
              <a:rPr lang="cs-CZ" altLang="cs-CZ" sz="1800" dirty="0"/>
              <a:t>řídí se jí:</a:t>
            </a:r>
          </a:p>
          <a:p>
            <a:pPr marL="742950" lvl="1" indent="-285750" eaLnBrk="1" hangingPunct="1">
              <a:buFont typeface="Wingdings" pitchFamily="2" charset="2"/>
              <a:buChar char="q"/>
              <a:defRPr/>
            </a:pPr>
            <a:r>
              <a:rPr lang="cs-CZ" altLang="cs-CZ" sz="1600" dirty="0"/>
              <a:t>politické </a:t>
            </a:r>
            <a:r>
              <a:rPr lang="en-US" altLang="cs-CZ" sz="1600" dirty="0" err="1"/>
              <a:t>strany</a:t>
            </a:r>
            <a:r>
              <a:rPr lang="en-US" altLang="cs-CZ" sz="1600" dirty="0"/>
              <a:t> </a:t>
            </a:r>
            <a:r>
              <a:rPr lang="cs-CZ" altLang="cs-CZ" sz="1600" dirty="0"/>
              <a:t>a hnutí</a:t>
            </a:r>
          </a:p>
          <a:p>
            <a:pPr marL="742950" lvl="1" indent="-285750" eaLnBrk="1" hangingPunct="1">
              <a:buFont typeface="Wingdings" pitchFamily="2" charset="2"/>
              <a:buChar char="q"/>
              <a:defRPr/>
            </a:pPr>
            <a:r>
              <a:rPr lang="cs-CZ" altLang="cs-CZ" sz="1600" dirty="0"/>
              <a:t>spolky</a:t>
            </a:r>
          </a:p>
          <a:p>
            <a:pPr marL="742950" lvl="1" indent="-285750" eaLnBrk="1" hangingPunct="1">
              <a:buFont typeface="Wingdings" pitchFamily="2" charset="2"/>
              <a:buChar char="q"/>
              <a:defRPr/>
            </a:pPr>
            <a:r>
              <a:rPr lang="cs-CZ" altLang="cs-CZ" sz="1600" dirty="0"/>
              <a:t>církve a náboženské společnosti</a:t>
            </a:r>
          </a:p>
          <a:p>
            <a:pPr marL="742950" lvl="1" indent="-285750" eaLnBrk="1" hangingPunct="1">
              <a:buFont typeface="Wingdings" pitchFamily="2" charset="2"/>
              <a:buChar char="q"/>
              <a:defRPr/>
            </a:pPr>
            <a:r>
              <a:rPr lang="cs-CZ" sz="1600" kern="0" dirty="0"/>
              <a:t>obecně prospěšné společnosti</a:t>
            </a:r>
          </a:p>
          <a:p>
            <a:pPr marL="742950" lvl="1" indent="-285750" eaLnBrk="1" hangingPunct="1">
              <a:buFont typeface="Wingdings" pitchFamily="2" charset="2"/>
              <a:buChar char="q"/>
              <a:defRPr/>
            </a:pPr>
            <a:r>
              <a:rPr lang="cs-CZ" sz="1600" kern="0" dirty="0"/>
              <a:t>zájmová sdružení PO</a:t>
            </a:r>
          </a:p>
          <a:p>
            <a:pPr marL="742950" lvl="1" indent="-285750" eaLnBrk="1" hangingPunct="1">
              <a:buFont typeface="Wingdings" pitchFamily="2" charset="2"/>
              <a:buChar char="q"/>
              <a:defRPr/>
            </a:pPr>
            <a:r>
              <a:rPr lang="cs-CZ" sz="1600" kern="0" dirty="0"/>
              <a:t>nadace, nadační fondy, ústavy</a:t>
            </a:r>
          </a:p>
          <a:p>
            <a:pPr marL="742950" lvl="1" indent="-285750" eaLnBrk="1" hangingPunct="1">
              <a:buFont typeface="Wingdings" pitchFamily="2" charset="2"/>
              <a:buChar char="q"/>
              <a:defRPr/>
            </a:pPr>
            <a:r>
              <a:rPr lang="cs-CZ" sz="1600" kern="0" dirty="0"/>
              <a:t>společenství vlastníků jednotek</a:t>
            </a:r>
          </a:p>
          <a:p>
            <a:pPr marL="742950" lvl="1" indent="-285750" eaLnBrk="1" hangingPunct="1">
              <a:buFont typeface="Wingdings" pitchFamily="2" charset="2"/>
              <a:buChar char="q"/>
              <a:defRPr/>
            </a:pPr>
            <a:r>
              <a:rPr lang="cs-CZ" sz="1600" kern="0" dirty="0"/>
              <a:t>veřejné vysoké školy</a:t>
            </a:r>
          </a:p>
          <a:p>
            <a:pPr marL="742950" lvl="1" indent="-285750" eaLnBrk="1" hangingPunct="1">
              <a:buFont typeface="Wingdings" pitchFamily="2" charset="2"/>
              <a:buChar char="q"/>
              <a:defRPr/>
            </a:pPr>
            <a:r>
              <a:rPr lang="cs-CZ" sz="1600" kern="0" dirty="0"/>
              <a:t>jiné účetní jednotky…</a:t>
            </a:r>
            <a:endParaRPr lang="cs-CZ" sz="1600" kern="0" dirty="0"/>
          </a:p>
        </p:txBody>
      </p:sp>
    </p:spTree>
    <p:extLst>
      <p:ext uri="{BB962C8B-B14F-4D97-AF65-F5344CB8AC3E}">
        <p14:creationId xmlns:p14="http://schemas.microsoft.com/office/powerpoint/2010/main" val="1441369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46313" y="950915"/>
            <a:ext cx="7772400" cy="509896"/>
          </a:xfrm>
        </p:spPr>
        <p:txBody>
          <a:bodyPr/>
          <a:lstStyle/>
          <a:p>
            <a:pPr>
              <a:defRPr/>
            </a:pPr>
            <a:r>
              <a:rPr lang="cs-CZ" altLang="cs-CZ" sz="2400" dirty="0">
                <a:latin typeface="+mn-lt"/>
              </a:rPr>
              <a:t>České účetní standardy</a:t>
            </a:r>
            <a:endParaRPr lang="cs-CZ" sz="1000" dirty="0">
              <a:latin typeface="+mn-lt"/>
            </a:endParaRPr>
          </a:p>
        </p:txBody>
      </p:sp>
      <p:sp>
        <p:nvSpPr>
          <p:cNvPr id="12291"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49C74BCB-3DA5-4E17-B059-2AECA9FBCA18}" type="slidenum">
              <a:rPr lang="cs-CZ" altLang="cs-CZ" sz="1200">
                <a:solidFill>
                  <a:srgbClr val="969696"/>
                </a:solidFill>
              </a:rPr>
              <a:pPr eaLnBrk="1" hangingPunct="1">
                <a:spcBef>
                  <a:spcPct val="0"/>
                </a:spcBef>
                <a:buClrTx/>
                <a:buSzTx/>
                <a:buFontTx/>
                <a:buNone/>
              </a:pPr>
              <a:t>86</a:t>
            </a:fld>
            <a:endParaRPr lang="cs-CZ" altLang="cs-CZ" sz="1200">
              <a:solidFill>
                <a:srgbClr val="969696"/>
              </a:solidFill>
            </a:endParaRPr>
          </a:p>
        </p:txBody>
      </p:sp>
      <p:sp>
        <p:nvSpPr>
          <p:cNvPr id="12" name="Zástupný symbol pro text 2"/>
          <p:cNvSpPr txBox="1">
            <a:spLocks/>
          </p:cNvSpPr>
          <p:nvPr/>
        </p:nvSpPr>
        <p:spPr bwMode="auto">
          <a:xfrm>
            <a:off x="2246313" y="1594624"/>
            <a:ext cx="7772400" cy="428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eaLnBrk="1" hangingPunct="1">
              <a:defRPr/>
            </a:pPr>
            <a:endParaRPr lang="cs-CZ" altLang="cs-CZ" sz="1000" dirty="0">
              <a:solidFill>
                <a:srgbClr val="000099"/>
              </a:solidFill>
            </a:endParaRPr>
          </a:p>
          <a:p>
            <a:pPr marL="342900" indent="-342900" eaLnBrk="1" hangingPunct="1">
              <a:buFont typeface="Wingdings" pitchFamily="2" charset="2"/>
              <a:buChar char="q"/>
              <a:defRPr/>
            </a:pPr>
            <a:r>
              <a:rPr lang="cs-CZ" altLang="cs-CZ" sz="1600" dirty="0"/>
              <a:t>401 – účty, účtování na účtech, </a:t>
            </a:r>
            <a:r>
              <a:rPr lang="cs-CZ" altLang="cs-CZ" sz="1600" dirty="0" err="1"/>
              <a:t>vnitroorganizační</a:t>
            </a:r>
            <a:r>
              <a:rPr lang="cs-CZ" altLang="cs-CZ" sz="1600" dirty="0"/>
              <a:t> účetnictví</a:t>
            </a:r>
          </a:p>
          <a:p>
            <a:pPr marL="342900" indent="-342900" eaLnBrk="1" hangingPunct="1">
              <a:buFont typeface="Wingdings" pitchFamily="2" charset="2"/>
              <a:buChar char="q"/>
              <a:defRPr/>
            </a:pPr>
            <a:r>
              <a:rPr lang="cs-CZ" altLang="cs-CZ" sz="1600" dirty="0"/>
              <a:t>402 – otevírání a uzavírání účetních knih a účetní závěrka</a:t>
            </a:r>
          </a:p>
          <a:p>
            <a:pPr marL="342900" indent="-342900" eaLnBrk="1" hangingPunct="1">
              <a:buFont typeface="Wingdings" pitchFamily="2" charset="2"/>
              <a:buChar char="q"/>
              <a:defRPr/>
            </a:pPr>
            <a:r>
              <a:rPr lang="cs-CZ" altLang="cs-CZ" sz="1600" dirty="0"/>
              <a:t>403 – inventarizační rozdíly</a:t>
            </a:r>
          </a:p>
          <a:p>
            <a:pPr marL="342900" indent="-342900" eaLnBrk="1" hangingPunct="1">
              <a:buFont typeface="Wingdings" pitchFamily="2" charset="2"/>
              <a:buChar char="q"/>
              <a:defRPr/>
            </a:pPr>
            <a:r>
              <a:rPr lang="cs-CZ" altLang="cs-CZ" sz="1600" dirty="0"/>
              <a:t>404 – kursové rozdíly</a:t>
            </a:r>
          </a:p>
          <a:p>
            <a:pPr marL="342900" indent="-342900" eaLnBrk="1" hangingPunct="1">
              <a:buFont typeface="Wingdings" pitchFamily="2" charset="2"/>
              <a:buChar char="q"/>
              <a:defRPr/>
            </a:pPr>
            <a:r>
              <a:rPr lang="cs-CZ" altLang="cs-CZ" sz="1600" dirty="0"/>
              <a:t>405 – deriváty</a:t>
            </a:r>
          </a:p>
          <a:p>
            <a:pPr marL="342900" indent="-342900" eaLnBrk="1" hangingPunct="1">
              <a:buFont typeface="Wingdings" pitchFamily="2" charset="2"/>
              <a:buChar char="q"/>
              <a:defRPr/>
            </a:pPr>
            <a:r>
              <a:rPr lang="cs-CZ" altLang="cs-CZ" sz="1600" dirty="0"/>
              <a:t>406 – cenné papíry, podíly a směnky</a:t>
            </a:r>
          </a:p>
          <a:p>
            <a:pPr marL="342900" indent="-342900" eaLnBrk="1" hangingPunct="1">
              <a:buFont typeface="Wingdings" pitchFamily="2" charset="2"/>
              <a:buChar char="q"/>
              <a:defRPr/>
            </a:pPr>
            <a:r>
              <a:rPr lang="cs-CZ" altLang="cs-CZ" sz="1600" dirty="0"/>
              <a:t>407 – opravné položky k pohledávkám, rezervy</a:t>
            </a:r>
          </a:p>
          <a:p>
            <a:pPr marL="342900" indent="-342900" eaLnBrk="1" hangingPunct="1">
              <a:buFont typeface="Wingdings" pitchFamily="2" charset="2"/>
              <a:buChar char="q"/>
              <a:defRPr/>
            </a:pPr>
            <a:r>
              <a:rPr lang="cs-CZ" altLang="cs-CZ" sz="1600" dirty="0"/>
              <a:t>408 – krátkodobý finanční majetek a úvěry</a:t>
            </a:r>
          </a:p>
          <a:p>
            <a:pPr marL="342900" indent="-342900" eaLnBrk="1" hangingPunct="1">
              <a:buFont typeface="Wingdings" pitchFamily="2" charset="2"/>
              <a:buChar char="q"/>
              <a:defRPr/>
            </a:pPr>
            <a:r>
              <a:rPr lang="cs-CZ" altLang="cs-CZ" sz="1600" dirty="0"/>
              <a:t>409 – dlouhodobý majetek</a:t>
            </a:r>
          </a:p>
          <a:p>
            <a:pPr marL="342900" indent="-342900" eaLnBrk="1" hangingPunct="1">
              <a:buFont typeface="Wingdings" pitchFamily="2" charset="2"/>
              <a:buChar char="q"/>
              <a:defRPr/>
            </a:pPr>
            <a:r>
              <a:rPr lang="cs-CZ" altLang="cs-CZ" sz="1600" dirty="0"/>
              <a:t>410 – zásoby</a:t>
            </a:r>
          </a:p>
          <a:p>
            <a:pPr marL="342900" indent="-342900" eaLnBrk="1" hangingPunct="1">
              <a:buFont typeface="Wingdings" pitchFamily="2" charset="2"/>
              <a:buChar char="q"/>
              <a:defRPr/>
            </a:pPr>
            <a:r>
              <a:rPr lang="cs-CZ" altLang="cs-CZ" sz="1600" dirty="0"/>
              <a:t>411 – zúčtovací vztahy</a:t>
            </a:r>
          </a:p>
          <a:p>
            <a:pPr marL="342900" indent="-342900" eaLnBrk="1" hangingPunct="1">
              <a:buFont typeface="Wingdings" pitchFamily="2" charset="2"/>
              <a:buChar char="q"/>
              <a:defRPr/>
            </a:pPr>
            <a:r>
              <a:rPr lang="cs-CZ" altLang="cs-CZ" sz="1600" dirty="0"/>
              <a:t>412 – náklady a výnosy</a:t>
            </a:r>
          </a:p>
          <a:p>
            <a:pPr marL="342900" indent="-342900" eaLnBrk="1" hangingPunct="1">
              <a:buFont typeface="Wingdings" pitchFamily="2" charset="2"/>
              <a:buChar char="q"/>
              <a:defRPr/>
            </a:pPr>
            <a:r>
              <a:rPr lang="cs-CZ" altLang="cs-CZ" sz="1600" dirty="0"/>
              <a:t>413 – vlastní zdroje a dlouhodobé závazky</a:t>
            </a:r>
            <a:endParaRPr lang="en-US" altLang="cs-CZ" sz="1600" dirty="0"/>
          </a:p>
          <a:p>
            <a:pPr eaLnBrk="1" hangingPunct="1">
              <a:defRPr/>
            </a:pPr>
            <a:r>
              <a:rPr lang="en-US" altLang="cs-CZ" sz="1600" dirty="0">
                <a:solidFill>
                  <a:srgbClr val="000099"/>
                </a:solidFill>
              </a:rPr>
              <a:t>      </a:t>
            </a:r>
            <a:r>
              <a:rPr lang="cs-CZ" altLang="cs-CZ" sz="1000" dirty="0">
                <a:solidFill>
                  <a:srgbClr val="000099"/>
                </a:solidFill>
              </a:rPr>
              <a:t>(metody </a:t>
            </a:r>
            <a:r>
              <a:rPr lang="cs-CZ" altLang="cs-CZ" sz="1000" dirty="0">
                <a:solidFill>
                  <a:srgbClr val="000099"/>
                </a:solidFill>
              </a:rPr>
              <a:t>a postupy vedení a zpracování účetnictví)</a:t>
            </a:r>
            <a:endParaRPr lang="cs-CZ" altLang="cs-CZ" sz="1000" kern="0" dirty="0"/>
          </a:p>
          <a:p>
            <a:pPr marL="342900" indent="-342900">
              <a:buFont typeface="Wingdings" pitchFamily="2" charset="2"/>
              <a:buChar char="q"/>
              <a:defRPr/>
            </a:pPr>
            <a:endParaRPr lang="cs-CZ" altLang="cs-CZ" sz="1600" kern="0" dirty="0"/>
          </a:p>
          <a:p>
            <a:pPr marL="342900" indent="-342900">
              <a:buFont typeface="Wingdings" pitchFamily="2" charset="2"/>
              <a:buChar char="q"/>
              <a:defRPr/>
            </a:pPr>
            <a:endParaRPr lang="cs-CZ" altLang="cs-CZ" sz="1600" kern="0" dirty="0"/>
          </a:p>
        </p:txBody>
      </p:sp>
    </p:spTree>
    <p:extLst>
      <p:ext uri="{BB962C8B-B14F-4D97-AF65-F5344CB8AC3E}">
        <p14:creationId xmlns:p14="http://schemas.microsoft.com/office/powerpoint/2010/main" val="35517459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8507" y="950915"/>
            <a:ext cx="8580206" cy="442988"/>
          </a:xfrm>
        </p:spPr>
        <p:txBody>
          <a:bodyPr/>
          <a:lstStyle/>
          <a:p>
            <a:pPr>
              <a:defRPr/>
            </a:pPr>
            <a:r>
              <a:rPr lang="cs-CZ" altLang="cs-CZ" sz="2400" dirty="0">
                <a:latin typeface="+mn-lt"/>
              </a:rPr>
              <a:t>Účetnictví NNO</a:t>
            </a:r>
            <a:endParaRPr lang="cs-CZ" sz="1000" dirty="0">
              <a:latin typeface="+mn-lt"/>
            </a:endParaRPr>
          </a:p>
        </p:txBody>
      </p:sp>
      <p:sp>
        <p:nvSpPr>
          <p:cNvPr id="13315"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F192A25A-C62B-4BEF-8E3E-BF234AAEF895}" type="slidenum">
              <a:rPr lang="cs-CZ" altLang="cs-CZ" sz="1200">
                <a:solidFill>
                  <a:srgbClr val="969696"/>
                </a:solidFill>
              </a:rPr>
              <a:pPr eaLnBrk="1" hangingPunct="1">
                <a:spcBef>
                  <a:spcPct val="0"/>
                </a:spcBef>
                <a:buClrTx/>
                <a:buSzTx/>
                <a:buFontTx/>
                <a:buNone/>
              </a:pPr>
              <a:t>87</a:t>
            </a:fld>
            <a:endParaRPr lang="cs-CZ" altLang="cs-CZ" sz="1200">
              <a:solidFill>
                <a:srgbClr val="969696"/>
              </a:solidFill>
            </a:endParaRPr>
          </a:p>
        </p:txBody>
      </p:sp>
      <p:sp>
        <p:nvSpPr>
          <p:cNvPr id="12" name="Zástupný symbol pro text 2"/>
          <p:cNvSpPr txBox="1">
            <a:spLocks/>
          </p:cNvSpPr>
          <p:nvPr/>
        </p:nvSpPr>
        <p:spPr bwMode="auto">
          <a:xfrm>
            <a:off x="1438507" y="1550020"/>
            <a:ext cx="8580206" cy="480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marL="285750" indent="-285750" algn="just" eaLnBrk="1" hangingPunct="1">
              <a:buFont typeface="Wingdings" pitchFamily="2" charset="2"/>
              <a:buChar char="q"/>
              <a:defRPr/>
            </a:pPr>
            <a:r>
              <a:rPr lang="cs-CZ" altLang="cs-CZ" sz="1800" dirty="0"/>
              <a:t>NNO </a:t>
            </a:r>
            <a:r>
              <a:rPr lang="cs-CZ" altLang="cs-CZ" sz="1800" dirty="0"/>
              <a:t>musí plně respektovat zákon o účetnictví</a:t>
            </a:r>
          </a:p>
          <a:p>
            <a:pPr algn="just" eaLnBrk="1" hangingPunct="1">
              <a:defRPr/>
            </a:pPr>
            <a:r>
              <a:rPr lang="cs-CZ" altLang="cs-CZ" sz="1800" dirty="0"/>
              <a:t>    (</a:t>
            </a:r>
            <a:r>
              <a:rPr lang="cs-CZ" altLang="cs-CZ" sz="1800" dirty="0"/>
              <a:t>přechod od výdajového k akruálnímu principu)</a:t>
            </a:r>
          </a:p>
          <a:p>
            <a:pPr algn="just" eaLnBrk="1" hangingPunct="1">
              <a:defRPr/>
            </a:pPr>
            <a:r>
              <a:rPr lang="cs-CZ" altLang="cs-CZ" sz="1100" dirty="0">
                <a:solidFill>
                  <a:srgbClr val="000099"/>
                </a:solidFill>
              </a:rPr>
              <a:t>	</a:t>
            </a:r>
            <a:endParaRPr lang="en-US" altLang="cs-CZ" sz="1100" dirty="0">
              <a:solidFill>
                <a:srgbClr val="000099"/>
              </a:solidFill>
            </a:endParaRPr>
          </a:p>
          <a:p>
            <a:pPr algn="just" eaLnBrk="1" hangingPunct="1">
              <a:defRPr/>
            </a:pPr>
            <a:r>
              <a:rPr lang="en-US" altLang="cs-CZ" sz="1100" dirty="0">
                <a:solidFill>
                  <a:srgbClr val="000099"/>
                </a:solidFill>
              </a:rPr>
              <a:t>	</a:t>
            </a:r>
            <a:r>
              <a:rPr lang="cs-CZ" altLang="cs-CZ" sz="1100" dirty="0">
                <a:solidFill>
                  <a:srgbClr val="000099"/>
                </a:solidFill>
              </a:rPr>
              <a:t>- </a:t>
            </a:r>
            <a:r>
              <a:rPr lang="cs-CZ" altLang="cs-CZ" sz="1100" dirty="0">
                <a:solidFill>
                  <a:srgbClr val="000099"/>
                </a:solidFill>
              </a:rPr>
              <a:t>výdajový princip (účtuji v okamžiku, kdy dojde ke změně stavu finančních prostředků</a:t>
            </a:r>
            <a:r>
              <a:rPr lang="cs-CZ" altLang="cs-CZ" sz="1100" dirty="0">
                <a:solidFill>
                  <a:srgbClr val="000099"/>
                </a:solidFill>
              </a:rPr>
              <a:t>)</a:t>
            </a:r>
            <a:endParaRPr lang="en-US" altLang="cs-CZ" sz="1100" dirty="0">
              <a:solidFill>
                <a:srgbClr val="000099"/>
              </a:solidFill>
            </a:endParaRPr>
          </a:p>
          <a:p>
            <a:pPr algn="just" eaLnBrk="1" hangingPunct="1">
              <a:defRPr/>
            </a:pPr>
            <a:r>
              <a:rPr lang="en-US" altLang="cs-CZ" sz="1100" dirty="0">
                <a:solidFill>
                  <a:srgbClr val="000099"/>
                </a:solidFill>
              </a:rPr>
              <a:t>	</a:t>
            </a:r>
            <a:r>
              <a:rPr lang="en-US" altLang="cs-CZ" sz="1100" dirty="0">
                <a:solidFill>
                  <a:srgbClr val="000099"/>
                </a:solidFill>
              </a:rPr>
              <a:t>	</a:t>
            </a:r>
            <a:r>
              <a:rPr lang="cs-CZ" altLang="cs-CZ" sz="1100" dirty="0">
                <a:solidFill>
                  <a:srgbClr val="000099"/>
                </a:solidFill>
              </a:rPr>
              <a:t>výdaj: skutečně vydané prostředky</a:t>
            </a:r>
          </a:p>
          <a:p>
            <a:pPr algn="just" eaLnBrk="1" hangingPunct="1">
              <a:defRPr/>
            </a:pPr>
            <a:r>
              <a:rPr lang="cs-CZ" altLang="cs-CZ" sz="1100" dirty="0">
                <a:solidFill>
                  <a:srgbClr val="000099"/>
                </a:solidFill>
              </a:rPr>
              <a:t>		příjem: skutečně přijaté prostředky</a:t>
            </a:r>
          </a:p>
          <a:p>
            <a:pPr algn="just" eaLnBrk="1" hangingPunct="1">
              <a:defRPr/>
            </a:pPr>
            <a:r>
              <a:rPr lang="cs-CZ" altLang="cs-CZ" sz="1100" dirty="0">
                <a:solidFill>
                  <a:srgbClr val="000099"/>
                </a:solidFill>
              </a:rPr>
              <a:t>	</a:t>
            </a:r>
          </a:p>
          <a:p>
            <a:pPr algn="just" eaLnBrk="1" hangingPunct="1">
              <a:defRPr/>
            </a:pPr>
            <a:r>
              <a:rPr lang="cs-CZ" altLang="cs-CZ" sz="1100" dirty="0">
                <a:solidFill>
                  <a:srgbClr val="000099"/>
                </a:solidFill>
              </a:rPr>
              <a:t>	- akruální princip (účtuji v okamžiku, kdy událost nastala – bez ohledu na změnu stavu finančních prostředků)</a:t>
            </a:r>
          </a:p>
          <a:p>
            <a:pPr algn="just" eaLnBrk="1" hangingPunct="1">
              <a:defRPr/>
            </a:pPr>
            <a:r>
              <a:rPr lang="cs-CZ" altLang="cs-CZ" sz="1100" dirty="0">
                <a:solidFill>
                  <a:srgbClr val="000099"/>
                </a:solidFill>
              </a:rPr>
              <a:t>		náklad: vznikají spotřebou zdrojů v peněžním vyjádření, neznamenají nutně výdaj prostředků</a:t>
            </a:r>
          </a:p>
          <a:p>
            <a:pPr algn="just" eaLnBrk="1" hangingPunct="1">
              <a:defRPr/>
            </a:pPr>
            <a:r>
              <a:rPr lang="cs-CZ" altLang="cs-CZ" sz="1100" dirty="0">
                <a:solidFill>
                  <a:srgbClr val="000099"/>
                </a:solidFill>
              </a:rPr>
              <a:t>		výnos: hmotné toky v peněžním vyjádření, neznamenají nutně příjem prostředků</a:t>
            </a:r>
            <a:endParaRPr lang="cs-CZ" altLang="cs-CZ" sz="1600" dirty="0"/>
          </a:p>
          <a:p>
            <a:pPr marL="285750" indent="-285750" algn="just" eaLnBrk="1" hangingPunct="1">
              <a:buFont typeface="Wingdings" pitchFamily="2" charset="2"/>
              <a:buChar char="q"/>
              <a:defRPr/>
            </a:pPr>
            <a:endParaRPr lang="en-US" altLang="cs-CZ" sz="1800" dirty="0"/>
          </a:p>
          <a:p>
            <a:pPr marL="285750" indent="-285750" algn="just" eaLnBrk="1" hangingPunct="1">
              <a:buFont typeface="Wingdings" pitchFamily="2" charset="2"/>
              <a:buChar char="q"/>
              <a:defRPr/>
            </a:pPr>
            <a:endParaRPr lang="en-US" altLang="cs-CZ" sz="1800" dirty="0"/>
          </a:p>
          <a:p>
            <a:pPr marL="285750" indent="-285750" algn="just" eaLnBrk="1" hangingPunct="1">
              <a:buFont typeface="Wingdings" pitchFamily="2" charset="2"/>
              <a:buChar char="q"/>
              <a:defRPr/>
            </a:pPr>
            <a:r>
              <a:rPr lang="cs-CZ" altLang="cs-CZ" sz="1800" dirty="0"/>
              <a:t>jednoduché účetnictví</a:t>
            </a:r>
            <a:r>
              <a:rPr lang="en-US" altLang="cs-CZ" sz="1800" dirty="0"/>
              <a:t> </a:t>
            </a:r>
            <a:r>
              <a:rPr lang="en-US" altLang="cs-CZ" sz="1800" dirty="0"/>
              <a:t>     </a:t>
            </a:r>
            <a:r>
              <a:rPr lang="cs-CZ" altLang="cs-CZ" sz="1800" dirty="0"/>
              <a:t>           </a:t>
            </a:r>
            <a:r>
              <a:rPr lang="en-US" altLang="cs-CZ" sz="1800" dirty="0"/>
              <a:t> X  </a:t>
            </a:r>
            <a:r>
              <a:rPr lang="cs-CZ" altLang="cs-CZ" sz="1800" dirty="0"/>
              <a:t>           </a:t>
            </a:r>
            <a:r>
              <a:rPr lang="en-US" altLang="cs-CZ" sz="1800" dirty="0"/>
              <a:t>    </a:t>
            </a:r>
            <a:r>
              <a:rPr lang="cs-CZ" altLang="cs-CZ" sz="1800" dirty="0"/>
              <a:t>podvojné účetnictví</a:t>
            </a:r>
          </a:p>
          <a:p>
            <a:pPr algn="just" eaLnBrk="1" hangingPunct="1">
              <a:defRPr/>
            </a:pPr>
            <a:r>
              <a:rPr lang="cs-CZ" altLang="cs-CZ" sz="1800" dirty="0"/>
              <a:t>	</a:t>
            </a:r>
            <a:r>
              <a:rPr lang="cs-CZ" altLang="cs-CZ" sz="1800" dirty="0"/>
              <a:t>			 </a:t>
            </a:r>
          </a:p>
          <a:p>
            <a:pPr algn="just" eaLnBrk="1" hangingPunct="1">
              <a:defRPr/>
            </a:pPr>
            <a:r>
              <a:rPr lang="cs-CZ" altLang="cs-CZ" sz="1800" dirty="0"/>
              <a:t> </a:t>
            </a:r>
            <a:r>
              <a:rPr lang="cs-CZ" altLang="cs-CZ" sz="1800" dirty="0"/>
              <a:t>                                                                 (zjednodušený </a:t>
            </a:r>
            <a:r>
              <a:rPr lang="en-US" altLang="cs-CZ" sz="1800" dirty="0"/>
              <a:t>X</a:t>
            </a:r>
            <a:r>
              <a:rPr lang="cs-CZ" altLang="cs-CZ" sz="1800" dirty="0"/>
              <a:t> </a:t>
            </a:r>
            <a:r>
              <a:rPr lang="cs-CZ" altLang="cs-CZ" sz="1800" dirty="0"/>
              <a:t>úplný </a:t>
            </a:r>
            <a:r>
              <a:rPr lang="cs-CZ" altLang="cs-CZ" sz="1800" dirty="0"/>
              <a:t>rozsah)</a:t>
            </a:r>
            <a:endParaRPr lang="cs-CZ" altLang="cs-CZ" sz="1800" dirty="0"/>
          </a:p>
          <a:p>
            <a:pPr>
              <a:defRPr/>
            </a:pPr>
            <a:endParaRPr lang="cs-CZ" altLang="cs-CZ" kern="0" dirty="0"/>
          </a:p>
          <a:p>
            <a:pPr marL="342900" indent="-342900">
              <a:buFont typeface="Wingdings" pitchFamily="2" charset="2"/>
              <a:buChar char="q"/>
              <a:defRPr/>
            </a:pPr>
            <a:endParaRPr lang="cs-CZ" altLang="cs-CZ" kern="0" dirty="0"/>
          </a:p>
        </p:txBody>
      </p:sp>
    </p:spTree>
    <p:extLst>
      <p:ext uri="{BB962C8B-B14F-4D97-AF65-F5344CB8AC3E}">
        <p14:creationId xmlns:p14="http://schemas.microsoft.com/office/powerpoint/2010/main" val="37190539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950914"/>
            <a:ext cx="9104313" cy="409535"/>
          </a:xfrm>
        </p:spPr>
        <p:txBody>
          <a:bodyPr>
            <a:normAutofit fontScale="90000"/>
          </a:bodyPr>
          <a:lstStyle/>
          <a:p>
            <a:pPr>
              <a:defRPr/>
            </a:pPr>
            <a:r>
              <a:rPr lang="cs-CZ" altLang="cs-CZ" sz="2400" b="1" dirty="0">
                <a:latin typeface="+mn-lt"/>
              </a:rPr>
              <a:t>Jednoduché účetnictví</a:t>
            </a:r>
            <a:endParaRPr lang="cs-CZ" sz="1000" b="1" dirty="0">
              <a:latin typeface="+mn-lt"/>
            </a:endParaRPr>
          </a:p>
        </p:txBody>
      </p:sp>
      <p:sp>
        <p:nvSpPr>
          <p:cNvPr id="14339"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4E8E3602-4E97-48E1-B478-8A5882A65B7D}" type="slidenum">
              <a:rPr lang="cs-CZ" altLang="cs-CZ" sz="1200">
                <a:solidFill>
                  <a:srgbClr val="969696"/>
                </a:solidFill>
              </a:rPr>
              <a:pPr eaLnBrk="1" hangingPunct="1">
                <a:spcBef>
                  <a:spcPct val="0"/>
                </a:spcBef>
                <a:buClrTx/>
                <a:buSzTx/>
                <a:buFontTx/>
                <a:buNone/>
              </a:pPr>
              <a:t>88</a:t>
            </a:fld>
            <a:endParaRPr lang="cs-CZ" altLang="cs-CZ" sz="1200">
              <a:solidFill>
                <a:srgbClr val="969696"/>
              </a:solidFill>
            </a:endParaRPr>
          </a:p>
        </p:txBody>
      </p:sp>
      <p:sp>
        <p:nvSpPr>
          <p:cNvPr id="7" name="Zástupný symbol pro text 2"/>
          <p:cNvSpPr txBox="1">
            <a:spLocks/>
          </p:cNvSpPr>
          <p:nvPr/>
        </p:nvSpPr>
        <p:spPr bwMode="auto">
          <a:xfrm>
            <a:off x="1025912" y="1494263"/>
            <a:ext cx="8992801" cy="440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marL="342900" lvl="1" indent="-342900" algn="just" eaLnBrk="1" hangingPunct="1">
              <a:buClr>
                <a:srgbClr val="969696"/>
              </a:buClr>
              <a:buFont typeface="Wingdings" pitchFamily="2" charset="2"/>
              <a:buChar char="q"/>
              <a:defRPr/>
            </a:pPr>
            <a:r>
              <a:rPr lang="cs-CZ" altLang="cs-CZ" dirty="0"/>
              <a:t>upraveno zákonem o účetnictví</a:t>
            </a:r>
          </a:p>
          <a:p>
            <a:pPr marL="342900" lvl="1" indent="-342900" algn="just" eaLnBrk="1" hangingPunct="1">
              <a:buClr>
                <a:srgbClr val="969696"/>
              </a:buClr>
              <a:buFont typeface="Wingdings" pitchFamily="2" charset="2"/>
              <a:buChar char="q"/>
              <a:defRPr/>
            </a:pPr>
            <a:r>
              <a:rPr lang="cs-CZ" altLang="cs-CZ" dirty="0"/>
              <a:t>mohou vést vybrané NNO:</a:t>
            </a:r>
          </a:p>
          <a:p>
            <a:pPr marL="800100" lvl="2" indent="-342900" algn="just" eaLnBrk="1" hangingPunct="1">
              <a:buClr>
                <a:srgbClr val="969696"/>
              </a:buClr>
              <a:buFont typeface="Wingdings" pitchFamily="2" charset="2"/>
              <a:buChar char="q"/>
              <a:defRPr/>
            </a:pPr>
            <a:r>
              <a:rPr lang="cs-CZ" altLang="cs-CZ" i="1" dirty="0"/>
              <a:t>spolek a pobočný spolek, odborová organizace, organizace zaměstnavatelů, církve a náboženské společnosti a honební společenstva</a:t>
            </a:r>
          </a:p>
          <a:p>
            <a:pPr marL="342900" lvl="1" indent="-342900" algn="just" eaLnBrk="1" hangingPunct="1">
              <a:buClr>
                <a:srgbClr val="969696"/>
              </a:buClr>
              <a:buFont typeface="Wingdings" pitchFamily="2" charset="2"/>
              <a:buChar char="q"/>
              <a:defRPr/>
            </a:pPr>
            <a:r>
              <a:rPr lang="cs-CZ" altLang="cs-CZ" dirty="0"/>
              <a:t>za předpokladu, že: </a:t>
            </a:r>
          </a:p>
          <a:p>
            <a:pPr marL="800100" lvl="2" indent="-342900" algn="just" eaLnBrk="1" hangingPunct="1">
              <a:buClr>
                <a:srgbClr val="969696"/>
              </a:buClr>
              <a:buFont typeface="Wingdings" pitchFamily="2" charset="2"/>
              <a:buChar char="q"/>
              <a:defRPr/>
            </a:pPr>
            <a:r>
              <a:rPr lang="cs-CZ" altLang="cs-CZ" dirty="0"/>
              <a:t>nejsou plátcem DPH; </a:t>
            </a:r>
          </a:p>
          <a:p>
            <a:pPr marL="800100" lvl="2" indent="-342900" algn="just" eaLnBrk="1" hangingPunct="1">
              <a:buClr>
                <a:srgbClr val="969696"/>
              </a:buClr>
              <a:buFont typeface="Wingdings" pitchFamily="2" charset="2"/>
              <a:buChar char="q"/>
              <a:defRPr/>
            </a:pPr>
            <a:r>
              <a:rPr lang="cs-CZ" altLang="cs-CZ" dirty="0"/>
              <a:t>jejich celkové příjmy nepřesáhnou 3 mil. Kč; </a:t>
            </a:r>
          </a:p>
          <a:p>
            <a:pPr marL="800100" lvl="2" indent="-342900" algn="just" eaLnBrk="1" hangingPunct="1">
              <a:buClr>
                <a:srgbClr val="969696"/>
              </a:buClr>
              <a:buFont typeface="Wingdings" pitchFamily="2" charset="2"/>
              <a:buChar char="q"/>
              <a:defRPr/>
            </a:pPr>
            <a:r>
              <a:rPr lang="cs-CZ" altLang="cs-CZ" dirty="0"/>
              <a:t>hodnota jejich majetku nepřesáhne 3 mil. Kč.</a:t>
            </a:r>
          </a:p>
          <a:p>
            <a:pPr marL="342900" indent="-342900" algn="just" eaLnBrk="1" hangingPunct="1">
              <a:buFont typeface="Wingdings" pitchFamily="2" charset="2"/>
              <a:buChar char="q"/>
              <a:defRPr/>
            </a:pPr>
            <a:endParaRPr lang="cs-CZ" altLang="cs-CZ" sz="1800" dirty="0"/>
          </a:p>
          <a:p>
            <a:pPr marL="342900" indent="-342900" algn="just" eaLnBrk="1" hangingPunct="1">
              <a:buFont typeface="Wingdings" pitchFamily="2" charset="2"/>
              <a:buChar char="q"/>
              <a:defRPr/>
            </a:pPr>
            <a:r>
              <a:rPr lang="cs-CZ" altLang="cs-CZ" sz="1800" dirty="0"/>
              <a:t>předmětem jsou příjmy a výdaje, majetek a závazky </a:t>
            </a:r>
          </a:p>
          <a:p>
            <a:pPr algn="just" eaLnBrk="1" hangingPunct="1">
              <a:defRPr/>
            </a:pPr>
            <a:endParaRPr lang="cs-CZ" altLang="cs-CZ" sz="1800" dirty="0"/>
          </a:p>
          <a:p>
            <a:pPr algn="just" eaLnBrk="1" hangingPunct="1">
              <a:defRPr/>
            </a:pPr>
            <a:r>
              <a:rPr lang="cs-CZ" altLang="cs-CZ" sz="1800" dirty="0"/>
              <a:t>Účetní knihy:</a:t>
            </a:r>
          </a:p>
          <a:p>
            <a:pPr marL="342900" indent="-342900" algn="just" eaLnBrk="1" hangingPunct="1">
              <a:buFont typeface="Wingdings" pitchFamily="2" charset="2"/>
              <a:buChar char="q"/>
              <a:defRPr/>
            </a:pPr>
            <a:r>
              <a:rPr lang="cs-CZ" altLang="cs-CZ" sz="1800" u="sng" dirty="0">
                <a:effectLst>
                  <a:outerShdw blurRad="38100" dist="38100" dir="2700000" algn="tl">
                    <a:srgbClr val="000000">
                      <a:alpha val="43137"/>
                    </a:srgbClr>
                  </a:outerShdw>
                </a:effectLst>
              </a:rPr>
              <a:t>peněžní deník</a:t>
            </a:r>
            <a:endParaRPr lang="cs-CZ" altLang="cs-CZ" sz="1800" dirty="0"/>
          </a:p>
          <a:p>
            <a:pPr marL="342900" indent="-342900" algn="just" eaLnBrk="1" hangingPunct="1">
              <a:buFont typeface="Wingdings" pitchFamily="2" charset="2"/>
              <a:buChar char="q"/>
              <a:defRPr/>
            </a:pPr>
            <a:r>
              <a:rPr lang="cs-CZ" altLang="cs-CZ" sz="1800" dirty="0"/>
              <a:t>kniha pohledávek a závazků</a:t>
            </a:r>
          </a:p>
          <a:p>
            <a:pPr marL="342900" indent="-342900" algn="just" eaLnBrk="1" hangingPunct="1">
              <a:buFont typeface="Wingdings" pitchFamily="2" charset="2"/>
              <a:buChar char="q"/>
              <a:defRPr/>
            </a:pPr>
            <a:r>
              <a:rPr lang="cs-CZ" altLang="cs-CZ" sz="1800" dirty="0"/>
              <a:t>pomocné knihy o ostatních složkách majetku</a:t>
            </a:r>
          </a:p>
          <a:p>
            <a:pPr marL="342900" indent="-342900" algn="just" eaLnBrk="1" hangingPunct="1">
              <a:buFont typeface="Wingdings" pitchFamily="2" charset="2"/>
              <a:buChar char="q"/>
              <a:defRPr/>
            </a:pPr>
            <a:r>
              <a:rPr lang="cs-CZ" altLang="cs-CZ" sz="1800" u="sng" dirty="0">
                <a:effectLst>
                  <a:outerShdw blurRad="38100" dist="38100" dir="2700000" algn="tl">
                    <a:srgbClr val="000000">
                      <a:alpha val="43137"/>
                    </a:srgbClr>
                  </a:outerShdw>
                </a:effectLst>
              </a:rPr>
              <a:t>přehled o majetku a závazcích a přehled o příjmech a výdajích</a:t>
            </a:r>
          </a:p>
          <a:p>
            <a:pPr>
              <a:defRPr/>
            </a:pPr>
            <a:endParaRPr lang="cs-CZ" altLang="cs-CZ" kern="0" dirty="0"/>
          </a:p>
        </p:txBody>
      </p:sp>
    </p:spTree>
    <p:extLst>
      <p:ext uri="{BB962C8B-B14F-4D97-AF65-F5344CB8AC3E}">
        <p14:creationId xmlns:p14="http://schemas.microsoft.com/office/powerpoint/2010/main" val="19785907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0946" y="950914"/>
            <a:ext cx="9137767" cy="465291"/>
          </a:xfrm>
        </p:spPr>
        <p:txBody>
          <a:bodyPr/>
          <a:lstStyle/>
          <a:p>
            <a:pPr>
              <a:defRPr/>
            </a:pPr>
            <a:r>
              <a:rPr lang="cs-CZ" altLang="cs-CZ" sz="2400" b="1" dirty="0">
                <a:latin typeface="+mn-lt"/>
              </a:rPr>
              <a:t>Zjednodušený rozsah účetnictví</a:t>
            </a:r>
            <a:endParaRPr lang="cs-CZ" sz="1000" b="1" dirty="0">
              <a:latin typeface="+mn-lt"/>
            </a:endParaRPr>
          </a:p>
        </p:txBody>
      </p:sp>
      <p:sp>
        <p:nvSpPr>
          <p:cNvPr id="14339"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4E8E3602-4E97-48E1-B478-8A5882A65B7D}" type="slidenum">
              <a:rPr lang="cs-CZ" altLang="cs-CZ" sz="1200">
                <a:solidFill>
                  <a:srgbClr val="969696"/>
                </a:solidFill>
              </a:rPr>
              <a:pPr eaLnBrk="1" hangingPunct="1">
                <a:spcBef>
                  <a:spcPct val="0"/>
                </a:spcBef>
                <a:buClrTx/>
                <a:buSzTx/>
                <a:buFontTx/>
                <a:buNone/>
              </a:pPr>
              <a:t>89</a:t>
            </a:fld>
            <a:endParaRPr lang="cs-CZ" altLang="cs-CZ" sz="1200">
              <a:solidFill>
                <a:srgbClr val="969696"/>
              </a:solidFill>
            </a:endParaRPr>
          </a:p>
        </p:txBody>
      </p:sp>
      <p:sp>
        <p:nvSpPr>
          <p:cNvPr id="7" name="Zástupný symbol pro text 2"/>
          <p:cNvSpPr txBox="1">
            <a:spLocks/>
          </p:cNvSpPr>
          <p:nvPr/>
        </p:nvSpPr>
        <p:spPr bwMode="auto">
          <a:xfrm>
            <a:off x="1014761" y="1538868"/>
            <a:ext cx="9003952" cy="45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marL="342900" indent="-342900" algn="just" eaLnBrk="1" hangingPunct="1">
              <a:buFont typeface="Wingdings" pitchFamily="2" charset="2"/>
              <a:buChar char="q"/>
              <a:defRPr/>
            </a:pPr>
            <a:r>
              <a:rPr lang="cs-CZ" altLang="cs-CZ" sz="1800" dirty="0"/>
              <a:t>upraveno zákonem o účetnictví a zmiňovanou vyhláškou</a:t>
            </a:r>
          </a:p>
          <a:p>
            <a:pPr marL="342900" lvl="1" indent="-342900" algn="just" eaLnBrk="1" hangingPunct="1">
              <a:buClr>
                <a:srgbClr val="969696"/>
              </a:buClr>
              <a:buFont typeface="Wingdings" pitchFamily="2" charset="2"/>
              <a:buChar char="q"/>
              <a:defRPr/>
            </a:pPr>
            <a:endParaRPr lang="cs-CZ" altLang="cs-CZ" dirty="0"/>
          </a:p>
          <a:p>
            <a:pPr marL="342900" lvl="1" indent="-342900" algn="just" eaLnBrk="1" hangingPunct="1">
              <a:buClr>
                <a:srgbClr val="969696"/>
              </a:buClr>
              <a:buFont typeface="Wingdings" pitchFamily="2" charset="2"/>
              <a:buChar char="q"/>
              <a:defRPr/>
            </a:pPr>
            <a:r>
              <a:rPr lang="cs-CZ" altLang="cs-CZ" dirty="0"/>
              <a:t>mohou vést vybrané NNO: </a:t>
            </a:r>
          </a:p>
          <a:p>
            <a:pPr marL="800100" lvl="2" indent="-342900" algn="just" eaLnBrk="1" hangingPunct="1">
              <a:buClr>
                <a:srgbClr val="969696"/>
              </a:buClr>
              <a:buFont typeface="Wingdings" pitchFamily="2" charset="2"/>
              <a:buChar char="q"/>
              <a:defRPr/>
            </a:pPr>
            <a:r>
              <a:rPr lang="cs-CZ" altLang="cs-CZ" i="1" dirty="0"/>
              <a:t>spolek a pobočný spolek, odborová organizace, organizace zaměstnavatelů, církve a náboženské společnosti, honební společenstva, obecně prospěšné společnosti, nadační fondy, ústavy, společenství vlastníků jednotek a bytová a sociální družstva</a:t>
            </a:r>
          </a:p>
          <a:p>
            <a:pPr marL="342900" lvl="1" indent="-342900" algn="just" eaLnBrk="1" hangingPunct="1">
              <a:buClr>
                <a:srgbClr val="969696"/>
              </a:buClr>
              <a:buFont typeface="Wingdings" pitchFamily="2" charset="2"/>
              <a:buChar char="q"/>
              <a:defRPr/>
            </a:pPr>
            <a:r>
              <a:rPr lang="cs-CZ" altLang="cs-CZ" dirty="0"/>
              <a:t>za předpokladu, že naplňují atributy mikro a malých účetních jednotek</a:t>
            </a:r>
          </a:p>
          <a:p>
            <a:pPr algn="just" eaLnBrk="1" hangingPunct="1">
              <a:defRPr/>
            </a:pPr>
            <a:r>
              <a:rPr lang="cs-CZ" altLang="cs-CZ" sz="1200" dirty="0">
                <a:solidFill>
                  <a:srgbClr val="000099"/>
                </a:solidFill>
              </a:rPr>
              <a:t>	splňuje alespoň dvě ze tří kritérií: </a:t>
            </a:r>
          </a:p>
          <a:p>
            <a:pPr algn="just" eaLnBrk="1" hangingPunct="1">
              <a:defRPr/>
            </a:pPr>
            <a:r>
              <a:rPr lang="cs-CZ" altLang="cs-CZ" sz="1200" dirty="0">
                <a:solidFill>
                  <a:srgbClr val="000099"/>
                </a:solidFill>
              </a:rPr>
              <a:t>	- aktiva celkem nižší jak 9 mil. Kč (resp. 100 mil. Kč)</a:t>
            </a:r>
          </a:p>
          <a:p>
            <a:pPr algn="just" eaLnBrk="1" hangingPunct="1">
              <a:defRPr/>
            </a:pPr>
            <a:r>
              <a:rPr lang="cs-CZ" altLang="cs-CZ" sz="1200" dirty="0">
                <a:solidFill>
                  <a:srgbClr val="000099"/>
                </a:solidFill>
              </a:rPr>
              <a:t>	- roční úhrn čistého obratu nižší jak 18 mil. Kč (resp. 200 mil. Kč)</a:t>
            </a:r>
          </a:p>
          <a:p>
            <a:pPr algn="just" eaLnBrk="1" hangingPunct="1">
              <a:defRPr/>
            </a:pPr>
            <a:r>
              <a:rPr lang="cs-CZ" altLang="cs-CZ" sz="1200" dirty="0">
                <a:solidFill>
                  <a:srgbClr val="000099"/>
                </a:solidFill>
              </a:rPr>
              <a:t>	- průměrný počet zaměstnanců v průběhu účetního období 10 a méně (resp. 50 a méně)</a:t>
            </a:r>
            <a:endParaRPr lang="cs-CZ" altLang="cs-CZ" sz="1200" dirty="0"/>
          </a:p>
          <a:p>
            <a:pPr marL="342900" indent="-342900" algn="just" eaLnBrk="1" hangingPunct="1">
              <a:buFont typeface="Wingdings" pitchFamily="2" charset="2"/>
              <a:buChar char="q"/>
              <a:defRPr/>
            </a:pPr>
            <a:endParaRPr lang="cs-CZ" altLang="cs-CZ" sz="1800" u="sng" dirty="0">
              <a:effectLst>
                <a:outerShdw blurRad="38100" dist="38100" dir="2700000" algn="tl">
                  <a:srgbClr val="000000">
                    <a:alpha val="43137"/>
                  </a:srgbClr>
                </a:outerShdw>
              </a:effectLst>
            </a:endParaRPr>
          </a:p>
          <a:p>
            <a:pPr marL="342900" indent="-342900" algn="just" eaLnBrk="1" hangingPunct="1">
              <a:spcBef>
                <a:spcPts val="0"/>
              </a:spcBef>
              <a:buFont typeface="Wingdings" pitchFamily="2" charset="2"/>
              <a:buChar char="q"/>
              <a:defRPr/>
            </a:pPr>
            <a:r>
              <a:rPr lang="cs-CZ" altLang="cs-CZ" sz="1800" u="sng" dirty="0">
                <a:effectLst>
                  <a:outerShdw blurRad="38100" dist="38100" dir="2700000" algn="tl">
                    <a:srgbClr val="000000">
                      <a:alpha val="43137"/>
                    </a:srgbClr>
                  </a:outerShdw>
                </a:effectLst>
              </a:rPr>
              <a:t>„zjednodušený“ účetní rozvrh</a:t>
            </a:r>
            <a:r>
              <a:rPr lang="cs-CZ" altLang="cs-CZ" sz="1800" dirty="0">
                <a:effectLst>
                  <a:outerShdw blurRad="38100" dist="38100" dir="2700000" algn="tl">
                    <a:srgbClr val="000000">
                      <a:alpha val="43137"/>
                    </a:srgbClr>
                  </a:outerShdw>
                </a:effectLst>
              </a:rPr>
              <a:t> </a:t>
            </a:r>
            <a:r>
              <a:rPr lang="cs-CZ" altLang="cs-CZ" sz="1200" dirty="0">
                <a:solidFill>
                  <a:srgbClr val="000099"/>
                </a:solidFill>
              </a:rPr>
              <a:t>– pouze účtové třídy a účtové skupiny</a:t>
            </a:r>
          </a:p>
          <a:p>
            <a:pPr marL="342900" indent="-342900" algn="just" eaLnBrk="1" hangingPunct="1">
              <a:spcBef>
                <a:spcPts val="0"/>
              </a:spcBef>
              <a:buFont typeface="Wingdings" pitchFamily="2" charset="2"/>
              <a:buChar char="q"/>
              <a:defRPr/>
            </a:pPr>
            <a:r>
              <a:rPr lang="cs-CZ" altLang="cs-CZ" sz="1800" dirty="0"/>
              <a:t>možnost </a:t>
            </a:r>
            <a:r>
              <a:rPr lang="cs-CZ" altLang="cs-CZ" sz="1800" u="sng" dirty="0">
                <a:effectLst>
                  <a:outerShdw blurRad="38100" dist="38100" dir="2700000" algn="tl">
                    <a:srgbClr val="000000">
                      <a:alpha val="43137"/>
                    </a:srgbClr>
                  </a:outerShdw>
                </a:effectLst>
              </a:rPr>
              <a:t>amerického deníku</a:t>
            </a:r>
            <a:r>
              <a:rPr lang="cs-CZ" altLang="cs-CZ" sz="2800" dirty="0">
                <a:effectLst>
                  <a:outerShdw blurRad="38100" dist="38100" dir="2700000" algn="tl">
                    <a:srgbClr val="000000">
                      <a:alpha val="43137"/>
                    </a:srgbClr>
                  </a:outerShdw>
                </a:effectLst>
              </a:rPr>
              <a:t> </a:t>
            </a:r>
            <a:r>
              <a:rPr lang="cs-CZ" altLang="cs-CZ" sz="1200" dirty="0">
                <a:solidFill>
                  <a:srgbClr val="000099"/>
                </a:solidFill>
              </a:rPr>
              <a:t>– spojení hlavní knihy a účetního deníku</a:t>
            </a:r>
            <a:endParaRPr lang="cs-CZ" altLang="cs-CZ" sz="1800" u="sng" dirty="0">
              <a:effectLst>
                <a:outerShdw blurRad="38100" dist="38100" dir="2700000" algn="tl">
                  <a:srgbClr val="000000">
                    <a:alpha val="43137"/>
                  </a:srgbClr>
                </a:outerShdw>
              </a:effectLst>
            </a:endParaRPr>
          </a:p>
          <a:p>
            <a:pPr marL="342900" indent="-342900" algn="just" eaLnBrk="1" hangingPunct="1">
              <a:spcBef>
                <a:spcPts val="0"/>
              </a:spcBef>
              <a:buFont typeface="Wingdings" pitchFamily="2" charset="2"/>
              <a:buChar char="q"/>
              <a:defRPr/>
            </a:pPr>
            <a:r>
              <a:rPr lang="cs-CZ" altLang="cs-CZ" sz="1800" dirty="0"/>
              <a:t>netřeba účtovat o předvídatelných a možných ztrátách a ziscích </a:t>
            </a:r>
          </a:p>
          <a:p>
            <a:pPr marL="342900" indent="-342900" algn="just" eaLnBrk="1" hangingPunct="1">
              <a:spcBef>
                <a:spcPts val="0"/>
              </a:spcBef>
              <a:buFont typeface="Wingdings" pitchFamily="2" charset="2"/>
              <a:buChar char="q"/>
              <a:defRPr/>
            </a:pPr>
            <a:r>
              <a:rPr lang="cs-CZ" altLang="cs-CZ" sz="1800" u="sng" dirty="0">
                <a:effectLst>
                  <a:outerShdw blurRad="38100" dist="38100" dir="2700000" algn="tl">
                    <a:srgbClr val="000000">
                      <a:alpha val="43137"/>
                    </a:srgbClr>
                  </a:outerShdw>
                </a:effectLst>
              </a:rPr>
              <a:t>zjednodušený rozsah účetní závěrky</a:t>
            </a:r>
            <a:endParaRPr lang="cs-CZ" altLang="cs-CZ" sz="1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410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 sestavování rozpočtu</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smtClean="0">
                <a:solidFill>
                  <a:srgbClr val="FF0000"/>
                </a:solidFill>
              </a:rPr>
              <a:t>směrnice</a:t>
            </a:r>
            <a:r>
              <a:rPr lang="cs-CZ" dirty="0" smtClean="0"/>
              <a:t> pro sestavování rozpočtu </a:t>
            </a:r>
          </a:p>
          <a:p>
            <a:pPr marL="0" indent="0">
              <a:buNone/>
            </a:pPr>
            <a:r>
              <a:rPr lang="cs-CZ" dirty="0" smtClean="0"/>
              <a:t>Obsahem směrnic jsou </a:t>
            </a:r>
            <a:r>
              <a:rPr lang="cs-CZ" b="1" dirty="0" smtClean="0"/>
              <a:t>postupy a metody</a:t>
            </a:r>
            <a:r>
              <a:rPr lang="cs-CZ" dirty="0" smtClean="0"/>
              <a:t> sestavování rozpočtu, </a:t>
            </a:r>
            <a:r>
              <a:rPr lang="cs-CZ" b="1" dirty="0" smtClean="0"/>
              <a:t>informační zdroje </a:t>
            </a:r>
            <a:r>
              <a:rPr lang="cs-CZ" dirty="0" smtClean="0"/>
              <a:t>potřebné k sestavení rozpočtu, </a:t>
            </a:r>
            <a:r>
              <a:rPr lang="cs-CZ" b="1" dirty="0" smtClean="0"/>
              <a:t>časový harmonogram </a:t>
            </a:r>
            <a:r>
              <a:rPr lang="cs-CZ" dirty="0" smtClean="0"/>
              <a:t>a termíny odevzdání návrhů rozpočtu ke schválení, </a:t>
            </a:r>
            <a:r>
              <a:rPr lang="cs-CZ" b="1" dirty="0" smtClean="0"/>
              <a:t>zodpovědné osoby </a:t>
            </a:r>
            <a:r>
              <a:rPr lang="cs-CZ" dirty="0" smtClean="0"/>
              <a:t>za jednotlivé etapy sestavování rozpočtu a za jednotlivá data. </a:t>
            </a:r>
          </a:p>
          <a:p>
            <a:pPr marL="0" indent="0">
              <a:buNone/>
            </a:pPr>
            <a:endParaRPr lang="cs-CZ" dirty="0" smtClean="0"/>
          </a:p>
          <a:p>
            <a:r>
              <a:rPr lang="cs-CZ" dirty="0" smtClean="0"/>
              <a:t>je důležité určit </a:t>
            </a:r>
            <a:r>
              <a:rPr lang="cs-CZ" dirty="0" smtClean="0">
                <a:solidFill>
                  <a:srgbClr val="FF0000"/>
                </a:solidFill>
              </a:rPr>
              <a:t>tým řídících pracovníků</a:t>
            </a:r>
            <a:r>
              <a:rPr lang="cs-CZ" dirty="0" smtClean="0"/>
              <a:t>, kteří se budou podílet na tvorbě rozpočtů. </a:t>
            </a:r>
          </a:p>
          <a:p>
            <a:pPr marL="0" indent="0">
              <a:buNone/>
            </a:pPr>
            <a:r>
              <a:rPr lang="cs-CZ" dirty="0" smtClean="0"/>
              <a:t>V týmu musí být zastoupeny všechny hlavní útvary podniku (</a:t>
            </a:r>
            <a:r>
              <a:rPr lang="cs-CZ" b="1" dirty="0" smtClean="0"/>
              <a:t>ekonomické oddělení, vedoucí výkonných středisek </a:t>
            </a:r>
            <a:r>
              <a:rPr lang="cs-CZ" dirty="0" smtClean="0"/>
              <a:t>atd.). Takto sestavený tým zajistí potřebnou koordinaci různých útvarů organizace při sestavování střediskových rozpočtů a zároveň by měl zajistit i požadavek na reálnost nastavených cílů jednotlivých útvarů. </a:t>
            </a:r>
            <a:endParaRPr lang="cs-CZ" dirty="0"/>
          </a:p>
        </p:txBody>
      </p:sp>
    </p:spTree>
    <p:extLst>
      <p:ext uri="{BB962C8B-B14F-4D97-AF65-F5344CB8AC3E}">
        <p14:creationId xmlns:p14="http://schemas.microsoft.com/office/powerpoint/2010/main" val="4134889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2098" y="950915"/>
            <a:ext cx="9126615" cy="509896"/>
          </a:xfrm>
        </p:spPr>
        <p:txBody>
          <a:bodyPr/>
          <a:lstStyle/>
          <a:p>
            <a:pPr>
              <a:defRPr/>
            </a:pPr>
            <a:r>
              <a:rPr lang="cs-CZ" altLang="cs-CZ" sz="2400" b="1" dirty="0">
                <a:latin typeface="+mn-lt"/>
              </a:rPr>
              <a:t>Účetnictví v plném rozsahu</a:t>
            </a:r>
            <a:endParaRPr lang="cs-CZ" sz="1000" b="1" dirty="0">
              <a:latin typeface="+mn-lt"/>
            </a:endParaRPr>
          </a:p>
        </p:txBody>
      </p:sp>
      <p:sp>
        <p:nvSpPr>
          <p:cNvPr id="15363"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469C2ECC-B581-4356-9C88-A6AFC2D98029}" type="slidenum">
              <a:rPr lang="cs-CZ" altLang="cs-CZ" sz="1200">
                <a:solidFill>
                  <a:srgbClr val="969696"/>
                </a:solidFill>
              </a:rPr>
              <a:pPr eaLnBrk="1" hangingPunct="1">
                <a:spcBef>
                  <a:spcPct val="0"/>
                </a:spcBef>
                <a:buClrTx/>
                <a:buSzTx/>
                <a:buFontTx/>
                <a:buNone/>
              </a:pPr>
              <a:t>90</a:t>
            </a:fld>
            <a:endParaRPr lang="cs-CZ" altLang="cs-CZ" sz="1200">
              <a:solidFill>
                <a:srgbClr val="969696"/>
              </a:solidFill>
            </a:endParaRPr>
          </a:p>
        </p:txBody>
      </p:sp>
      <p:sp>
        <p:nvSpPr>
          <p:cNvPr id="7" name="Zástupný symbol pro text 2"/>
          <p:cNvSpPr txBox="1">
            <a:spLocks/>
          </p:cNvSpPr>
          <p:nvPr/>
        </p:nvSpPr>
        <p:spPr bwMode="auto">
          <a:xfrm>
            <a:off x="1025912" y="1717288"/>
            <a:ext cx="9801922" cy="422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l" rtl="0" eaLnBrk="0" fontAlgn="base" hangingPunct="0">
              <a:spcBef>
                <a:spcPct val="20000"/>
              </a:spcBef>
              <a:spcAft>
                <a:spcPct val="0"/>
              </a:spcAft>
              <a:buClr>
                <a:srgbClr val="969696"/>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hlink"/>
              </a:buClr>
              <a:buSzPct val="80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folHlink"/>
              </a:buClr>
              <a:buSzPct val="8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accent2"/>
              </a:buClr>
              <a:buSzPct val="90000"/>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accent1"/>
              </a:buClr>
              <a:buFont typeface="Wingdings" pitchFamily="2" charset="2"/>
              <a:buNone/>
              <a:defRPr sz="1400">
                <a:solidFill>
                  <a:schemeClr val="tx1"/>
                </a:solidFill>
                <a:latin typeface="+mn-lt"/>
              </a:defRPr>
            </a:lvl5pPr>
            <a:lvl6pPr marL="2286000" indent="0" algn="l" rtl="0" fontAlgn="base">
              <a:spcBef>
                <a:spcPct val="20000"/>
              </a:spcBef>
              <a:spcAft>
                <a:spcPct val="0"/>
              </a:spcAft>
              <a:buClr>
                <a:schemeClr val="accent1"/>
              </a:buClr>
              <a:buFont typeface="Wingdings" pitchFamily="2" charset="2"/>
              <a:buNone/>
              <a:defRPr sz="1400">
                <a:solidFill>
                  <a:schemeClr val="tx1"/>
                </a:solidFill>
                <a:latin typeface="+mn-lt"/>
              </a:defRPr>
            </a:lvl6pPr>
            <a:lvl7pPr marL="2743200" indent="0" algn="l" rtl="0" fontAlgn="base">
              <a:spcBef>
                <a:spcPct val="20000"/>
              </a:spcBef>
              <a:spcAft>
                <a:spcPct val="0"/>
              </a:spcAft>
              <a:buClr>
                <a:schemeClr val="accent1"/>
              </a:buClr>
              <a:buFont typeface="Wingdings" pitchFamily="2" charset="2"/>
              <a:buNone/>
              <a:defRPr sz="1400">
                <a:solidFill>
                  <a:schemeClr val="tx1"/>
                </a:solidFill>
                <a:latin typeface="+mn-lt"/>
              </a:defRPr>
            </a:lvl7pPr>
            <a:lvl8pPr marL="3200400" indent="0" algn="l" rtl="0" fontAlgn="base">
              <a:spcBef>
                <a:spcPct val="20000"/>
              </a:spcBef>
              <a:spcAft>
                <a:spcPct val="0"/>
              </a:spcAft>
              <a:buClr>
                <a:schemeClr val="accent1"/>
              </a:buClr>
              <a:buFont typeface="Wingdings" pitchFamily="2" charset="2"/>
              <a:buNone/>
              <a:defRPr sz="1400">
                <a:solidFill>
                  <a:schemeClr val="tx1"/>
                </a:solidFill>
                <a:latin typeface="+mn-lt"/>
              </a:defRPr>
            </a:lvl8pPr>
            <a:lvl9pPr marL="3657600" indent="0" algn="l" rtl="0" fontAlgn="base">
              <a:spcBef>
                <a:spcPct val="20000"/>
              </a:spcBef>
              <a:spcAft>
                <a:spcPct val="0"/>
              </a:spcAft>
              <a:buClr>
                <a:schemeClr val="accent1"/>
              </a:buClr>
              <a:buFont typeface="Wingdings" pitchFamily="2" charset="2"/>
              <a:buNone/>
              <a:defRPr sz="1400">
                <a:solidFill>
                  <a:schemeClr val="tx1"/>
                </a:solidFill>
                <a:latin typeface="+mn-lt"/>
              </a:defRPr>
            </a:lvl9pPr>
          </a:lstStyle>
          <a:p>
            <a:pPr marL="342900" lvl="1" indent="-342900" algn="just" eaLnBrk="1" hangingPunct="1">
              <a:buClr>
                <a:srgbClr val="969696"/>
              </a:buClr>
              <a:buFont typeface="Wingdings" pitchFamily="2" charset="2"/>
              <a:buChar char="q"/>
              <a:defRPr/>
            </a:pPr>
            <a:r>
              <a:rPr lang="cs-CZ" altLang="cs-CZ" dirty="0"/>
              <a:t>upraveno zákonem o účetnictví a zmiňovanou vyhláškou</a:t>
            </a:r>
          </a:p>
          <a:p>
            <a:pPr marL="342900" lvl="1" indent="-342900" algn="just" eaLnBrk="1" hangingPunct="1">
              <a:buClr>
                <a:srgbClr val="969696"/>
              </a:buClr>
              <a:buFont typeface="Wingdings" pitchFamily="2" charset="2"/>
              <a:buChar char="q"/>
              <a:defRPr/>
            </a:pPr>
            <a:endParaRPr lang="en-US" altLang="cs-CZ" dirty="0"/>
          </a:p>
          <a:p>
            <a:pPr marL="342900" lvl="1" indent="-342900" algn="just" eaLnBrk="1" hangingPunct="1">
              <a:buClr>
                <a:srgbClr val="969696"/>
              </a:buClr>
              <a:buFont typeface="Wingdings" pitchFamily="2" charset="2"/>
              <a:buChar char="q"/>
              <a:defRPr/>
            </a:pPr>
            <a:r>
              <a:rPr lang="en-US" altLang="cs-CZ" dirty="0"/>
              <a:t>v </a:t>
            </a:r>
            <a:r>
              <a:rPr lang="en-US" altLang="cs-CZ" dirty="0" err="1"/>
              <a:t>podstatě</a:t>
            </a:r>
            <a:r>
              <a:rPr lang="en-US" altLang="cs-CZ" dirty="0"/>
              <a:t> </a:t>
            </a:r>
            <a:r>
              <a:rPr lang="cs-CZ" altLang="cs-CZ" dirty="0"/>
              <a:t>tak</a:t>
            </a:r>
            <a:r>
              <a:rPr lang="cs-CZ" altLang="cs-CZ" dirty="0"/>
              <a:t>, jak je zvykem pro ziskové </a:t>
            </a:r>
            <a:r>
              <a:rPr lang="cs-CZ" altLang="cs-CZ" dirty="0"/>
              <a:t>organizace</a:t>
            </a:r>
            <a:endParaRPr lang="en-US" altLang="cs-CZ" dirty="0"/>
          </a:p>
          <a:p>
            <a:pPr marL="800100" lvl="2" indent="-342900" algn="just" eaLnBrk="1" hangingPunct="1">
              <a:buClr>
                <a:srgbClr val="969696"/>
              </a:buClr>
              <a:buFont typeface="Wingdings" pitchFamily="2" charset="2"/>
              <a:buChar char="q"/>
              <a:defRPr/>
            </a:pPr>
            <a:r>
              <a:rPr lang="cs-CZ" altLang="cs-CZ" dirty="0"/>
              <a:t>„lepší</a:t>
            </a:r>
            <a:r>
              <a:rPr lang="cs-CZ" altLang="cs-CZ" dirty="0"/>
              <a:t>“ uspořádání dat – více přehledné</a:t>
            </a:r>
            <a:r>
              <a:rPr lang="cs-CZ" altLang="cs-CZ" dirty="0"/>
              <a:t>...</a:t>
            </a:r>
            <a:endParaRPr lang="en-US" altLang="cs-CZ" dirty="0"/>
          </a:p>
          <a:p>
            <a:pPr marL="800100" lvl="2" indent="-342900" algn="just" eaLnBrk="1" hangingPunct="1">
              <a:buClr>
                <a:srgbClr val="969696"/>
              </a:buClr>
              <a:buFont typeface="Wingdings" pitchFamily="2" charset="2"/>
              <a:buChar char="q"/>
              <a:defRPr/>
            </a:pPr>
            <a:r>
              <a:rPr lang="cs-CZ" altLang="cs-CZ" dirty="0"/>
              <a:t>více </a:t>
            </a:r>
            <a:r>
              <a:rPr lang="cs-CZ" altLang="cs-CZ" dirty="0"/>
              <a:t>výkazů, které jsou více podrobné…</a:t>
            </a:r>
          </a:p>
          <a:p>
            <a:pPr marL="285750" indent="-285750" algn="just" eaLnBrk="1" hangingPunct="1">
              <a:buFont typeface="Wingdings" pitchFamily="2" charset="2"/>
              <a:buChar char="q"/>
              <a:defRPr/>
            </a:pPr>
            <a:endParaRPr lang="cs-CZ" altLang="cs-CZ" sz="1800" dirty="0">
              <a:solidFill>
                <a:srgbClr val="000099"/>
              </a:solidFill>
            </a:endParaRPr>
          </a:p>
          <a:p>
            <a:pPr marL="285750" indent="-285750" algn="just" eaLnBrk="1" hangingPunct="1">
              <a:buFont typeface="Wingdings" pitchFamily="2" charset="2"/>
              <a:buChar char="q"/>
              <a:defRPr/>
            </a:pPr>
            <a:r>
              <a:rPr lang="cs-CZ" altLang="cs-CZ" sz="1800" dirty="0"/>
              <a:t>účetnictví v plném rozsahu poskytuje údaje, se kterými se následně lépe pracuje při případné analýze ekonomického chodu organizace</a:t>
            </a:r>
          </a:p>
          <a:p>
            <a:pPr marL="285750" indent="-285750" algn="just" eaLnBrk="1" hangingPunct="1">
              <a:buFont typeface="Wingdings" pitchFamily="2" charset="2"/>
              <a:buChar char="q"/>
              <a:defRPr/>
            </a:pPr>
            <a:endParaRPr lang="cs-CZ" altLang="cs-CZ" sz="1800" dirty="0"/>
          </a:p>
          <a:p>
            <a:pPr marL="285750" indent="-285750" algn="just" eaLnBrk="1" hangingPunct="1">
              <a:buFont typeface="Wingdings" pitchFamily="2" charset="2"/>
              <a:buChar char="q"/>
              <a:defRPr/>
            </a:pPr>
            <a:r>
              <a:rPr lang="cs-CZ" altLang="cs-CZ" sz="1800" dirty="0"/>
              <a:t>některé neziskové organizace však „dokonalé“ výkazy </a:t>
            </a:r>
            <a:r>
              <a:rPr lang="cs-CZ" altLang="cs-CZ" sz="1800" dirty="0" smtClean="0"/>
              <a:t>nepotřebují a </a:t>
            </a:r>
            <a:r>
              <a:rPr lang="cs-CZ" altLang="cs-CZ" sz="1800" dirty="0"/>
              <a:t>z toho důvodu volí jednodušší formu vedení účetnictví</a:t>
            </a:r>
          </a:p>
          <a:p>
            <a:pPr marL="342900" indent="-342900">
              <a:buFont typeface="Wingdings" pitchFamily="2" charset="2"/>
              <a:buChar char="q"/>
              <a:defRPr/>
            </a:pPr>
            <a:endParaRPr lang="cs-CZ" altLang="cs-CZ" sz="1800" kern="0" dirty="0"/>
          </a:p>
          <a:p>
            <a:pPr marL="342900" indent="-342900">
              <a:buFont typeface="Wingdings" pitchFamily="2" charset="2"/>
              <a:buChar char="q"/>
              <a:defRPr/>
            </a:pPr>
            <a:r>
              <a:rPr lang="cs-CZ" altLang="cs-CZ" sz="1800" u="sng" dirty="0">
                <a:effectLst>
                  <a:outerShdw blurRad="38100" dist="38100" dir="2700000" algn="tl">
                    <a:srgbClr val="000000">
                      <a:alpha val="43137"/>
                    </a:srgbClr>
                  </a:outerShdw>
                </a:effectLst>
              </a:rPr>
              <a:t>„úplný“ </a:t>
            </a:r>
            <a:r>
              <a:rPr lang="cs-CZ" altLang="cs-CZ" sz="1800" u="sng" dirty="0">
                <a:effectLst>
                  <a:outerShdw blurRad="38100" dist="38100" dir="2700000" algn="tl">
                    <a:srgbClr val="000000">
                      <a:alpha val="43137"/>
                    </a:srgbClr>
                  </a:outerShdw>
                </a:effectLst>
              </a:rPr>
              <a:t>účetní rozvrh</a:t>
            </a:r>
            <a:r>
              <a:rPr lang="en-US" altLang="cs-CZ" sz="1800" dirty="0">
                <a:effectLst>
                  <a:outerShdw blurRad="38100" dist="38100" dir="2700000" algn="tl">
                    <a:srgbClr val="000000">
                      <a:alpha val="43137"/>
                    </a:srgbClr>
                  </a:outerShdw>
                </a:effectLst>
              </a:rPr>
              <a:t> </a:t>
            </a:r>
            <a:r>
              <a:rPr lang="cs-CZ" altLang="cs-CZ" sz="1200" dirty="0" smtClean="0">
                <a:solidFill>
                  <a:srgbClr val="000099"/>
                </a:solidFill>
              </a:rPr>
              <a:t>– odlišnosti proti rozvrhu v ziskovém sektoru</a:t>
            </a:r>
          </a:p>
          <a:p>
            <a:pPr marL="342900" indent="-342900">
              <a:buFont typeface="Wingdings" pitchFamily="2" charset="2"/>
              <a:buChar char="q"/>
              <a:defRPr/>
            </a:pPr>
            <a:r>
              <a:rPr lang="cs-CZ" altLang="cs-CZ" sz="1800" dirty="0" smtClean="0"/>
              <a:t>práce účetním deníkem a hlavní knihou</a:t>
            </a:r>
            <a:endParaRPr lang="en-US" altLang="cs-CZ" sz="1200" dirty="0" smtClean="0">
              <a:solidFill>
                <a:srgbClr val="000099"/>
              </a:solidFill>
            </a:endParaRPr>
          </a:p>
          <a:p>
            <a:pPr marL="342900" indent="-342900">
              <a:buFont typeface="Wingdings" pitchFamily="2" charset="2"/>
              <a:buChar char="q"/>
              <a:defRPr/>
            </a:pPr>
            <a:endParaRPr lang="cs-CZ" altLang="cs-CZ" kern="0" dirty="0"/>
          </a:p>
          <a:p>
            <a:pPr marL="342900" indent="-342900">
              <a:buFont typeface="Wingdings" pitchFamily="2" charset="2"/>
              <a:buChar char="q"/>
              <a:defRPr/>
            </a:pPr>
            <a:endParaRPr lang="cs-CZ" altLang="cs-CZ" kern="0" dirty="0"/>
          </a:p>
          <a:p>
            <a:pPr marL="342900" indent="-342900">
              <a:buFont typeface="Wingdings" pitchFamily="2" charset="2"/>
              <a:buChar char="q"/>
              <a:defRPr/>
            </a:pPr>
            <a:endParaRPr lang="cs-CZ" altLang="cs-CZ" kern="0" dirty="0"/>
          </a:p>
        </p:txBody>
      </p:sp>
    </p:spTree>
    <p:extLst>
      <p:ext uri="{BB962C8B-B14F-4D97-AF65-F5344CB8AC3E}">
        <p14:creationId xmlns:p14="http://schemas.microsoft.com/office/powerpoint/2010/main" val="12686751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Potrojné účetnictví</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pic>
        <p:nvPicPr>
          <p:cNvPr id="5" name="Zástupný symbol pro obsah 4"/>
          <p:cNvPicPr>
            <a:picLocks noGrp="1"/>
          </p:cNvPicPr>
          <p:nvPr>
            <p:ph idx="1"/>
          </p:nvPr>
        </p:nvPicPr>
        <p:blipFill rotWithShape="1">
          <a:blip r:embed="rId2"/>
          <a:srcRect l="11736" t="24784" r="29724" b="24173"/>
          <a:stretch/>
        </p:blipFill>
        <p:spPr bwMode="auto">
          <a:xfrm>
            <a:off x="2033588" y="2093163"/>
            <a:ext cx="8322178" cy="4155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27565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Účetní závěrka</a:t>
            </a:r>
            <a:endParaRPr lang="cs-CZ" dirty="0"/>
          </a:p>
        </p:txBody>
      </p:sp>
      <p:sp>
        <p:nvSpPr>
          <p:cNvPr id="6" name="Zástupný symbol pro obsah 5"/>
          <p:cNvSpPr>
            <a:spLocks noGrp="1"/>
          </p:cNvSpPr>
          <p:nvPr>
            <p:ph idx="1"/>
          </p:nvPr>
        </p:nvSpPr>
        <p:spPr/>
        <p:txBody>
          <a:bodyPr/>
          <a:lstStyle/>
          <a:p>
            <a:r>
              <a:rPr lang="cs-CZ" dirty="0" smtClean="0"/>
              <a:t>Vyvrcholením </a:t>
            </a:r>
            <a:r>
              <a:rPr lang="cs-CZ" dirty="0"/>
              <a:t>účetních prací za celé účetní období je </a:t>
            </a:r>
            <a:r>
              <a:rPr lang="cs-CZ" b="1" dirty="0"/>
              <a:t>účetní závěrka</a:t>
            </a:r>
            <a:r>
              <a:rPr lang="cs-CZ" dirty="0"/>
              <a:t>. </a:t>
            </a:r>
            <a:endParaRPr lang="cs-CZ" dirty="0" smtClean="0"/>
          </a:p>
          <a:p>
            <a:r>
              <a:rPr lang="cs-CZ" dirty="0" smtClean="0"/>
              <a:t>Té </a:t>
            </a:r>
            <a:r>
              <a:rPr lang="cs-CZ" dirty="0"/>
              <a:t>předchází </a:t>
            </a:r>
            <a:r>
              <a:rPr lang="cs-CZ" b="1" dirty="0"/>
              <a:t>účetní uzávěrka</a:t>
            </a:r>
            <a:r>
              <a:rPr lang="cs-CZ" dirty="0"/>
              <a:t>, která zahrnuje celou řadu činností od inventarizace, zjištění výsledku hospodaření (dále jen „VH</a:t>
            </a:r>
            <a:r>
              <a:rPr lang="cs-CZ" dirty="0" smtClean="0"/>
              <a:t>“) až </a:t>
            </a:r>
            <a:r>
              <a:rPr lang="cs-CZ" dirty="0"/>
              <a:t>po uzavření všech účtů</a:t>
            </a:r>
            <a:r>
              <a:rPr lang="cs-CZ" dirty="0" smtClean="0"/>
              <a:t>.</a:t>
            </a:r>
          </a:p>
          <a:p>
            <a:endParaRPr lang="cs-CZ" dirty="0"/>
          </a:p>
          <a:p>
            <a:r>
              <a:rPr lang="cs-CZ" dirty="0"/>
              <a:t>Účetní závěrku tvoří rozvaha, výkaz zisku a ztráty (dále jen „VZZ“) a příloha.</a:t>
            </a:r>
            <a:r>
              <a:rPr lang="cs-CZ" dirty="0" smtClean="0"/>
              <a:t> </a:t>
            </a:r>
            <a:endParaRPr lang="cs-CZ" dirty="0"/>
          </a:p>
        </p:txBody>
      </p:sp>
      <p:sp>
        <p:nvSpPr>
          <p:cNvPr id="4" name="Zástupný symbol pro číslo snímku 3"/>
          <p:cNvSpPr>
            <a:spLocks noGrp="1"/>
          </p:cNvSpPr>
          <p:nvPr>
            <p:ph type="sldNum" sz="quarter" idx="11"/>
          </p:nvPr>
        </p:nvSpPr>
        <p:spPr/>
        <p:txBody>
          <a:bodyPr/>
          <a:lstStyle/>
          <a:p>
            <a:fld id="{B7F5D36C-8A95-44A1-B2E3-4B4CEE4AA93A}" type="slidenum">
              <a:rPr lang="cs-CZ" altLang="cs-CZ" smtClean="0"/>
              <a:pPr/>
              <a:t>92</a:t>
            </a:fld>
            <a:endParaRPr lang="cs-CZ" altLang="cs-CZ" dirty="0"/>
          </a:p>
        </p:txBody>
      </p:sp>
    </p:spTree>
    <p:extLst>
      <p:ext uri="{BB962C8B-B14F-4D97-AF65-F5344CB8AC3E}">
        <p14:creationId xmlns:p14="http://schemas.microsoft.com/office/powerpoint/2010/main" val="4053365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3610" y="950915"/>
            <a:ext cx="9015103" cy="587954"/>
          </a:xfrm>
        </p:spPr>
        <p:txBody>
          <a:bodyPr>
            <a:normAutofit fontScale="90000"/>
          </a:bodyPr>
          <a:lstStyle/>
          <a:p>
            <a:pPr>
              <a:defRPr/>
            </a:pPr>
            <a:r>
              <a:rPr lang="cs-CZ" altLang="cs-CZ" sz="3200" dirty="0">
                <a:latin typeface="+mn-lt"/>
              </a:rPr>
              <a:t>Účetní výkazy – účetní závěrka</a:t>
            </a:r>
            <a:r>
              <a:rPr lang="cs-CZ" sz="2400" dirty="0"/>
              <a:t/>
            </a:r>
            <a:br>
              <a:rPr lang="cs-CZ" sz="2400" dirty="0"/>
            </a:br>
            <a:endParaRPr lang="cs-CZ" sz="1000" dirty="0"/>
          </a:p>
        </p:txBody>
      </p:sp>
      <p:sp>
        <p:nvSpPr>
          <p:cNvPr id="15363" name="Zástupný symbol pro text 2"/>
          <p:cNvSpPr>
            <a:spLocks noGrp="1"/>
          </p:cNvSpPr>
          <p:nvPr>
            <p:ph type="body" idx="1"/>
          </p:nvPr>
        </p:nvSpPr>
        <p:spPr>
          <a:xfrm>
            <a:off x="1003610" y="1773044"/>
            <a:ext cx="9199756" cy="4505093"/>
          </a:xfrm>
        </p:spPr>
        <p:txBody>
          <a:bodyPr anchor="t"/>
          <a:lstStyle/>
          <a:p>
            <a:pPr marL="342900" lvl="1" indent="-342900" algn="just">
              <a:buClr>
                <a:srgbClr val="969696"/>
              </a:buClr>
              <a:buFont typeface="Wingdings" pitchFamily="2" charset="2"/>
              <a:buChar char="q"/>
              <a:defRPr/>
            </a:pPr>
            <a:r>
              <a:rPr lang="cs-CZ" altLang="cs-CZ" b="1" u="sng" kern="1200" dirty="0" smtClean="0">
                <a:solidFill>
                  <a:schemeClr val="tx1"/>
                </a:solidFill>
              </a:rPr>
              <a:t>výkaz zisku a ztráty</a:t>
            </a:r>
            <a:r>
              <a:rPr lang="cs-CZ" altLang="cs-CZ" b="1" kern="1200" dirty="0" smtClean="0">
                <a:solidFill>
                  <a:schemeClr val="tx1"/>
                </a:solidFill>
              </a:rPr>
              <a:t> </a:t>
            </a:r>
            <a:r>
              <a:rPr lang="cs-CZ" altLang="cs-CZ" kern="1200" dirty="0" smtClean="0">
                <a:solidFill>
                  <a:schemeClr val="tx1"/>
                </a:solidFill>
              </a:rPr>
              <a:t>(</a:t>
            </a:r>
            <a:r>
              <a:rPr lang="cs-CZ" altLang="cs-CZ" sz="1200" dirty="0">
                <a:solidFill>
                  <a:schemeClr val="tx1"/>
                </a:solidFill>
              </a:rPr>
              <a:t>údaje o nákladech a výnosech za rok činnosti organizace</a:t>
            </a:r>
            <a:r>
              <a:rPr lang="cs-CZ" altLang="cs-CZ" kern="1200" dirty="0" smtClean="0">
                <a:solidFill>
                  <a:schemeClr val="tx1"/>
                </a:solidFill>
              </a:rPr>
              <a:t>) přizpůsoben pro členění nákladů na hlavní a doplňkovou činnost</a:t>
            </a:r>
          </a:p>
          <a:p>
            <a:pPr marL="342900" lvl="1" indent="-342900" algn="just">
              <a:buClr>
                <a:srgbClr val="969696"/>
              </a:buClr>
              <a:buFont typeface="Wingdings" pitchFamily="2" charset="2"/>
              <a:buChar char="q"/>
              <a:defRPr/>
            </a:pPr>
            <a:endParaRPr lang="cs-CZ" altLang="cs-CZ" kern="1200" dirty="0" smtClean="0">
              <a:solidFill>
                <a:schemeClr val="tx1"/>
              </a:solidFill>
            </a:endParaRPr>
          </a:p>
          <a:p>
            <a:pPr marL="342900" lvl="1" indent="-342900" algn="just">
              <a:buClr>
                <a:srgbClr val="969696"/>
              </a:buClr>
              <a:buFont typeface="Wingdings" pitchFamily="2" charset="2"/>
              <a:buChar char="q"/>
              <a:defRPr/>
            </a:pPr>
            <a:r>
              <a:rPr lang="cs-CZ" altLang="cs-CZ" b="1" u="sng" kern="1200" dirty="0" smtClean="0">
                <a:solidFill>
                  <a:schemeClr val="tx1"/>
                </a:solidFill>
              </a:rPr>
              <a:t>rozvaha</a:t>
            </a:r>
            <a:r>
              <a:rPr lang="cs-CZ" altLang="cs-CZ" kern="1200" dirty="0" smtClean="0">
                <a:solidFill>
                  <a:schemeClr val="tx1"/>
                </a:solidFill>
              </a:rPr>
              <a:t> (bilance) </a:t>
            </a:r>
            <a:r>
              <a:rPr lang="cs-CZ" altLang="cs-CZ" sz="1200" dirty="0">
                <a:solidFill>
                  <a:schemeClr val="tx1"/>
                </a:solidFill>
              </a:rPr>
              <a:t>– základní přehled o majetku organizace a způsobu jeho krytí</a:t>
            </a:r>
          </a:p>
          <a:p>
            <a:pPr marL="342900" lvl="1" indent="-342900" algn="just">
              <a:buClr>
                <a:srgbClr val="969696"/>
              </a:buClr>
              <a:buFont typeface="Wingdings" pitchFamily="2" charset="2"/>
              <a:buChar char="q"/>
              <a:defRPr/>
            </a:pPr>
            <a:endParaRPr lang="cs-CZ" altLang="cs-CZ" kern="1200" dirty="0" smtClean="0">
              <a:solidFill>
                <a:schemeClr val="tx1"/>
              </a:solidFill>
            </a:endParaRPr>
          </a:p>
          <a:p>
            <a:pPr marL="342900" lvl="1" indent="-342900" algn="just">
              <a:buClr>
                <a:srgbClr val="969696"/>
              </a:buClr>
              <a:buFont typeface="Wingdings" pitchFamily="2" charset="2"/>
              <a:buChar char="q"/>
              <a:defRPr/>
            </a:pPr>
            <a:r>
              <a:rPr lang="cs-CZ" altLang="cs-CZ" kern="1200" dirty="0" smtClean="0">
                <a:solidFill>
                  <a:schemeClr val="tx1"/>
                </a:solidFill>
              </a:rPr>
              <a:t>příloha účetní závěrce </a:t>
            </a:r>
            <a:r>
              <a:rPr lang="cs-CZ" altLang="cs-CZ" sz="1200" dirty="0">
                <a:solidFill>
                  <a:schemeClr val="tx1"/>
                </a:solidFill>
              </a:rPr>
              <a:t>– „doprovodný text k účetní závěrce“</a:t>
            </a:r>
          </a:p>
          <a:p>
            <a:pPr marL="0" lvl="1" algn="just">
              <a:buClr>
                <a:srgbClr val="969696"/>
              </a:buClr>
              <a:defRPr/>
            </a:pPr>
            <a:r>
              <a:rPr lang="cs-CZ" altLang="cs-CZ" kern="1200" dirty="0" smtClean="0">
                <a:solidFill>
                  <a:schemeClr val="tx1"/>
                </a:solidFill>
              </a:rPr>
              <a:t>	</a:t>
            </a:r>
          </a:p>
          <a:p>
            <a:pPr marL="342900" lvl="1" indent="-342900" algn="just">
              <a:buClr>
                <a:srgbClr val="969696"/>
              </a:buClr>
              <a:buFont typeface="Wingdings" pitchFamily="2" charset="2"/>
              <a:buChar char="q"/>
              <a:defRPr/>
            </a:pPr>
            <a:r>
              <a:rPr lang="cs-CZ" altLang="cs-CZ" kern="1200" dirty="0" smtClean="0">
                <a:solidFill>
                  <a:schemeClr val="tx1"/>
                </a:solidFill>
              </a:rPr>
              <a:t>(přehled o peněžních tocích) </a:t>
            </a:r>
            <a:r>
              <a:rPr lang="cs-CZ" altLang="cs-CZ" sz="1200" dirty="0">
                <a:solidFill>
                  <a:schemeClr val="tx1"/>
                </a:solidFill>
              </a:rPr>
              <a:t>– výkaz o změnách finančních prostředků podniku</a:t>
            </a:r>
          </a:p>
          <a:p>
            <a:pPr marL="342900" lvl="1" indent="-342900" algn="just">
              <a:buClr>
                <a:srgbClr val="969696"/>
              </a:buClr>
              <a:buFont typeface="Wingdings" pitchFamily="2" charset="2"/>
              <a:buChar char="q"/>
              <a:defRPr/>
            </a:pPr>
            <a:r>
              <a:rPr lang="cs-CZ" altLang="cs-CZ" kern="1200" dirty="0" smtClean="0">
                <a:solidFill>
                  <a:schemeClr val="tx1"/>
                </a:solidFill>
              </a:rPr>
              <a:t>(přehled o změnách vlastního kapitálu) </a:t>
            </a:r>
            <a:r>
              <a:rPr lang="cs-CZ" altLang="cs-CZ" sz="1200" dirty="0">
                <a:solidFill>
                  <a:schemeClr val="tx1"/>
                </a:solidFill>
              </a:rPr>
              <a:t>- …</a:t>
            </a:r>
          </a:p>
          <a:p>
            <a:pPr marL="342900" lvl="1" indent="-342900" algn="just">
              <a:buClr>
                <a:srgbClr val="969696"/>
              </a:buClr>
              <a:buFont typeface="Wingdings" pitchFamily="2" charset="2"/>
              <a:buChar char="q"/>
              <a:defRPr/>
            </a:pPr>
            <a:endParaRPr lang="cs-CZ" altLang="cs-CZ" kern="1200" dirty="0" smtClean="0">
              <a:solidFill>
                <a:schemeClr val="tx1"/>
              </a:solidFill>
            </a:endParaRPr>
          </a:p>
          <a:p>
            <a:pPr marL="342900" lvl="1" indent="-342900" algn="just">
              <a:buClr>
                <a:srgbClr val="969696"/>
              </a:buClr>
              <a:buFont typeface="Wingdings" pitchFamily="2" charset="2"/>
              <a:buChar char="q"/>
              <a:defRPr/>
            </a:pPr>
            <a:r>
              <a:rPr lang="cs-CZ" altLang="cs-CZ" kern="1200" dirty="0" smtClean="0">
                <a:solidFill>
                  <a:schemeClr val="tx1"/>
                </a:solidFill>
              </a:rPr>
              <a:t>zveřejnění ve sbírce listin veřejných rejstříků, resp. ve výroční zprávě (pokud musí mít účetní závěrku ověřenou auditorem)</a:t>
            </a:r>
          </a:p>
          <a:p>
            <a:pPr>
              <a:defRPr/>
            </a:pPr>
            <a:endParaRPr lang="cs-CZ" altLang="cs-CZ" sz="1800" dirty="0">
              <a:solidFill>
                <a:schemeClr val="tx1"/>
              </a:solidFill>
            </a:endParaRPr>
          </a:p>
        </p:txBody>
      </p:sp>
      <p:sp>
        <p:nvSpPr>
          <p:cNvPr id="16388"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D1EE484E-8650-4529-BEB3-627B93688523}" type="slidenum">
              <a:rPr lang="cs-CZ" altLang="cs-CZ" sz="1200">
                <a:solidFill>
                  <a:srgbClr val="969696"/>
                </a:solidFill>
              </a:rPr>
              <a:pPr eaLnBrk="1" hangingPunct="1">
                <a:spcBef>
                  <a:spcPct val="0"/>
                </a:spcBef>
                <a:buClrTx/>
                <a:buSzTx/>
                <a:buFontTx/>
                <a:buNone/>
              </a:pPr>
              <a:t>93</a:t>
            </a:fld>
            <a:endParaRPr lang="cs-CZ" altLang="cs-CZ" sz="1200">
              <a:solidFill>
                <a:srgbClr val="969696"/>
              </a:solidFill>
            </a:endParaRPr>
          </a:p>
        </p:txBody>
      </p:sp>
    </p:spTree>
    <p:extLst>
      <p:ext uri="{BB962C8B-B14F-4D97-AF65-F5344CB8AC3E}">
        <p14:creationId xmlns:p14="http://schemas.microsoft.com/office/powerpoint/2010/main" val="33772002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Povinnost zveřejnit účetní závěrku…</a:t>
            </a:r>
            <a:endParaRPr lang="cs-CZ" dirty="0"/>
          </a:p>
        </p:txBody>
      </p:sp>
      <p:sp>
        <p:nvSpPr>
          <p:cNvPr id="3" name="Zástupný symbol pro obsah 2"/>
          <p:cNvSpPr>
            <a:spLocks noGrp="1"/>
          </p:cNvSpPr>
          <p:nvPr>
            <p:ph idx="1"/>
          </p:nvPr>
        </p:nvSpPr>
        <p:spPr/>
        <p:txBody>
          <a:bodyPr/>
          <a:lstStyle/>
          <a:p>
            <a:r>
              <a:rPr lang="cs-CZ" sz="1800" dirty="0"/>
              <a:t>Od 1. 1. 2014 </a:t>
            </a:r>
            <a:r>
              <a:rPr lang="cs-CZ" sz="1800" dirty="0"/>
              <a:t>nabyl platnosti zákon o veřejných rejstřících právnických osob. Rejstříkový zákon nařizuje ukládat do sbírky listin účetní závěrky osobám</a:t>
            </a:r>
            <a:r>
              <a:rPr lang="cs-CZ" sz="1800" dirty="0"/>
              <a:t>, kterým to přikazuje zákon č. 563/1991 Sb. o účetnictví</a:t>
            </a:r>
            <a:r>
              <a:rPr lang="cs-CZ" sz="1800" dirty="0"/>
              <a:t>.</a:t>
            </a:r>
          </a:p>
          <a:p>
            <a:pPr marL="0" indent="0">
              <a:buNone/>
            </a:pPr>
            <a:endParaRPr lang="cs-CZ" sz="1800" dirty="0"/>
          </a:p>
          <a:p>
            <a:pPr marL="0" indent="0">
              <a:buNone/>
            </a:pPr>
            <a:r>
              <a:rPr lang="cs-CZ" sz="1800" b="1" dirty="0"/>
              <a:t>Pro všechny </a:t>
            </a:r>
            <a:r>
              <a:rPr lang="cs-CZ" sz="1800" b="1" dirty="0"/>
              <a:t>neziskové organizace vznikla </a:t>
            </a:r>
            <a:r>
              <a:rPr lang="cs-CZ" sz="1800" b="1" dirty="0"/>
              <a:t>povinnost </a:t>
            </a:r>
            <a:r>
              <a:rPr lang="cs-CZ" sz="1800" b="1" dirty="0"/>
              <a:t>zasílat výkazy do rejstříku, ve kterém byla organizace </a:t>
            </a:r>
            <a:r>
              <a:rPr lang="cs-CZ" sz="1800" b="1" dirty="0"/>
              <a:t>dle nového </a:t>
            </a:r>
            <a:r>
              <a:rPr lang="cs-CZ" sz="1800" b="1" dirty="0"/>
              <a:t>NOZ zapsána</a:t>
            </a:r>
            <a:r>
              <a:rPr lang="cs-CZ" sz="1800" b="1" dirty="0"/>
              <a:t>!</a:t>
            </a:r>
          </a:p>
          <a:p>
            <a:pPr marL="0" indent="0">
              <a:buNone/>
            </a:pPr>
            <a:endParaRPr lang="cs-CZ" sz="1800" b="1" dirty="0"/>
          </a:p>
          <a:p>
            <a:pPr marL="0" indent="0">
              <a:buNone/>
            </a:pPr>
            <a:r>
              <a:rPr lang="cs-CZ" sz="1800" b="1" dirty="0"/>
              <a:t>ALE!!</a:t>
            </a:r>
          </a:p>
          <a:p>
            <a:pPr marL="0" indent="0">
              <a:buNone/>
            </a:pPr>
            <a:r>
              <a:rPr lang="cs-CZ" sz="1800" dirty="0"/>
              <a:t>Daňové přiznání není povinen podat veřejně prospěšný poplatník, </a:t>
            </a:r>
            <a:r>
              <a:rPr lang="cs-CZ" sz="1800" dirty="0"/>
              <a:t>pokud má </a:t>
            </a:r>
            <a:r>
              <a:rPr lang="cs-CZ" sz="1800" dirty="0"/>
              <a:t>pouze příjmy, které nejsou předmětem daně (příjmy z hlavní činnosti</a:t>
            </a:r>
            <a:r>
              <a:rPr lang="cs-CZ" sz="1800" dirty="0"/>
              <a:t>, je-li </a:t>
            </a:r>
            <a:r>
              <a:rPr lang="cs-CZ" sz="1800" dirty="0"/>
              <a:t>ztrátová</a:t>
            </a:r>
            <a:r>
              <a:rPr lang="cs-CZ" sz="1800" dirty="0"/>
              <a:t>, dotace</a:t>
            </a:r>
            <a:r>
              <a:rPr lang="cs-CZ" sz="1800" dirty="0"/>
              <a:t>, příspěvky), příjmy od daně osvobozené (členské příspěvky) nebo příjmy, z nichž je daň vybírána srážkou podle zvláštní sazby daně (úroky</a:t>
            </a:r>
            <a:r>
              <a:rPr lang="cs-CZ" sz="1800" dirty="0"/>
              <a:t>).</a:t>
            </a:r>
            <a:endParaRPr lang="cs-CZ" sz="1800" b="1"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Tree>
    <p:extLst>
      <p:ext uri="{BB962C8B-B14F-4D97-AF65-F5344CB8AC3E}">
        <p14:creationId xmlns:p14="http://schemas.microsoft.com/office/powerpoint/2010/main" val="35575691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Jak musí vést NNO účetnictví?  </a:t>
            </a:r>
            <a:endParaRPr lang="cs-CZ" dirty="0"/>
          </a:p>
        </p:txBody>
      </p:sp>
      <p:sp>
        <p:nvSpPr>
          <p:cNvPr id="6" name="Zástupný symbol pro obsah 5"/>
          <p:cNvSpPr>
            <a:spLocks noGrp="1"/>
          </p:cNvSpPr>
          <p:nvPr>
            <p:ph idx="1"/>
          </p:nvPr>
        </p:nvSpPr>
        <p:spPr/>
        <p:txBody>
          <a:bodyPr/>
          <a:lstStyle/>
          <a:p>
            <a:r>
              <a:rPr lang="cs-CZ" sz="1800" dirty="0"/>
              <a:t>NNO musí ke </a:t>
            </a:r>
            <a:r>
              <a:rPr lang="cs-CZ" sz="1800" dirty="0"/>
              <a:t>dni účetní závěrky vykázat oddělené výnosy, náklady a výsledek hospodaření za hlavní a vedlejší činnosti (více viz vyhláška č. 504/2002 Sb</a:t>
            </a:r>
            <a:r>
              <a:rPr lang="cs-CZ" sz="1800" dirty="0"/>
              <a:t>.).</a:t>
            </a:r>
          </a:p>
          <a:p>
            <a:r>
              <a:rPr lang="cs-CZ" sz="1800" dirty="0"/>
              <a:t>Účetnictví musí být nastaveno tak, abychom toho byli schopni už v průběhu roku.</a:t>
            </a:r>
          </a:p>
          <a:p>
            <a:r>
              <a:rPr lang="cs-CZ" sz="1800" dirty="0"/>
              <a:t>Více variant, jak na to:</a:t>
            </a:r>
          </a:p>
          <a:p>
            <a:pPr lvl="1"/>
            <a:r>
              <a:rPr lang="cs-CZ" sz="1800" dirty="0"/>
              <a:t>Zřízení zakázek, středisek </a:t>
            </a:r>
          </a:p>
          <a:p>
            <a:pPr marL="1257300" lvl="2" indent="-342900">
              <a:buFontTx/>
              <a:buChar char="-"/>
            </a:pPr>
            <a:r>
              <a:rPr lang="cs-CZ" sz="1800" dirty="0"/>
              <a:t>účetnictví jako šatní skříň, co zásuvka, to projekt,..</a:t>
            </a:r>
          </a:p>
          <a:p>
            <a:pPr marL="1257300" lvl="2" indent="-342900">
              <a:buFontTx/>
              <a:buChar char="-"/>
            </a:pPr>
            <a:r>
              <a:rPr lang="cs-CZ" sz="1800" dirty="0"/>
              <a:t>zdroj financování je středisko, doklad se účtuje na jednotlivé zakázky..</a:t>
            </a:r>
          </a:p>
          <a:p>
            <a:pPr lvl="1"/>
            <a:r>
              <a:rPr lang="cs-CZ" sz="1800" dirty="0"/>
              <a:t>Analytické účtování</a:t>
            </a:r>
          </a:p>
          <a:p>
            <a:pPr lvl="1"/>
            <a:r>
              <a:rPr lang="cs-CZ" sz="1800" dirty="0"/>
              <a:t>Rozbory mimo účetnictví, „na papíře“</a:t>
            </a:r>
            <a:endParaRPr lang="cs-CZ" sz="1800" dirty="0"/>
          </a:p>
        </p:txBody>
      </p:sp>
      <p:sp>
        <p:nvSpPr>
          <p:cNvPr id="4" name="Zástupný symbol pro číslo snímku 3"/>
          <p:cNvSpPr>
            <a:spLocks noGrp="1"/>
          </p:cNvSpPr>
          <p:nvPr>
            <p:ph type="sldNum" sz="quarter" idx="11"/>
          </p:nvPr>
        </p:nvSpPr>
        <p:spPr/>
        <p:txBody>
          <a:bodyPr/>
          <a:lstStyle/>
          <a:p>
            <a:fld id="{B7F5D36C-8A95-44A1-B2E3-4B4CEE4AA93A}" type="slidenum">
              <a:rPr lang="cs-CZ" altLang="cs-CZ" smtClean="0"/>
              <a:pPr/>
              <a:t>95</a:t>
            </a:fld>
            <a:endParaRPr lang="cs-CZ" altLang="cs-CZ" dirty="0"/>
          </a:p>
        </p:txBody>
      </p:sp>
    </p:spTree>
    <p:extLst>
      <p:ext uri="{BB962C8B-B14F-4D97-AF65-F5344CB8AC3E}">
        <p14:creationId xmlns:p14="http://schemas.microsoft.com/office/powerpoint/2010/main" val="278491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914400" y="712944"/>
            <a:ext cx="9205825" cy="647700"/>
          </a:xfrm>
        </p:spPr>
        <p:txBody>
          <a:bodyPr>
            <a:normAutofit fontScale="90000"/>
          </a:bodyPr>
          <a:lstStyle/>
          <a:p>
            <a:r>
              <a:rPr lang="cs-CZ" dirty="0" smtClean="0"/>
              <a:t>Podnikání neziskových organizací</a:t>
            </a:r>
            <a:endParaRPr lang="cs-CZ" dirty="0"/>
          </a:p>
        </p:txBody>
      </p:sp>
      <p:sp>
        <p:nvSpPr>
          <p:cNvPr id="7" name="Zástupný symbol pro obsah 6"/>
          <p:cNvSpPr>
            <a:spLocks noGrp="1"/>
          </p:cNvSpPr>
          <p:nvPr>
            <p:ph idx="1"/>
          </p:nvPr>
        </p:nvSpPr>
        <p:spPr>
          <a:xfrm>
            <a:off x="1025912" y="1449000"/>
            <a:ext cx="9089999" cy="4472297"/>
          </a:xfrm>
        </p:spPr>
        <p:txBody>
          <a:bodyPr/>
          <a:lstStyle/>
          <a:p>
            <a:pPr marL="0" indent="0">
              <a:buNone/>
            </a:pPr>
            <a:endParaRPr lang="cs-CZ" dirty="0" smtClean="0"/>
          </a:p>
          <a:p>
            <a:pPr marL="0" indent="0">
              <a:buNone/>
            </a:pPr>
            <a:r>
              <a:rPr lang="cs-CZ" dirty="0" smtClean="0"/>
              <a:t>NNO má o</a:t>
            </a:r>
            <a:r>
              <a:rPr lang="cs-CZ" dirty="0" smtClean="0"/>
              <a:t>becně </a:t>
            </a:r>
            <a:r>
              <a:rPr lang="cs-CZ" dirty="0"/>
              <a:t>2 druhy </a:t>
            </a:r>
            <a:r>
              <a:rPr lang="cs-CZ" dirty="0" smtClean="0"/>
              <a:t>činnosti:</a:t>
            </a:r>
          </a:p>
          <a:p>
            <a:pPr lvl="1"/>
            <a:r>
              <a:rPr lang="cs-CZ" b="1" dirty="0" smtClean="0"/>
              <a:t>Hlavní </a:t>
            </a:r>
            <a:r>
              <a:rPr lang="cs-CZ" b="1" dirty="0"/>
              <a:t>činnost </a:t>
            </a:r>
            <a:r>
              <a:rPr lang="cs-CZ" dirty="0"/>
              <a:t>je ta, pro kterou byla nevýdělečná organizace zřízena. </a:t>
            </a:r>
            <a:endParaRPr lang="cs-CZ" dirty="0" smtClean="0"/>
          </a:p>
          <a:p>
            <a:pPr lvl="1"/>
            <a:r>
              <a:rPr lang="cs-CZ" b="1" dirty="0" smtClean="0"/>
              <a:t>Hospodářská </a:t>
            </a:r>
            <a:r>
              <a:rPr lang="cs-CZ" b="1" dirty="0"/>
              <a:t>činnost </a:t>
            </a:r>
            <a:r>
              <a:rPr lang="cs-CZ" dirty="0"/>
              <a:t>je stanovena ve statutu či ve zřizovací listině jako jiná než hlavní činnost, která může být činností doplňkovou, vedlejší nebo podnikatelskou. Neměla by omezit činnost hlavní. </a:t>
            </a:r>
            <a:endParaRPr lang="cs-CZ" dirty="0" smtClean="0"/>
          </a:p>
        </p:txBody>
      </p:sp>
      <p:sp>
        <p:nvSpPr>
          <p:cNvPr id="5" name="Zástupný symbol pro číslo snímku 4"/>
          <p:cNvSpPr>
            <a:spLocks noGrp="1"/>
          </p:cNvSpPr>
          <p:nvPr>
            <p:ph type="sldNum" sz="quarter" idx="11"/>
          </p:nvPr>
        </p:nvSpPr>
        <p:spPr/>
        <p:txBody>
          <a:bodyPr/>
          <a:lstStyle/>
          <a:p>
            <a:fld id="{91152B74-69A5-4C0F-AF65-094CC50B2C3C}" type="slidenum">
              <a:rPr lang="cs-CZ" altLang="cs-CZ" smtClean="0"/>
              <a:pPr/>
              <a:t>96</a:t>
            </a:fld>
            <a:endParaRPr lang="cs-CZ" altLang="cs-CZ" dirty="0"/>
          </a:p>
        </p:txBody>
      </p:sp>
    </p:spTree>
    <p:extLst>
      <p:ext uri="{BB962C8B-B14F-4D97-AF65-F5344CB8AC3E}">
        <p14:creationId xmlns:p14="http://schemas.microsoft.com/office/powerpoint/2010/main" val="41440264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03610" y="757549"/>
            <a:ext cx="9116615" cy="647700"/>
          </a:xfrm>
        </p:spPr>
        <p:txBody>
          <a:bodyPr>
            <a:normAutofit fontScale="90000"/>
          </a:bodyPr>
          <a:lstStyle/>
          <a:p>
            <a:r>
              <a:rPr lang="cs-CZ" dirty="0" smtClean="0"/>
              <a:t>Podnikání NNO?  CO ŘÍKÁ NOZ?</a:t>
            </a:r>
            <a:endParaRPr lang="cs-CZ" dirty="0"/>
          </a:p>
        </p:txBody>
      </p:sp>
      <p:sp>
        <p:nvSpPr>
          <p:cNvPr id="6" name="Zástupný symbol pro obsah 5"/>
          <p:cNvSpPr>
            <a:spLocks noGrp="1"/>
          </p:cNvSpPr>
          <p:nvPr>
            <p:ph idx="1"/>
          </p:nvPr>
        </p:nvSpPr>
        <p:spPr>
          <a:xfrm>
            <a:off x="1003610" y="1527058"/>
            <a:ext cx="9116615" cy="4305029"/>
          </a:xfrm>
        </p:spPr>
        <p:txBody>
          <a:bodyPr/>
          <a:lstStyle/>
          <a:p>
            <a:r>
              <a:rPr lang="cs-CZ" sz="2000" b="1" dirty="0"/>
              <a:t>§</a:t>
            </a:r>
            <a:r>
              <a:rPr lang="en-GB" sz="2000" b="1" dirty="0"/>
              <a:t> </a:t>
            </a:r>
            <a:r>
              <a:rPr lang="cs-CZ" sz="2000" b="1" dirty="0"/>
              <a:t>217: Vedle hlavní činnosti může spolek vyvíjet též vedlejší hospodářskou činnost spočívající v podnikání nebo jiné výděleční činnosti, je-li její účel v podpoře hlavní činnosti nebo v hospodárném využití spolkového majetku. </a:t>
            </a:r>
            <a:r>
              <a:rPr lang="cs-CZ" sz="2000" b="1" dirty="0"/>
              <a:t>Zisk z činnosti spolku lze použít pouze pro spolkovou činnost včetně správy spolku</a:t>
            </a:r>
            <a:r>
              <a:rPr lang="cs-CZ" sz="2000" b="1" dirty="0" smtClean="0"/>
              <a:t>…..</a:t>
            </a:r>
          </a:p>
          <a:p>
            <a:pPr marL="0" indent="0">
              <a:buNone/>
            </a:pPr>
            <a:endParaRPr lang="cs-CZ" sz="2000" b="1" dirty="0"/>
          </a:p>
          <a:p>
            <a:pPr marL="0" indent="0">
              <a:buNone/>
            </a:pPr>
            <a:r>
              <a:rPr lang="cs-CZ" sz="2000" dirty="0"/>
              <a:t>Z </a:t>
            </a:r>
            <a:r>
              <a:rPr lang="cs-CZ" sz="2000" dirty="0"/>
              <a:t>hlavní činnosti spolku je vyloučeno:</a:t>
            </a:r>
          </a:p>
          <a:p>
            <a:pPr marL="457200" lvl="1" indent="0">
              <a:buNone/>
            </a:pPr>
            <a:r>
              <a:rPr lang="cs-CZ" sz="2000" dirty="0"/>
              <a:t>- </a:t>
            </a:r>
            <a:r>
              <a:rPr lang="cs-CZ" sz="2000" b="1" dirty="0"/>
              <a:t>Podnikání</a:t>
            </a:r>
            <a:r>
              <a:rPr lang="cs-CZ" sz="2000" dirty="0"/>
              <a:t> (samostatně vykonávaná výdělečná činnost na vlastní účet a odpovědnost, soustavně, za účelem dosažení zisku, na základě živnostenského či jiného oprávnění.</a:t>
            </a:r>
          </a:p>
          <a:p>
            <a:pPr marL="457200" lvl="1" indent="0">
              <a:buNone/>
            </a:pPr>
            <a:r>
              <a:rPr lang="cs-CZ" sz="2000" b="1" dirty="0"/>
              <a:t>- Jiná výdělečná činnost </a:t>
            </a:r>
            <a:r>
              <a:rPr lang="cs-CZ" sz="2000" dirty="0"/>
              <a:t>(slouží k podpoře HČ nebo k hospodárnému využití majetku): činnost, která nemá známky podnikání, i když tvoří zisk, např. není vykonávána soustavně.</a:t>
            </a:r>
          </a:p>
        </p:txBody>
      </p:sp>
      <p:sp>
        <p:nvSpPr>
          <p:cNvPr id="4" name="Zástupný symbol pro číslo snímku 3"/>
          <p:cNvSpPr>
            <a:spLocks noGrp="1"/>
          </p:cNvSpPr>
          <p:nvPr>
            <p:ph type="sldNum" sz="quarter" idx="11"/>
          </p:nvPr>
        </p:nvSpPr>
        <p:spPr/>
        <p:txBody>
          <a:bodyPr/>
          <a:lstStyle/>
          <a:p>
            <a:fld id="{B7F5D36C-8A95-44A1-B2E3-4B4CEE4AA93A}" type="slidenum">
              <a:rPr lang="cs-CZ" altLang="cs-CZ" smtClean="0"/>
              <a:pPr/>
              <a:t>97</a:t>
            </a:fld>
            <a:endParaRPr lang="cs-CZ" altLang="cs-CZ" dirty="0"/>
          </a:p>
        </p:txBody>
      </p:sp>
    </p:spTree>
    <p:extLst>
      <p:ext uri="{BB962C8B-B14F-4D97-AF65-F5344CB8AC3E}">
        <p14:creationId xmlns:p14="http://schemas.microsoft.com/office/powerpoint/2010/main" val="42596848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7424" y="950915"/>
            <a:ext cx="8881289" cy="364930"/>
          </a:xfrm>
        </p:spPr>
        <p:txBody>
          <a:bodyPr>
            <a:noAutofit/>
          </a:bodyPr>
          <a:lstStyle/>
          <a:p>
            <a:pPr>
              <a:defRPr/>
            </a:pPr>
            <a:r>
              <a:rPr lang="cs-CZ" altLang="cs-CZ" sz="3600" dirty="0" smtClean="0">
                <a:latin typeface="+mn-lt"/>
              </a:rPr>
              <a:t>Zdanění </a:t>
            </a:r>
            <a:r>
              <a:rPr lang="cs-CZ" altLang="cs-CZ" sz="3600" dirty="0">
                <a:latin typeface="+mn-lt"/>
              </a:rPr>
              <a:t>NNO</a:t>
            </a:r>
            <a:endParaRPr lang="cs-CZ" sz="3600" dirty="0">
              <a:latin typeface="+mn-lt"/>
            </a:endParaRPr>
          </a:p>
        </p:txBody>
      </p:sp>
      <p:sp>
        <p:nvSpPr>
          <p:cNvPr id="20483" name="Zástupný symbol pro text 2"/>
          <p:cNvSpPr>
            <a:spLocks noGrp="1"/>
          </p:cNvSpPr>
          <p:nvPr>
            <p:ph type="body" idx="1"/>
          </p:nvPr>
        </p:nvSpPr>
        <p:spPr>
          <a:xfrm>
            <a:off x="1037063" y="1505415"/>
            <a:ext cx="8981650" cy="4742985"/>
          </a:xfrm>
        </p:spPr>
        <p:txBody>
          <a:bodyPr anchor="t">
            <a:noAutofit/>
          </a:bodyPr>
          <a:lstStyle/>
          <a:p>
            <a:pPr marL="285750" indent="-285750">
              <a:buFont typeface="Wingdings" pitchFamily="2" charset="2"/>
              <a:buChar char="q"/>
              <a:defRPr/>
            </a:pPr>
            <a:r>
              <a:rPr lang="cs-CZ" altLang="cs-CZ" dirty="0">
                <a:solidFill>
                  <a:schemeClr val="tx1"/>
                </a:solidFill>
              </a:rPr>
              <a:t> </a:t>
            </a:r>
            <a:r>
              <a:rPr lang="cs-CZ" altLang="cs-CZ" dirty="0">
                <a:solidFill>
                  <a:schemeClr val="tx1"/>
                </a:solidFill>
              </a:rPr>
              <a:t>NNO jsou zdaňovány v tzv. </a:t>
            </a:r>
            <a:r>
              <a:rPr lang="cs-CZ" altLang="cs-CZ" b="1" dirty="0">
                <a:solidFill>
                  <a:schemeClr val="tx1"/>
                </a:solidFill>
              </a:rPr>
              <a:t>specifickém daňovém režimu</a:t>
            </a:r>
          </a:p>
          <a:p>
            <a:pPr marL="742950" lvl="2" indent="-342900">
              <a:buFont typeface="Wingdings" pitchFamily="2" charset="2"/>
              <a:buChar char="q"/>
              <a:defRPr/>
            </a:pPr>
            <a:r>
              <a:rPr lang="cs-CZ" altLang="cs-CZ" sz="2400" dirty="0">
                <a:solidFill>
                  <a:schemeClr val="tx1"/>
                </a:solidFill>
              </a:rPr>
              <a:t>stát poskytuje NNO určité výhody </a:t>
            </a:r>
            <a:r>
              <a:rPr lang="en-US" altLang="cs-CZ" sz="2400" dirty="0" smtClean="0">
                <a:solidFill>
                  <a:schemeClr val="tx1"/>
                </a:solidFill>
              </a:rPr>
              <a:t>– </a:t>
            </a:r>
            <a:r>
              <a:rPr lang="en-US" altLang="cs-CZ" sz="2400" dirty="0" err="1" smtClean="0">
                <a:solidFill>
                  <a:schemeClr val="tx1"/>
                </a:solidFill>
              </a:rPr>
              <a:t>nepřímá</a:t>
            </a:r>
            <a:r>
              <a:rPr lang="en-US" altLang="cs-CZ" sz="2400" dirty="0" smtClean="0">
                <a:solidFill>
                  <a:schemeClr val="tx1"/>
                </a:solidFill>
              </a:rPr>
              <a:t> </a:t>
            </a:r>
            <a:r>
              <a:rPr lang="en-US" altLang="cs-CZ" sz="2400" dirty="0" err="1" smtClean="0">
                <a:solidFill>
                  <a:schemeClr val="tx1"/>
                </a:solidFill>
              </a:rPr>
              <a:t>podpora</a:t>
            </a:r>
            <a:r>
              <a:rPr lang="en-US" altLang="cs-CZ" sz="2400" dirty="0" smtClean="0">
                <a:solidFill>
                  <a:schemeClr val="tx1"/>
                </a:solidFill>
              </a:rPr>
              <a:t> </a:t>
            </a:r>
            <a:r>
              <a:rPr lang="en-US" altLang="cs-CZ" sz="2400" dirty="0" err="1" smtClean="0">
                <a:solidFill>
                  <a:schemeClr val="tx1"/>
                </a:solidFill>
              </a:rPr>
              <a:t>státem</a:t>
            </a:r>
            <a:endParaRPr lang="cs-CZ" altLang="cs-CZ" sz="2400" dirty="0">
              <a:solidFill>
                <a:schemeClr val="tx1"/>
              </a:solidFill>
            </a:endParaRPr>
          </a:p>
          <a:p>
            <a:pPr marL="285750" indent="-285750">
              <a:buFont typeface="Wingdings" pitchFamily="2" charset="2"/>
              <a:buChar char="q"/>
              <a:defRPr/>
            </a:pPr>
            <a:endParaRPr lang="cs-CZ" altLang="cs-CZ" dirty="0">
              <a:solidFill>
                <a:schemeClr val="tx1"/>
              </a:solidFill>
            </a:endParaRPr>
          </a:p>
          <a:p>
            <a:pPr marL="285750" indent="-285750">
              <a:buFont typeface="Wingdings" pitchFamily="2" charset="2"/>
              <a:buChar char="q"/>
              <a:defRPr/>
            </a:pPr>
            <a:r>
              <a:rPr lang="cs-CZ" altLang="cs-CZ" dirty="0">
                <a:solidFill>
                  <a:schemeClr val="tx1"/>
                </a:solidFill>
              </a:rPr>
              <a:t>NOZ a veřejná prospěšnost – původní koncept vs. </a:t>
            </a:r>
            <a:r>
              <a:rPr lang="cs-CZ" altLang="cs-CZ" b="1" dirty="0">
                <a:solidFill>
                  <a:schemeClr val="tx1"/>
                </a:solidFill>
              </a:rPr>
              <a:t>skutečnost </a:t>
            </a:r>
          </a:p>
          <a:p>
            <a:pPr eaLnBrk="1" hangingPunct="1">
              <a:defRPr/>
            </a:pPr>
            <a:r>
              <a:rPr lang="cs-CZ" altLang="cs-CZ" b="1" dirty="0">
                <a:solidFill>
                  <a:schemeClr val="tx1"/>
                </a:solidFill>
              </a:rPr>
              <a:t>    </a:t>
            </a:r>
            <a:r>
              <a:rPr lang="cs-CZ" altLang="cs-CZ" dirty="0">
                <a:solidFill>
                  <a:schemeClr val="tx1"/>
                </a:solidFill>
              </a:rPr>
              <a:t>(„veřejně prospěšný poplatník“ vymezený dle právní formy)</a:t>
            </a:r>
          </a:p>
          <a:p>
            <a:pPr eaLnBrk="1" hangingPunct="1">
              <a:defRPr/>
            </a:pPr>
            <a:r>
              <a:rPr lang="cs-CZ" altLang="cs-CZ" dirty="0">
                <a:solidFill>
                  <a:schemeClr val="tx1"/>
                </a:solidFill>
              </a:rPr>
              <a:t>    </a:t>
            </a:r>
            <a:r>
              <a:rPr lang="cs-CZ" altLang="cs-CZ" dirty="0">
                <a:solidFill>
                  <a:schemeClr val="tx1"/>
                </a:solidFill>
              </a:rPr>
              <a:t>(negativní vymezení)</a:t>
            </a:r>
          </a:p>
          <a:p>
            <a:pPr marL="285750" indent="-285750">
              <a:buFont typeface="Wingdings" pitchFamily="2" charset="2"/>
              <a:buChar char="q"/>
              <a:defRPr/>
            </a:pPr>
            <a:endParaRPr lang="cs-CZ" altLang="cs-CZ" dirty="0">
              <a:solidFill>
                <a:schemeClr val="tx1"/>
              </a:solidFill>
            </a:endParaRPr>
          </a:p>
          <a:p>
            <a:pPr marL="285750" indent="-285750">
              <a:buFont typeface="Wingdings" pitchFamily="2" charset="2"/>
              <a:buChar char="q"/>
              <a:defRPr/>
            </a:pPr>
            <a:r>
              <a:rPr lang="en-US" altLang="cs-CZ" dirty="0">
                <a:solidFill>
                  <a:schemeClr val="tx1"/>
                </a:solidFill>
              </a:rPr>
              <a:t>p</a:t>
            </a:r>
            <a:r>
              <a:rPr lang="cs-CZ" altLang="cs-CZ" dirty="0" err="1">
                <a:solidFill>
                  <a:schemeClr val="tx1"/>
                </a:solidFill>
              </a:rPr>
              <a:t>roč</a:t>
            </a:r>
            <a:r>
              <a:rPr lang="cs-CZ" altLang="cs-CZ" dirty="0">
                <a:solidFill>
                  <a:schemeClr val="tx1"/>
                </a:solidFill>
              </a:rPr>
              <a:t> </a:t>
            </a:r>
            <a:r>
              <a:rPr lang="cs-CZ" altLang="cs-CZ" dirty="0">
                <a:solidFill>
                  <a:schemeClr val="tx1"/>
                </a:solidFill>
              </a:rPr>
              <a:t>specifický daňový režim?</a:t>
            </a:r>
          </a:p>
          <a:p>
            <a:pPr marL="742950" lvl="1" indent="-285750">
              <a:buFont typeface="Wingdings" pitchFamily="2" charset="2"/>
              <a:buChar char="q"/>
              <a:defRPr/>
            </a:pPr>
            <a:r>
              <a:rPr lang="cs-CZ" altLang="cs-CZ" sz="2400" dirty="0">
                <a:solidFill>
                  <a:schemeClr val="tx1"/>
                </a:solidFill>
              </a:rPr>
              <a:t>NNO snižují výdaje státu</a:t>
            </a:r>
          </a:p>
          <a:p>
            <a:pPr marL="742950" lvl="1" indent="-285750">
              <a:buFont typeface="Wingdings" pitchFamily="2" charset="2"/>
              <a:buChar char="q"/>
              <a:defRPr/>
            </a:pPr>
            <a:r>
              <a:rPr lang="cs-CZ" altLang="cs-CZ" sz="2400" dirty="0">
                <a:solidFill>
                  <a:schemeClr val="tx1"/>
                </a:solidFill>
              </a:rPr>
              <a:t>NNO představují dodatečné přínosy pro společnost </a:t>
            </a:r>
          </a:p>
          <a:p>
            <a:pPr lvl="1" eaLnBrk="1" hangingPunct="1">
              <a:defRPr/>
            </a:pPr>
            <a:r>
              <a:rPr lang="cs-CZ" altLang="cs-CZ" sz="2400" dirty="0">
                <a:solidFill>
                  <a:schemeClr val="tx1"/>
                </a:solidFill>
              </a:rPr>
              <a:t>    (</a:t>
            </a:r>
            <a:r>
              <a:rPr lang="cs-CZ" altLang="cs-CZ" sz="2400" dirty="0">
                <a:solidFill>
                  <a:schemeClr val="tx1"/>
                </a:solidFill>
              </a:rPr>
              <a:t>poskytují služby za nulové nebo zvýhodněné ceny</a:t>
            </a:r>
            <a:r>
              <a:rPr lang="cs-CZ" altLang="cs-CZ" sz="2400" dirty="0">
                <a:solidFill>
                  <a:schemeClr val="tx1"/>
                </a:solidFill>
              </a:rPr>
              <a:t>)</a:t>
            </a:r>
            <a:endParaRPr lang="cs-CZ" altLang="cs-CZ" sz="2400" dirty="0">
              <a:solidFill>
                <a:schemeClr val="tx1"/>
              </a:solidFill>
            </a:endParaRPr>
          </a:p>
        </p:txBody>
      </p:sp>
      <p:sp>
        <p:nvSpPr>
          <p:cNvPr id="21508" name="Zástupný symbol pro číslo snímk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69696"/>
              </a:buClr>
              <a:buSzPct val="80000"/>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chemeClr val="hlink"/>
              </a:buClr>
              <a:buSzPct val="80000"/>
              <a:buFont typeface="Wingdings" pitchFamily="2" charset="2"/>
              <a:buBlip>
                <a:blip r:embed="rId2"/>
              </a:buBlip>
              <a:defRPr sz="2400">
                <a:solidFill>
                  <a:schemeClr val="tx1"/>
                </a:solidFill>
                <a:latin typeface="Tahoma" pitchFamily="34" charset="0"/>
              </a:defRPr>
            </a:lvl2pPr>
            <a:lvl3pPr marL="1143000" indent="-228600" eaLnBrk="0" hangingPunct="0">
              <a:spcBef>
                <a:spcPct val="20000"/>
              </a:spcBef>
              <a:buClr>
                <a:schemeClr val="folHlink"/>
              </a:buClr>
              <a:buSzPct val="80000"/>
              <a:buFont typeface="Wingdings" pitchFamily="2" charset="2"/>
              <a:buBlip>
                <a:blip r:embed="rId2"/>
              </a:buBlip>
              <a:defRPr sz="2400">
                <a:solidFill>
                  <a:schemeClr val="tx1"/>
                </a:solidFill>
                <a:latin typeface="Tahoma" pitchFamily="34" charset="0"/>
              </a:defRPr>
            </a:lvl3pPr>
            <a:lvl4pPr marL="1600200" indent="-228600" eaLnBrk="0" hangingPunct="0">
              <a:spcBef>
                <a:spcPct val="20000"/>
              </a:spcBef>
              <a:buClr>
                <a:schemeClr val="accent2"/>
              </a:buClr>
              <a:buSzPct val="90000"/>
              <a:buFont typeface="Wingdings" pitchFamily="2" charset="2"/>
              <a:buBlip>
                <a:blip r:embed="rId2"/>
              </a:buBlip>
              <a:defRPr sz="2000">
                <a:solidFill>
                  <a:schemeClr val="tx1"/>
                </a:solidFill>
                <a:latin typeface="Tahoma" pitchFamily="34" charset="0"/>
              </a:defRPr>
            </a:lvl4pPr>
            <a:lvl5pPr marL="2057400" indent="-228600" eaLnBrk="0" hangingPunct="0">
              <a:spcBef>
                <a:spcPct val="20000"/>
              </a:spcBef>
              <a:buClr>
                <a:schemeClr val="accent1"/>
              </a:buClr>
              <a:buFont typeface="Wingdings" pitchFamily="2" charset="2"/>
              <a:buBlip>
                <a:blip r:embed="rId2"/>
              </a:buBlip>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sz="2000">
                <a:solidFill>
                  <a:schemeClr val="tx1"/>
                </a:solidFill>
                <a:latin typeface="Tahoma" pitchFamily="34" charset="0"/>
              </a:defRPr>
            </a:lvl9pPr>
          </a:lstStyle>
          <a:p>
            <a:pPr eaLnBrk="1" hangingPunct="1">
              <a:spcBef>
                <a:spcPct val="0"/>
              </a:spcBef>
              <a:buClrTx/>
              <a:buSzTx/>
              <a:buFontTx/>
              <a:buNone/>
            </a:pPr>
            <a:fld id="{BE5C9630-790B-4255-B285-73EC4D2708BE}" type="slidenum">
              <a:rPr lang="cs-CZ" altLang="cs-CZ" sz="1200">
                <a:solidFill>
                  <a:srgbClr val="969696"/>
                </a:solidFill>
              </a:rPr>
              <a:pPr eaLnBrk="1" hangingPunct="1">
                <a:spcBef>
                  <a:spcPct val="0"/>
                </a:spcBef>
                <a:buClrTx/>
                <a:buSzTx/>
                <a:buFontTx/>
                <a:buNone/>
              </a:pPr>
              <a:t>98</a:t>
            </a:fld>
            <a:endParaRPr lang="cs-CZ" altLang="cs-CZ" sz="1200">
              <a:solidFill>
                <a:srgbClr val="969696"/>
              </a:solidFill>
            </a:endParaRPr>
          </a:p>
        </p:txBody>
      </p:sp>
    </p:spTree>
    <p:extLst>
      <p:ext uri="{BB962C8B-B14F-4D97-AF65-F5344CB8AC3E}">
        <p14:creationId xmlns:p14="http://schemas.microsoft.com/office/powerpoint/2010/main" val="16929620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Funkce zdaňování neziskových organizací</a:t>
            </a:r>
            <a:endParaRPr lang="cs-CZ" dirty="0"/>
          </a:p>
        </p:txBody>
      </p:sp>
      <p:sp>
        <p:nvSpPr>
          <p:cNvPr id="6" name="Zástupný symbol pro obsah 5"/>
          <p:cNvSpPr>
            <a:spLocks noGrp="1"/>
          </p:cNvSpPr>
          <p:nvPr>
            <p:ph idx="1"/>
          </p:nvPr>
        </p:nvSpPr>
        <p:spPr/>
        <p:txBody>
          <a:bodyPr/>
          <a:lstStyle/>
          <a:p>
            <a:r>
              <a:rPr lang="cs-CZ" dirty="0"/>
              <a:t>Alokační funkce. </a:t>
            </a:r>
            <a:endParaRPr lang="cs-CZ" dirty="0" smtClean="0"/>
          </a:p>
          <a:p>
            <a:pPr marL="0" indent="0">
              <a:buNone/>
            </a:pPr>
            <a:r>
              <a:rPr lang="cs-CZ" sz="1800" dirty="0"/>
              <a:t>Jedná </a:t>
            </a:r>
            <a:r>
              <a:rPr lang="cs-CZ" sz="1800" dirty="0"/>
              <a:t>se o nepřímou veřejnou podporu, kdy stát poskytuje neziskovým organizacím daňové úlevy a vzdává se tak části svých příjmů, a to ve prospěch vybraných činností, které považuje za vhodné/nutné podporovat. </a:t>
            </a:r>
            <a:endParaRPr lang="cs-CZ" sz="1800" dirty="0"/>
          </a:p>
          <a:p>
            <a:r>
              <a:rPr lang="cs-CZ" dirty="0" smtClean="0"/>
              <a:t>Stimulační </a:t>
            </a:r>
            <a:r>
              <a:rPr lang="cs-CZ" dirty="0"/>
              <a:t>funkce. </a:t>
            </a:r>
            <a:endParaRPr lang="cs-CZ" dirty="0" smtClean="0"/>
          </a:p>
          <a:p>
            <a:pPr marL="0" indent="0">
              <a:buNone/>
            </a:pPr>
            <a:r>
              <a:rPr lang="cs-CZ" sz="1800" dirty="0"/>
              <a:t>Prostřednictvím </a:t>
            </a:r>
            <a:r>
              <a:rPr lang="cs-CZ" sz="1800" dirty="0"/>
              <a:t>vybraných nastavení (vytváření kontrolních mechanismů, transparentnost) může stát daňovou politikou ovlivňovat činnost a chování neziskových organizací. </a:t>
            </a:r>
            <a:endParaRPr lang="cs-CZ" sz="1800" dirty="0"/>
          </a:p>
          <a:p>
            <a:r>
              <a:rPr lang="cs-CZ" dirty="0" smtClean="0"/>
              <a:t>Regulační </a:t>
            </a:r>
            <a:r>
              <a:rPr lang="cs-CZ" dirty="0"/>
              <a:t>funkce. </a:t>
            </a:r>
            <a:endParaRPr lang="cs-CZ" dirty="0" smtClean="0"/>
          </a:p>
          <a:p>
            <a:pPr marL="0" indent="0">
              <a:buNone/>
            </a:pPr>
            <a:r>
              <a:rPr lang="cs-CZ" sz="1800" dirty="0"/>
              <a:t>Stát </a:t>
            </a:r>
            <a:r>
              <a:rPr lang="cs-CZ" sz="1800" dirty="0"/>
              <a:t>dále může nastavením mechanismů zdaňování regulovat chování neziskových organizací. Jedná se například o zákaz podnikání pro neziskové organizace, omezení jejich investiční činnosti, zamezení politické činnosti aj.</a:t>
            </a:r>
          </a:p>
        </p:txBody>
      </p:sp>
      <p:sp>
        <p:nvSpPr>
          <p:cNvPr id="4" name="Zástupný symbol pro číslo snímku 3"/>
          <p:cNvSpPr>
            <a:spLocks noGrp="1"/>
          </p:cNvSpPr>
          <p:nvPr>
            <p:ph type="sldNum" sz="quarter" idx="11"/>
          </p:nvPr>
        </p:nvSpPr>
        <p:spPr/>
        <p:txBody>
          <a:bodyPr/>
          <a:lstStyle/>
          <a:p>
            <a:fld id="{B7F5D36C-8A95-44A1-B2E3-4B4CEE4AA93A}" type="slidenum">
              <a:rPr lang="cs-CZ" altLang="cs-CZ" smtClean="0"/>
              <a:pPr/>
              <a:t>99</a:t>
            </a:fld>
            <a:endParaRPr lang="cs-CZ" altLang="cs-CZ" dirty="0"/>
          </a:p>
        </p:txBody>
      </p:sp>
    </p:spTree>
    <p:extLst>
      <p:ext uri="{BB962C8B-B14F-4D97-AF65-F5344CB8AC3E}">
        <p14:creationId xmlns:p14="http://schemas.microsoft.com/office/powerpoint/2010/main" val="72424602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307</TotalTime>
  <Words>7695</Words>
  <Application>Microsoft Office PowerPoint</Application>
  <PresentationFormat>Širokoúhlá obrazovka</PresentationFormat>
  <Paragraphs>851</Paragraphs>
  <Slides>117</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117</vt:i4>
      </vt:variant>
    </vt:vector>
  </HeadingPairs>
  <TitlesOfParts>
    <vt:vector size="124" baseType="lpstr">
      <vt:lpstr>Arial</vt:lpstr>
      <vt:lpstr>Calibri</vt:lpstr>
      <vt:lpstr>Calibri Light</vt:lpstr>
      <vt:lpstr>Garamond</vt:lpstr>
      <vt:lpstr>Tahoma</vt:lpstr>
      <vt:lpstr>Wingdings</vt:lpstr>
      <vt:lpstr>Motiv Office</vt:lpstr>
      <vt:lpstr>Manažerské účetnictví a daně v neziskovém sektoru</vt:lpstr>
      <vt:lpstr>Rozpočtování</vt:lpstr>
      <vt:lpstr>Začněme finančním řízením v NO….</vt:lpstr>
      <vt:lpstr>Kroky finančního řízení</vt:lpstr>
      <vt:lpstr>Systém plánů a rozpočtů</vt:lpstr>
      <vt:lpstr>Rozpočet</vt:lpstr>
      <vt:lpstr>Co můžeme říct o rozpočtu</vt:lpstr>
      <vt:lpstr>Rozpočet se zabývá…</vt:lpstr>
      <vt:lpstr>Proces sestavování rozpočtu</vt:lpstr>
      <vt:lpstr>Metody sestavování rozpočtu</vt:lpstr>
      <vt:lpstr>Kontrola rozpočtu</vt:lpstr>
      <vt:lpstr>Rozpočtový proces - zásady</vt:lpstr>
      <vt:lpstr>Důvody sestavování rozpočtu</vt:lpstr>
      <vt:lpstr>Základní funkce rozpočtu (to samé trochu jinak..)</vt:lpstr>
      <vt:lpstr>TYPY ROZPOČTŮ I.</vt:lpstr>
      <vt:lpstr>TYPY ROZPOČTŮ II.</vt:lpstr>
      <vt:lpstr>Programový rozpočet</vt:lpstr>
      <vt:lpstr>Programový rozpočet</vt:lpstr>
      <vt:lpstr>Zdrojový rozpočet</vt:lpstr>
      <vt:lpstr>Zdrojový rozpočet</vt:lpstr>
      <vt:lpstr>Cash flow rozpočet</vt:lpstr>
      <vt:lpstr>Cash flow  rozpočet</vt:lpstr>
      <vt:lpstr>Projektování v neziskovém sektoru</vt:lpstr>
      <vt:lpstr>Povíme si něco k….</vt:lpstr>
      <vt:lpstr>Projektový management (PM)</vt:lpstr>
      <vt:lpstr>Projektový management</vt:lpstr>
      <vt:lpstr>Standardy a standardizace</vt:lpstr>
      <vt:lpstr>Standardy a standardizace</vt:lpstr>
      <vt:lpstr>Oborové a dílčí metodiky pro řízení projektů.</vt:lpstr>
      <vt:lpstr>Normy ISO</vt:lpstr>
      <vt:lpstr>Projekt</vt:lpstr>
      <vt:lpstr>Projekt</vt:lpstr>
      <vt:lpstr>Projekt</vt:lpstr>
      <vt:lpstr>Trojimperativ</vt:lpstr>
      <vt:lpstr>Trojimperativ</vt:lpstr>
      <vt:lpstr>Jak poznáme úspěch projektu?</vt:lpstr>
      <vt:lpstr>Definice projektu</vt:lpstr>
      <vt:lpstr>Životní cyklus projektu</vt:lpstr>
      <vt:lpstr>Životní cyklus projektu</vt:lpstr>
      <vt:lpstr>Životní cyklus projektu</vt:lpstr>
      <vt:lpstr>1. Zahájení projektu</vt:lpstr>
      <vt:lpstr>Stanovení cílů projektu</vt:lpstr>
      <vt:lpstr>Cíl projektu</vt:lpstr>
      <vt:lpstr>Cíl projektu</vt:lpstr>
      <vt:lpstr>2. Plánování projektu</vt:lpstr>
      <vt:lpstr>Plán projektu může obsahovat např.tyto další náležitosti:</vt:lpstr>
      <vt:lpstr>3. Realizace/implementace</vt:lpstr>
      <vt:lpstr>4. Kontrola projektu</vt:lpstr>
      <vt:lpstr>Monitorování a kontrola projektu (4 fáze)</vt:lpstr>
      <vt:lpstr>5. Uzavření projektu</vt:lpstr>
      <vt:lpstr>Administrativní uzavření projektu</vt:lpstr>
      <vt:lpstr>Vybrané metody a nástroje projektového managementu</vt:lpstr>
      <vt:lpstr>Dekompozice činností projektu (WBS –Work Breakdown Structure)</vt:lpstr>
      <vt:lpstr>Dekompozice projektu (WBS)</vt:lpstr>
      <vt:lpstr>Ganttův diagram</vt:lpstr>
      <vt:lpstr>Ganttův diagram</vt:lpstr>
      <vt:lpstr>Ganttův diagram</vt:lpstr>
      <vt:lpstr>Ganttův diagram</vt:lpstr>
      <vt:lpstr>Matice odpovědností</vt:lpstr>
      <vt:lpstr>Prezentace aplikace PowerPoint</vt:lpstr>
      <vt:lpstr>Metody síťové analýzy</vt:lpstr>
      <vt:lpstr>Příklad</vt:lpstr>
      <vt:lpstr>Paretova analýza</vt:lpstr>
      <vt:lpstr>LOGICKÝ RÁMEC PROJEKTU</vt:lpstr>
      <vt:lpstr>Prezentace aplikace PowerPoint</vt:lpstr>
      <vt:lpstr>Logika</vt:lpstr>
      <vt:lpstr>Schéma tvorby logického rámce</vt:lpstr>
      <vt:lpstr>Principy stanovování ukazatelů a indikátorů</vt:lpstr>
      <vt:lpstr>Prezentace aplikace PowerPoint</vt:lpstr>
      <vt:lpstr>Zpracování projektové žádosti</vt:lpstr>
      <vt:lpstr>Typy projektů</vt:lpstr>
      <vt:lpstr>Struktura projektové žádosti</vt:lpstr>
      <vt:lpstr>Přílohy projektové žádosti (např.)</vt:lpstr>
      <vt:lpstr>Studie proveditelnosti (Feasibility Study) </vt:lpstr>
      <vt:lpstr>Studie proveditelnosti</vt:lpstr>
      <vt:lpstr>Závěrečná zpráva projektu (může obsahovat..)</vt:lpstr>
      <vt:lpstr>Účtování  v neziskovém sektoru</vt:lpstr>
      <vt:lpstr>Účetnictví</vt:lpstr>
      <vt:lpstr>Účel účetnictví</vt:lpstr>
      <vt:lpstr>Účetnictví musí poskytovat informace</vt:lpstr>
      <vt:lpstr>Kdo vede účetnictví</vt:lpstr>
      <vt:lpstr>Kdo nevede účetnictví</vt:lpstr>
      <vt:lpstr>Uživatelé účetních informací</vt:lpstr>
      <vt:lpstr>Legislativní úprava účetnictví pro NNO</vt:lpstr>
      <vt:lpstr>Vyhláška Č. 504/2002 Sb.</vt:lpstr>
      <vt:lpstr>České účetní standardy</vt:lpstr>
      <vt:lpstr>Účetnictví NNO</vt:lpstr>
      <vt:lpstr>Jednoduché účetnictví</vt:lpstr>
      <vt:lpstr>Zjednodušený rozsah účetnictví</vt:lpstr>
      <vt:lpstr>Účetnictví v plném rozsahu</vt:lpstr>
      <vt:lpstr>Potrojné účetnictví</vt:lpstr>
      <vt:lpstr>Účetní závěrka</vt:lpstr>
      <vt:lpstr>Účetní výkazy – účetní závěrka </vt:lpstr>
      <vt:lpstr>Povinnost zveřejnit účetní závěrku…</vt:lpstr>
      <vt:lpstr>Jak musí vést NNO účetnictví?  </vt:lpstr>
      <vt:lpstr>Podnikání neziskových organizací</vt:lpstr>
      <vt:lpstr>Podnikání NNO?  CO ŘÍKÁ NOZ?</vt:lpstr>
      <vt:lpstr>Zdanění NNO</vt:lpstr>
      <vt:lpstr>Funkce zdaňování neziskových organizací</vt:lpstr>
      <vt:lpstr>Členění příjmů pro výpočet DPPO</vt:lpstr>
      <vt:lpstr>Položky odčitatelné od základu daně</vt:lpstr>
      <vt:lpstr>Daň z příjmu PO</vt:lpstr>
      <vt:lpstr>Příklad na snížení základu DPPO </vt:lpstr>
      <vt:lpstr>Vedení účetnictví pro správné stanovení základu daně</vt:lpstr>
      <vt:lpstr>Vedení účetnictví: §18a(3) – členění činností</vt:lpstr>
      <vt:lpstr>Členění činnosti - §18a(4) –členění činností </vt:lpstr>
      <vt:lpstr>Vedení účetnictví pro správné stanovení základu DPPO</vt:lpstr>
      <vt:lpstr>Finanční analýza</vt:lpstr>
      <vt:lpstr>Základní ukazatele</vt:lpstr>
      <vt:lpstr>Fundamentální a technická finanční analýza</vt:lpstr>
      <vt:lpstr>Elementární metody TFA</vt:lpstr>
      <vt:lpstr>Analýza absolutních ukazatelů</vt:lpstr>
      <vt:lpstr>   Analýza poměrových ukazatelů (vypočítávají vydělením jedné položky jinou položkou)  1. Ukazatele rentability (u NNO dosti diskutované) </vt:lpstr>
      <vt:lpstr>2. Ukazatel likvidity</vt:lpstr>
      <vt:lpstr>3. Ukazatele autarkie</vt:lpstr>
      <vt:lpstr>Další možnosti FA</vt:lpstr>
      <vt:lpstr>Model KAMF</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Manažerské účetnictví a daně v neziskovém sektoru</dc:title>
  <dc:creator>Maruška</dc:creator>
  <cp:lastModifiedBy>Maruška</cp:lastModifiedBy>
  <cp:revision>11</cp:revision>
  <dcterms:created xsi:type="dcterms:W3CDTF">2019-11-01T08:18:50Z</dcterms:created>
  <dcterms:modified xsi:type="dcterms:W3CDTF">2019-11-01T13:26:40Z</dcterms:modified>
</cp:coreProperties>
</file>