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3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1231">
          <p15:clr>
            <a:srgbClr val="A4A3A4"/>
          </p15:clr>
        </p15:guide>
        <p15:guide id="4" orient="horz" pos="1824">
          <p15:clr>
            <a:srgbClr val="A4A3A4"/>
          </p15:clr>
        </p15:guide>
        <p15:guide id="5" orient="horz" pos="2448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3696">
          <p15:clr>
            <a:srgbClr val="A4A3A4"/>
          </p15:clr>
        </p15:guide>
        <p15:guide id="8" orient="horz" pos="4032">
          <p15:clr>
            <a:srgbClr val="A4A3A4"/>
          </p15:clr>
        </p15:guide>
        <p15:guide id="9" pos="288">
          <p15:clr>
            <a:srgbClr val="A4A3A4"/>
          </p15:clr>
        </p15:guide>
        <p15:guide id="10" pos="1551">
          <p15:clr>
            <a:srgbClr val="A4A3A4"/>
          </p15:clr>
        </p15:guide>
        <p15:guide id="11" pos="1617">
          <p15:clr>
            <a:srgbClr val="A4A3A4"/>
          </p15:clr>
        </p15:guide>
        <p15:guide id="12" pos="2849">
          <p15:clr>
            <a:srgbClr val="A4A3A4"/>
          </p15:clr>
        </p15:guide>
        <p15:guide id="13" pos="2912">
          <p15:clr>
            <a:srgbClr val="A4A3A4"/>
          </p15:clr>
        </p15:guide>
        <p15:guide id="14" pos="4145">
          <p15:clr>
            <a:srgbClr val="A4A3A4"/>
          </p15:clr>
        </p15:guide>
        <p15:guide id="15" pos="4208">
          <p15:clr>
            <a:srgbClr val="A4A3A4"/>
          </p15:clr>
        </p15:guide>
        <p15:guide id="16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 varScale="1">
        <p:scale>
          <a:sx n="106" d="100"/>
          <a:sy n="106" d="100"/>
        </p:scale>
        <p:origin x="2058" y="108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DPH                             5,21 Kč/l  </a:t>
            </a:r>
          </a:p>
          <a:p>
            <a:pPr eaLnBrk="1" hangingPunct="1"/>
            <a:r>
              <a:rPr lang="cs-CZ" dirty="0" smtClean="0"/>
              <a:t>Spotřební daň           12,84 Kč/l  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11,95 Kč/l  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492340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z litrovky oblíbeného nápoje Miloše Zemana (obsah alkoholu 3</a:t>
            </a:r>
            <a:r>
              <a:rPr lang="en-US" u="sng" dirty="0" smtClean="0"/>
              <a:t>8</a:t>
            </a:r>
            <a:r>
              <a:rPr lang="cs-CZ" u="sng" dirty="0" smtClean="0"/>
              <a:t> %)?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základ daně x sazba daně = 0,3</a:t>
            </a:r>
            <a:r>
              <a:rPr lang="en-US" dirty="0" smtClean="0"/>
              <a:t>8</a:t>
            </a:r>
            <a:r>
              <a:rPr lang="cs-CZ" dirty="0" smtClean="0"/>
              <a:t> x 285</a:t>
            </a:r>
            <a:r>
              <a:rPr lang="en-US" dirty="0" smtClean="0"/>
              <a:t> = 108,30 K</a:t>
            </a:r>
            <a:r>
              <a:rPr lang="cs-CZ" dirty="0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Sazba daně z tabáku a tabákových</a:t>
            </a:r>
            <a:br>
              <a:rPr lang="cs-CZ" dirty="0" smtClean="0"/>
            </a:br>
            <a:r>
              <a:rPr lang="cs-CZ" dirty="0" smtClean="0"/>
              <a:t>výrobků (§ 100c - § 131g ZSD)</a:t>
            </a:r>
            <a:endParaRPr 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Cigarety, 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Sazby daně (§ 104 ZSD)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1415731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1,46 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2,63 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1,71 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v krabičce </a:t>
            </a:r>
          </a:p>
          <a:p>
            <a:pPr lvl="1" eaLnBrk="1" hangingPunct="1"/>
            <a:r>
              <a:rPr lang="cs-CZ" u="sng" dirty="0" smtClean="0"/>
              <a:t>a) „levných“ cigaret (70 Kč za krabičku)?</a:t>
            </a:r>
          </a:p>
          <a:p>
            <a:pPr lvl="1" eaLnBrk="1" hangingPunct="1"/>
            <a:r>
              <a:rPr lang="cs-CZ" u="sng" dirty="0" smtClean="0"/>
              <a:t>b) „drahých“ cigaret (90 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0,27 x 70</a:t>
            </a:r>
            <a:r>
              <a:rPr lang="en-US" dirty="0" smtClean="0"/>
              <a:t> + 20 x 1,</a:t>
            </a:r>
            <a:r>
              <a:rPr lang="cs-CZ" dirty="0" smtClean="0"/>
              <a:t>46 =</a:t>
            </a:r>
            <a:r>
              <a:rPr lang="en-US" dirty="0" smtClean="0"/>
              <a:t> 1</a:t>
            </a:r>
            <a:r>
              <a:rPr lang="cs-CZ" dirty="0" smtClean="0"/>
              <a:t>8</a:t>
            </a:r>
            <a:r>
              <a:rPr lang="en-US" dirty="0" smtClean="0"/>
              <a:t>,</a:t>
            </a:r>
            <a:r>
              <a:rPr lang="cs-CZ" dirty="0"/>
              <a:t>9</a:t>
            </a:r>
            <a:r>
              <a:rPr lang="en-US" dirty="0" smtClean="0"/>
              <a:t>0 + 2</a:t>
            </a:r>
            <a:r>
              <a:rPr lang="cs-CZ" dirty="0"/>
              <a:t>9</a:t>
            </a:r>
            <a:r>
              <a:rPr lang="en-US" dirty="0" smtClean="0"/>
              <a:t>,</a:t>
            </a:r>
            <a:r>
              <a:rPr lang="cs-CZ" dirty="0"/>
              <a:t>2</a:t>
            </a:r>
            <a:r>
              <a:rPr lang="en-US" dirty="0" smtClean="0"/>
              <a:t>0 =</a:t>
            </a:r>
            <a:r>
              <a:rPr lang="cs-CZ" dirty="0" smtClean="0"/>
              <a:t> 48,10 Kč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2,</a:t>
            </a:r>
            <a:r>
              <a:rPr lang="cs-CZ" dirty="0" smtClean="0"/>
              <a:t>63</a:t>
            </a:r>
            <a:r>
              <a:rPr lang="en-US" dirty="0" smtClean="0"/>
              <a:t> = </a:t>
            </a:r>
            <a:r>
              <a:rPr lang="cs-CZ" dirty="0" smtClean="0"/>
              <a:t>52,60</a:t>
            </a:r>
            <a:r>
              <a:rPr lang="en-US" dirty="0" smtClean="0"/>
              <a:t> </a:t>
            </a:r>
            <a:r>
              <a:rPr lang="cs-CZ" dirty="0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52,60</a:t>
            </a:r>
            <a:r>
              <a:rPr lang="en-US" dirty="0" smtClean="0"/>
              <a:t>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?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Zajištění daně</a:t>
            </a:r>
            <a:endParaRPr lang="en-US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Forma zajištění</a:t>
            </a:r>
          </a:p>
          <a:p>
            <a:pPr lvl="1" eaLnBrk="1" hangingPunct="1"/>
            <a:r>
              <a:rPr lang="cs-CZ" dirty="0" smtClean="0"/>
              <a:t>Převodem na účet CÚ</a:t>
            </a:r>
          </a:p>
          <a:p>
            <a:pPr lvl="1" eaLnBrk="1" hangingPunct="1"/>
            <a:r>
              <a:rPr lang="cs-CZ" dirty="0" smtClean="0"/>
              <a:t>Ručením</a:t>
            </a:r>
            <a:br>
              <a:rPr lang="cs-CZ" dirty="0" smtClean="0"/>
            </a:br>
            <a:endParaRPr lang="cs-CZ" dirty="0" smtClean="0"/>
          </a:p>
          <a:p>
            <a:pPr eaLnBrk="1" hangingPunct="1"/>
            <a:r>
              <a:rPr lang="cs-CZ" dirty="0" smtClean="0"/>
              <a:t>Výše zajištění </a:t>
            </a:r>
          </a:p>
          <a:p>
            <a:pPr lvl="1" eaLnBrk="1" hangingPunct="1"/>
            <a:r>
              <a:rPr lang="cs-CZ" dirty="0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dirty="0" smtClean="0"/>
              <a:t>1/12 daňové povinnosti </a:t>
            </a:r>
          </a:p>
          <a:p>
            <a:pPr lvl="1" eaLnBrk="1" hangingPunct="1"/>
            <a:r>
              <a:rPr lang="cs-CZ" dirty="0" smtClean="0"/>
              <a:t>Limity (MO: </a:t>
            </a:r>
            <a:r>
              <a:rPr lang="cs-CZ" dirty="0" smtClean="0"/>
              <a:t>1,5 </a:t>
            </a:r>
            <a:r>
              <a:rPr lang="cs-CZ" dirty="0" err="1" smtClean="0"/>
              <a:t>mld.Kč</a:t>
            </a:r>
            <a:r>
              <a:rPr lang="cs-CZ" dirty="0" smtClean="0"/>
              <a:t>, pivo: 80 mil Kč, líh: 40 mil. Kč)</a:t>
            </a:r>
          </a:p>
          <a:p>
            <a:pPr lvl="1" eaLnBrk="1" hangingPunct="1"/>
            <a:r>
              <a:rPr lang="cs-CZ" dirty="0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Daňové přiznání</a:t>
            </a:r>
          </a:p>
          <a:p>
            <a:pPr lvl="1" eaLnBrk="1" hangingPunct="1"/>
            <a:r>
              <a:rPr lang="cs-CZ" dirty="0" smtClean="0"/>
              <a:t>Samostatně za každou daň</a:t>
            </a:r>
          </a:p>
          <a:p>
            <a:pPr lvl="1" eaLnBrk="1" hangingPunct="1"/>
            <a:r>
              <a:rPr lang="cs-CZ" dirty="0" smtClean="0"/>
              <a:t>Do 25. dne po skončení zdaňovacího období</a:t>
            </a:r>
          </a:p>
          <a:p>
            <a:pPr lvl="1" eaLnBrk="1" hangingPunct="1"/>
            <a:r>
              <a:rPr lang="cs-CZ" dirty="0" smtClean="0"/>
              <a:t>Při dovozu se daňové přiznání nepodává </a:t>
            </a:r>
          </a:p>
          <a:p>
            <a:pPr lvl="2" eaLnBrk="1" hangingPunct="1"/>
            <a:r>
              <a:rPr lang="cs-CZ" dirty="0" smtClean="0"/>
              <a:t>Celní prohlášení</a:t>
            </a:r>
          </a:p>
          <a:p>
            <a:pPr eaLnBrk="1" hangingPunct="1"/>
            <a:r>
              <a:rPr lang="cs-CZ" dirty="0" smtClean="0"/>
              <a:t>Splatnost daně</a:t>
            </a:r>
          </a:p>
          <a:p>
            <a:pPr lvl="1" eaLnBrk="1" hangingPunct="1"/>
            <a:r>
              <a:rPr lang="cs-CZ" dirty="0" smtClean="0"/>
              <a:t>40. den po skončení zdaňovacího období (u lihu 55.)</a:t>
            </a:r>
          </a:p>
          <a:p>
            <a:pPr lvl="1" eaLnBrk="1" hangingPunct="1"/>
            <a:r>
              <a:rPr lang="cs-CZ" dirty="0" smtClean="0"/>
              <a:t>Dovoz</a:t>
            </a:r>
          </a:p>
          <a:p>
            <a:pPr lvl="2" eaLnBrk="1" hangingPunct="1"/>
            <a:r>
              <a:rPr lang="cs-CZ" dirty="0" smtClean="0"/>
              <a:t>10 kalendářních dnů ode dne doručení rozhodnutí o vyměření cla</a:t>
            </a:r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Obecné vymezení</a:t>
            </a:r>
          </a:p>
          <a:p>
            <a:pPr lvl="1" eaLnBrk="1" hangingPunct="1"/>
            <a:r>
              <a:rPr lang="cs-CZ" dirty="0" smtClean="0"/>
              <a:t>Vybrané výrobky vyrobené nebo dovezené na území ES (§ 1 - § 43q ZSD )</a:t>
            </a:r>
          </a:p>
          <a:p>
            <a:pPr eaLnBrk="1" hangingPunct="1"/>
            <a:r>
              <a:rPr lang="cs-CZ" dirty="0" smtClean="0"/>
              <a:t>Bližší vymezení</a:t>
            </a:r>
          </a:p>
          <a:p>
            <a:pPr lvl="1" eaLnBrk="1" hangingPunct="1"/>
            <a:r>
              <a:rPr lang="cs-CZ" dirty="0" smtClean="0"/>
              <a:t>Daň z minerálních olejů (§ 44 - § 64 ZSD )</a:t>
            </a:r>
          </a:p>
          <a:p>
            <a:pPr lvl="1" eaLnBrk="1" hangingPunct="1"/>
            <a:r>
              <a:rPr lang="cs-CZ" dirty="0" smtClean="0"/>
              <a:t>Daň z lihu (§ 66 - § 79a ZSD)</a:t>
            </a:r>
          </a:p>
          <a:p>
            <a:pPr lvl="1" eaLnBrk="1" hangingPunct="1"/>
            <a:r>
              <a:rPr lang="cs-CZ" dirty="0" smtClean="0"/>
              <a:t>Daň z piva (§ 80 - § 91 ZSD)</a:t>
            </a:r>
          </a:p>
          <a:p>
            <a:pPr lvl="1" eaLnBrk="1" hangingPunct="1"/>
            <a:r>
              <a:rPr lang="cs-CZ" dirty="0" smtClean="0"/>
              <a:t>Daň z vína a meziproduktů (§ 92 - § 100b ZSD)</a:t>
            </a:r>
          </a:p>
          <a:p>
            <a:pPr lvl="1" eaLnBrk="1" hangingPunct="1"/>
            <a:r>
              <a:rPr lang="cs-CZ" dirty="0" smtClean="0"/>
              <a:t>Daň z tabákových výrobků a surového tabáku (§ 100c - § 131g ZSD)</a:t>
            </a:r>
            <a:endParaRPr lang="en-US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2233</TotalTime>
  <Words>2919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1" baseType="lpstr">
      <vt:lpstr>Arial</vt:lpstr>
      <vt:lpstr>Times New Roman</vt:lpstr>
      <vt:lpstr>Wingdings</vt:lpstr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valouch</cp:lastModifiedBy>
  <cp:revision>281</cp:revision>
  <dcterms:created xsi:type="dcterms:W3CDTF">2008-12-01T10:09:30Z</dcterms:created>
  <dcterms:modified xsi:type="dcterms:W3CDTF">2019-11-11T20:42:17Z</dcterms:modified>
</cp:coreProperties>
</file>