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93" r:id="rId3"/>
    <p:sldId id="305" r:id="rId4"/>
    <p:sldId id="301" r:id="rId5"/>
    <p:sldId id="306" r:id="rId6"/>
    <p:sldId id="303" r:id="rId7"/>
    <p:sldId id="307" r:id="rId8"/>
    <p:sldId id="294" r:id="rId9"/>
    <p:sldId id="308" r:id="rId10"/>
    <p:sldId id="310" r:id="rId11"/>
    <p:sldId id="309" r:id="rId12"/>
    <p:sldId id="295" r:id="rId13"/>
    <p:sldId id="311" r:id="rId14"/>
    <p:sldId id="312" r:id="rId15"/>
    <p:sldId id="313" r:id="rId16"/>
    <p:sldId id="296" r:id="rId17"/>
    <p:sldId id="314" r:id="rId18"/>
    <p:sldId id="316" r:id="rId19"/>
    <p:sldId id="315" r:id="rId20"/>
    <p:sldId id="298" r:id="rId21"/>
    <p:sldId id="317" r:id="rId22"/>
    <p:sldId id="318" r:id="rId23"/>
    <p:sldId id="323" r:id="rId24"/>
    <p:sldId id="324" r:id="rId25"/>
    <p:sldId id="319" r:id="rId26"/>
    <p:sldId id="320" r:id="rId27"/>
    <p:sldId id="325" r:id="rId28"/>
    <p:sldId id="321" r:id="rId29"/>
    <p:sldId id="322" r:id="rId30"/>
    <p:sldId id="304" r:id="rId31"/>
    <p:sldId id="292" r:id="rId3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888" y="8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92007-5756-40BE-A319-FC73D6D39E74}" type="datetimeFigureOut">
              <a:rPr lang="cs-CZ" smtClean="0"/>
              <a:t>01.11.2019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CF965-D2DE-4C4C-AD1D-A421956778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574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F965-D2DE-4C4C-AD1D-A421956778C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6325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F965-D2DE-4C4C-AD1D-A421956778C9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221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F965-D2DE-4C4C-AD1D-A421956778C9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7428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01.11.2019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8279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01.11.2019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0046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01.11.2019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6152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01.11.2019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6561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01.11.2019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1111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01.11.2019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008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01.11.2019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3971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01.11.2019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183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01.11.2019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7069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01.11.2019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8218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01.11.2019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7538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74A0C-3999-4A34-B7B3-0F835A0A5B6E}" type="datetimeFigureOut">
              <a:rPr lang="cs-CZ" smtClean="0"/>
              <a:t>01.11.2019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700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000" dirty="0" smtClean="0"/>
              <a:t>Introduction to MS Dynamics NAV </a:t>
            </a:r>
            <a:r>
              <a:rPr lang="cs-CZ" sz="4000" dirty="0" smtClean="0"/>
              <a:t> </a:t>
            </a:r>
            <a:r>
              <a:rPr lang="en-GB" sz="4000" dirty="0" smtClean="0"/>
              <a:t> </a:t>
            </a:r>
            <a:r>
              <a:rPr lang="en-GB" sz="1600" b="1" dirty="0" smtClean="0">
                <a:solidFill>
                  <a:srgbClr val="0070C0"/>
                </a:solidFill>
                <a:latin typeface="+mn-lt"/>
              </a:rPr>
              <a:t>(</a:t>
            </a:r>
            <a:r>
              <a:rPr lang="cs-CZ" sz="1600" b="1" dirty="0" err="1" smtClean="0">
                <a:solidFill>
                  <a:srgbClr val="0070C0"/>
                </a:solidFill>
                <a:latin typeface="+mn-lt"/>
              </a:rPr>
              <a:t>Analysis</a:t>
            </a:r>
            <a:r>
              <a:rPr lang="en-GB" sz="1600" b="1" dirty="0" smtClean="0">
                <a:solidFill>
                  <a:srgbClr val="0070C0"/>
                </a:solidFill>
                <a:latin typeface="+mn-lt"/>
              </a:rPr>
              <a:t>)</a:t>
            </a:r>
            <a:r>
              <a:rPr lang="cs-CZ" sz="1600" b="1" dirty="0" smtClean="0">
                <a:solidFill>
                  <a:srgbClr val="0070C0"/>
                </a:solidFill>
                <a:latin typeface="+mn-lt"/>
              </a:rPr>
              <a:t>       </a:t>
            </a:r>
            <a:r>
              <a:rPr lang="cs-CZ" sz="1600" b="1" dirty="0" err="1" smtClean="0">
                <a:solidFill>
                  <a:srgbClr val="0070C0"/>
                </a:solidFill>
                <a:latin typeface="+mn-lt"/>
              </a:rPr>
              <a:t>English</a:t>
            </a:r>
            <a:r>
              <a:rPr lang="cs-CZ" sz="1600" b="1" dirty="0" smtClean="0">
                <a:solidFill>
                  <a:srgbClr val="0070C0"/>
                </a:solidFill>
                <a:latin typeface="+mn-lt"/>
              </a:rPr>
              <a:t> _Czech </a:t>
            </a:r>
            <a:r>
              <a:rPr lang="cs-CZ" sz="1600" b="1" dirty="0" err="1" smtClean="0">
                <a:solidFill>
                  <a:srgbClr val="0070C0"/>
                </a:solidFill>
                <a:latin typeface="+mn-lt"/>
              </a:rPr>
              <a:t>verison</a:t>
            </a:r>
            <a:endParaRPr lang="en-GB" sz="16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1800" dirty="0" err="1" smtClean="0"/>
              <a:t>Ing.J.Skorkovský,CSc</a:t>
            </a:r>
            <a:r>
              <a:rPr lang="cs-CZ" sz="1800" dirty="0" smtClean="0"/>
              <a:t>.</a:t>
            </a:r>
            <a:r>
              <a:rPr lang="cs-CZ" dirty="0" smtClean="0"/>
              <a:t> </a:t>
            </a:r>
          </a:p>
          <a:p>
            <a:r>
              <a:rPr lang="en-US" sz="1800" dirty="0" smtClean="0"/>
              <a:t>MASARYK UNIVERSITY BRNO,</a:t>
            </a:r>
            <a:r>
              <a:rPr lang="cs-CZ" sz="1800" dirty="0" smtClean="0"/>
              <a:t> </a:t>
            </a:r>
            <a:r>
              <a:rPr lang="en-US" sz="1800" dirty="0" smtClean="0"/>
              <a:t>Czech Republic </a:t>
            </a:r>
          </a:p>
          <a:p>
            <a:r>
              <a:rPr lang="en-US" sz="1800" dirty="0" smtClean="0"/>
              <a:t>Faculty of economics and business administration </a:t>
            </a:r>
          </a:p>
          <a:p>
            <a:r>
              <a:rPr lang="en-US" sz="1800" dirty="0" smtClean="0"/>
              <a:t>Department of corporate economy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720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Item</a:t>
            </a:r>
            <a:r>
              <a:rPr lang="cs-CZ" dirty="0" smtClean="0"/>
              <a:t> </a:t>
            </a:r>
            <a:r>
              <a:rPr lang="cs-CZ" dirty="0" err="1" smtClean="0"/>
              <a:t>analysis</a:t>
            </a:r>
            <a:r>
              <a:rPr lang="cs-CZ" dirty="0" smtClean="0"/>
              <a:t> </a:t>
            </a:r>
            <a:r>
              <a:rPr lang="cs-CZ" dirty="0" err="1" smtClean="0"/>
              <a:t>view</a:t>
            </a:r>
            <a:r>
              <a:rPr lang="cs-CZ" dirty="0" smtClean="0"/>
              <a:t> </a:t>
            </a:r>
            <a:r>
              <a:rPr lang="cs-CZ" dirty="0" err="1" smtClean="0"/>
              <a:t>code</a:t>
            </a:r>
            <a:r>
              <a:rPr lang="cs-CZ" dirty="0" smtClean="0"/>
              <a:t> and </a:t>
            </a:r>
            <a:r>
              <a:rPr lang="cs-CZ" dirty="0" err="1" smtClean="0"/>
              <a:t>card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1196752"/>
            <a:ext cx="2704762" cy="1676190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268760"/>
            <a:ext cx="3240360" cy="1855299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cxnSp>
        <p:nvCxnSpPr>
          <p:cNvPr id="6" name="Přímá spojnice se šipkou 5"/>
          <p:cNvCxnSpPr/>
          <p:nvPr/>
        </p:nvCxnSpPr>
        <p:spPr>
          <a:xfrm>
            <a:off x="3131840" y="2564904"/>
            <a:ext cx="0" cy="1080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>
            <a:off x="5652120" y="2780928"/>
            <a:ext cx="0" cy="8640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3851920" y="1916832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OR</a:t>
            </a:r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4" y="3652837"/>
            <a:ext cx="5127241" cy="1669023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2641" y="3284984"/>
            <a:ext cx="5728527" cy="3386321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5308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Karta pohledu analýzy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417638"/>
            <a:ext cx="3141342" cy="245142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4149080"/>
            <a:ext cx="7200000" cy="146666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7" name="Přímá spojnice se šipkou 6"/>
          <p:cNvCxnSpPr/>
          <p:nvPr/>
        </p:nvCxnSpPr>
        <p:spPr>
          <a:xfrm>
            <a:off x="3059832" y="3717032"/>
            <a:ext cx="0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6124" y="1417638"/>
            <a:ext cx="2771429" cy="171428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TextovéPole 8"/>
          <p:cNvSpPr txBox="1"/>
          <p:nvPr/>
        </p:nvSpPr>
        <p:spPr>
          <a:xfrm>
            <a:off x="3834331" y="2274016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nebo</a:t>
            </a:r>
            <a:endParaRPr lang="cs-CZ" dirty="0"/>
          </a:p>
        </p:txBody>
      </p:sp>
      <p:cxnSp>
        <p:nvCxnSpPr>
          <p:cNvPr id="10" name="Přímá spojnice se šipkou 9"/>
          <p:cNvCxnSpPr/>
          <p:nvPr/>
        </p:nvCxnSpPr>
        <p:spPr>
          <a:xfrm>
            <a:off x="5724128" y="3131924"/>
            <a:ext cx="0" cy="10171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693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Setup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 smtClean="0"/>
              <a:t>columns</a:t>
            </a:r>
            <a:r>
              <a:rPr lang="cs-CZ" dirty="0" smtClean="0"/>
              <a:t> </a:t>
            </a:r>
            <a:r>
              <a:rPr lang="cs-CZ" sz="2400" dirty="0" smtClean="0"/>
              <a:t>(</a:t>
            </a:r>
            <a:r>
              <a:rPr lang="cs-CZ" sz="2400" dirty="0" err="1" smtClean="0"/>
              <a:t>Prices</a:t>
            </a:r>
            <a:r>
              <a:rPr lang="cs-CZ" sz="2400" dirty="0" smtClean="0"/>
              <a:t> </a:t>
            </a:r>
            <a:r>
              <a:rPr lang="cs-CZ" sz="2400" dirty="0" err="1" smtClean="0"/>
              <a:t>analysis</a:t>
            </a:r>
            <a:r>
              <a:rPr lang="cs-CZ" sz="2400" dirty="0" smtClean="0"/>
              <a:t>)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631" y="1340768"/>
            <a:ext cx="2714286" cy="1561905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631" y="3112233"/>
            <a:ext cx="2736306" cy="1712343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4457916"/>
            <a:ext cx="7350316" cy="1911241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5896" y="2404458"/>
            <a:ext cx="3228571" cy="1095238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6894559" y="4479027"/>
            <a:ext cx="1512168" cy="20162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958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Nastavení sloupců analýzy (ceny)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484784"/>
            <a:ext cx="2733333" cy="160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2375220"/>
            <a:ext cx="3047619" cy="1923810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cxnSp>
        <p:nvCxnSpPr>
          <p:cNvPr id="7" name="Přímá spojnice se šipkou 6"/>
          <p:cNvCxnSpPr/>
          <p:nvPr/>
        </p:nvCxnSpPr>
        <p:spPr>
          <a:xfrm>
            <a:off x="2411760" y="2780928"/>
            <a:ext cx="15841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5935" y="1347939"/>
            <a:ext cx="3047619" cy="1053049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52" y="4448074"/>
            <a:ext cx="6676843" cy="1774476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0" name="Obdélník 9"/>
          <p:cNvSpPr/>
          <p:nvPr/>
        </p:nvSpPr>
        <p:spPr>
          <a:xfrm>
            <a:off x="5076056" y="1556792"/>
            <a:ext cx="443688" cy="3176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2" name="Přímá spojnice 11"/>
          <p:cNvCxnSpPr/>
          <p:nvPr/>
        </p:nvCxnSpPr>
        <p:spPr>
          <a:xfrm>
            <a:off x="5519744" y="1715627"/>
            <a:ext cx="20045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7524328" y="1715627"/>
            <a:ext cx="0" cy="34415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 flipH="1">
            <a:off x="7216395" y="5157192"/>
            <a:ext cx="307933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bdélník 18"/>
          <p:cNvSpPr/>
          <p:nvPr/>
        </p:nvSpPr>
        <p:spPr>
          <a:xfrm>
            <a:off x="5844283" y="4327200"/>
            <a:ext cx="1512168" cy="20162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985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Chosen</a:t>
            </a:r>
            <a:r>
              <a:rPr lang="cs-CZ" dirty="0" smtClean="0"/>
              <a:t> Type </a:t>
            </a:r>
            <a:r>
              <a:rPr lang="cs-CZ" dirty="0" err="1" smtClean="0"/>
              <a:t>codes</a:t>
            </a:r>
            <a:r>
              <a:rPr lang="cs-CZ" dirty="0" smtClean="0"/>
              <a:t> and </a:t>
            </a:r>
            <a:r>
              <a:rPr lang="cs-CZ" dirty="0" err="1" smtClean="0"/>
              <a:t>values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417638"/>
            <a:ext cx="1681699" cy="208790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881222" y="1124744"/>
            <a:ext cx="5519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colums</a:t>
            </a:r>
            <a:r>
              <a:rPr lang="cs-CZ" dirty="0" smtClean="0"/>
              <a:t> </a:t>
            </a:r>
            <a:r>
              <a:rPr lang="cs-CZ" dirty="0" err="1" smtClean="0"/>
              <a:t>setup</a:t>
            </a:r>
            <a:r>
              <a:rPr lang="cs-CZ" dirty="0" smtClean="0"/>
              <a:t> </a:t>
            </a:r>
            <a:r>
              <a:rPr lang="cs-CZ" dirty="0" err="1" smtClean="0"/>
              <a:t>adn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Analysis</a:t>
            </a:r>
            <a:r>
              <a:rPr lang="cs-CZ" dirty="0" smtClean="0"/>
              <a:t> </a:t>
            </a:r>
            <a:r>
              <a:rPr lang="en-US" dirty="0" smtClean="0"/>
              <a:t>&amp;</a:t>
            </a:r>
            <a:r>
              <a:rPr lang="cs-CZ" dirty="0" smtClean="0"/>
              <a:t> Reporting </a:t>
            </a:r>
            <a:r>
              <a:rPr lang="cs-CZ" dirty="0" err="1" smtClean="0"/>
              <a:t>Setup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7421" y="1553706"/>
            <a:ext cx="2771429" cy="1580952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9912" y="1916832"/>
            <a:ext cx="4680520" cy="451553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6083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Vybrané typy kódu analýzy a typy hodnot  </a:t>
            </a:r>
            <a:endParaRPr lang="cs-CZ" sz="36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417638"/>
            <a:ext cx="3339917" cy="251541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5326" y="2852936"/>
            <a:ext cx="5128898" cy="2820894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71364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Sales </a:t>
            </a:r>
            <a:r>
              <a:rPr lang="cs-CZ" dirty="0" err="1" smtClean="0"/>
              <a:t>Analysis</a:t>
            </a:r>
            <a:r>
              <a:rPr lang="cs-CZ" dirty="0" smtClean="0"/>
              <a:t> I.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403837"/>
            <a:ext cx="1544813" cy="2405215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1268760"/>
            <a:ext cx="3323809" cy="1685714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cxnSp>
        <p:nvCxnSpPr>
          <p:cNvPr id="6" name="Přímá spojnice se šipkou 5"/>
          <p:cNvCxnSpPr/>
          <p:nvPr/>
        </p:nvCxnSpPr>
        <p:spPr>
          <a:xfrm flipV="1">
            <a:off x="1694790" y="2276872"/>
            <a:ext cx="572954" cy="8640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728" y="3356992"/>
            <a:ext cx="4342857" cy="2552381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cxnSp>
        <p:nvCxnSpPr>
          <p:cNvPr id="9" name="Přímá spojnice se šipkou 8"/>
          <p:cNvCxnSpPr/>
          <p:nvPr/>
        </p:nvCxnSpPr>
        <p:spPr>
          <a:xfrm>
            <a:off x="3635896" y="2252204"/>
            <a:ext cx="1873305" cy="11047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0643" y="4090325"/>
            <a:ext cx="971429" cy="1085714"/>
          </a:xfrm>
          <a:prstGeom prst="rect">
            <a:avLst/>
          </a:prstGeom>
        </p:spPr>
      </p:pic>
      <p:sp>
        <p:nvSpPr>
          <p:cNvPr id="12" name="Šipka doprava 11"/>
          <p:cNvSpPr/>
          <p:nvPr/>
        </p:nvSpPr>
        <p:spPr>
          <a:xfrm>
            <a:off x="6721972" y="5013176"/>
            <a:ext cx="1800200" cy="15841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6876319" y="5589240"/>
            <a:ext cx="1491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chemeClr val="bg1"/>
                </a:solidFill>
              </a:rPr>
              <a:t>Next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slide</a:t>
            </a:r>
            <a:endParaRPr lang="cs-CZ" dirty="0" smtClean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75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Pohled na vybranou analýzu I. (prodej)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340768"/>
            <a:ext cx="1197792" cy="2232248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1196752"/>
            <a:ext cx="3123809" cy="1657143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cxnSp>
        <p:nvCxnSpPr>
          <p:cNvPr id="7" name="Přímá spojnice se šipkou 6"/>
          <p:cNvCxnSpPr/>
          <p:nvPr/>
        </p:nvCxnSpPr>
        <p:spPr>
          <a:xfrm flipV="1">
            <a:off x="1619672" y="2204864"/>
            <a:ext cx="504056" cy="79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5047" y="2996952"/>
            <a:ext cx="4400000" cy="2352381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cxnSp>
        <p:nvCxnSpPr>
          <p:cNvPr id="10" name="Přímá spojnice 9"/>
          <p:cNvCxnSpPr/>
          <p:nvPr/>
        </p:nvCxnSpPr>
        <p:spPr>
          <a:xfrm>
            <a:off x="3469608" y="2108794"/>
            <a:ext cx="10852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 flipH="1">
            <a:off x="4537720" y="2108794"/>
            <a:ext cx="17140" cy="19682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Šipka doprava 14"/>
          <p:cNvSpPr/>
          <p:nvPr/>
        </p:nvSpPr>
        <p:spPr>
          <a:xfrm>
            <a:off x="6732240" y="3212976"/>
            <a:ext cx="1800200" cy="15841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6787614" y="3711477"/>
            <a:ext cx="14915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Další snímek</a:t>
            </a:r>
          </a:p>
          <a:p>
            <a:r>
              <a:rPr lang="cs-CZ" sz="1200" dirty="0" smtClean="0">
                <a:solidFill>
                  <a:schemeClr val="bg1"/>
                </a:solidFill>
              </a:rPr>
              <a:t> </a:t>
            </a:r>
            <a:endParaRPr lang="cs-CZ" dirty="0" smtClean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  <p:cxnSp>
        <p:nvCxnSpPr>
          <p:cNvPr id="17" name="Přímá spojnice se šipkou 16"/>
          <p:cNvCxnSpPr/>
          <p:nvPr/>
        </p:nvCxnSpPr>
        <p:spPr>
          <a:xfrm flipH="1">
            <a:off x="4700637" y="2228837"/>
            <a:ext cx="17140" cy="19682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Obrázek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7614" y="4542474"/>
            <a:ext cx="765152" cy="667632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4823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Analysis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key</a:t>
            </a:r>
            <a:r>
              <a:rPr lang="cs-CZ" dirty="0" smtClean="0"/>
              <a:t> </a:t>
            </a:r>
            <a:r>
              <a:rPr lang="cs-CZ" dirty="0" err="1" smtClean="0"/>
              <a:t>customers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340768"/>
            <a:ext cx="4248472" cy="3102737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628800"/>
            <a:ext cx="7656237" cy="4176464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4128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Analýzy klíčových zákazníků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3068960"/>
            <a:ext cx="6768752" cy="337729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412776"/>
            <a:ext cx="2935928" cy="1368152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1089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Analysis-basics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ZA" sz="11200" b="1" dirty="0" smtClean="0"/>
              <a:t>Clear and easy creation reports</a:t>
            </a:r>
          </a:p>
          <a:p>
            <a:endParaRPr lang="en-ZA" sz="3400" b="1" dirty="0" smtClean="0"/>
          </a:p>
          <a:p>
            <a:pPr lvl="1"/>
            <a:r>
              <a:rPr lang="en-ZA" sz="9600" dirty="0" smtClean="0"/>
              <a:t>Created by users without any programming knowledge</a:t>
            </a:r>
          </a:p>
          <a:p>
            <a:pPr lvl="1"/>
            <a:r>
              <a:rPr lang="en-ZA" sz="9600" dirty="0" smtClean="0"/>
              <a:t>Easy  modification </a:t>
            </a:r>
          </a:p>
          <a:p>
            <a:pPr lvl="1"/>
            <a:r>
              <a:rPr lang="en-ZA" sz="9600" dirty="0" smtClean="0"/>
              <a:t>Matrix windows</a:t>
            </a:r>
          </a:p>
          <a:p>
            <a:pPr lvl="1"/>
            <a:r>
              <a:rPr lang="en-ZA" sz="9600" dirty="0" smtClean="0"/>
              <a:t>Export to Excel </a:t>
            </a:r>
          </a:p>
          <a:p>
            <a:pPr lvl="1"/>
            <a:r>
              <a:rPr lang="en-ZA" sz="9600" dirty="0" smtClean="0"/>
              <a:t>High level of flexibility </a:t>
            </a:r>
          </a:p>
          <a:p>
            <a:pPr marL="457200" lvl="1" indent="0">
              <a:buNone/>
            </a:pPr>
            <a:r>
              <a:rPr lang="en-ZA" sz="9600" dirty="0" smtClean="0"/>
              <a:t> </a:t>
            </a:r>
          </a:p>
          <a:p>
            <a:pPr marL="457200" lvl="1" indent="0">
              <a:buNone/>
            </a:pPr>
            <a:r>
              <a:rPr lang="cs-CZ" sz="7200" dirty="0" smtClean="0"/>
              <a:t> </a:t>
            </a:r>
            <a:endParaRPr lang="en-US" sz="7200" dirty="0"/>
          </a:p>
          <a:p>
            <a:pPr marL="457200" lvl="1" indent="0">
              <a:buNone/>
            </a:pPr>
            <a:r>
              <a:rPr lang="cs-CZ" sz="7200" dirty="0"/>
              <a:t> </a:t>
            </a:r>
            <a:r>
              <a:rPr lang="cs-CZ" sz="7200" dirty="0" smtClean="0"/>
              <a:t>    </a:t>
            </a:r>
            <a:endParaRPr lang="en-US" sz="7200" dirty="0"/>
          </a:p>
          <a:p>
            <a:pPr lvl="1"/>
            <a:endParaRPr lang="en-US" sz="7200" dirty="0"/>
          </a:p>
          <a:p>
            <a:pPr marL="457200" lvl="1" indent="0">
              <a:buNone/>
            </a:pPr>
            <a:r>
              <a:rPr lang="cs-CZ" sz="7200" dirty="0" smtClean="0"/>
              <a:t> </a:t>
            </a:r>
            <a:endParaRPr lang="en-US" sz="7200" dirty="0"/>
          </a:p>
          <a:p>
            <a:pPr lvl="1"/>
            <a:endParaRPr lang="en-ZA" sz="7200" dirty="0"/>
          </a:p>
          <a:p>
            <a:pPr lvl="1"/>
            <a:endParaRPr lang="en-ZA" sz="7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099" y="3140968"/>
            <a:ext cx="4073102" cy="2331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943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Profit </a:t>
            </a:r>
            <a:r>
              <a:rPr lang="cs-CZ" dirty="0" err="1" smtClean="0"/>
              <a:t>analysis</a:t>
            </a:r>
            <a:r>
              <a:rPr lang="cs-CZ" dirty="0" smtClean="0"/>
              <a:t> </a:t>
            </a:r>
            <a:r>
              <a:rPr lang="cs-CZ" dirty="0" smtClean="0"/>
              <a:t>II.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9"/>
            <a:ext cx="3036753" cy="1651322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2" y="1398053"/>
            <a:ext cx="971429" cy="1085714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571" y="2483768"/>
            <a:ext cx="6342857" cy="3933333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0823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Pohled na vybranou analýzu II.(zisk)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759" y="1430214"/>
            <a:ext cx="2179941" cy="1228002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549" y="2780928"/>
            <a:ext cx="765152" cy="667632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cxnSp>
        <p:nvCxnSpPr>
          <p:cNvPr id="6" name="Přímá spojnice se šipkou 5"/>
          <p:cNvCxnSpPr/>
          <p:nvPr/>
        </p:nvCxnSpPr>
        <p:spPr>
          <a:xfrm flipV="1">
            <a:off x="1234701" y="3114744"/>
            <a:ext cx="1609107" cy="2622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3808" y="2044215"/>
            <a:ext cx="5749469" cy="349561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87241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Modification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Analysis</a:t>
            </a:r>
            <a:r>
              <a:rPr lang="cs-CZ" dirty="0" smtClean="0"/>
              <a:t> </a:t>
            </a:r>
            <a:r>
              <a:rPr lang="cs-CZ" dirty="0" err="1" smtClean="0"/>
              <a:t>View</a:t>
            </a:r>
            <a:r>
              <a:rPr lang="cs-CZ" dirty="0" smtClean="0"/>
              <a:t> </a:t>
            </a:r>
            <a:r>
              <a:rPr lang="cs-CZ" dirty="0" err="1" smtClean="0"/>
              <a:t>Card</a:t>
            </a:r>
            <a:r>
              <a:rPr lang="cs-CZ" dirty="0" smtClean="0"/>
              <a:t> I.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478" y="1288822"/>
            <a:ext cx="2390311" cy="1481319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268761"/>
            <a:ext cx="2622226" cy="1501380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cxnSp>
        <p:nvCxnSpPr>
          <p:cNvPr id="6" name="Přímá spojnice se šipkou 5"/>
          <p:cNvCxnSpPr/>
          <p:nvPr/>
        </p:nvCxnSpPr>
        <p:spPr>
          <a:xfrm>
            <a:off x="2627784" y="2332882"/>
            <a:ext cx="0" cy="8800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>
            <a:off x="4788024" y="2636912"/>
            <a:ext cx="0" cy="576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3114831" y="1724557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OR</a:t>
            </a:r>
            <a:endParaRPr lang="cs-CZ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728" y="3212976"/>
            <a:ext cx="3628571" cy="2800000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sp>
        <p:nvSpPr>
          <p:cNvPr id="12" name="Šipka doprava 11"/>
          <p:cNvSpPr/>
          <p:nvPr/>
        </p:nvSpPr>
        <p:spPr>
          <a:xfrm>
            <a:off x="6084168" y="3645024"/>
            <a:ext cx="1800200" cy="15841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6238515" y="4221088"/>
            <a:ext cx="1491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chemeClr val="bg1"/>
                </a:solidFill>
              </a:rPr>
              <a:t>Next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slide</a:t>
            </a:r>
            <a:endParaRPr lang="cs-CZ" dirty="0" smtClean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61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Modification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Analysis</a:t>
            </a:r>
            <a:r>
              <a:rPr lang="cs-CZ" dirty="0"/>
              <a:t> </a:t>
            </a:r>
            <a:r>
              <a:rPr lang="cs-CZ" dirty="0" err="1"/>
              <a:t>View</a:t>
            </a:r>
            <a:r>
              <a:rPr lang="cs-CZ" dirty="0"/>
              <a:t> </a:t>
            </a:r>
            <a:r>
              <a:rPr lang="cs-CZ" dirty="0" err="1"/>
              <a:t>Card</a:t>
            </a:r>
            <a:r>
              <a:rPr lang="cs-CZ" dirty="0"/>
              <a:t> </a:t>
            </a:r>
            <a:r>
              <a:rPr lang="cs-CZ" dirty="0" smtClean="0"/>
              <a:t>II.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382913"/>
            <a:ext cx="6840760" cy="4921814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5858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Modification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Analysis</a:t>
            </a:r>
            <a:r>
              <a:rPr lang="cs-CZ" dirty="0"/>
              <a:t> </a:t>
            </a:r>
            <a:r>
              <a:rPr lang="cs-CZ" dirty="0" err="1"/>
              <a:t>View</a:t>
            </a:r>
            <a:r>
              <a:rPr lang="cs-CZ" dirty="0"/>
              <a:t> </a:t>
            </a:r>
            <a:r>
              <a:rPr lang="cs-CZ" dirty="0" err="1"/>
              <a:t>Card</a:t>
            </a:r>
            <a:r>
              <a:rPr lang="cs-CZ" dirty="0"/>
              <a:t> </a:t>
            </a:r>
            <a:r>
              <a:rPr lang="cs-CZ" dirty="0" smtClean="0"/>
              <a:t>III.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268760"/>
            <a:ext cx="2310875" cy="2088232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2060848"/>
            <a:ext cx="6192688" cy="3650534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2179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Změna pohledu </a:t>
            </a:r>
            <a:r>
              <a:rPr lang="cs-CZ" dirty="0" smtClean="0"/>
              <a:t>analýzy-aktualizace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340768"/>
            <a:ext cx="2583287" cy="151216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5" name="Přímá spojnice se šipkou 4"/>
          <p:cNvCxnSpPr/>
          <p:nvPr/>
        </p:nvCxnSpPr>
        <p:spPr>
          <a:xfrm>
            <a:off x="2267744" y="2564904"/>
            <a:ext cx="10081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438292"/>
            <a:ext cx="2399117" cy="187220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9" name="Přímá spojnice se šipkou 8"/>
          <p:cNvCxnSpPr/>
          <p:nvPr/>
        </p:nvCxnSpPr>
        <p:spPr>
          <a:xfrm flipV="1">
            <a:off x="2452047" y="2852936"/>
            <a:ext cx="823809" cy="2253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1240836" y="2991725"/>
            <a:ext cx="604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NEBO</a:t>
            </a:r>
            <a:endParaRPr lang="cs-CZ" sz="1400" dirty="0"/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3424" y="1562460"/>
            <a:ext cx="2344830" cy="1650516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3424" y="3501008"/>
            <a:ext cx="4096888" cy="3295030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cxnSp>
        <p:nvCxnSpPr>
          <p:cNvPr id="16" name="Přímá spojnice se šipkou 15"/>
          <p:cNvCxnSpPr/>
          <p:nvPr/>
        </p:nvCxnSpPr>
        <p:spPr>
          <a:xfrm>
            <a:off x="4638623" y="2068442"/>
            <a:ext cx="28238" cy="14325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496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Budget </a:t>
            </a:r>
            <a:r>
              <a:rPr lang="cs-CZ" sz="3600" dirty="0" err="1" smtClean="0"/>
              <a:t>Analysis</a:t>
            </a:r>
            <a:r>
              <a:rPr lang="cs-CZ" sz="3600" dirty="0" smtClean="0"/>
              <a:t> III. </a:t>
            </a:r>
            <a:endParaRPr lang="cs-CZ" sz="36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268760"/>
            <a:ext cx="3261267" cy="1080120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564904"/>
            <a:ext cx="6992868" cy="1492427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cxnSp>
        <p:nvCxnSpPr>
          <p:cNvPr id="7" name="Přímá spojnice se šipkou 6"/>
          <p:cNvCxnSpPr/>
          <p:nvPr/>
        </p:nvCxnSpPr>
        <p:spPr>
          <a:xfrm>
            <a:off x="3203848" y="2204864"/>
            <a:ext cx="0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Šipka doprava 9"/>
          <p:cNvSpPr/>
          <p:nvPr/>
        </p:nvSpPr>
        <p:spPr>
          <a:xfrm>
            <a:off x="3779912" y="4412509"/>
            <a:ext cx="1800200" cy="15841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3934259" y="4988573"/>
            <a:ext cx="1491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chemeClr val="bg1"/>
                </a:solidFill>
              </a:rPr>
              <a:t>Next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slide</a:t>
            </a:r>
            <a:endParaRPr lang="cs-CZ" dirty="0" smtClean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80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Budget </a:t>
            </a:r>
            <a:r>
              <a:rPr lang="cs-CZ" dirty="0" err="1"/>
              <a:t>Analysis</a:t>
            </a:r>
            <a:r>
              <a:rPr lang="cs-CZ" dirty="0"/>
              <a:t> III.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92040"/>
            <a:ext cx="8094677" cy="4557239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9847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Pohled na vybranou analýzu </a:t>
            </a:r>
            <a:r>
              <a:rPr lang="cs-CZ" sz="3600" dirty="0" smtClean="0"/>
              <a:t>III. (rozpočet)</a:t>
            </a:r>
            <a:endParaRPr lang="cs-CZ" sz="36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303827"/>
            <a:ext cx="2708818" cy="1392438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979" y="2924944"/>
            <a:ext cx="5388798" cy="1110490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sp>
        <p:nvSpPr>
          <p:cNvPr id="6" name="TextovéPole 5"/>
          <p:cNvSpPr txBox="1"/>
          <p:nvPr/>
        </p:nvSpPr>
        <p:spPr>
          <a:xfrm>
            <a:off x="3320378" y="2712516"/>
            <a:ext cx="18020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b="1" dirty="0" smtClean="0"/>
              <a:t>Nastavení sloupců rozpočtu</a:t>
            </a:r>
            <a:endParaRPr lang="cs-CZ" sz="1100" b="1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5776" y="3185370"/>
            <a:ext cx="5880626" cy="3326574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6091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End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section</a:t>
            </a:r>
            <a:r>
              <a:rPr lang="cs-CZ" dirty="0" smtClean="0"/>
              <a:t> </a:t>
            </a:r>
            <a:r>
              <a:rPr lang="cs-CZ" dirty="0" err="1" smtClean="0"/>
              <a:t>Analysis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2411760" y="-373751178"/>
            <a:ext cx="4572000" cy="75436035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Přihlásit se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 Používáte-li nástroj pro čtení obrazovky, vypněte Dynamické vyhledávání Google kliknutím sem.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Internet</a:t>
            </a:r>
          </a:p>
          <a:p>
            <a:endParaRPr lang="cs-CZ" dirty="0"/>
          </a:p>
          <a:p>
            <a:r>
              <a:rPr lang="cs-CZ" dirty="0"/>
              <a:t>Obrázky</a:t>
            </a:r>
          </a:p>
          <a:p>
            <a:endParaRPr lang="cs-CZ" dirty="0"/>
          </a:p>
          <a:p>
            <a:r>
              <a:rPr lang="cs-CZ" dirty="0"/>
              <a:t>Videa</a:t>
            </a:r>
          </a:p>
          <a:p>
            <a:endParaRPr lang="cs-CZ" dirty="0"/>
          </a:p>
          <a:p>
            <a:r>
              <a:rPr lang="cs-CZ" dirty="0"/>
              <a:t>Zprávy</a:t>
            </a:r>
          </a:p>
          <a:p>
            <a:endParaRPr lang="cs-CZ" dirty="0"/>
          </a:p>
          <a:p>
            <a:r>
              <a:rPr lang="cs-CZ" dirty="0"/>
              <a:t>Nákupy</a:t>
            </a:r>
          </a:p>
          <a:p>
            <a:r>
              <a:rPr lang="cs-CZ" dirty="0"/>
              <a:t>Více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Vyhledávací nástroje</a:t>
            </a:r>
          </a:p>
          <a:p>
            <a:r>
              <a:rPr lang="cs-CZ" dirty="0"/>
              <a:t>Bezpečné vyhledávání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Výsledky hledání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 smtClean="0"/>
              <a:t>I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  </a:t>
            </a:r>
          </a:p>
          <a:p>
            <a:endParaRPr lang="cs-CZ" dirty="0"/>
          </a:p>
          <a:p>
            <a:r>
              <a:rPr lang="cs-CZ" dirty="0"/>
              <a:t> </a:t>
            </a:r>
          </a:p>
          <a:p>
            <a:endParaRPr lang="cs-CZ" dirty="0"/>
          </a:p>
          <a:p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 err="1"/>
              <a:t>RemixYourHealth</a:t>
            </a:r>
            <a:r>
              <a:rPr lang="cs-CZ" dirty="0"/>
              <a:t> </a:t>
            </a:r>
            <a:r>
              <a:rPr lang="cs-CZ" dirty="0" err="1"/>
              <a:t>Workout</a:t>
            </a:r>
            <a:r>
              <a:rPr lang="cs-CZ" dirty="0"/>
              <a:t> </a:t>
            </a:r>
            <a:r>
              <a:rPr lang="cs-CZ" dirty="0" err="1"/>
              <a:t>Series</a:t>
            </a:r>
            <a:r>
              <a:rPr lang="cs-CZ" dirty="0"/>
              <a:t>: </a:t>
            </a:r>
            <a:r>
              <a:rPr lang="cs-CZ" dirty="0" err="1"/>
              <a:t>The</a:t>
            </a:r>
            <a:r>
              <a:rPr lang="cs-CZ" dirty="0"/>
              <a:t> Show </a:t>
            </a:r>
            <a:r>
              <a:rPr lang="cs-CZ" dirty="0" err="1"/>
              <a:t>Stopper</a:t>
            </a:r>
            <a:r>
              <a:rPr lang="cs-CZ" dirty="0"/>
              <a:t> | </a:t>
            </a:r>
            <a:r>
              <a:rPr lang="cs-CZ" dirty="0" err="1"/>
              <a:t>RemixYourHealth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remixyourhealth.com-940 × 400-Vyhledávání pomocí obrázku</a:t>
            </a:r>
          </a:p>
          <a:p>
            <a:r>
              <a:rPr lang="cs-CZ" dirty="0"/>
              <a:t>So </a:t>
            </a:r>
            <a:r>
              <a:rPr lang="cs-CZ" dirty="0" err="1"/>
              <a:t>two</a:t>
            </a:r>
            <a:r>
              <a:rPr lang="cs-CZ" dirty="0"/>
              <a:t> </a:t>
            </a:r>
            <a:r>
              <a:rPr lang="cs-CZ" dirty="0" err="1"/>
              <a:t>weeks</a:t>
            </a:r>
            <a:r>
              <a:rPr lang="cs-CZ" dirty="0"/>
              <a:t> ago I </a:t>
            </a:r>
            <a:r>
              <a:rPr lang="cs-CZ" dirty="0" err="1"/>
              <a:t>introduced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ridiculousness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“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Shredder</a:t>
            </a:r>
            <a:r>
              <a:rPr lang="cs-CZ" dirty="0"/>
              <a:t>” </a:t>
            </a:r>
            <a:r>
              <a:rPr lang="cs-CZ" dirty="0" err="1"/>
              <a:t>workout</a:t>
            </a:r>
            <a:r>
              <a:rPr lang="cs-CZ" dirty="0"/>
              <a:t>. </a:t>
            </a:r>
            <a:r>
              <a:rPr lang="cs-CZ" dirty="0" err="1"/>
              <a:t>Did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try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? </a:t>
            </a:r>
            <a:r>
              <a:rPr lang="cs-CZ" dirty="0" err="1"/>
              <a:t>How'd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go? </a:t>
            </a:r>
            <a:r>
              <a:rPr lang="cs-CZ" dirty="0" err="1"/>
              <a:t>If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made </a:t>
            </a:r>
            <a:r>
              <a:rPr lang="cs-CZ" dirty="0" err="1"/>
              <a:t>it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end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...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Navštívit stránku Zobrazit obrázek </a:t>
            </a:r>
          </a:p>
          <a:p>
            <a:endParaRPr lang="cs-CZ" dirty="0"/>
          </a:p>
          <a:p>
            <a:r>
              <a:rPr lang="cs-CZ" dirty="0"/>
              <a:t> </a:t>
            </a:r>
          </a:p>
          <a:p>
            <a:endParaRPr lang="cs-CZ" dirty="0"/>
          </a:p>
          <a:p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Související obrázky:</a:t>
            </a:r>
          </a:p>
          <a:p>
            <a:endParaRPr lang="cs-CZ" dirty="0"/>
          </a:p>
          <a:p>
            <a:r>
              <a:rPr lang="cs-CZ" dirty="0"/>
              <a:t>Zobrazit další</a:t>
            </a:r>
          </a:p>
          <a:p>
            <a:r>
              <a:rPr lang="cs-CZ" dirty="0"/>
              <a:t>Na obrázky se mohou vztahovat autorská práva.-Odeslat zpětnou vazbu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Not </a:t>
            </a:r>
            <a:r>
              <a:rPr lang="cs-CZ" dirty="0" err="1"/>
              <a:t>Dead</a:t>
            </a:r>
            <a:r>
              <a:rPr lang="cs-CZ" dirty="0"/>
              <a:t> </a:t>
            </a:r>
            <a:r>
              <a:rPr lang="cs-CZ" dirty="0" err="1"/>
              <a:t>Yet</a:t>
            </a:r>
            <a:r>
              <a:rPr lang="cs-CZ" dirty="0"/>
              <a:t> </a:t>
            </a:r>
            <a:r>
              <a:rPr lang="cs-CZ" dirty="0" err="1"/>
              <a:t>Radio</a:t>
            </a:r>
            <a:r>
              <a:rPr lang="cs-CZ" dirty="0"/>
              <a:t> | </a:t>
            </a:r>
            <a:r>
              <a:rPr lang="cs-CZ" dirty="0" err="1"/>
              <a:t>Podcast</a:t>
            </a:r>
            <a:r>
              <a:rPr lang="cs-CZ" dirty="0"/>
              <a:t> </a:t>
            </a:r>
            <a:r>
              <a:rPr lang="cs-CZ" dirty="0" err="1"/>
              <a:t>featuring</a:t>
            </a:r>
            <a:r>
              <a:rPr lang="cs-CZ" dirty="0"/>
              <a:t> </a:t>
            </a:r>
            <a:r>
              <a:rPr lang="cs-CZ" dirty="0" err="1"/>
              <a:t>Tommy</a:t>
            </a:r>
            <a:r>
              <a:rPr lang="cs-CZ" dirty="0"/>
              <a:t> </a:t>
            </a:r>
            <a:r>
              <a:rPr lang="cs-CZ" dirty="0" err="1"/>
              <a:t>Bateman</a:t>
            </a:r>
            <a:r>
              <a:rPr lang="cs-CZ" dirty="0"/>
              <a:t> &amp; Alex </a:t>
            </a:r>
            <a:r>
              <a:rPr lang="cs-CZ" dirty="0" err="1"/>
              <a:t>Corolla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www.notdeadyetradio.com-447 × 280-Vyhledávání pomocí obrázku</a:t>
            </a:r>
          </a:p>
          <a:p>
            <a:r>
              <a:rPr lang="cs-CZ" dirty="0" err="1"/>
              <a:t>Tommy</a:t>
            </a:r>
            <a:r>
              <a:rPr lang="cs-CZ" dirty="0"/>
              <a:t> </a:t>
            </a:r>
            <a:r>
              <a:rPr lang="cs-CZ" dirty="0" err="1"/>
              <a:t>starts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show </a:t>
            </a:r>
            <a:r>
              <a:rPr lang="cs-CZ" dirty="0" err="1"/>
              <a:t>off</a:t>
            </a:r>
            <a:r>
              <a:rPr lang="cs-CZ" dirty="0"/>
              <a:t> in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unusual</a:t>
            </a:r>
            <a:r>
              <a:rPr lang="cs-CZ" dirty="0"/>
              <a:t> </a:t>
            </a:r>
            <a:r>
              <a:rPr lang="cs-CZ" dirty="0" err="1"/>
              <a:t>fashion</a:t>
            </a:r>
            <a:r>
              <a:rPr lang="cs-CZ" dirty="0"/>
              <a:t>. He </a:t>
            </a:r>
            <a:r>
              <a:rPr lang="cs-CZ" dirty="0" err="1"/>
              <a:t>announces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show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ending</a:t>
            </a:r>
            <a:r>
              <a:rPr lang="cs-CZ" dirty="0"/>
              <a:t>.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time</a:t>
            </a:r>
            <a:r>
              <a:rPr lang="cs-CZ" dirty="0"/>
              <a:t> he </a:t>
            </a:r>
            <a:r>
              <a:rPr lang="cs-CZ" dirty="0" err="1"/>
              <a:t>puts</a:t>
            </a:r>
            <a:r>
              <a:rPr lang="cs-CZ" dirty="0"/>
              <a:t> in </a:t>
            </a:r>
            <a:r>
              <a:rPr lang="cs-CZ" dirty="0" err="1"/>
              <a:t>isn't</a:t>
            </a:r>
            <a:r>
              <a:rPr lang="cs-CZ" dirty="0"/>
              <a:t> </a:t>
            </a:r>
            <a:r>
              <a:rPr lang="cs-CZ" dirty="0" err="1"/>
              <a:t>worth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“</a:t>
            </a:r>
            <a:r>
              <a:rPr lang="cs-CZ" dirty="0" err="1"/>
              <a:t>rewards</a:t>
            </a:r>
            <a:r>
              <a:rPr lang="cs-CZ" dirty="0"/>
              <a:t>” </a:t>
            </a:r>
            <a:r>
              <a:rPr lang="cs-CZ" dirty="0" err="1"/>
              <a:t>he's</a:t>
            </a:r>
            <a:r>
              <a:rPr lang="cs-CZ" dirty="0"/>
              <a:t> </a:t>
            </a:r>
            <a:r>
              <a:rPr lang="cs-CZ" dirty="0" err="1"/>
              <a:t>getting</a:t>
            </a:r>
            <a:r>
              <a:rPr lang="cs-CZ" dirty="0"/>
              <a:t>.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Navštívit stránku Zobrazit obrázek </a:t>
            </a:r>
          </a:p>
          <a:p>
            <a:endParaRPr lang="cs-CZ" dirty="0"/>
          </a:p>
          <a:p>
            <a:r>
              <a:rPr lang="cs-CZ" dirty="0"/>
              <a:t> </a:t>
            </a:r>
          </a:p>
          <a:p>
            <a:endParaRPr lang="cs-CZ" dirty="0"/>
          </a:p>
          <a:p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Související obrázky: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Zobrazit další</a:t>
            </a:r>
          </a:p>
          <a:p>
            <a:r>
              <a:rPr lang="cs-CZ" dirty="0"/>
              <a:t>Na obrázky se mohou vztahovat autorská práva.-Odeslat zpětnou vazbu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G4 </a:t>
            </a:r>
            <a:r>
              <a:rPr lang="cs-CZ" dirty="0" err="1"/>
              <a:t>Cancels</a:t>
            </a:r>
            <a:r>
              <a:rPr lang="cs-CZ" dirty="0"/>
              <a:t> '</a:t>
            </a:r>
            <a:r>
              <a:rPr lang="cs-CZ" dirty="0" err="1"/>
              <a:t>Attack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Show,' 'X-Play' - Hollywood </a:t>
            </a:r>
            <a:r>
              <a:rPr lang="cs-CZ" dirty="0" err="1"/>
              <a:t>Reporter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www.hollywoodreporter.com-565 × 318-Vyhledávání pomocí obrázku</a:t>
            </a:r>
          </a:p>
          <a:p>
            <a:r>
              <a:rPr lang="cs-CZ" dirty="0" err="1"/>
              <a:t>Attack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Show Logo (2) - H 2012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Navštívit stránku Zobrazit obrázek </a:t>
            </a:r>
          </a:p>
          <a:p>
            <a:endParaRPr lang="cs-CZ" dirty="0"/>
          </a:p>
          <a:p>
            <a:r>
              <a:rPr lang="cs-CZ" dirty="0"/>
              <a:t> </a:t>
            </a:r>
          </a:p>
          <a:p>
            <a:endParaRPr lang="cs-CZ" dirty="0"/>
          </a:p>
          <a:p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Související obrázky:</a:t>
            </a:r>
          </a:p>
          <a:p>
            <a:endParaRPr lang="cs-CZ" dirty="0"/>
          </a:p>
          <a:p>
            <a:r>
              <a:rPr lang="cs-CZ" dirty="0"/>
              <a:t>Zobrazit další</a:t>
            </a:r>
          </a:p>
          <a:p>
            <a:r>
              <a:rPr lang="cs-CZ" dirty="0"/>
              <a:t>Na obrázky se mohou vztahovat autorská práva.-Odeslat zpětnou vazbu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84784"/>
            <a:ext cx="4032448" cy="419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101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Základy analýz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cs-CZ" sz="11200" b="1" dirty="0" smtClean="0"/>
              <a:t>Jednoduché vytváření reportů </a:t>
            </a:r>
            <a:endParaRPr lang="en-ZA" sz="3400" b="1" dirty="0" smtClean="0"/>
          </a:p>
          <a:p>
            <a:pPr lvl="1"/>
            <a:r>
              <a:rPr lang="cs-CZ" sz="9600" dirty="0" smtClean="0"/>
              <a:t>Reporty jsou vytvářeny uživatelem bez nutností ovládat programování </a:t>
            </a:r>
            <a:endParaRPr lang="en-ZA" sz="9600" dirty="0" smtClean="0"/>
          </a:p>
          <a:p>
            <a:pPr lvl="1"/>
            <a:r>
              <a:rPr lang="cs-CZ" sz="9600" dirty="0" smtClean="0"/>
              <a:t>Lehce modifikovatelné analýzy </a:t>
            </a:r>
            <a:r>
              <a:rPr lang="en-ZA" sz="9600" dirty="0" smtClean="0"/>
              <a:t> </a:t>
            </a:r>
            <a:endParaRPr lang="en-ZA" sz="9600" dirty="0" smtClean="0"/>
          </a:p>
          <a:p>
            <a:pPr lvl="1"/>
            <a:r>
              <a:rPr lang="en-ZA" sz="9600" dirty="0" smtClean="0"/>
              <a:t>Mat</a:t>
            </a:r>
            <a:r>
              <a:rPr lang="cs-CZ" sz="9600" dirty="0" err="1" smtClean="0"/>
              <a:t>icová</a:t>
            </a:r>
            <a:r>
              <a:rPr lang="cs-CZ" sz="9600" dirty="0" smtClean="0"/>
              <a:t> okna </a:t>
            </a:r>
            <a:endParaRPr lang="en-ZA" sz="9600" dirty="0" smtClean="0"/>
          </a:p>
          <a:p>
            <a:pPr lvl="1"/>
            <a:r>
              <a:rPr lang="en-ZA" sz="9600" dirty="0" smtClean="0"/>
              <a:t>Export </a:t>
            </a:r>
            <a:r>
              <a:rPr lang="cs-CZ" sz="9600" dirty="0" smtClean="0"/>
              <a:t>do </a:t>
            </a:r>
            <a:r>
              <a:rPr lang="en-ZA" sz="9600" dirty="0" smtClean="0"/>
              <a:t> Excel</a:t>
            </a:r>
            <a:r>
              <a:rPr lang="cs-CZ" sz="9600" dirty="0" smtClean="0"/>
              <a:t>u</a:t>
            </a:r>
            <a:r>
              <a:rPr lang="en-ZA" sz="9600" dirty="0" smtClean="0"/>
              <a:t> </a:t>
            </a:r>
            <a:endParaRPr lang="en-ZA" sz="9600" dirty="0" smtClean="0"/>
          </a:p>
          <a:p>
            <a:pPr lvl="1"/>
            <a:r>
              <a:rPr lang="cs-CZ" sz="9600" dirty="0" smtClean="0"/>
              <a:t>Vysoce flexibilní </a:t>
            </a:r>
            <a:endParaRPr lang="en-ZA" sz="9600" dirty="0" smtClean="0"/>
          </a:p>
          <a:p>
            <a:pPr marL="457200" lvl="1" indent="0">
              <a:buNone/>
            </a:pPr>
            <a:r>
              <a:rPr lang="en-ZA" sz="9600" dirty="0" smtClean="0"/>
              <a:t> </a:t>
            </a:r>
          </a:p>
          <a:p>
            <a:pPr marL="457200" lvl="1" indent="0">
              <a:buNone/>
            </a:pPr>
            <a:r>
              <a:rPr lang="cs-CZ" sz="7200" dirty="0" smtClean="0"/>
              <a:t> </a:t>
            </a:r>
            <a:endParaRPr lang="en-US" sz="7200" dirty="0"/>
          </a:p>
          <a:p>
            <a:pPr marL="457200" lvl="1" indent="0">
              <a:buNone/>
            </a:pPr>
            <a:r>
              <a:rPr lang="cs-CZ" sz="7200" dirty="0"/>
              <a:t> </a:t>
            </a:r>
            <a:r>
              <a:rPr lang="cs-CZ" sz="7200" dirty="0" smtClean="0"/>
              <a:t>    </a:t>
            </a:r>
            <a:endParaRPr lang="en-US" sz="7200" dirty="0"/>
          </a:p>
          <a:p>
            <a:pPr lvl="1"/>
            <a:endParaRPr lang="en-US" sz="7200" dirty="0"/>
          </a:p>
          <a:p>
            <a:pPr marL="457200" lvl="1" indent="0">
              <a:buNone/>
            </a:pPr>
            <a:r>
              <a:rPr lang="cs-CZ" sz="7200" dirty="0" smtClean="0"/>
              <a:t> </a:t>
            </a:r>
            <a:endParaRPr lang="en-US" sz="7200" dirty="0"/>
          </a:p>
          <a:p>
            <a:pPr lvl="1"/>
            <a:endParaRPr lang="en-ZA" sz="7200" dirty="0"/>
          </a:p>
          <a:p>
            <a:pPr lvl="1"/>
            <a:endParaRPr lang="en-ZA" sz="7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099" y="3140968"/>
            <a:ext cx="4073102" cy="2331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096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Analysis</a:t>
            </a:r>
            <a:r>
              <a:rPr lang="cs-CZ" dirty="0" smtClean="0"/>
              <a:t> by </a:t>
            </a:r>
            <a:r>
              <a:rPr lang="cs-CZ" dirty="0" err="1" smtClean="0"/>
              <a:t>dimensions</a:t>
            </a:r>
            <a:endParaRPr lang="cs-CZ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5635724" cy="2684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21088"/>
            <a:ext cx="5635724" cy="221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lů 3"/>
          <p:cNvSpPr/>
          <p:nvPr/>
        </p:nvSpPr>
        <p:spPr>
          <a:xfrm>
            <a:off x="3779912" y="3645024"/>
            <a:ext cx="504056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221088"/>
            <a:ext cx="24669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Přímá spojnice se šipkou 5"/>
          <p:cNvCxnSpPr/>
          <p:nvPr/>
        </p:nvCxnSpPr>
        <p:spPr>
          <a:xfrm>
            <a:off x="5004048" y="4653136"/>
            <a:ext cx="1368152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362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End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section</a:t>
            </a:r>
            <a:r>
              <a:rPr lang="cs-CZ" dirty="0" smtClean="0"/>
              <a:t> XXV. 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2411760" y="-373751178"/>
            <a:ext cx="4572000" cy="75436035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Přihlásit se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 Používáte-li nástroj pro čtení obrazovky, vypněte Dynamické vyhledávání Google kliknutím sem.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Internet</a:t>
            </a:r>
          </a:p>
          <a:p>
            <a:endParaRPr lang="cs-CZ" dirty="0"/>
          </a:p>
          <a:p>
            <a:r>
              <a:rPr lang="cs-CZ" dirty="0"/>
              <a:t>Obrázky</a:t>
            </a:r>
          </a:p>
          <a:p>
            <a:endParaRPr lang="cs-CZ" dirty="0"/>
          </a:p>
          <a:p>
            <a:r>
              <a:rPr lang="cs-CZ" dirty="0"/>
              <a:t>Videa</a:t>
            </a:r>
          </a:p>
          <a:p>
            <a:endParaRPr lang="cs-CZ" dirty="0"/>
          </a:p>
          <a:p>
            <a:r>
              <a:rPr lang="cs-CZ" dirty="0"/>
              <a:t>Zprávy</a:t>
            </a:r>
          </a:p>
          <a:p>
            <a:endParaRPr lang="cs-CZ" dirty="0"/>
          </a:p>
          <a:p>
            <a:r>
              <a:rPr lang="cs-CZ" dirty="0"/>
              <a:t>Nákupy</a:t>
            </a:r>
          </a:p>
          <a:p>
            <a:r>
              <a:rPr lang="cs-CZ" dirty="0"/>
              <a:t>Více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Vyhledávací nástroje</a:t>
            </a:r>
          </a:p>
          <a:p>
            <a:r>
              <a:rPr lang="cs-CZ" dirty="0"/>
              <a:t>Bezpečné vyhledávání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Výsledky hledání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 smtClean="0"/>
              <a:t>I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  </a:t>
            </a:r>
          </a:p>
          <a:p>
            <a:endParaRPr lang="cs-CZ" dirty="0"/>
          </a:p>
          <a:p>
            <a:r>
              <a:rPr lang="cs-CZ" dirty="0"/>
              <a:t> </a:t>
            </a:r>
          </a:p>
          <a:p>
            <a:endParaRPr lang="cs-CZ" dirty="0"/>
          </a:p>
          <a:p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 err="1"/>
              <a:t>RemixYourHealth</a:t>
            </a:r>
            <a:r>
              <a:rPr lang="cs-CZ" dirty="0"/>
              <a:t> </a:t>
            </a:r>
            <a:r>
              <a:rPr lang="cs-CZ" dirty="0" err="1"/>
              <a:t>Workout</a:t>
            </a:r>
            <a:r>
              <a:rPr lang="cs-CZ" dirty="0"/>
              <a:t> </a:t>
            </a:r>
            <a:r>
              <a:rPr lang="cs-CZ" dirty="0" err="1"/>
              <a:t>Series</a:t>
            </a:r>
            <a:r>
              <a:rPr lang="cs-CZ" dirty="0"/>
              <a:t>: </a:t>
            </a:r>
            <a:r>
              <a:rPr lang="cs-CZ" dirty="0" err="1"/>
              <a:t>The</a:t>
            </a:r>
            <a:r>
              <a:rPr lang="cs-CZ" dirty="0"/>
              <a:t> Show </a:t>
            </a:r>
            <a:r>
              <a:rPr lang="cs-CZ" dirty="0" err="1"/>
              <a:t>Stopper</a:t>
            </a:r>
            <a:r>
              <a:rPr lang="cs-CZ" dirty="0"/>
              <a:t> | </a:t>
            </a:r>
            <a:r>
              <a:rPr lang="cs-CZ" dirty="0" err="1"/>
              <a:t>RemixYourHealth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remixyourhealth.com-940 × 400-Vyhledávání pomocí obrázku</a:t>
            </a:r>
          </a:p>
          <a:p>
            <a:r>
              <a:rPr lang="cs-CZ" dirty="0"/>
              <a:t>So </a:t>
            </a:r>
            <a:r>
              <a:rPr lang="cs-CZ" dirty="0" err="1"/>
              <a:t>two</a:t>
            </a:r>
            <a:r>
              <a:rPr lang="cs-CZ" dirty="0"/>
              <a:t> </a:t>
            </a:r>
            <a:r>
              <a:rPr lang="cs-CZ" dirty="0" err="1"/>
              <a:t>weeks</a:t>
            </a:r>
            <a:r>
              <a:rPr lang="cs-CZ" dirty="0"/>
              <a:t> ago I </a:t>
            </a:r>
            <a:r>
              <a:rPr lang="cs-CZ" dirty="0" err="1"/>
              <a:t>introduced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ridiculousness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“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Shredder</a:t>
            </a:r>
            <a:r>
              <a:rPr lang="cs-CZ" dirty="0"/>
              <a:t>” </a:t>
            </a:r>
            <a:r>
              <a:rPr lang="cs-CZ" dirty="0" err="1"/>
              <a:t>workout</a:t>
            </a:r>
            <a:r>
              <a:rPr lang="cs-CZ" dirty="0"/>
              <a:t>. </a:t>
            </a:r>
            <a:r>
              <a:rPr lang="cs-CZ" dirty="0" err="1"/>
              <a:t>Did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try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? </a:t>
            </a:r>
            <a:r>
              <a:rPr lang="cs-CZ" dirty="0" err="1"/>
              <a:t>How'd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go? </a:t>
            </a:r>
            <a:r>
              <a:rPr lang="cs-CZ" dirty="0" err="1"/>
              <a:t>If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made </a:t>
            </a:r>
            <a:r>
              <a:rPr lang="cs-CZ" dirty="0" err="1"/>
              <a:t>it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end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...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Navštívit stránku Zobrazit obrázek </a:t>
            </a:r>
          </a:p>
          <a:p>
            <a:endParaRPr lang="cs-CZ" dirty="0"/>
          </a:p>
          <a:p>
            <a:r>
              <a:rPr lang="cs-CZ" dirty="0"/>
              <a:t> </a:t>
            </a:r>
          </a:p>
          <a:p>
            <a:endParaRPr lang="cs-CZ" dirty="0"/>
          </a:p>
          <a:p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Související obrázky:</a:t>
            </a:r>
          </a:p>
          <a:p>
            <a:endParaRPr lang="cs-CZ" dirty="0"/>
          </a:p>
          <a:p>
            <a:r>
              <a:rPr lang="cs-CZ" dirty="0"/>
              <a:t>Zobrazit další</a:t>
            </a:r>
          </a:p>
          <a:p>
            <a:r>
              <a:rPr lang="cs-CZ" dirty="0"/>
              <a:t>Na obrázky se mohou vztahovat autorská práva.-Odeslat zpětnou vazbu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Not </a:t>
            </a:r>
            <a:r>
              <a:rPr lang="cs-CZ" dirty="0" err="1"/>
              <a:t>Dead</a:t>
            </a:r>
            <a:r>
              <a:rPr lang="cs-CZ" dirty="0"/>
              <a:t> </a:t>
            </a:r>
            <a:r>
              <a:rPr lang="cs-CZ" dirty="0" err="1"/>
              <a:t>Yet</a:t>
            </a:r>
            <a:r>
              <a:rPr lang="cs-CZ" dirty="0"/>
              <a:t> </a:t>
            </a:r>
            <a:r>
              <a:rPr lang="cs-CZ" dirty="0" err="1"/>
              <a:t>Radio</a:t>
            </a:r>
            <a:r>
              <a:rPr lang="cs-CZ" dirty="0"/>
              <a:t> | </a:t>
            </a:r>
            <a:r>
              <a:rPr lang="cs-CZ" dirty="0" err="1"/>
              <a:t>Podcast</a:t>
            </a:r>
            <a:r>
              <a:rPr lang="cs-CZ" dirty="0"/>
              <a:t> </a:t>
            </a:r>
            <a:r>
              <a:rPr lang="cs-CZ" dirty="0" err="1"/>
              <a:t>featuring</a:t>
            </a:r>
            <a:r>
              <a:rPr lang="cs-CZ" dirty="0"/>
              <a:t> </a:t>
            </a:r>
            <a:r>
              <a:rPr lang="cs-CZ" dirty="0" err="1"/>
              <a:t>Tommy</a:t>
            </a:r>
            <a:r>
              <a:rPr lang="cs-CZ" dirty="0"/>
              <a:t> </a:t>
            </a:r>
            <a:r>
              <a:rPr lang="cs-CZ" dirty="0" err="1"/>
              <a:t>Bateman</a:t>
            </a:r>
            <a:r>
              <a:rPr lang="cs-CZ" dirty="0"/>
              <a:t> &amp; Alex </a:t>
            </a:r>
            <a:r>
              <a:rPr lang="cs-CZ" dirty="0" err="1"/>
              <a:t>Corolla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www.notdeadyetradio.com-447 × 280-Vyhledávání pomocí obrázku</a:t>
            </a:r>
          </a:p>
          <a:p>
            <a:r>
              <a:rPr lang="cs-CZ" dirty="0" err="1"/>
              <a:t>Tommy</a:t>
            </a:r>
            <a:r>
              <a:rPr lang="cs-CZ" dirty="0"/>
              <a:t> </a:t>
            </a:r>
            <a:r>
              <a:rPr lang="cs-CZ" dirty="0" err="1"/>
              <a:t>starts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show </a:t>
            </a:r>
            <a:r>
              <a:rPr lang="cs-CZ" dirty="0" err="1"/>
              <a:t>off</a:t>
            </a:r>
            <a:r>
              <a:rPr lang="cs-CZ" dirty="0"/>
              <a:t> in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unusual</a:t>
            </a:r>
            <a:r>
              <a:rPr lang="cs-CZ" dirty="0"/>
              <a:t> </a:t>
            </a:r>
            <a:r>
              <a:rPr lang="cs-CZ" dirty="0" err="1"/>
              <a:t>fashion</a:t>
            </a:r>
            <a:r>
              <a:rPr lang="cs-CZ" dirty="0"/>
              <a:t>. He </a:t>
            </a:r>
            <a:r>
              <a:rPr lang="cs-CZ" dirty="0" err="1"/>
              <a:t>announces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show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ending</a:t>
            </a:r>
            <a:r>
              <a:rPr lang="cs-CZ" dirty="0"/>
              <a:t>.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time</a:t>
            </a:r>
            <a:r>
              <a:rPr lang="cs-CZ" dirty="0"/>
              <a:t> he </a:t>
            </a:r>
            <a:r>
              <a:rPr lang="cs-CZ" dirty="0" err="1"/>
              <a:t>puts</a:t>
            </a:r>
            <a:r>
              <a:rPr lang="cs-CZ" dirty="0"/>
              <a:t> in </a:t>
            </a:r>
            <a:r>
              <a:rPr lang="cs-CZ" dirty="0" err="1"/>
              <a:t>isn't</a:t>
            </a:r>
            <a:r>
              <a:rPr lang="cs-CZ" dirty="0"/>
              <a:t> </a:t>
            </a:r>
            <a:r>
              <a:rPr lang="cs-CZ" dirty="0" err="1"/>
              <a:t>worth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“</a:t>
            </a:r>
            <a:r>
              <a:rPr lang="cs-CZ" dirty="0" err="1"/>
              <a:t>rewards</a:t>
            </a:r>
            <a:r>
              <a:rPr lang="cs-CZ" dirty="0"/>
              <a:t>” </a:t>
            </a:r>
            <a:r>
              <a:rPr lang="cs-CZ" dirty="0" err="1"/>
              <a:t>he's</a:t>
            </a:r>
            <a:r>
              <a:rPr lang="cs-CZ" dirty="0"/>
              <a:t> </a:t>
            </a:r>
            <a:r>
              <a:rPr lang="cs-CZ" dirty="0" err="1"/>
              <a:t>getting</a:t>
            </a:r>
            <a:r>
              <a:rPr lang="cs-CZ" dirty="0"/>
              <a:t>.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Navštívit stránku Zobrazit obrázek </a:t>
            </a:r>
          </a:p>
          <a:p>
            <a:endParaRPr lang="cs-CZ" dirty="0"/>
          </a:p>
          <a:p>
            <a:r>
              <a:rPr lang="cs-CZ" dirty="0"/>
              <a:t> </a:t>
            </a:r>
          </a:p>
          <a:p>
            <a:endParaRPr lang="cs-CZ" dirty="0"/>
          </a:p>
          <a:p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Související obrázky: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Zobrazit další</a:t>
            </a:r>
          </a:p>
          <a:p>
            <a:r>
              <a:rPr lang="cs-CZ" dirty="0"/>
              <a:t>Na obrázky se mohou vztahovat autorská práva.-Odeslat zpětnou vazbu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G4 </a:t>
            </a:r>
            <a:r>
              <a:rPr lang="cs-CZ" dirty="0" err="1"/>
              <a:t>Cancels</a:t>
            </a:r>
            <a:r>
              <a:rPr lang="cs-CZ" dirty="0"/>
              <a:t> '</a:t>
            </a:r>
            <a:r>
              <a:rPr lang="cs-CZ" dirty="0" err="1"/>
              <a:t>Attack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Show,' 'X-Play' - Hollywood </a:t>
            </a:r>
            <a:r>
              <a:rPr lang="cs-CZ" dirty="0" err="1"/>
              <a:t>Reporter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www.hollywoodreporter.com-565 × 318-Vyhledávání pomocí obrázku</a:t>
            </a:r>
          </a:p>
          <a:p>
            <a:r>
              <a:rPr lang="cs-CZ" dirty="0" err="1"/>
              <a:t>Attack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Show Logo (2) - H 2012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Navštívit stránku Zobrazit obrázek </a:t>
            </a:r>
          </a:p>
          <a:p>
            <a:endParaRPr lang="cs-CZ" dirty="0"/>
          </a:p>
          <a:p>
            <a:r>
              <a:rPr lang="cs-CZ" dirty="0"/>
              <a:t> </a:t>
            </a:r>
          </a:p>
          <a:p>
            <a:endParaRPr lang="cs-CZ" dirty="0"/>
          </a:p>
          <a:p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Související obrázky:</a:t>
            </a:r>
          </a:p>
          <a:p>
            <a:endParaRPr lang="cs-CZ" dirty="0"/>
          </a:p>
          <a:p>
            <a:r>
              <a:rPr lang="cs-CZ" dirty="0"/>
              <a:t>Zobrazit další</a:t>
            </a:r>
          </a:p>
          <a:p>
            <a:r>
              <a:rPr lang="cs-CZ" dirty="0"/>
              <a:t>Na obrázky se mohou vztahovat autorská práva.-Odeslat zpětnou vazbu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84784"/>
            <a:ext cx="4032448" cy="419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97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051720" y="2060848"/>
            <a:ext cx="504056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cs-CZ" dirty="0" smtClean="0"/>
              <a:t> Lines</a:t>
            </a:r>
            <a:endParaRPr lang="en-GB" dirty="0"/>
          </a:p>
        </p:txBody>
      </p:sp>
      <p:sp>
        <p:nvSpPr>
          <p:cNvPr id="5" name="Obdélník 4"/>
          <p:cNvSpPr/>
          <p:nvPr/>
        </p:nvSpPr>
        <p:spPr>
          <a:xfrm>
            <a:off x="2555776" y="1628800"/>
            <a:ext cx="352839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Columns</a:t>
            </a:r>
            <a:r>
              <a:rPr lang="cs-CZ" dirty="0" smtClean="0"/>
              <a:t> </a:t>
            </a:r>
            <a:endParaRPr lang="en-GB" dirty="0"/>
          </a:p>
        </p:txBody>
      </p:sp>
      <p:sp>
        <p:nvSpPr>
          <p:cNvPr id="6" name="Obdélník 5"/>
          <p:cNvSpPr/>
          <p:nvPr/>
        </p:nvSpPr>
        <p:spPr>
          <a:xfrm>
            <a:off x="1979712" y="620688"/>
            <a:ext cx="4536504" cy="7920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rgbClr val="FF0000"/>
                </a:solidFill>
              </a:rPr>
              <a:t>(</a:t>
            </a:r>
            <a:r>
              <a:rPr lang="en-US" sz="1400" dirty="0" smtClean="0">
                <a:solidFill>
                  <a:srgbClr val="FF0000"/>
                </a:solidFill>
              </a:rPr>
              <a:t>Header</a:t>
            </a:r>
            <a:r>
              <a:rPr lang="cs-CZ" sz="1400" dirty="0" smtClean="0">
                <a:solidFill>
                  <a:srgbClr val="FF0000"/>
                </a:solidFill>
              </a:rPr>
              <a:t>)</a:t>
            </a:r>
          </a:p>
          <a:p>
            <a:pPr algn="ctr"/>
            <a:r>
              <a:rPr lang="cs-CZ" sz="1400" dirty="0" smtClean="0">
                <a:solidFill>
                  <a:srgbClr val="FF0000"/>
                </a:solidFill>
              </a:rPr>
              <a:t> 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2555776" y="2060848"/>
            <a:ext cx="3528392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bdélník 7"/>
          <p:cNvSpPr/>
          <p:nvPr/>
        </p:nvSpPr>
        <p:spPr>
          <a:xfrm>
            <a:off x="2555776" y="2492896"/>
            <a:ext cx="3528392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bdélník 8"/>
          <p:cNvSpPr/>
          <p:nvPr/>
        </p:nvSpPr>
        <p:spPr>
          <a:xfrm>
            <a:off x="2555776" y="2924944"/>
            <a:ext cx="3528392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bdélník 9"/>
          <p:cNvSpPr/>
          <p:nvPr/>
        </p:nvSpPr>
        <p:spPr>
          <a:xfrm>
            <a:off x="2555776" y="3356992"/>
            <a:ext cx="3528392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bdélník 10"/>
          <p:cNvSpPr/>
          <p:nvPr/>
        </p:nvSpPr>
        <p:spPr>
          <a:xfrm>
            <a:off x="2555776" y="3789040"/>
            <a:ext cx="3528392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Přímá spojovací čára 13"/>
          <p:cNvCxnSpPr/>
          <p:nvPr/>
        </p:nvCxnSpPr>
        <p:spPr>
          <a:xfrm rot="5400000">
            <a:off x="1835696" y="3140968"/>
            <a:ext cx="2160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čára 14"/>
          <p:cNvCxnSpPr/>
          <p:nvPr/>
        </p:nvCxnSpPr>
        <p:spPr>
          <a:xfrm rot="5400000">
            <a:off x="2267744" y="3140968"/>
            <a:ext cx="2160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čára 15"/>
          <p:cNvCxnSpPr/>
          <p:nvPr/>
        </p:nvCxnSpPr>
        <p:spPr>
          <a:xfrm rot="5400000">
            <a:off x="2699792" y="3140968"/>
            <a:ext cx="2160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 rot="5400000">
            <a:off x="3131840" y="3140968"/>
            <a:ext cx="2160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čára 17"/>
          <p:cNvCxnSpPr/>
          <p:nvPr/>
        </p:nvCxnSpPr>
        <p:spPr>
          <a:xfrm rot="5400000">
            <a:off x="3563888" y="3140968"/>
            <a:ext cx="2160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čára 18"/>
          <p:cNvCxnSpPr/>
          <p:nvPr/>
        </p:nvCxnSpPr>
        <p:spPr>
          <a:xfrm rot="5400000">
            <a:off x="3995936" y="3140968"/>
            <a:ext cx="2160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čára 19"/>
          <p:cNvCxnSpPr/>
          <p:nvPr/>
        </p:nvCxnSpPr>
        <p:spPr>
          <a:xfrm rot="5400000">
            <a:off x="4427984" y="3140968"/>
            <a:ext cx="2160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bdélník 20"/>
          <p:cNvSpPr/>
          <p:nvPr/>
        </p:nvSpPr>
        <p:spPr>
          <a:xfrm>
            <a:off x="1763688" y="4509120"/>
            <a:ext cx="792088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cs-CZ" sz="1400" dirty="0" smtClean="0"/>
              <a:t>Line  </a:t>
            </a:r>
            <a:r>
              <a:rPr lang="cs-CZ" sz="1400" dirty="0" err="1" smtClean="0"/>
              <a:t>template</a:t>
            </a:r>
            <a:endParaRPr lang="en-GB" sz="1400" dirty="0"/>
          </a:p>
        </p:txBody>
      </p:sp>
      <p:sp>
        <p:nvSpPr>
          <p:cNvPr id="22" name="Obdélník 21"/>
          <p:cNvSpPr/>
          <p:nvPr/>
        </p:nvSpPr>
        <p:spPr>
          <a:xfrm>
            <a:off x="251520" y="1340768"/>
            <a:ext cx="151216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 </a:t>
            </a:r>
            <a:r>
              <a:rPr lang="cs-CZ" sz="1200" dirty="0" err="1" smtClean="0"/>
              <a:t>Column</a:t>
            </a:r>
            <a:r>
              <a:rPr lang="cs-CZ" sz="1200" dirty="0" smtClean="0"/>
              <a:t> </a:t>
            </a:r>
            <a:r>
              <a:rPr lang="cs-CZ" sz="1200" dirty="0" err="1" smtClean="0"/>
              <a:t>template</a:t>
            </a:r>
            <a:endParaRPr lang="en-GB" sz="1200" dirty="0"/>
          </a:p>
        </p:txBody>
      </p:sp>
      <p:cxnSp>
        <p:nvCxnSpPr>
          <p:cNvPr id="24" name="Přímá spojovací šipka 23"/>
          <p:cNvCxnSpPr>
            <a:stCxn id="21" idx="0"/>
            <a:endCxn id="4" idx="2"/>
          </p:cNvCxnSpPr>
          <p:nvPr/>
        </p:nvCxnSpPr>
        <p:spPr>
          <a:xfrm rot="5400000" flipH="1" flipV="1">
            <a:off x="2087724" y="4293096"/>
            <a:ext cx="288032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ovací šipka 25"/>
          <p:cNvCxnSpPr>
            <a:stCxn id="22" idx="3"/>
            <a:endCxn id="5" idx="1"/>
          </p:cNvCxnSpPr>
          <p:nvPr/>
        </p:nvCxnSpPr>
        <p:spPr>
          <a:xfrm>
            <a:off x="1763688" y="1700808"/>
            <a:ext cx="792088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ovací šipka 26"/>
          <p:cNvCxnSpPr/>
          <p:nvPr/>
        </p:nvCxnSpPr>
        <p:spPr>
          <a:xfrm rot="5400000" flipH="1" flipV="1">
            <a:off x="684362" y="2348086"/>
            <a:ext cx="57606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ovéPole 27"/>
          <p:cNvSpPr txBox="1"/>
          <p:nvPr/>
        </p:nvSpPr>
        <p:spPr>
          <a:xfrm>
            <a:off x="395537" y="2564904"/>
            <a:ext cx="1440159" cy="129266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dirty="0" err="1" smtClean="0"/>
              <a:t>Costs</a:t>
            </a:r>
            <a:endParaRPr lang="cs-CZ" sz="1200" dirty="0" smtClean="0"/>
          </a:p>
          <a:p>
            <a:r>
              <a:rPr lang="cs-CZ" sz="1200" dirty="0" err="1" smtClean="0"/>
              <a:t>Quantities</a:t>
            </a:r>
            <a:r>
              <a:rPr lang="cs-CZ" sz="1200" dirty="0" smtClean="0"/>
              <a:t> </a:t>
            </a:r>
          </a:p>
          <a:p>
            <a:r>
              <a:rPr lang="cs-CZ" sz="1200" dirty="0" smtClean="0"/>
              <a:t>Sales </a:t>
            </a:r>
          </a:p>
          <a:p>
            <a:r>
              <a:rPr lang="cs-CZ" sz="1200" dirty="0" smtClean="0"/>
              <a:t>……….</a:t>
            </a:r>
          </a:p>
          <a:p>
            <a:r>
              <a:rPr lang="cs-CZ" sz="1200" dirty="0" smtClean="0"/>
              <a:t>………..</a:t>
            </a:r>
          </a:p>
          <a:p>
            <a:endParaRPr lang="en-GB" dirty="0"/>
          </a:p>
        </p:txBody>
      </p:sp>
      <p:sp>
        <p:nvSpPr>
          <p:cNvPr id="30" name="TextovéPole 29"/>
          <p:cNvSpPr txBox="1"/>
          <p:nvPr/>
        </p:nvSpPr>
        <p:spPr>
          <a:xfrm>
            <a:off x="3491880" y="4869160"/>
            <a:ext cx="3600400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 err="1" smtClean="0"/>
              <a:t>Customers</a:t>
            </a:r>
            <a:endParaRPr lang="cs-CZ" sz="1400" dirty="0" smtClean="0"/>
          </a:p>
          <a:p>
            <a:r>
              <a:rPr lang="cs-CZ" sz="1400" dirty="0" err="1" smtClean="0"/>
              <a:t>Customter</a:t>
            </a:r>
            <a:r>
              <a:rPr lang="cs-CZ" sz="1400" dirty="0" smtClean="0"/>
              <a:t> </a:t>
            </a:r>
            <a:r>
              <a:rPr lang="cs-CZ" sz="1400" dirty="0" err="1" smtClean="0"/>
              <a:t>Groups</a:t>
            </a:r>
            <a:endParaRPr lang="cs-CZ" sz="1400" dirty="0" smtClean="0"/>
          </a:p>
          <a:p>
            <a:r>
              <a:rPr lang="cs-CZ" sz="1400" dirty="0" err="1" smtClean="0"/>
              <a:t>Items</a:t>
            </a:r>
            <a:endParaRPr lang="cs-CZ" sz="1400" dirty="0" smtClean="0"/>
          </a:p>
          <a:p>
            <a:r>
              <a:rPr lang="cs-CZ" sz="1400" dirty="0" smtClean="0"/>
              <a:t>Group </a:t>
            </a:r>
            <a:r>
              <a:rPr lang="cs-CZ" sz="1400" dirty="0" err="1" smtClean="0"/>
              <a:t>of</a:t>
            </a:r>
            <a:r>
              <a:rPr lang="cs-CZ" sz="1400" dirty="0" smtClean="0"/>
              <a:t> </a:t>
            </a:r>
            <a:r>
              <a:rPr lang="cs-CZ" sz="1400" dirty="0" err="1" smtClean="0"/>
              <a:t>Items</a:t>
            </a:r>
            <a:endParaRPr lang="en-GB" sz="1400" dirty="0"/>
          </a:p>
        </p:txBody>
      </p:sp>
      <p:cxnSp>
        <p:nvCxnSpPr>
          <p:cNvPr id="32" name="Přímá spojovací šipka 31"/>
          <p:cNvCxnSpPr>
            <a:stCxn id="30" idx="1"/>
            <a:endCxn id="21" idx="3"/>
          </p:cNvCxnSpPr>
          <p:nvPr/>
        </p:nvCxnSpPr>
        <p:spPr>
          <a:xfrm rot="10800000" flipV="1">
            <a:off x="2555776" y="5346214"/>
            <a:ext cx="936104" cy="270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bdélník 34"/>
          <p:cNvSpPr/>
          <p:nvPr/>
        </p:nvSpPr>
        <p:spPr>
          <a:xfrm>
            <a:off x="2627784" y="692696"/>
            <a:ext cx="648072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bdélník 35"/>
          <p:cNvSpPr/>
          <p:nvPr/>
        </p:nvSpPr>
        <p:spPr>
          <a:xfrm>
            <a:off x="2627784" y="908720"/>
            <a:ext cx="648072" cy="14401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bdélník 36"/>
          <p:cNvSpPr/>
          <p:nvPr/>
        </p:nvSpPr>
        <p:spPr>
          <a:xfrm>
            <a:off x="2627784" y="1124744"/>
            <a:ext cx="648072" cy="1440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0" name="Tvar 39"/>
          <p:cNvCxnSpPr/>
          <p:nvPr/>
        </p:nvCxnSpPr>
        <p:spPr>
          <a:xfrm rot="5400000">
            <a:off x="1943708" y="1376772"/>
            <a:ext cx="936104" cy="432048"/>
          </a:xfrm>
          <a:prstGeom prst="bentConnector3">
            <a:avLst>
              <a:gd name="adj1" fmla="val 499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Přímá spojovací čára 58"/>
          <p:cNvCxnSpPr/>
          <p:nvPr/>
        </p:nvCxnSpPr>
        <p:spPr>
          <a:xfrm rot="10800000">
            <a:off x="1259632" y="980728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ovací šipka 60"/>
          <p:cNvCxnSpPr/>
          <p:nvPr/>
        </p:nvCxnSpPr>
        <p:spPr>
          <a:xfrm rot="5400000">
            <a:off x="1080406" y="1160748"/>
            <a:ext cx="35924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bdélník 70"/>
          <p:cNvSpPr/>
          <p:nvPr/>
        </p:nvSpPr>
        <p:spPr>
          <a:xfrm>
            <a:off x="3347864" y="2564904"/>
            <a:ext cx="17045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DATA</a:t>
            </a:r>
            <a:endParaRPr lang="cs-CZ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cxnSp>
        <p:nvCxnSpPr>
          <p:cNvPr id="74" name="Přímá spojovací šipka 73"/>
          <p:cNvCxnSpPr/>
          <p:nvPr/>
        </p:nvCxnSpPr>
        <p:spPr>
          <a:xfrm rot="10800000">
            <a:off x="3275856" y="764704"/>
            <a:ext cx="381642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ovéPole 75"/>
          <p:cNvSpPr txBox="1"/>
          <p:nvPr/>
        </p:nvSpPr>
        <p:spPr>
          <a:xfrm>
            <a:off x="7164288" y="548680"/>
            <a:ext cx="1701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sz="1200" dirty="0" smtClean="0">
                <a:solidFill>
                  <a:srgbClr val="FF0000"/>
                </a:solidFill>
              </a:rPr>
              <a:t>(</a:t>
            </a:r>
            <a:r>
              <a:rPr lang="en-ZA" sz="1200" dirty="0" smtClean="0">
                <a:solidFill>
                  <a:srgbClr val="FF0000"/>
                </a:solidFill>
              </a:rPr>
              <a:t>Analysis Report Name</a:t>
            </a:r>
            <a:r>
              <a:rPr lang="cs-CZ" sz="1200" dirty="0" smtClean="0">
                <a:solidFill>
                  <a:srgbClr val="FF0000"/>
                </a:solidFill>
              </a:rPr>
              <a:t>)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77" name="Obdélník 76"/>
          <p:cNvSpPr/>
          <p:nvPr/>
        </p:nvSpPr>
        <p:spPr>
          <a:xfrm>
            <a:off x="5004048" y="908720"/>
            <a:ext cx="504056" cy="3600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 smtClean="0">
                <a:solidFill>
                  <a:srgbClr val="FF0000"/>
                </a:solidFill>
              </a:rPr>
              <a:t>From</a:t>
            </a:r>
            <a:r>
              <a:rPr lang="cs-CZ" sz="1000" dirty="0" smtClean="0">
                <a:solidFill>
                  <a:srgbClr val="FF0000"/>
                </a:solidFill>
              </a:rPr>
              <a:t> </a:t>
            </a:r>
            <a:r>
              <a:rPr lang="cs-CZ" sz="1000" dirty="0" err="1" smtClean="0">
                <a:solidFill>
                  <a:srgbClr val="FF0000"/>
                </a:solidFill>
              </a:rPr>
              <a:t>date</a:t>
            </a:r>
            <a:endParaRPr lang="en-GB" sz="1000" dirty="0">
              <a:solidFill>
                <a:srgbClr val="FF0000"/>
              </a:solidFill>
            </a:endParaRPr>
          </a:p>
        </p:txBody>
      </p:sp>
      <p:sp>
        <p:nvSpPr>
          <p:cNvPr id="78" name="Obdélník 77"/>
          <p:cNvSpPr/>
          <p:nvPr/>
        </p:nvSpPr>
        <p:spPr>
          <a:xfrm>
            <a:off x="5796136" y="908720"/>
            <a:ext cx="504056" cy="3600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 smtClean="0">
                <a:solidFill>
                  <a:srgbClr val="FF0000"/>
                </a:solidFill>
              </a:rPr>
              <a:t>To </a:t>
            </a:r>
            <a:r>
              <a:rPr lang="cs-CZ" sz="1100" dirty="0" err="1" smtClean="0">
                <a:solidFill>
                  <a:srgbClr val="FF0000"/>
                </a:solidFill>
              </a:rPr>
              <a:t>date</a:t>
            </a:r>
            <a:endParaRPr lang="en-GB" sz="1100" dirty="0">
              <a:solidFill>
                <a:srgbClr val="FF0000"/>
              </a:solidFill>
            </a:endParaRPr>
          </a:p>
        </p:txBody>
      </p:sp>
      <p:cxnSp>
        <p:nvCxnSpPr>
          <p:cNvPr id="80" name="Přímá spojovací čára 79"/>
          <p:cNvCxnSpPr>
            <a:stCxn id="77" idx="3"/>
            <a:endCxn id="78" idx="1"/>
          </p:cNvCxnSpPr>
          <p:nvPr/>
        </p:nvCxnSpPr>
        <p:spPr>
          <a:xfrm>
            <a:off x="5508104" y="1088740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Obdélník 93"/>
          <p:cNvSpPr/>
          <p:nvPr/>
        </p:nvSpPr>
        <p:spPr>
          <a:xfrm>
            <a:off x="6948264" y="1484784"/>
            <a:ext cx="504056" cy="3600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 smtClean="0">
                <a:solidFill>
                  <a:srgbClr val="FF0000"/>
                </a:solidFill>
              </a:rPr>
              <a:t>From</a:t>
            </a:r>
            <a:r>
              <a:rPr lang="cs-CZ" sz="1000" dirty="0" smtClean="0">
                <a:solidFill>
                  <a:srgbClr val="FF0000"/>
                </a:solidFill>
              </a:rPr>
              <a:t> </a:t>
            </a:r>
            <a:r>
              <a:rPr lang="cs-CZ" sz="1000" dirty="0" err="1" smtClean="0">
                <a:solidFill>
                  <a:srgbClr val="FF0000"/>
                </a:solidFill>
              </a:rPr>
              <a:t>date</a:t>
            </a:r>
            <a:endParaRPr lang="en-GB" sz="1000" dirty="0">
              <a:solidFill>
                <a:srgbClr val="FF0000"/>
              </a:solidFill>
            </a:endParaRPr>
          </a:p>
        </p:txBody>
      </p:sp>
      <p:sp>
        <p:nvSpPr>
          <p:cNvPr id="95" name="Obdélník 94"/>
          <p:cNvSpPr/>
          <p:nvPr/>
        </p:nvSpPr>
        <p:spPr>
          <a:xfrm>
            <a:off x="7740352" y="1484784"/>
            <a:ext cx="504056" cy="3600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 smtClean="0">
                <a:solidFill>
                  <a:srgbClr val="FF0000"/>
                </a:solidFill>
              </a:rPr>
              <a:t>To </a:t>
            </a:r>
            <a:r>
              <a:rPr lang="cs-CZ" sz="1100" dirty="0" err="1" smtClean="0">
                <a:solidFill>
                  <a:srgbClr val="FF0000"/>
                </a:solidFill>
              </a:rPr>
              <a:t>date</a:t>
            </a:r>
            <a:r>
              <a:rPr lang="cs-CZ" sz="1100" dirty="0" smtClean="0">
                <a:solidFill>
                  <a:srgbClr val="FF0000"/>
                </a:solidFill>
              </a:rPr>
              <a:t> </a:t>
            </a:r>
            <a:endParaRPr lang="en-GB" sz="1100" dirty="0">
              <a:solidFill>
                <a:srgbClr val="FF0000"/>
              </a:solidFill>
            </a:endParaRPr>
          </a:p>
        </p:txBody>
      </p:sp>
      <p:cxnSp>
        <p:nvCxnSpPr>
          <p:cNvPr id="96" name="Přímá spojovací čára 95"/>
          <p:cNvCxnSpPr>
            <a:stCxn id="94" idx="3"/>
            <a:endCxn id="95" idx="1"/>
          </p:cNvCxnSpPr>
          <p:nvPr/>
        </p:nvCxnSpPr>
        <p:spPr>
          <a:xfrm>
            <a:off x="7452320" y="1664804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Přímá spojovací šipka 97"/>
          <p:cNvCxnSpPr/>
          <p:nvPr/>
        </p:nvCxnSpPr>
        <p:spPr>
          <a:xfrm rot="10800000">
            <a:off x="6372200" y="1268760"/>
            <a:ext cx="43204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776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051720" y="2060848"/>
            <a:ext cx="504056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cs-CZ" dirty="0" smtClean="0"/>
              <a:t> Lines</a:t>
            </a:r>
            <a:endParaRPr lang="en-GB" dirty="0"/>
          </a:p>
        </p:txBody>
      </p:sp>
      <p:sp>
        <p:nvSpPr>
          <p:cNvPr id="5" name="Obdélník 4"/>
          <p:cNvSpPr/>
          <p:nvPr/>
        </p:nvSpPr>
        <p:spPr>
          <a:xfrm>
            <a:off x="2555776" y="1628800"/>
            <a:ext cx="352839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Columns</a:t>
            </a:r>
            <a:r>
              <a:rPr lang="cs-CZ" dirty="0" smtClean="0"/>
              <a:t> </a:t>
            </a:r>
            <a:endParaRPr lang="en-GB" dirty="0"/>
          </a:p>
        </p:txBody>
      </p:sp>
      <p:sp>
        <p:nvSpPr>
          <p:cNvPr id="6" name="Obdélník 5"/>
          <p:cNvSpPr/>
          <p:nvPr/>
        </p:nvSpPr>
        <p:spPr>
          <a:xfrm>
            <a:off x="1979712" y="620688"/>
            <a:ext cx="4536504" cy="7920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rgbClr val="FF0000"/>
                </a:solidFill>
              </a:rPr>
              <a:t>(</a:t>
            </a:r>
            <a:r>
              <a:rPr lang="en-US" sz="1400" dirty="0" smtClean="0">
                <a:solidFill>
                  <a:srgbClr val="FF0000"/>
                </a:solidFill>
              </a:rPr>
              <a:t>H</a:t>
            </a:r>
            <a:r>
              <a:rPr lang="cs-CZ" sz="1400" dirty="0" smtClean="0">
                <a:solidFill>
                  <a:srgbClr val="FF0000"/>
                </a:solidFill>
              </a:rPr>
              <a:t>lavička analýzy)</a:t>
            </a:r>
            <a:endParaRPr lang="cs-CZ" sz="1400" dirty="0" smtClean="0">
              <a:solidFill>
                <a:srgbClr val="FF0000"/>
              </a:solidFill>
            </a:endParaRPr>
          </a:p>
          <a:p>
            <a:pPr algn="ctr"/>
            <a:r>
              <a:rPr lang="cs-CZ" sz="1400" dirty="0" smtClean="0">
                <a:solidFill>
                  <a:srgbClr val="FF0000"/>
                </a:solidFill>
              </a:rPr>
              <a:t> 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2555776" y="2060848"/>
            <a:ext cx="3528392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bdélník 7"/>
          <p:cNvSpPr/>
          <p:nvPr/>
        </p:nvSpPr>
        <p:spPr>
          <a:xfrm>
            <a:off x="2555776" y="2492896"/>
            <a:ext cx="3528392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bdélník 8"/>
          <p:cNvSpPr/>
          <p:nvPr/>
        </p:nvSpPr>
        <p:spPr>
          <a:xfrm>
            <a:off x="2555776" y="2924944"/>
            <a:ext cx="3528392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bdélník 9"/>
          <p:cNvSpPr/>
          <p:nvPr/>
        </p:nvSpPr>
        <p:spPr>
          <a:xfrm>
            <a:off x="2555776" y="3356992"/>
            <a:ext cx="3528392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bdélník 10"/>
          <p:cNvSpPr/>
          <p:nvPr/>
        </p:nvSpPr>
        <p:spPr>
          <a:xfrm>
            <a:off x="2555776" y="3789040"/>
            <a:ext cx="3528392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Přímá spojovací čára 13"/>
          <p:cNvCxnSpPr/>
          <p:nvPr/>
        </p:nvCxnSpPr>
        <p:spPr>
          <a:xfrm rot="5400000">
            <a:off x="1835696" y="3140968"/>
            <a:ext cx="2160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čára 14"/>
          <p:cNvCxnSpPr/>
          <p:nvPr/>
        </p:nvCxnSpPr>
        <p:spPr>
          <a:xfrm rot="5400000">
            <a:off x="2267744" y="3140968"/>
            <a:ext cx="2160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čára 15"/>
          <p:cNvCxnSpPr/>
          <p:nvPr/>
        </p:nvCxnSpPr>
        <p:spPr>
          <a:xfrm rot="5400000">
            <a:off x="2699792" y="3140968"/>
            <a:ext cx="2160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 rot="5400000">
            <a:off x="3131840" y="3140968"/>
            <a:ext cx="2160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čára 17"/>
          <p:cNvCxnSpPr/>
          <p:nvPr/>
        </p:nvCxnSpPr>
        <p:spPr>
          <a:xfrm rot="5400000">
            <a:off x="3563888" y="3140968"/>
            <a:ext cx="2160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čára 18"/>
          <p:cNvCxnSpPr/>
          <p:nvPr/>
        </p:nvCxnSpPr>
        <p:spPr>
          <a:xfrm rot="5400000">
            <a:off x="3995936" y="3140968"/>
            <a:ext cx="2160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čára 19"/>
          <p:cNvCxnSpPr/>
          <p:nvPr/>
        </p:nvCxnSpPr>
        <p:spPr>
          <a:xfrm rot="5400000">
            <a:off x="4427984" y="3140968"/>
            <a:ext cx="2160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bdélník 20"/>
          <p:cNvSpPr/>
          <p:nvPr/>
        </p:nvSpPr>
        <p:spPr>
          <a:xfrm>
            <a:off x="1763688" y="4509120"/>
            <a:ext cx="792088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cs-CZ" sz="1400" dirty="0" smtClean="0"/>
              <a:t>Šablona řádku </a:t>
            </a:r>
            <a:endParaRPr lang="en-GB" sz="1400" dirty="0"/>
          </a:p>
        </p:txBody>
      </p:sp>
      <p:sp>
        <p:nvSpPr>
          <p:cNvPr id="22" name="Obdélník 21"/>
          <p:cNvSpPr/>
          <p:nvPr/>
        </p:nvSpPr>
        <p:spPr>
          <a:xfrm>
            <a:off x="251520" y="1340768"/>
            <a:ext cx="151216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 </a:t>
            </a:r>
            <a:r>
              <a:rPr lang="cs-CZ" sz="1200" dirty="0" smtClean="0"/>
              <a:t>Šablona  sloupce</a:t>
            </a:r>
            <a:endParaRPr lang="en-GB" sz="1200" dirty="0"/>
          </a:p>
        </p:txBody>
      </p:sp>
      <p:cxnSp>
        <p:nvCxnSpPr>
          <p:cNvPr id="24" name="Přímá spojovací šipka 23"/>
          <p:cNvCxnSpPr>
            <a:stCxn id="21" idx="0"/>
            <a:endCxn id="4" idx="2"/>
          </p:cNvCxnSpPr>
          <p:nvPr/>
        </p:nvCxnSpPr>
        <p:spPr>
          <a:xfrm rot="5400000" flipH="1" flipV="1">
            <a:off x="2087724" y="4293096"/>
            <a:ext cx="288032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ovací šipka 25"/>
          <p:cNvCxnSpPr>
            <a:stCxn id="22" idx="3"/>
            <a:endCxn id="5" idx="1"/>
          </p:cNvCxnSpPr>
          <p:nvPr/>
        </p:nvCxnSpPr>
        <p:spPr>
          <a:xfrm>
            <a:off x="1763688" y="1700808"/>
            <a:ext cx="792088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ovací šipka 26"/>
          <p:cNvCxnSpPr/>
          <p:nvPr/>
        </p:nvCxnSpPr>
        <p:spPr>
          <a:xfrm rot="5400000" flipH="1" flipV="1">
            <a:off x="684362" y="2348086"/>
            <a:ext cx="57606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ovéPole 27"/>
          <p:cNvSpPr txBox="1"/>
          <p:nvPr/>
        </p:nvSpPr>
        <p:spPr>
          <a:xfrm>
            <a:off x="395537" y="2564904"/>
            <a:ext cx="1440159" cy="129266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Náklady</a:t>
            </a:r>
            <a:endParaRPr lang="cs-CZ" sz="1200" dirty="0" smtClean="0"/>
          </a:p>
          <a:p>
            <a:r>
              <a:rPr lang="cs-CZ" sz="1200" dirty="0" smtClean="0"/>
              <a:t>Množství </a:t>
            </a:r>
            <a:endParaRPr lang="cs-CZ" sz="1200" dirty="0" smtClean="0"/>
          </a:p>
          <a:p>
            <a:r>
              <a:rPr lang="cs-CZ" sz="1200" dirty="0" smtClean="0"/>
              <a:t>Prodeje </a:t>
            </a:r>
            <a:endParaRPr lang="cs-CZ" sz="1200" dirty="0" smtClean="0"/>
          </a:p>
          <a:p>
            <a:r>
              <a:rPr lang="cs-CZ" sz="1200" dirty="0" smtClean="0"/>
              <a:t>……….</a:t>
            </a:r>
          </a:p>
          <a:p>
            <a:r>
              <a:rPr lang="cs-CZ" sz="1200" dirty="0" smtClean="0"/>
              <a:t>………..</a:t>
            </a:r>
          </a:p>
          <a:p>
            <a:endParaRPr lang="en-GB" dirty="0"/>
          </a:p>
        </p:txBody>
      </p:sp>
      <p:sp>
        <p:nvSpPr>
          <p:cNvPr id="30" name="TextovéPole 29"/>
          <p:cNvSpPr txBox="1"/>
          <p:nvPr/>
        </p:nvSpPr>
        <p:spPr>
          <a:xfrm>
            <a:off x="3491880" y="4869160"/>
            <a:ext cx="3600400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Zákazníci</a:t>
            </a:r>
            <a:endParaRPr lang="cs-CZ" sz="1400" dirty="0" smtClean="0"/>
          </a:p>
          <a:p>
            <a:r>
              <a:rPr lang="cs-CZ" sz="1400" dirty="0" smtClean="0"/>
              <a:t>Skupiny zákazníků </a:t>
            </a:r>
          </a:p>
          <a:p>
            <a:r>
              <a:rPr lang="cs-CZ" sz="1400" dirty="0" smtClean="0"/>
              <a:t>Zboží</a:t>
            </a:r>
          </a:p>
          <a:p>
            <a:r>
              <a:rPr lang="cs-CZ" sz="1400" dirty="0" smtClean="0"/>
              <a:t>Skupiny zboží </a:t>
            </a:r>
            <a:endParaRPr lang="en-GB" sz="1400" dirty="0"/>
          </a:p>
        </p:txBody>
      </p:sp>
      <p:cxnSp>
        <p:nvCxnSpPr>
          <p:cNvPr id="32" name="Přímá spojovací šipka 31"/>
          <p:cNvCxnSpPr>
            <a:stCxn id="30" idx="1"/>
            <a:endCxn id="21" idx="3"/>
          </p:cNvCxnSpPr>
          <p:nvPr/>
        </p:nvCxnSpPr>
        <p:spPr>
          <a:xfrm rot="10800000" flipV="1">
            <a:off x="2555776" y="5346214"/>
            <a:ext cx="936104" cy="270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bdélník 34"/>
          <p:cNvSpPr/>
          <p:nvPr/>
        </p:nvSpPr>
        <p:spPr>
          <a:xfrm>
            <a:off x="2627784" y="692696"/>
            <a:ext cx="648072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bdélník 35"/>
          <p:cNvSpPr/>
          <p:nvPr/>
        </p:nvSpPr>
        <p:spPr>
          <a:xfrm>
            <a:off x="2627784" y="908720"/>
            <a:ext cx="648072" cy="14401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bdélník 36"/>
          <p:cNvSpPr/>
          <p:nvPr/>
        </p:nvSpPr>
        <p:spPr>
          <a:xfrm>
            <a:off x="2627784" y="1124744"/>
            <a:ext cx="648072" cy="1440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0" name="Tvar 39"/>
          <p:cNvCxnSpPr/>
          <p:nvPr/>
        </p:nvCxnSpPr>
        <p:spPr>
          <a:xfrm rot="5400000">
            <a:off x="1943708" y="1376772"/>
            <a:ext cx="936104" cy="432048"/>
          </a:xfrm>
          <a:prstGeom prst="bentConnector3">
            <a:avLst>
              <a:gd name="adj1" fmla="val 499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Přímá spojovací čára 58"/>
          <p:cNvCxnSpPr/>
          <p:nvPr/>
        </p:nvCxnSpPr>
        <p:spPr>
          <a:xfrm rot="10800000">
            <a:off x="1259632" y="980728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ovací šipka 60"/>
          <p:cNvCxnSpPr/>
          <p:nvPr/>
        </p:nvCxnSpPr>
        <p:spPr>
          <a:xfrm rot="5400000">
            <a:off x="1080406" y="1160748"/>
            <a:ext cx="35924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bdélník 70"/>
          <p:cNvSpPr/>
          <p:nvPr/>
        </p:nvSpPr>
        <p:spPr>
          <a:xfrm>
            <a:off x="3347864" y="2564904"/>
            <a:ext cx="17045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DATA</a:t>
            </a:r>
            <a:endParaRPr lang="cs-CZ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cxnSp>
        <p:nvCxnSpPr>
          <p:cNvPr id="74" name="Přímá spojovací šipka 73"/>
          <p:cNvCxnSpPr/>
          <p:nvPr/>
        </p:nvCxnSpPr>
        <p:spPr>
          <a:xfrm rot="10800000">
            <a:off x="3275856" y="764704"/>
            <a:ext cx="381642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ovéPole 75"/>
          <p:cNvSpPr txBox="1"/>
          <p:nvPr/>
        </p:nvSpPr>
        <p:spPr>
          <a:xfrm>
            <a:off x="7164288" y="548680"/>
            <a:ext cx="1663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sz="1200" dirty="0" smtClean="0">
                <a:solidFill>
                  <a:srgbClr val="FF0000"/>
                </a:solidFill>
              </a:rPr>
              <a:t>Název reportu- analýzy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77" name="Obdélník 76"/>
          <p:cNvSpPr/>
          <p:nvPr/>
        </p:nvSpPr>
        <p:spPr>
          <a:xfrm>
            <a:off x="5004048" y="908720"/>
            <a:ext cx="504056" cy="3600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Od data</a:t>
            </a:r>
            <a:endParaRPr lang="en-GB" sz="1000" dirty="0">
              <a:solidFill>
                <a:srgbClr val="FF0000"/>
              </a:solidFill>
            </a:endParaRPr>
          </a:p>
        </p:txBody>
      </p:sp>
      <p:sp>
        <p:nvSpPr>
          <p:cNvPr id="78" name="Obdélník 77"/>
          <p:cNvSpPr/>
          <p:nvPr/>
        </p:nvSpPr>
        <p:spPr>
          <a:xfrm>
            <a:off x="5796136" y="908720"/>
            <a:ext cx="504056" cy="3600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 smtClean="0">
                <a:solidFill>
                  <a:srgbClr val="FF0000"/>
                </a:solidFill>
              </a:rPr>
              <a:t>Do data</a:t>
            </a:r>
            <a:endParaRPr lang="en-GB" sz="1100" dirty="0">
              <a:solidFill>
                <a:srgbClr val="FF0000"/>
              </a:solidFill>
            </a:endParaRPr>
          </a:p>
        </p:txBody>
      </p:sp>
      <p:cxnSp>
        <p:nvCxnSpPr>
          <p:cNvPr id="80" name="Přímá spojovací čára 79"/>
          <p:cNvCxnSpPr>
            <a:stCxn id="77" idx="3"/>
            <a:endCxn id="78" idx="1"/>
          </p:cNvCxnSpPr>
          <p:nvPr/>
        </p:nvCxnSpPr>
        <p:spPr>
          <a:xfrm>
            <a:off x="5508104" y="1088740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Obdélník 93"/>
          <p:cNvSpPr/>
          <p:nvPr/>
        </p:nvSpPr>
        <p:spPr>
          <a:xfrm>
            <a:off x="6948264" y="1484784"/>
            <a:ext cx="504056" cy="3600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 smtClean="0">
                <a:solidFill>
                  <a:srgbClr val="FF0000"/>
                </a:solidFill>
              </a:rPr>
              <a:t>From</a:t>
            </a:r>
            <a:r>
              <a:rPr lang="cs-CZ" sz="1000" dirty="0" smtClean="0">
                <a:solidFill>
                  <a:srgbClr val="FF0000"/>
                </a:solidFill>
              </a:rPr>
              <a:t> </a:t>
            </a:r>
            <a:r>
              <a:rPr lang="cs-CZ" sz="1000" dirty="0" err="1" smtClean="0">
                <a:solidFill>
                  <a:srgbClr val="FF0000"/>
                </a:solidFill>
              </a:rPr>
              <a:t>date</a:t>
            </a:r>
            <a:endParaRPr lang="en-GB" sz="1000" dirty="0">
              <a:solidFill>
                <a:srgbClr val="FF0000"/>
              </a:solidFill>
            </a:endParaRPr>
          </a:p>
        </p:txBody>
      </p:sp>
      <p:sp>
        <p:nvSpPr>
          <p:cNvPr id="95" name="Obdélník 94"/>
          <p:cNvSpPr/>
          <p:nvPr/>
        </p:nvSpPr>
        <p:spPr>
          <a:xfrm>
            <a:off x="7740352" y="1484784"/>
            <a:ext cx="504056" cy="3600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 smtClean="0">
                <a:solidFill>
                  <a:srgbClr val="FF0000"/>
                </a:solidFill>
              </a:rPr>
              <a:t>To </a:t>
            </a:r>
            <a:r>
              <a:rPr lang="cs-CZ" sz="1100" dirty="0" err="1" smtClean="0">
                <a:solidFill>
                  <a:srgbClr val="FF0000"/>
                </a:solidFill>
              </a:rPr>
              <a:t>date</a:t>
            </a:r>
            <a:r>
              <a:rPr lang="cs-CZ" sz="1100" dirty="0" smtClean="0">
                <a:solidFill>
                  <a:srgbClr val="FF0000"/>
                </a:solidFill>
              </a:rPr>
              <a:t> </a:t>
            </a:r>
            <a:endParaRPr lang="en-GB" sz="1100" dirty="0">
              <a:solidFill>
                <a:srgbClr val="FF0000"/>
              </a:solidFill>
            </a:endParaRPr>
          </a:p>
        </p:txBody>
      </p:sp>
      <p:cxnSp>
        <p:nvCxnSpPr>
          <p:cNvPr id="96" name="Přímá spojovací čára 95"/>
          <p:cNvCxnSpPr>
            <a:stCxn id="94" idx="3"/>
            <a:endCxn id="95" idx="1"/>
          </p:cNvCxnSpPr>
          <p:nvPr/>
        </p:nvCxnSpPr>
        <p:spPr>
          <a:xfrm>
            <a:off x="7452320" y="1664804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Přímá spojovací šipka 97"/>
          <p:cNvCxnSpPr/>
          <p:nvPr/>
        </p:nvCxnSpPr>
        <p:spPr>
          <a:xfrm rot="10800000">
            <a:off x="6372200" y="1268760"/>
            <a:ext cx="43204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784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Basic </a:t>
            </a:r>
            <a:r>
              <a:rPr lang="en-US" sz="2800" dirty="0" smtClean="0"/>
              <a:t>principles </a:t>
            </a:r>
            <a:r>
              <a:rPr lang="en-US" sz="2800" dirty="0" smtClean="0"/>
              <a:t>of getting data for analysis</a:t>
            </a:r>
            <a:endParaRPr lang="en-US" sz="2800" dirty="0"/>
          </a:p>
        </p:txBody>
      </p:sp>
      <p:sp>
        <p:nvSpPr>
          <p:cNvPr id="3" name="Obdélník 2"/>
          <p:cNvSpPr/>
          <p:nvPr/>
        </p:nvSpPr>
        <p:spPr>
          <a:xfrm>
            <a:off x="830533" y="142393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err="1" smtClean="0"/>
              <a:t>Customer</a:t>
            </a:r>
            <a:r>
              <a:rPr lang="cs-CZ" sz="1200" dirty="0" smtClean="0"/>
              <a:t> </a:t>
            </a:r>
            <a:r>
              <a:rPr lang="cs-CZ" sz="1200" dirty="0" err="1" smtClean="0"/>
              <a:t>card</a:t>
            </a:r>
            <a:endParaRPr lang="en-GB" sz="1200" dirty="0"/>
          </a:p>
        </p:txBody>
      </p:sp>
      <p:sp>
        <p:nvSpPr>
          <p:cNvPr id="4" name="Obdélník 3"/>
          <p:cNvSpPr/>
          <p:nvPr/>
        </p:nvSpPr>
        <p:spPr>
          <a:xfrm>
            <a:off x="810805" y="3094112"/>
            <a:ext cx="9144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err="1" smtClean="0">
                <a:solidFill>
                  <a:srgbClr val="FF0000"/>
                </a:solidFill>
              </a:rPr>
              <a:t>Vendor</a:t>
            </a:r>
            <a:r>
              <a:rPr lang="cs-CZ" sz="1200" dirty="0" smtClean="0">
                <a:solidFill>
                  <a:srgbClr val="FF0000"/>
                </a:solidFill>
              </a:rPr>
              <a:t> </a:t>
            </a:r>
            <a:r>
              <a:rPr lang="cs-CZ" sz="1200" dirty="0" err="1" smtClean="0">
                <a:solidFill>
                  <a:srgbClr val="FF0000"/>
                </a:solidFill>
              </a:rPr>
              <a:t>card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827584" y="4632547"/>
            <a:ext cx="914400" cy="914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 smtClean="0">
                <a:solidFill>
                  <a:schemeClr val="tx2">
                    <a:lumMod val="75000"/>
                  </a:schemeClr>
                </a:solidFill>
              </a:rPr>
              <a:t>Item</a:t>
            </a:r>
            <a:r>
              <a:rPr lang="cs-CZ" sz="1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cs-CZ" sz="1200" b="1" dirty="0" err="1" smtClean="0">
                <a:solidFill>
                  <a:schemeClr val="tx2">
                    <a:lumMod val="75000"/>
                  </a:schemeClr>
                </a:solidFill>
              </a:rPr>
              <a:t>card</a:t>
            </a:r>
            <a:endParaRPr lang="en-GB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4499992" y="6268141"/>
            <a:ext cx="21348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1400" b="1" dirty="0" smtClean="0"/>
              <a:t>Data extraction algorithm </a:t>
            </a:r>
            <a:endParaRPr lang="en-ZA" sz="1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000" y="1268760"/>
            <a:ext cx="6531769" cy="122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974968"/>
            <a:ext cx="6962552" cy="1330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Přímá spojovací čára 10"/>
          <p:cNvCxnSpPr/>
          <p:nvPr/>
        </p:nvCxnSpPr>
        <p:spPr>
          <a:xfrm>
            <a:off x="3491880" y="2167126"/>
            <a:ext cx="0" cy="864096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bdélník 20"/>
          <p:cNvSpPr/>
          <p:nvPr/>
        </p:nvSpPr>
        <p:spPr>
          <a:xfrm>
            <a:off x="5796136" y="3140968"/>
            <a:ext cx="2160240" cy="13681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258" y="4657945"/>
            <a:ext cx="6806234" cy="1486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Šipka dolů 21"/>
          <p:cNvSpPr/>
          <p:nvPr/>
        </p:nvSpPr>
        <p:spPr>
          <a:xfrm>
            <a:off x="5184068" y="1584729"/>
            <a:ext cx="3384376" cy="4896544"/>
          </a:xfrm>
          <a:prstGeom prst="downArrow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807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Základní princip získávání dat pro analýzy </a:t>
            </a:r>
            <a:endParaRPr lang="en-US" sz="2800" dirty="0"/>
          </a:p>
        </p:txBody>
      </p:sp>
      <p:sp>
        <p:nvSpPr>
          <p:cNvPr id="3" name="Obdélník 2"/>
          <p:cNvSpPr/>
          <p:nvPr/>
        </p:nvSpPr>
        <p:spPr>
          <a:xfrm>
            <a:off x="830533" y="142393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Karta zákazníka</a:t>
            </a:r>
            <a:endParaRPr lang="en-GB" sz="1200" dirty="0"/>
          </a:p>
        </p:txBody>
      </p:sp>
      <p:sp>
        <p:nvSpPr>
          <p:cNvPr id="4" name="Obdélník 3"/>
          <p:cNvSpPr/>
          <p:nvPr/>
        </p:nvSpPr>
        <p:spPr>
          <a:xfrm>
            <a:off x="810805" y="3094112"/>
            <a:ext cx="9144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>
                <a:solidFill>
                  <a:srgbClr val="FF0000"/>
                </a:solidFill>
              </a:rPr>
              <a:t>Karta dodavatele 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827584" y="4632547"/>
            <a:ext cx="914400" cy="914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solidFill>
                  <a:schemeClr val="tx2">
                    <a:lumMod val="75000"/>
                  </a:schemeClr>
                </a:solidFill>
              </a:rPr>
              <a:t>Karta zboží </a:t>
            </a:r>
            <a:endParaRPr lang="en-GB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5598964" y="5968961"/>
            <a:ext cx="28212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b="1" dirty="0" smtClean="0"/>
              <a:t>Algoritmus pro extrakci dat (údajů)</a:t>
            </a:r>
            <a:endParaRPr lang="en-ZA" sz="1400" b="1" dirty="0"/>
          </a:p>
        </p:txBody>
      </p:sp>
      <p:cxnSp>
        <p:nvCxnSpPr>
          <p:cNvPr id="20" name="Přímá spojovací čára 10"/>
          <p:cNvCxnSpPr/>
          <p:nvPr/>
        </p:nvCxnSpPr>
        <p:spPr>
          <a:xfrm>
            <a:off x="3707904" y="2564904"/>
            <a:ext cx="0" cy="864096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809" y="1280273"/>
            <a:ext cx="6812041" cy="120172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9025" y="4632547"/>
            <a:ext cx="6645607" cy="97476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9025" y="3087267"/>
            <a:ext cx="6697775" cy="886132"/>
          </a:xfrm>
          <a:prstGeom prst="rect">
            <a:avLst/>
          </a:prstGeom>
        </p:spPr>
      </p:pic>
      <p:sp>
        <p:nvSpPr>
          <p:cNvPr id="17" name="Šipka dolů 16"/>
          <p:cNvSpPr/>
          <p:nvPr/>
        </p:nvSpPr>
        <p:spPr>
          <a:xfrm>
            <a:off x="5601187" y="1054460"/>
            <a:ext cx="3384376" cy="4896544"/>
          </a:xfrm>
          <a:prstGeom prst="downArrow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Přímá spojovací čára 10"/>
          <p:cNvCxnSpPr/>
          <p:nvPr/>
        </p:nvCxnSpPr>
        <p:spPr>
          <a:xfrm flipH="1">
            <a:off x="3707904" y="3973399"/>
            <a:ext cx="481" cy="69426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bdélník 22"/>
          <p:cNvSpPr/>
          <p:nvPr/>
        </p:nvSpPr>
        <p:spPr>
          <a:xfrm>
            <a:off x="6300192" y="1255925"/>
            <a:ext cx="1944216" cy="13681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bdélník 23"/>
          <p:cNvSpPr/>
          <p:nvPr/>
        </p:nvSpPr>
        <p:spPr>
          <a:xfrm>
            <a:off x="6372200" y="2996952"/>
            <a:ext cx="2314600" cy="10115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bdélník 24"/>
          <p:cNvSpPr/>
          <p:nvPr/>
        </p:nvSpPr>
        <p:spPr>
          <a:xfrm>
            <a:off x="5751632" y="4667660"/>
            <a:ext cx="2935168" cy="10115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674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Setup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lines </a:t>
            </a:r>
            <a:r>
              <a:rPr lang="cs-CZ" sz="2400" dirty="0" smtClean="0"/>
              <a:t>(</a:t>
            </a:r>
            <a:r>
              <a:rPr lang="cs-CZ" sz="2400" dirty="0" smtClean="0"/>
              <a:t>Sales </a:t>
            </a:r>
            <a:r>
              <a:rPr lang="cs-CZ" sz="2400" dirty="0" err="1" smtClean="0"/>
              <a:t>analysis</a:t>
            </a:r>
            <a:r>
              <a:rPr lang="cs-CZ" sz="2400" dirty="0" smtClean="0"/>
              <a:t>)</a:t>
            </a:r>
            <a:endParaRPr lang="cs-CZ" sz="24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255733"/>
            <a:ext cx="4809524" cy="32381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770162"/>
            <a:ext cx="2448272" cy="1336885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841" y="1745455"/>
            <a:ext cx="2596500" cy="2547641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cxnSp>
        <p:nvCxnSpPr>
          <p:cNvPr id="7" name="Přímá spojnice se šipkou 6"/>
          <p:cNvCxnSpPr/>
          <p:nvPr/>
        </p:nvCxnSpPr>
        <p:spPr>
          <a:xfrm>
            <a:off x="3203848" y="3645024"/>
            <a:ext cx="0" cy="1008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600" y="4657700"/>
            <a:ext cx="6390476" cy="1638095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0920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Nastavení řádků</a:t>
            </a:r>
            <a:endParaRPr lang="cs-CZ" sz="24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625651"/>
            <a:ext cx="2184243" cy="136815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7" y="1625651"/>
            <a:ext cx="3141342" cy="245142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6" name="Přímá spojnice se šipkou 5"/>
          <p:cNvCxnSpPr/>
          <p:nvPr/>
        </p:nvCxnSpPr>
        <p:spPr>
          <a:xfrm>
            <a:off x="2267744" y="2636912"/>
            <a:ext cx="64807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4365104"/>
            <a:ext cx="7554898" cy="1151662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10" name="Přímá spojnice se šipkou 9"/>
          <p:cNvCxnSpPr/>
          <p:nvPr/>
        </p:nvCxnSpPr>
        <p:spPr>
          <a:xfrm>
            <a:off x="3563888" y="4005064"/>
            <a:ext cx="0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874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1271</TotalTime>
  <Words>811</Words>
  <Application>Microsoft Office PowerPoint</Application>
  <PresentationFormat>Předvádění na obrazovce (4:3)</PresentationFormat>
  <Paragraphs>5529</Paragraphs>
  <Slides>31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4" baseType="lpstr">
      <vt:lpstr>Arial</vt:lpstr>
      <vt:lpstr>Calibri</vt:lpstr>
      <vt:lpstr>Motiv systému Office</vt:lpstr>
      <vt:lpstr>Introduction to MS Dynamics NAV   (Analysis)       English _Czech verison</vt:lpstr>
      <vt:lpstr>Analysis-basics</vt:lpstr>
      <vt:lpstr>Základy analýz </vt:lpstr>
      <vt:lpstr>Prezentace aplikace PowerPoint</vt:lpstr>
      <vt:lpstr>Prezentace aplikace PowerPoint</vt:lpstr>
      <vt:lpstr>Basic principles of getting data for analysis</vt:lpstr>
      <vt:lpstr>Základní princip získávání dat pro analýzy </vt:lpstr>
      <vt:lpstr>Setup of lines (Sales analysis)</vt:lpstr>
      <vt:lpstr>Nastavení řádků</vt:lpstr>
      <vt:lpstr>Item analysis view code and card</vt:lpstr>
      <vt:lpstr>Karta pohledu analýzy</vt:lpstr>
      <vt:lpstr>Setup of columns (Prices analysis)</vt:lpstr>
      <vt:lpstr>Nastavení sloupců analýzy (ceny)</vt:lpstr>
      <vt:lpstr>Chosen Type codes and values</vt:lpstr>
      <vt:lpstr>Vybrané typy kódu analýzy a typy hodnot  </vt:lpstr>
      <vt:lpstr>Sales Analysis I.</vt:lpstr>
      <vt:lpstr>Pohled na vybranou analýzu I. (prodej) </vt:lpstr>
      <vt:lpstr>Analysis of key customers</vt:lpstr>
      <vt:lpstr>Analýzy klíčových zákazníků</vt:lpstr>
      <vt:lpstr>Profit analysis II.</vt:lpstr>
      <vt:lpstr>Pohled na vybranou analýzu II.(zisk) </vt:lpstr>
      <vt:lpstr>Modification of Analysis View Card I. </vt:lpstr>
      <vt:lpstr>Modification of Analysis View Card II. </vt:lpstr>
      <vt:lpstr>Modification of Analysis View Card III. </vt:lpstr>
      <vt:lpstr>Změna pohledu analýzy-aktualizace</vt:lpstr>
      <vt:lpstr>Budget Analysis III. </vt:lpstr>
      <vt:lpstr>Budget Analysis III. </vt:lpstr>
      <vt:lpstr>Pohled na vybranou analýzu III. (rozpočet)</vt:lpstr>
      <vt:lpstr>End of the section Analysis </vt:lpstr>
      <vt:lpstr>Analysis by dimensions</vt:lpstr>
      <vt:lpstr>End of the section XXV.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Inroduction MS Dynamics NAV</dc:title>
  <dc:creator>Skorkovsky Jaromir</dc:creator>
  <cp:lastModifiedBy>Jaromír Skorkovský</cp:lastModifiedBy>
  <cp:revision>223</cp:revision>
  <dcterms:created xsi:type="dcterms:W3CDTF">2014-09-15T11:04:04Z</dcterms:created>
  <dcterms:modified xsi:type="dcterms:W3CDTF">2019-11-01T12:44:10Z</dcterms:modified>
</cp:coreProperties>
</file>