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305" r:id="rId4"/>
    <p:sldId id="301" r:id="rId5"/>
    <p:sldId id="306" r:id="rId6"/>
    <p:sldId id="303" r:id="rId7"/>
    <p:sldId id="307" r:id="rId8"/>
    <p:sldId id="294" r:id="rId9"/>
    <p:sldId id="308" r:id="rId10"/>
    <p:sldId id="310" r:id="rId11"/>
    <p:sldId id="309" r:id="rId12"/>
    <p:sldId id="295" r:id="rId13"/>
    <p:sldId id="311" r:id="rId14"/>
    <p:sldId id="312" r:id="rId15"/>
    <p:sldId id="313" r:id="rId16"/>
    <p:sldId id="296" r:id="rId17"/>
    <p:sldId id="314" r:id="rId18"/>
    <p:sldId id="316" r:id="rId19"/>
    <p:sldId id="315" r:id="rId20"/>
    <p:sldId id="298" r:id="rId21"/>
    <p:sldId id="317" r:id="rId22"/>
    <p:sldId id="318" r:id="rId23"/>
    <p:sldId id="323" r:id="rId24"/>
    <p:sldId id="324" r:id="rId25"/>
    <p:sldId id="319" r:id="rId26"/>
    <p:sldId id="320" r:id="rId27"/>
    <p:sldId id="325" r:id="rId28"/>
    <p:sldId id="321" r:id="rId29"/>
    <p:sldId id="322" r:id="rId30"/>
    <p:sldId id="304" r:id="rId31"/>
    <p:sldId id="292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2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Introduction to MS Dynamics NAV </a:t>
            </a:r>
            <a:r>
              <a:rPr lang="cs-CZ" sz="4000" dirty="0"/>
              <a:t> </a:t>
            </a:r>
            <a:r>
              <a:rPr lang="en-GB" sz="4000" dirty="0"/>
              <a:t> </a:t>
            </a:r>
            <a:r>
              <a:rPr lang="en-GB" sz="16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Analysis</a:t>
            </a:r>
            <a:r>
              <a:rPr lang="en-GB" sz="1600" b="1" dirty="0">
                <a:solidFill>
                  <a:srgbClr val="0070C0"/>
                </a:solidFill>
                <a:latin typeface="+mn-lt"/>
              </a:rPr>
              <a:t>)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       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English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 _Czech 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verison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and </a:t>
            </a:r>
            <a:r>
              <a:rPr lang="cs-CZ" dirty="0" err="1"/>
              <a:t>card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96752"/>
            <a:ext cx="2704762" cy="16761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3240360" cy="18552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3131840" y="2564904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652120" y="2780928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851920" y="191683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652837"/>
            <a:ext cx="5127241" cy="166902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41" y="3284984"/>
            <a:ext cx="5728527" cy="338632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30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Karta pohledu analýzy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7638"/>
            <a:ext cx="3141342" cy="2451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149080"/>
            <a:ext cx="7200000" cy="14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059832" y="371703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124" y="1417638"/>
            <a:ext cx="2771429" cy="17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834331" y="22740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nebo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724128" y="3131924"/>
            <a:ext cx="0" cy="1017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3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Setup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columns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Prices</a:t>
            </a:r>
            <a:r>
              <a:rPr lang="cs-CZ" sz="2400" dirty="0"/>
              <a:t> </a:t>
            </a:r>
            <a:r>
              <a:rPr lang="cs-CZ" sz="2400" dirty="0" err="1"/>
              <a:t>analysis</a:t>
            </a:r>
            <a:r>
              <a:rPr lang="cs-CZ" sz="2400" dirty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1" y="1340768"/>
            <a:ext cx="2714286" cy="156190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31" y="3112233"/>
            <a:ext cx="2736306" cy="171234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457916"/>
            <a:ext cx="7350316" cy="191124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2404458"/>
            <a:ext cx="3228571" cy="109523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894559" y="4479027"/>
            <a:ext cx="151216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5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sloupců analýzy (ceny)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2733333" cy="1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375220"/>
            <a:ext cx="3047619" cy="192381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2411760" y="2780928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5" y="1347939"/>
            <a:ext cx="3047619" cy="10530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448074"/>
            <a:ext cx="6676843" cy="17744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076056" y="1556792"/>
            <a:ext cx="443688" cy="317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5519744" y="1715627"/>
            <a:ext cx="2004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524328" y="1715627"/>
            <a:ext cx="0" cy="3441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7216395" y="5157192"/>
            <a:ext cx="30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844283" y="4327200"/>
            <a:ext cx="151216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85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Chosen</a:t>
            </a:r>
            <a:r>
              <a:rPr lang="cs-CZ" dirty="0"/>
              <a:t> Type </a:t>
            </a:r>
            <a:r>
              <a:rPr lang="cs-CZ" dirty="0" err="1"/>
              <a:t>codes</a:t>
            </a:r>
            <a:r>
              <a:rPr lang="cs-CZ" dirty="0"/>
              <a:t> and </a:t>
            </a:r>
            <a:r>
              <a:rPr lang="cs-CZ" dirty="0" err="1"/>
              <a:t>values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7638"/>
            <a:ext cx="1681699" cy="20879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1222" y="1124744"/>
            <a:ext cx="551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colums</a:t>
            </a:r>
            <a:r>
              <a:rPr lang="cs-CZ" dirty="0"/>
              <a:t> </a:t>
            </a:r>
            <a:r>
              <a:rPr lang="cs-CZ" dirty="0" err="1"/>
              <a:t>setup</a:t>
            </a:r>
            <a:r>
              <a:rPr lang="cs-CZ" dirty="0"/>
              <a:t> </a:t>
            </a:r>
            <a:r>
              <a:rPr lang="cs-CZ" dirty="0" err="1"/>
              <a:t>adn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Reporting </a:t>
            </a:r>
            <a:r>
              <a:rPr lang="cs-CZ" dirty="0" err="1"/>
              <a:t>Setup</a:t>
            </a:r>
            <a:r>
              <a:rPr lang="cs-CZ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421" y="1553706"/>
            <a:ext cx="2771429" cy="1580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916832"/>
            <a:ext cx="4680520" cy="45155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08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Vybrané typy kódu analýzy a typy hodnot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3339917" cy="25154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26" y="2852936"/>
            <a:ext cx="5128898" cy="28208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1364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Analysis</a:t>
            </a:r>
            <a:r>
              <a:rPr lang="cs-CZ" dirty="0"/>
              <a:t> I.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03837"/>
            <a:ext cx="1544813" cy="24052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268760"/>
            <a:ext cx="3323809" cy="168571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1694790" y="2276872"/>
            <a:ext cx="572954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356992"/>
            <a:ext cx="4342857" cy="25523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3635896" y="2252204"/>
            <a:ext cx="1873305" cy="110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643" y="4090325"/>
            <a:ext cx="971429" cy="1085714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>
            <a:off x="6721972" y="5013176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76319" y="5589240"/>
            <a:ext cx="14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Next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slide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5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Pohled na vybranou analýzu I. (prodej)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1197792" cy="22322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96752"/>
            <a:ext cx="3123809" cy="165714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1619672" y="2204864"/>
            <a:ext cx="50405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047" y="2996952"/>
            <a:ext cx="4400000" cy="23523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9"/>
          <p:cNvCxnSpPr/>
          <p:nvPr/>
        </p:nvCxnSpPr>
        <p:spPr>
          <a:xfrm>
            <a:off x="3469608" y="2108794"/>
            <a:ext cx="1085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537720" y="2108794"/>
            <a:ext cx="17140" cy="1968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Šipka doprava 14"/>
          <p:cNvSpPr/>
          <p:nvPr/>
        </p:nvSpPr>
        <p:spPr>
          <a:xfrm>
            <a:off x="6732240" y="3212976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87614" y="3711477"/>
            <a:ext cx="149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Další snímek</a:t>
            </a:r>
          </a:p>
          <a:p>
            <a:r>
              <a:rPr lang="cs-CZ" sz="1200" dirty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4700637" y="2228837"/>
            <a:ext cx="17140" cy="1968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614" y="4542474"/>
            <a:ext cx="765152" cy="6676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823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customers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4248472" cy="31027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7656237" cy="41764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1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Analýzy klíčových zákazníků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068960"/>
            <a:ext cx="6768752" cy="33772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2935928" cy="13681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089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Analysis-basics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ZA" sz="11200" b="1" dirty="0"/>
              <a:t>Clear and easy creation reports</a:t>
            </a:r>
          </a:p>
          <a:p>
            <a:endParaRPr lang="en-ZA" sz="3400" b="1" dirty="0"/>
          </a:p>
          <a:p>
            <a:pPr lvl="1"/>
            <a:r>
              <a:rPr lang="en-ZA" sz="9600" dirty="0"/>
              <a:t>Created by users without any programming knowledge</a:t>
            </a:r>
          </a:p>
          <a:p>
            <a:pPr lvl="1"/>
            <a:r>
              <a:rPr lang="en-ZA" sz="9600" dirty="0"/>
              <a:t>Easy  modification </a:t>
            </a:r>
          </a:p>
          <a:p>
            <a:pPr lvl="1"/>
            <a:r>
              <a:rPr lang="en-ZA" sz="9600" dirty="0"/>
              <a:t>Matrix windows</a:t>
            </a:r>
          </a:p>
          <a:p>
            <a:pPr lvl="1"/>
            <a:r>
              <a:rPr lang="en-ZA" sz="9600" dirty="0"/>
              <a:t>Export to Excel </a:t>
            </a:r>
          </a:p>
          <a:p>
            <a:pPr lvl="1"/>
            <a:r>
              <a:rPr lang="en-ZA" sz="9600" dirty="0"/>
              <a:t>High level of flexibility </a:t>
            </a:r>
          </a:p>
          <a:p>
            <a:pPr marL="457200" lvl="1" indent="0">
              <a:buNone/>
            </a:pPr>
            <a:r>
              <a:rPr lang="en-ZA" sz="9600" dirty="0"/>
              <a:t> </a:t>
            </a:r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99" y="3140968"/>
            <a:ext cx="4073102" cy="23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Profit </a:t>
            </a:r>
            <a:r>
              <a:rPr lang="cs-CZ" dirty="0" err="1"/>
              <a:t>analysis</a:t>
            </a:r>
            <a:r>
              <a:rPr lang="cs-CZ" dirty="0"/>
              <a:t> II.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3036753" cy="16513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398053"/>
            <a:ext cx="971429" cy="10857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571" y="2483768"/>
            <a:ext cx="6342857" cy="39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82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Pohled na vybranou analýzu II.(zisk)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9" y="1430214"/>
            <a:ext cx="2179941" cy="12280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9" y="2780928"/>
            <a:ext cx="765152" cy="6676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1234701" y="3114744"/>
            <a:ext cx="1609107" cy="26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044215"/>
            <a:ext cx="5749469" cy="34956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7241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78" y="1288822"/>
            <a:ext cx="2390311" cy="148131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1"/>
            <a:ext cx="2622226" cy="150138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627784" y="2332882"/>
            <a:ext cx="0" cy="88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788024" y="263691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114831" y="172455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212976"/>
            <a:ext cx="3628571" cy="28000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2" name="Šipka doprava 11"/>
          <p:cNvSpPr/>
          <p:nvPr/>
        </p:nvSpPr>
        <p:spPr>
          <a:xfrm>
            <a:off x="6084168" y="3645024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38515" y="4221088"/>
            <a:ext cx="14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Next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slide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II.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82913"/>
            <a:ext cx="6840760" cy="492181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858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III.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2310875" cy="20882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60848"/>
            <a:ext cx="6192688" cy="365053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1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Změna pohledu analýzy-aktualizace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2583287" cy="1512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se šipkou 4"/>
          <p:cNvCxnSpPr/>
          <p:nvPr/>
        </p:nvCxnSpPr>
        <p:spPr>
          <a:xfrm>
            <a:off x="2267744" y="2564904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38292"/>
            <a:ext cx="2399117" cy="1872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 flipV="1">
            <a:off x="2452047" y="2852936"/>
            <a:ext cx="823809" cy="225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240836" y="299172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NEBO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424" y="1562460"/>
            <a:ext cx="2344830" cy="165051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424" y="3501008"/>
            <a:ext cx="4096888" cy="329503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6" name="Přímá spojnice se šipkou 15"/>
          <p:cNvCxnSpPr/>
          <p:nvPr/>
        </p:nvCxnSpPr>
        <p:spPr>
          <a:xfrm>
            <a:off x="4638623" y="2068442"/>
            <a:ext cx="28238" cy="1432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6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Budget </a:t>
            </a:r>
            <a:r>
              <a:rPr lang="cs-CZ" sz="3600" dirty="0" err="1"/>
              <a:t>Analysis</a:t>
            </a:r>
            <a:r>
              <a:rPr lang="cs-CZ" sz="3600" dirty="0"/>
              <a:t> III.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3261267" cy="10801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4904"/>
            <a:ext cx="6992868" cy="149242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203848" y="220486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3779912" y="4412509"/>
            <a:ext cx="18002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934259" y="4988573"/>
            <a:ext cx="14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Next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slide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04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Budget </a:t>
            </a:r>
            <a:r>
              <a:rPr lang="cs-CZ" dirty="0" err="1"/>
              <a:t>Analysis</a:t>
            </a:r>
            <a:r>
              <a:rPr lang="cs-CZ" dirty="0"/>
              <a:t> III.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2040"/>
            <a:ext cx="8094677" cy="455723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8477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Pohled na vybranou analýzu III. (rozpočet)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03827"/>
            <a:ext cx="2708818" cy="13924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9" y="2924944"/>
            <a:ext cx="5388798" cy="11104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320378" y="2712516"/>
            <a:ext cx="18020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/>
              <a:t>Nastavení sloupců rozpočtu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185370"/>
            <a:ext cx="5880626" cy="332657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09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411760" y="-373751178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32448" cy="41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1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Základy analýz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/>
              <a:t>Jednoduché vytváření reportů </a:t>
            </a:r>
            <a:endParaRPr lang="en-ZA" sz="3400" b="1" dirty="0"/>
          </a:p>
          <a:p>
            <a:pPr lvl="1"/>
            <a:r>
              <a:rPr lang="cs-CZ" sz="9600" dirty="0"/>
              <a:t>Reporty jsou vytvářeny uživatelem bez nutností ovládat programování </a:t>
            </a:r>
            <a:endParaRPr lang="en-ZA" sz="9600" dirty="0"/>
          </a:p>
          <a:p>
            <a:pPr lvl="1"/>
            <a:r>
              <a:rPr lang="cs-CZ" sz="9600" dirty="0"/>
              <a:t>Lehce modifikovatelné analýzy </a:t>
            </a:r>
            <a:r>
              <a:rPr lang="en-ZA" sz="9600" dirty="0"/>
              <a:t> </a:t>
            </a:r>
          </a:p>
          <a:p>
            <a:pPr lvl="1"/>
            <a:r>
              <a:rPr lang="en-ZA" sz="9600" dirty="0"/>
              <a:t>Mat</a:t>
            </a:r>
            <a:r>
              <a:rPr lang="cs-CZ" sz="9600" dirty="0" err="1"/>
              <a:t>icová</a:t>
            </a:r>
            <a:r>
              <a:rPr lang="cs-CZ" sz="9600" dirty="0"/>
              <a:t> okna </a:t>
            </a:r>
            <a:endParaRPr lang="en-ZA" sz="9600" dirty="0"/>
          </a:p>
          <a:p>
            <a:pPr lvl="1"/>
            <a:r>
              <a:rPr lang="en-ZA" sz="9600" dirty="0"/>
              <a:t>Export </a:t>
            </a:r>
            <a:r>
              <a:rPr lang="cs-CZ" sz="9600" dirty="0"/>
              <a:t>do </a:t>
            </a:r>
            <a:r>
              <a:rPr lang="en-ZA" sz="9600" dirty="0"/>
              <a:t> Excel</a:t>
            </a:r>
            <a:r>
              <a:rPr lang="cs-CZ" sz="9600" dirty="0"/>
              <a:t>u</a:t>
            </a:r>
            <a:r>
              <a:rPr lang="en-ZA" sz="9600" dirty="0"/>
              <a:t> </a:t>
            </a:r>
          </a:p>
          <a:p>
            <a:pPr lvl="1"/>
            <a:r>
              <a:rPr lang="cs-CZ" sz="9600" dirty="0"/>
              <a:t>Vysoce flexibilní </a:t>
            </a:r>
            <a:endParaRPr lang="en-ZA" sz="9600" dirty="0"/>
          </a:p>
          <a:p>
            <a:pPr marL="457200" lvl="1" indent="0">
              <a:buNone/>
            </a:pPr>
            <a:r>
              <a:rPr lang="en-ZA" sz="9600" dirty="0"/>
              <a:t> </a:t>
            </a:r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99" y="3140968"/>
            <a:ext cx="4073102" cy="23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64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Analysis</a:t>
            </a:r>
            <a:r>
              <a:rPr lang="cs-CZ" dirty="0"/>
              <a:t> by </a:t>
            </a:r>
            <a:r>
              <a:rPr lang="cs-CZ" dirty="0" err="1"/>
              <a:t>dimensions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635724" cy="26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5635724" cy="22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779912" y="3645024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466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004048" y="4653136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2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XXV.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411760" y="-373751178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32448" cy="41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2060848"/>
            <a:ext cx="50405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 Lines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55776" y="1628800"/>
            <a:ext cx="35283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Columns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979712" y="620688"/>
            <a:ext cx="45365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(</a:t>
            </a:r>
            <a:r>
              <a:rPr lang="en-US" sz="1400" dirty="0">
                <a:solidFill>
                  <a:srgbClr val="FF0000"/>
                </a:solidFill>
              </a:rPr>
              <a:t>Header</a:t>
            </a:r>
            <a:r>
              <a:rPr lang="cs-CZ" sz="14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cs-CZ" sz="1400" dirty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2060848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555776" y="2492896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555776" y="2924944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555776" y="3356992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2555776" y="3789040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83569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26774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699792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131840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63888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99593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42798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763688" y="4509120"/>
            <a:ext cx="7920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/>
              <a:t>Line  </a:t>
            </a:r>
            <a:r>
              <a:rPr lang="cs-CZ" sz="1400" dirty="0" err="1"/>
              <a:t>template</a:t>
            </a:r>
            <a:endParaRPr lang="en-GB" sz="1400" dirty="0"/>
          </a:p>
        </p:txBody>
      </p:sp>
      <p:sp>
        <p:nvSpPr>
          <p:cNvPr id="22" name="Obdélník 21"/>
          <p:cNvSpPr/>
          <p:nvPr/>
        </p:nvSpPr>
        <p:spPr>
          <a:xfrm>
            <a:off x="251520" y="1340768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 </a:t>
            </a:r>
            <a:r>
              <a:rPr lang="cs-CZ" sz="1200" dirty="0" err="1"/>
              <a:t>Column</a:t>
            </a:r>
            <a:r>
              <a:rPr lang="cs-CZ" sz="1200" dirty="0"/>
              <a:t> </a:t>
            </a:r>
            <a:r>
              <a:rPr lang="cs-CZ" sz="1200" dirty="0" err="1"/>
              <a:t>template</a:t>
            </a:r>
            <a:endParaRPr lang="en-GB" sz="1200" dirty="0"/>
          </a:p>
        </p:txBody>
      </p:sp>
      <p:cxnSp>
        <p:nvCxnSpPr>
          <p:cNvPr id="24" name="Přímá spojovací šipka 23"/>
          <p:cNvCxnSpPr>
            <a:stCxn id="21" idx="0"/>
            <a:endCxn id="4" idx="2"/>
          </p:cNvCxnSpPr>
          <p:nvPr/>
        </p:nvCxnSpPr>
        <p:spPr>
          <a:xfrm rot="5400000" flipH="1" flipV="1">
            <a:off x="2087724" y="429309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2" idx="3"/>
            <a:endCxn id="5" idx="1"/>
          </p:cNvCxnSpPr>
          <p:nvPr/>
        </p:nvCxnSpPr>
        <p:spPr>
          <a:xfrm>
            <a:off x="1763688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684362" y="234808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7" y="2564904"/>
            <a:ext cx="144015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/>
              <a:t>Costs</a:t>
            </a:r>
            <a:endParaRPr lang="cs-CZ" sz="1200" dirty="0"/>
          </a:p>
          <a:p>
            <a:r>
              <a:rPr lang="cs-CZ" sz="1200" dirty="0" err="1"/>
              <a:t>Quantities</a:t>
            </a:r>
            <a:r>
              <a:rPr lang="cs-CZ" sz="1200" dirty="0"/>
              <a:t> </a:t>
            </a:r>
          </a:p>
          <a:p>
            <a:r>
              <a:rPr lang="cs-CZ" sz="1200" dirty="0"/>
              <a:t>Sales </a:t>
            </a:r>
          </a:p>
          <a:p>
            <a:r>
              <a:rPr lang="cs-CZ" sz="1200" dirty="0"/>
              <a:t>……….</a:t>
            </a:r>
          </a:p>
          <a:p>
            <a:r>
              <a:rPr lang="cs-CZ" sz="1200" dirty="0"/>
              <a:t>………..</a:t>
            </a:r>
          </a:p>
          <a:p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91880" y="4869160"/>
            <a:ext cx="3600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err="1"/>
              <a:t>Customers</a:t>
            </a:r>
            <a:endParaRPr lang="cs-CZ" sz="1400" dirty="0"/>
          </a:p>
          <a:p>
            <a:r>
              <a:rPr lang="cs-CZ" sz="1400" dirty="0" err="1"/>
              <a:t>Customter</a:t>
            </a:r>
            <a:r>
              <a:rPr lang="cs-CZ" sz="1400" dirty="0"/>
              <a:t> </a:t>
            </a:r>
            <a:r>
              <a:rPr lang="cs-CZ" sz="1400" dirty="0" err="1"/>
              <a:t>Groups</a:t>
            </a:r>
            <a:endParaRPr lang="cs-CZ" sz="1400" dirty="0"/>
          </a:p>
          <a:p>
            <a:r>
              <a:rPr lang="cs-CZ" sz="1400" dirty="0" err="1"/>
              <a:t>Items</a:t>
            </a:r>
            <a:endParaRPr lang="cs-CZ" sz="1400" dirty="0"/>
          </a:p>
          <a:p>
            <a:r>
              <a:rPr lang="cs-CZ" sz="1400" dirty="0"/>
              <a:t>Group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Items</a:t>
            </a:r>
            <a:endParaRPr lang="en-GB" sz="1400" dirty="0"/>
          </a:p>
        </p:txBody>
      </p:sp>
      <p:cxnSp>
        <p:nvCxnSpPr>
          <p:cNvPr id="32" name="Přímá spojovací šipka 31"/>
          <p:cNvCxnSpPr>
            <a:stCxn id="30" idx="1"/>
            <a:endCxn id="21" idx="3"/>
          </p:cNvCxnSpPr>
          <p:nvPr/>
        </p:nvCxnSpPr>
        <p:spPr>
          <a:xfrm rot="10800000" flipV="1">
            <a:off x="2555776" y="5346214"/>
            <a:ext cx="936104" cy="27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627784" y="692696"/>
            <a:ext cx="648072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2627784" y="908720"/>
            <a:ext cx="648072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2627784" y="1124744"/>
            <a:ext cx="64807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Tvar 39"/>
          <p:cNvCxnSpPr/>
          <p:nvPr/>
        </p:nvCxnSpPr>
        <p:spPr>
          <a:xfrm rot="5400000">
            <a:off x="1943708" y="1376772"/>
            <a:ext cx="936104" cy="432048"/>
          </a:xfrm>
          <a:prstGeom prst="bentConnector3">
            <a:avLst>
              <a:gd name="adj1" fmla="val 49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1259632" y="9807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1080406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3347864" y="2564904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</a:p>
        </p:txBody>
      </p:sp>
      <p:cxnSp>
        <p:nvCxnSpPr>
          <p:cNvPr id="74" name="Přímá spojovací šipka 73"/>
          <p:cNvCxnSpPr/>
          <p:nvPr/>
        </p:nvCxnSpPr>
        <p:spPr>
          <a:xfrm rot="10800000">
            <a:off x="3275856" y="764704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7164288" y="548680"/>
            <a:ext cx="170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1200" dirty="0">
                <a:solidFill>
                  <a:srgbClr val="FF0000"/>
                </a:solidFill>
              </a:rPr>
              <a:t>(</a:t>
            </a:r>
            <a:r>
              <a:rPr lang="en-ZA" sz="1200" dirty="0">
                <a:solidFill>
                  <a:srgbClr val="FF0000"/>
                </a:solidFill>
              </a:rPr>
              <a:t>Analysis Report Name</a:t>
            </a:r>
            <a:r>
              <a:rPr lang="cs-CZ" sz="1200" dirty="0">
                <a:solidFill>
                  <a:srgbClr val="FF0000"/>
                </a:solidFill>
              </a:rPr>
              <a:t>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5004048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From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date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5796136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To </a:t>
            </a:r>
            <a:r>
              <a:rPr lang="cs-CZ" sz="1100" dirty="0" err="1">
                <a:solidFill>
                  <a:srgbClr val="FF0000"/>
                </a:solidFill>
              </a:rPr>
              <a:t>date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80" name="Přímá spojovací čára 79"/>
          <p:cNvCxnSpPr>
            <a:stCxn id="77" idx="3"/>
            <a:endCxn id="78" idx="1"/>
          </p:cNvCxnSpPr>
          <p:nvPr/>
        </p:nvCxnSpPr>
        <p:spPr>
          <a:xfrm>
            <a:off x="5508104" y="10887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délník 93"/>
          <p:cNvSpPr/>
          <p:nvPr/>
        </p:nvSpPr>
        <p:spPr>
          <a:xfrm>
            <a:off x="6948264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From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date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7740352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To </a:t>
            </a:r>
            <a:r>
              <a:rPr lang="cs-CZ" sz="1100" dirty="0" err="1">
                <a:solidFill>
                  <a:srgbClr val="FF0000"/>
                </a:solidFill>
              </a:rPr>
              <a:t>date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96" name="Přímá spojovací čára 95"/>
          <p:cNvCxnSpPr>
            <a:stCxn id="94" idx="3"/>
            <a:endCxn id="95" idx="1"/>
          </p:cNvCxnSpPr>
          <p:nvPr/>
        </p:nvCxnSpPr>
        <p:spPr>
          <a:xfrm>
            <a:off x="7452320" y="16648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 rot="10800000">
            <a:off x="6372200" y="126876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6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2060848"/>
            <a:ext cx="50405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 Lines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55776" y="1628800"/>
            <a:ext cx="35283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Columns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979712" y="620688"/>
            <a:ext cx="45365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(</a:t>
            </a:r>
            <a:r>
              <a:rPr lang="en-US" sz="1400" dirty="0">
                <a:solidFill>
                  <a:srgbClr val="FF0000"/>
                </a:solidFill>
              </a:rPr>
              <a:t>H</a:t>
            </a:r>
            <a:r>
              <a:rPr lang="cs-CZ" sz="1400" dirty="0">
                <a:solidFill>
                  <a:srgbClr val="FF0000"/>
                </a:solidFill>
              </a:rPr>
              <a:t>lavička analýzy)</a:t>
            </a:r>
          </a:p>
          <a:p>
            <a:pPr algn="ctr"/>
            <a:r>
              <a:rPr lang="cs-CZ" sz="1400" dirty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2060848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555776" y="2492896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555776" y="2924944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555776" y="3356992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2555776" y="3789040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83569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26774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699792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131840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63888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99593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42798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763688" y="4509120"/>
            <a:ext cx="7920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/>
              <a:t>Šablona řádku </a:t>
            </a:r>
            <a:endParaRPr lang="en-GB" sz="1400" dirty="0"/>
          </a:p>
        </p:txBody>
      </p:sp>
      <p:sp>
        <p:nvSpPr>
          <p:cNvPr id="22" name="Obdélník 21"/>
          <p:cNvSpPr/>
          <p:nvPr/>
        </p:nvSpPr>
        <p:spPr>
          <a:xfrm>
            <a:off x="251520" y="1340768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 Šablona  sloupce</a:t>
            </a:r>
            <a:endParaRPr lang="en-GB" sz="1200" dirty="0"/>
          </a:p>
        </p:txBody>
      </p:sp>
      <p:cxnSp>
        <p:nvCxnSpPr>
          <p:cNvPr id="24" name="Přímá spojovací šipka 23"/>
          <p:cNvCxnSpPr>
            <a:stCxn id="21" idx="0"/>
            <a:endCxn id="4" idx="2"/>
          </p:cNvCxnSpPr>
          <p:nvPr/>
        </p:nvCxnSpPr>
        <p:spPr>
          <a:xfrm rot="5400000" flipH="1" flipV="1">
            <a:off x="2087724" y="429309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2" idx="3"/>
            <a:endCxn id="5" idx="1"/>
          </p:cNvCxnSpPr>
          <p:nvPr/>
        </p:nvCxnSpPr>
        <p:spPr>
          <a:xfrm>
            <a:off x="1763688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684362" y="234808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7" y="2564904"/>
            <a:ext cx="144015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Náklady</a:t>
            </a:r>
          </a:p>
          <a:p>
            <a:r>
              <a:rPr lang="cs-CZ" sz="1200" dirty="0"/>
              <a:t>Množství </a:t>
            </a:r>
          </a:p>
          <a:p>
            <a:r>
              <a:rPr lang="cs-CZ" sz="1200" dirty="0"/>
              <a:t>Prodeje </a:t>
            </a:r>
          </a:p>
          <a:p>
            <a:r>
              <a:rPr lang="cs-CZ" sz="1200" dirty="0"/>
              <a:t>……….</a:t>
            </a:r>
          </a:p>
          <a:p>
            <a:r>
              <a:rPr lang="cs-CZ" sz="1200" dirty="0"/>
              <a:t>………..</a:t>
            </a:r>
          </a:p>
          <a:p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91880" y="4869160"/>
            <a:ext cx="3600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Zákazníci</a:t>
            </a:r>
          </a:p>
          <a:p>
            <a:r>
              <a:rPr lang="cs-CZ" sz="1400" dirty="0"/>
              <a:t>Skupiny zákazníků </a:t>
            </a:r>
          </a:p>
          <a:p>
            <a:r>
              <a:rPr lang="cs-CZ" sz="1400" dirty="0"/>
              <a:t>Zboží</a:t>
            </a:r>
          </a:p>
          <a:p>
            <a:r>
              <a:rPr lang="cs-CZ" sz="1400" dirty="0"/>
              <a:t>Skupiny zboží </a:t>
            </a:r>
            <a:endParaRPr lang="en-GB" sz="1400" dirty="0"/>
          </a:p>
        </p:txBody>
      </p:sp>
      <p:cxnSp>
        <p:nvCxnSpPr>
          <p:cNvPr id="32" name="Přímá spojovací šipka 31"/>
          <p:cNvCxnSpPr>
            <a:stCxn id="30" idx="1"/>
            <a:endCxn id="21" idx="3"/>
          </p:cNvCxnSpPr>
          <p:nvPr/>
        </p:nvCxnSpPr>
        <p:spPr>
          <a:xfrm rot="10800000" flipV="1">
            <a:off x="2555776" y="5346214"/>
            <a:ext cx="936104" cy="27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627784" y="692696"/>
            <a:ext cx="648072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2627784" y="908720"/>
            <a:ext cx="648072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2627784" y="1124744"/>
            <a:ext cx="64807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Tvar 39"/>
          <p:cNvCxnSpPr/>
          <p:nvPr/>
        </p:nvCxnSpPr>
        <p:spPr>
          <a:xfrm rot="5400000">
            <a:off x="1943708" y="1376772"/>
            <a:ext cx="936104" cy="432048"/>
          </a:xfrm>
          <a:prstGeom prst="bentConnector3">
            <a:avLst>
              <a:gd name="adj1" fmla="val 49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1259632" y="9807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1080406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3347864" y="2564904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</a:p>
        </p:txBody>
      </p:sp>
      <p:cxnSp>
        <p:nvCxnSpPr>
          <p:cNvPr id="74" name="Přímá spojovací šipka 73"/>
          <p:cNvCxnSpPr/>
          <p:nvPr/>
        </p:nvCxnSpPr>
        <p:spPr>
          <a:xfrm rot="10800000">
            <a:off x="3275856" y="764704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7164288" y="548680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1200" dirty="0">
                <a:solidFill>
                  <a:srgbClr val="FF0000"/>
                </a:solidFill>
              </a:rPr>
              <a:t>Název reportu- analýzy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5004048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Od data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5796136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Do data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80" name="Přímá spojovací čára 79"/>
          <p:cNvCxnSpPr>
            <a:stCxn id="77" idx="3"/>
            <a:endCxn id="78" idx="1"/>
          </p:cNvCxnSpPr>
          <p:nvPr/>
        </p:nvCxnSpPr>
        <p:spPr>
          <a:xfrm>
            <a:off x="5508104" y="10887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délník 93"/>
          <p:cNvSpPr/>
          <p:nvPr/>
        </p:nvSpPr>
        <p:spPr>
          <a:xfrm>
            <a:off x="6948264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From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date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7740352" y="1484784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To </a:t>
            </a:r>
            <a:r>
              <a:rPr lang="cs-CZ" sz="1100" dirty="0" err="1">
                <a:solidFill>
                  <a:srgbClr val="FF0000"/>
                </a:solidFill>
              </a:rPr>
              <a:t>date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96" name="Přímá spojovací čára 95"/>
          <p:cNvCxnSpPr>
            <a:stCxn id="94" idx="3"/>
            <a:endCxn id="95" idx="1"/>
          </p:cNvCxnSpPr>
          <p:nvPr/>
        </p:nvCxnSpPr>
        <p:spPr>
          <a:xfrm>
            <a:off x="7452320" y="16648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 rot="10800000">
            <a:off x="6372200" y="126876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4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Basic </a:t>
            </a:r>
            <a:r>
              <a:rPr lang="en-US" sz="2800" dirty="0"/>
              <a:t>principles of getting data for analysis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0533" y="14239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Customer</a:t>
            </a:r>
            <a:r>
              <a:rPr lang="cs-CZ" sz="1200" dirty="0"/>
              <a:t> </a:t>
            </a:r>
            <a:r>
              <a:rPr lang="cs-CZ" sz="1200" dirty="0" err="1"/>
              <a:t>card</a:t>
            </a:r>
            <a:endParaRPr lang="en-GB" sz="1200" dirty="0"/>
          </a:p>
        </p:txBody>
      </p:sp>
      <p:sp>
        <p:nvSpPr>
          <p:cNvPr id="4" name="Obdélník 3"/>
          <p:cNvSpPr/>
          <p:nvPr/>
        </p:nvSpPr>
        <p:spPr>
          <a:xfrm>
            <a:off x="810805" y="309411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rgbClr val="FF0000"/>
                </a:solidFill>
              </a:rPr>
              <a:t>Vendor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err="1">
                <a:solidFill>
                  <a:srgbClr val="FF0000"/>
                </a:solidFill>
              </a:rPr>
              <a:t>card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463254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chemeClr val="tx2">
                    <a:lumMod val="75000"/>
                  </a:schemeClr>
                </a:solidFill>
              </a:rPr>
              <a:t>Item</a:t>
            </a:r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cs-CZ" sz="1200" b="1" dirty="0" err="1">
                <a:solidFill>
                  <a:schemeClr val="tx2">
                    <a:lumMod val="75000"/>
                  </a:schemeClr>
                </a:solidFill>
              </a:rPr>
              <a:t>card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499992" y="6268141"/>
            <a:ext cx="213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dirty="0"/>
              <a:t>Data extraction algorithm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0" y="1268760"/>
            <a:ext cx="6531769" cy="12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74968"/>
            <a:ext cx="6962552" cy="133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ovací čára 10"/>
          <p:cNvCxnSpPr/>
          <p:nvPr/>
        </p:nvCxnSpPr>
        <p:spPr>
          <a:xfrm>
            <a:off x="3491880" y="2167126"/>
            <a:ext cx="0" cy="86409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796136" y="3140968"/>
            <a:ext cx="2160240" cy="136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58" y="4657945"/>
            <a:ext cx="6806234" cy="14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Šipka dolů 21"/>
          <p:cNvSpPr/>
          <p:nvPr/>
        </p:nvSpPr>
        <p:spPr>
          <a:xfrm>
            <a:off x="5184068" y="1584729"/>
            <a:ext cx="3384376" cy="4896544"/>
          </a:xfrm>
          <a:prstGeom prst="down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7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Základní princip získávání dat pro analýzy </a:t>
            </a:r>
            <a:endParaRPr lang="en-US" sz="2800" dirty="0"/>
          </a:p>
        </p:txBody>
      </p:sp>
      <p:sp>
        <p:nvSpPr>
          <p:cNvPr id="3" name="Obdélník 2"/>
          <p:cNvSpPr/>
          <p:nvPr/>
        </p:nvSpPr>
        <p:spPr>
          <a:xfrm>
            <a:off x="830533" y="14239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Karta zákazníka</a:t>
            </a:r>
            <a:endParaRPr lang="en-GB" sz="1200" dirty="0"/>
          </a:p>
        </p:txBody>
      </p:sp>
      <p:sp>
        <p:nvSpPr>
          <p:cNvPr id="4" name="Obdélník 3"/>
          <p:cNvSpPr/>
          <p:nvPr/>
        </p:nvSpPr>
        <p:spPr>
          <a:xfrm>
            <a:off x="810805" y="309411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Karta dodavatele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463254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Karta zboží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98964" y="5968961"/>
            <a:ext cx="2821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/>
              <a:t>Algoritmus pro extrakci dat (údajů)</a:t>
            </a:r>
            <a:endParaRPr lang="en-ZA" sz="1400" b="1" dirty="0"/>
          </a:p>
        </p:txBody>
      </p:sp>
      <p:cxnSp>
        <p:nvCxnSpPr>
          <p:cNvPr id="20" name="Přímá spojovací čára 10"/>
          <p:cNvCxnSpPr/>
          <p:nvPr/>
        </p:nvCxnSpPr>
        <p:spPr>
          <a:xfrm>
            <a:off x="3707904" y="2564904"/>
            <a:ext cx="0" cy="86409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09" y="1280273"/>
            <a:ext cx="6812041" cy="12017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25" y="4632547"/>
            <a:ext cx="6645607" cy="974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025" y="3087267"/>
            <a:ext cx="6697775" cy="886132"/>
          </a:xfrm>
          <a:prstGeom prst="rect">
            <a:avLst/>
          </a:prstGeom>
        </p:spPr>
      </p:pic>
      <p:sp>
        <p:nvSpPr>
          <p:cNvPr id="17" name="Šipka dolů 16"/>
          <p:cNvSpPr/>
          <p:nvPr/>
        </p:nvSpPr>
        <p:spPr>
          <a:xfrm>
            <a:off x="5601187" y="1054460"/>
            <a:ext cx="3384376" cy="4896544"/>
          </a:xfrm>
          <a:prstGeom prst="down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čára 10"/>
          <p:cNvCxnSpPr/>
          <p:nvPr/>
        </p:nvCxnSpPr>
        <p:spPr>
          <a:xfrm flipH="1">
            <a:off x="3707904" y="3973399"/>
            <a:ext cx="481" cy="6942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6300192" y="1255925"/>
            <a:ext cx="1944216" cy="136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>
            <a:off x="6372200" y="2996952"/>
            <a:ext cx="2314600" cy="1011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5751632" y="4667660"/>
            <a:ext cx="2935168" cy="1011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4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Setup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lines </a:t>
            </a:r>
            <a:r>
              <a:rPr lang="cs-CZ" sz="2400" dirty="0"/>
              <a:t>(Sales </a:t>
            </a:r>
            <a:r>
              <a:rPr lang="cs-CZ" sz="2400" dirty="0" err="1"/>
              <a:t>analysis</a:t>
            </a:r>
            <a:r>
              <a:rPr lang="cs-CZ" sz="2400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5733"/>
            <a:ext cx="4809524" cy="3238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0162"/>
            <a:ext cx="2448272" cy="13368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1745455"/>
            <a:ext cx="2596500" cy="254764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203848" y="364502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657700"/>
            <a:ext cx="6390476" cy="1638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920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řádků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5651"/>
            <a:ext cx="2184243" cy="1368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7" y="1625651"/>
            <a:ext cx="3141342" cy="2451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267744" y="2636912"/>
            <a:ext cx="6480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365104"/>
            <a:ext cx="7554898" cy="115166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3563888" y="400506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48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811</Words>
  <Application>Microsoft Office PowerPoint</Application>
  <PresentationFormat>Předvádění na obrazovce (4:3)</PresentationFormat>
  <Paragraphs>5529</Paragraphs>
  <Slides>31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Motiv systému Office</vt:lpstr>
      <vt:lpstr>Introduction to MS Dynamics NAV   (Analysis)       English _Czech verison</vt:lpstr>
      <vt:lpstr>Analysis-basics</vt:lpstr>
      <vt:lpstr>Základy analýz </vt:lpstr>
      <vt:lpstr>Prezentace aplikace PowerPoint</vt:lpstr>
      <vt:lpstr>Prezentace aplikace PowerPoint</vt:lpstr>
      <vt:lpstr>Basic principles of getting data for analysis</vt:lpstr>
      <vt:lpstr>Základní princip získávání dat pro analýzy </vt:lpstr>
      <vt:lpstr>Setup of lines (Sales analysis)</vt:lpstr>
      <vt:lpstr>Nastavení řádků</vt:lpstr>
      <vt:lpstr>Item analysis view code and card</vt:lpstr>
      <vt:lpstr>Karta pohledu analýzy</vt:lpstr>
      <vt:lpstr>Setup of columns (Prices analysis)</vt:lpstr>
      <vt:lpstr>Nastavení sloupců analýzy (ceny)</vt:lpstr>
      <vt:lpstr>Chosen Type codes and values</vt:lpstr>
      <vt:lpstr>Vybrané typy kódu analýzy a typy hodnot  </vt:lpstr>
      <vt:lpstr>Sales Analysis I.</vt:lpstr>
      <vt:lpstr>Pohled na vybranou analýzu I. (prodej) </vt:lpstr>
      <vt:lpstr>Analysis of key customers</vt:lpstr>
      <vt:lpstr>Analýzy klíčových zákazníků</vt:lpstr>
      <vt:lpstr>Profit analysis II.</vt:lpstr>
      <vt:lpstr>Pohled na vybranou analýzu II.(zisk) </vt:lpstr>
      <vt:lpstr>Modification of Analysis View Card I. </vt:lpstr>
      <vt:lpstr>Modification of Analysis View Card II. </vt:lpstr>
      <vt:lpstr>Modification of Analysis View Card III. </vt:lpstr>
      <vt:lpstr>Změna pohledu analýzy-aktualizace</vt:lpstr>
      <vt:lpstr>Budget Analysis III. </vt:lpstr>
      <vt:lpstr>Budget Analysis III. </vt:lpstr>
      <vt:lpstr>Pohled na vybranou analýzu III. (rozpočet)</vt:lpstr>
      <vt:lpstr>End of the section Analysis </vt:lpstr>
      <vt:lpstr>Analysis by dimensions</vt:lpstr>
      <vt:lpstr>End of the section XXV.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223</cp:revision>
  <dcterms:created xsi:type="dcterms:W3CDTF">2014-09-15T11:04:04Z</dcterms:created>
  <dcterms:modified xsi:type="dcterms:W3CDTF">2019-11-06T09:55:44Z</dcterms:modified>
</cp:coreProperties>
</file>