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1" r:id="rId3"/>
    <p:sldId id="257" r:id="rId4"/>
    <p:sldId id="313" r:id="rId5"/>
    <p:sldId id="314" r:id="rId6"/>
    <p:sldId id="272" r:id="rId7"/>
    <p:sldId id="310" r:id="rId8"/>
    <p:sldId id="312" r:id="rId9"/>
    <p:sldId id="258" r:id="rId10"/>
    <p:sldId id="315" r:id="rId11"/>
    <p:sldId id="296" r:id="rId12"/>
    <p:sldId id="259" r:id="rId13"/>
    <p:sldId id="316" r:id="rId14"/>
    <p:sldId id="317" r:id="rId15"/>
    <p:sldId id="278" r:id="rId16"/>
    <p:sldId id="282" r:id="rId17"/>
    <p:sldId id="320" r:id="rId18"/>
    <p:sldId id="321" r:id="rId19"/>
    <p:sldId id="322" r:id="rId20"/>
    <p:sldId id="323" r:id="rId21"/>
    <p:sldId id="324" r:id="rId22"/>
    <p:sldId id="325" r:id="rId23"/>
    <p:sldId id="260" r:id="rId24"/>
    <p:sldId id="262" r:id="rId25"/>
    <p:sldId id="263" r:id="rId26"/>
    <p:sldId id="264" r:id="rId27"/>
    <p:sldId id="273" r:id="rId28"/>
    <p:sldId id="274" r:id="rId29"/>
    <p:sldId id="265" r:id="rId30"/>
    <p:sldId id="298" r:id="rId31"/>
    <p:sldId id="318" r:id="rId32"/>
    <p:sldId id="297" r:id="rId33"/>
    <p:sldId id="304" r:id="rId34"/>
    <p:sldId id="319" r:id="rId35"/>
    <p:sldId id="306" r:id="rId36"/>
    <p:sldId id="266" r:id="rId37"/>
    <p:sldId id="279" r:id="rId38"/>
    <p:sldId id="270" r:id="rId39"/>
    <p:sldId id="283" r:id="rId40"/>
    <p:sldId id="271" r:id="rId41"/>
    <p:sldId id="275" r:id="rId42"/>
    <p:sldId id="276" r:id="rId43"/>
    <p:sldId id="328" r:id="rId44"/>
    <p:sldId id="309" r:id="rId45"/>
    <p:sldId id="326" r:id="rId46"/>
    <p:sldId id="302" r:id="rId47"/>
    <p:sldId id="327" r:id="rId48"/>
    <p:sldId id="30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18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25.10.2019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25.10.2019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25.10.2019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25.10.2019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25.10.2019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25.10.2019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25.10.2019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25.10.2019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25.10.2019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25.10.2019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25.10.2019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25.10.2019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terminology 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Importance=magnitude=level of influence</a:t>
            </a:r>
          </a:p>
          <a:p>
            <a:r>
              <a:rPr lang="en-US" dirty="0" smtClean="0"/>
              <a:t>Priority level</a:t>
            </a:r>
          </a:p>
          <a:p>
            <a:r>
              <a:rPr lang="en-US" dirty="0" smtClean="0"/>
              <a:t>Step-by-</a:t>
            </a:r>
            <a:r>
              <a:rPr lang="en-US" dirty="0" smtClean="0"/>
              <a:t>step </a:t>
            </a:r>
            <a:r>
              <a:rPr lang="en-US" dirty="0" smtClean="0"/>
              <a:t>approach </a:t>
            </a:r>
          </a:p>
          <a:p>
            <a:r>
              <a:rPr lang="en-US" b="1" dirty="0" smtClean="0"/>
              <a:t>Qu</a:t>
            </a:r>
            <a:r>
              <a:rPr lang="cs-CZ" b="1" dirty="0" smtClean="0"/>
              <a:t>e</a:t>
            </a:r>
            <a:r>
              <a:rPr lang="en-US" b="1" dirty="0" err="1" smtClean="0"/>
              <a:t>stions</a:t>
            </a:r>
            <a:r>
              <a:rPr lang="cs-CZ" b="1" dirty="0" smtClean="0"/>
              <a:t>:</a:t>
            </a:r>
            <a:endParaRPr lang="en-US" b="1" dirty="0" smtClean="0"/>
          </a:p>
          <a:p>
            <a:pPr lvl="1"/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Extent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3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en-US" sz="2100" dirty="0" smtClean="0"/>
              <a:t>(quality, used </a:t>
            </a:r>
            <a:r>
              <a:rPr lang="cs-CZ" sz="2100" dirty="0" smtClean="0"/>
              <a:t>OM </a:t>
            </a:r>
            <a:r>
              <a:rPr lang="en-US" sz="2100" dirty="0" smtClean="0"/>
              <a:t>methods</a:t>
            </a:r>
            <a:r>
              <a:rPr lang="cs-CZ" sz="2100" dirty="0" smtClean="0"/>
              <a:t>)</a:t>
            </a:r>
            <a:r>
              <a:rPr lang="en-US" sz="2100" dirty="0" smtClean="0"/>
              <a:t> </a:t>
            </a:r>
            <a:r>
              <a:rPr lang="en-US" sz="2100" i="1" dirty="0" smtClean="0"/>
              <a:t>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 </a:t>
            </a:r>
            <a:r>
              <a:rPr lang="en-US" sz="2600" i="1" dirty="0" smtClean="0"/>
              <a:t>- goals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assessment)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Conc</a:t>
            </a:r>
            <a:r>
              <a:rPr lang="cs-CZ" dirty="0" err="1" smtClean="0"/>
              <a:t>ise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en-ZA" dirty="0" smtClean="0"/>
              <a:t> </a:t>
            </a:r>
            <a:r>
              <a:rPr lang="en-ZA" dirty="0" smtClean="0"/>
              <a:t>of the previous text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Must-to-have</a:t>
            </a:r>
          </a:p>
          <a:p>
            <a:r>
              <a:rPr lang="en-US" dirty="0" smtClean="0"/>
              <a:t>Nice-to-have</a:t>
            </a:r>
          </a:p>
          <a:p>
            <a:r>
              <a:rPr lang="en-US" dirty="0" smtClean="0"/>
              <a:t>Importance factor =score (10-1</a:t>
            </a:r>
            <a:r>
              <a:rPr lang="en-US" sz="2400" dirty="0" smtClean="0"/>
              <a:t>)=satisfaction </a:t>
            </a:r>
            <a:r>
              <a:rPr lang="en-US" sz="2400" dirty="0" smtClean="0"/>
              <a:t>score</a:t>
            </a:r>
            <a:endParaRPr lang="cs-CZ" sz="2400" dirty="0" smtClean="0"/>
          </a:p>
          <a:p>
            <a:pPr lvl="1"/>
            <a:r>
              <a:rPr lang="cs-CZ" sz="2000" dirty="0" smtClean="0"/>
              <a:t>10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highest</a:t>
            </a:r>
            <a:r>
              <a:rPr lang="cs-CZ" sz="2000" dirty="0" smtClean="0"/>
              <a:t> </a:t>
            </a:r>
            <a:r>
              <a:rPr lang="cs-CZ" sz="2000" dirty="0" err="1" smtClean="0"/>
              <a:t>importance</a:t>
            </a:r>
            <a:endParaRPr lang="cs-CZ" sz="2000" dirty="0" smtClean="0"/>
          </a:p>
          <a:p>
            <a:pPr lvl="1"/>
            <a:r>
              <a:rPr lang="cs-CZ" sz="2000" dirty="0" smtClean="0"/>
              <a:t>1   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lowest</a:t>
            </a:r>
            <a:r>
              <a:rPr lang="cs-CZ" sz="2000" dirty="0" smtClean="0"/>
              <a:t> </a:t>
            </a:r>
            <a:r>
              <a:rPr lang="cs-CZ" sz="2000" dirty="0" err="1" smtClean="0"/>
              <a:t>importance</a:t>
            </a:r>
            <a:r>
              <a:rPr lang="cs-CZ" sz="2000" dirty="0" smtClean="0"/>
              <a:t>  </a:t>
            </a:r>
            <a:endParaRPr lang="en-US" sz="2000" dirty="0" smtClean="0"/>
          </a:p>
          <a:p>
            <a:r>
              <a:rPr lang="en-US" dirty="0" smtClean="0"/>
              <a:t>Risks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25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Some statement of underestimation of  Information  Technology</a:t>
            </a:r>
            <a:endParaRPr lang="en-ZA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think there is a world market for maybe five computers  </a:t>
            </a:r>
            <a:r>
              <a:rPr lang="en-US" sz="1800" dirty="0" smtClean="0"/>
              <a:t>(IBM chairman 1943)</a:t>
            </a:r>
          </a:p>
          <a:p>
            <a:endParaRPr lang="en-US" sz="1800" dirty="0" smtClean="0"/>
          </a:p>
          <a:p>
            <a:r>
              <a:rPr lang="en-US" sz="2400" dirty="0" smtClean="0"/>
              <a:t>There is no reason anyone would want a computer in his or her home </a:t>
            </a:r>
            <a:r>
              <a:rPr lang="en-US" sz="1800" dirty="0" smtClean="0"/>
              <a:t>(President of Digital Equipment 1977)  </a:t>
            </a:r>
          </a:p>
          <a:p>
            <a:endParaRPr lang="en-US" sz="2400" dirty="0" smtClean="0"/>
          </a:p>
          <a:p>
            <a:r>
              <a:rPr lang="en-US" sz="2400" dirty="0" smtClean="0"/>
              <a:t>I can assure you that data processing is a fad that won´t last out the year </a:t>
            </a:r>
            <a:r>
              <a:rPr lang="en-US" sz="1800" dirty="0" smtClean="0"/>
              <a:t> (Editor Prentice-Hall 1957) </a:t>
            </a:r>
          </a:p>
          <a:p>
            <a:endParaRPr lang="en-US" sz="1800" dirty="0" smtClean="0"/>
          </a:p>
          <a:p>
            <a:r>
              <a:rPr lang="en-US" sz="2400" dirty="0" smtClean="0"/>
              <a:t>Document management is nice-to-have, not must-to-have </a:t>
            </a:r>
            <a:r>
              <a:rPr lang="en-US" sz="1800" dirty="0" smtClean="0"/>
              <a:t>(Director of the company still burdened in manual business process)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7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453844" y="576340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/>
              <a:t>Another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similar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problem</a:t>
            </a:r>
            <a:r>
              <a:rPr lang="cs-CZ" sz="3200" b="1" dirty="0" smtClean="0"/>
              <a:t> to </a:t>
            </a:r>
            <a:r>
              <a:rPr lang="cs-CZ" sz="3200" b="1" dirty="0" err="1" smtClean="0"/>
              <a:t>be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solved</a:t>
            </a:r>
            <a:r>
              <a:rPr lang="cs-CZ" sz="3200" b="1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29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7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</a:t>
            </a:r>
            <a:r>
              <a:rPr lang="en-US" altLang="cs-CZ" b="1" dirty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/>
              <a:t>than its </a:t>
            </a:r>
            <a:r>
              <a:rPr lang="en-US" altLang="cs-CZ" b="1" dirty="0" smtClean="0"/>
              <a:t>solution</a:t>
            </a:r>
            <a:r>
              <a:rPr lang="cs-CZ" altLang="cs-CZ" b="1" dirty="0" smtClean="0"/>
              <a:t>,</a:t>
            </a:r>
            <a:r>
              <a:rPr lang="en-US" altLang="cs-CZ" b="1" dirty="0" smtClean="0"/>
              <a:t> </a:t>
            </a:r>
            <a:r>
              <a:rPr lang="en-US" altLang="cs-CZ" b="1" dirty="0"/>
              <a:t>which may be merely a matter of mathematical or experimental skill</a:t>
            </a:r>
            <a:r>
              <a:rPr lang="en-US" altLang="cs-CZ" b="1" dirty="0" smtClean="0"/>
              <a:t>”</a:t>
            </a:r>
            <a:endParaRPr lang="cs-CZ" altLang="cs-CZ" b="1" dirty="0" smtClean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State the problem </a:t>
            </a:r>
            <a:r>
              <a:rPr lang="en-US" sz="2000" b="1" dirty="0" smtClean="0">
                <a:solidFill>
                  <a:srgbClr val="FF0000"/>
                </a:solidFill>
              </a:rPr>
              <a:t>(definition and description of the problem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dirty="0" smtClean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 smtClean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not, who is and who is not…</a:t>
            </a:r>
          </a:p>
          <a:p>
            <a:r>
              <a:rPr lang="en-US" sz="2600" dirty="0" smtClean="0"/>
              <a:t>Develop possible causes of the problem (similar to CRT or Ishikawa approaches) - &gt; Detection</a:t>
            </a:r>
          </a:p>
          <a:p>
            <a:r>
              <a:rPr lang="en-US" sz="2600" dirty="0" smtClean="0"/>
              <a:t>Test and verify possible causes </a:t>
            </a:r>
          </a:p>
          <a:p>
            <a:r>
              <a:rPr lang="en-US" sz="2600" dirty="0" smtClean="0"/>
              <a:t>Determine the most probable cause </a:t>
            </a:r>
            <a:r>
              <a:rPr lang="en-US" sz="2100" dirty="0" smtClean="0">
                <a:solidFill>
                  <a:srgbClr val="FF0000"/>
                </a:solidFill>
              </a:rPr>
              <a:t>(</a:t>
            </a:r>
            <a:r>
              <a:rPr lang="cs-CZ" sz="2100" b="1" dirty="0" smtClean="0">
                <a:solidFill>
                  <a:srgbClr val="FF0000"/>
                </a:solidFill>
              </a:rPr>
              <a:t>R</a:t>
            </a:r>
            <a:r>
              <a:rPr lang="en-US" sz="2100" b="1" dirty="0" err="1" smtClean="0">
                <a:solidFill>
                  <a:srgbClr val="FF0000"/>
                </a:solidFill>
              </a:rPr>
              <a:t>oot</a:t>
            </a:r>
            <a:r>
              <a:rPr lang="en-US" sz="2100" b="1" dirty="0" smtClean="0">
                <a:solidFill>
                  <a:srgbClr val="FF0000"/>
                </a:solidFill>
              </a:rPr>
              <a:t> cause</a:t>
            </a:r>
            <a:r>
              <a:rPr lang="en-US" sz="21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dirty="0" smtClean="0"/>
              <a:t>Verify any assumptions </a:t>
            </a:r>
            <a:r>
              <a:rPr lang="en-US" sz="2600" i="1" dirty="0" smtClean="0"/>
              <a:t> </a:t>
            </a:r>
          </a:p>
          <a:p>
            <a:r>
              <a:rPr lang="en-US" sz="2600" dirty="0" smtClean="0"/>
              <a:t>Try the best possible solution and monitor what will be a situation after applied correctives step</a:t>
            </a:r>
            <a:endParaRPr lang="en-US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Who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What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Who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and WHERE NOT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16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</a:t>
            </a:r>
            <a:r>
              <a:rPr lang="cs-CZ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cs-CZ" sz="1600" dirty="0" smtClean="0">
                <a:solidFill>
                  <a:srgbClr val="FF0000"/>
                </a:solidFill>
              </a:rPr>
              <a:t>               </a:t>
            </a:r>
            <a:r>
              <a:rPr lang="en-US" sz="1600" dirty="0" smtClean="0">
                <a:solidFill>
                  <a:srgbClr val="FF0000"/>
                </a:solidFill>
              </a:rPr>
              <a:t>=  </a:t>
            </a:r>
            <a:r>
              <a:rPr lang="en-US" sz="1600" b="1" dirty="0" smtClean="0">
                <a:solidFill>
                  <a:srgbClr val="FF0000"/>
                </a:solidFill>
              </a:rPr>
              <a:t>PROBLEM</a:t>
            </a:r>
            <a:r>
              <a:rPr lang="en-US" sz="1600" dirty="0" smtClean="0">
                <a:solidFill>
                  <a:srgbClr val="FF0000"/>
                </a:solidFill>
              </a:rPr>
              <a:t> (e.g. server crashed</a:t>
            </a:r>
            <a:r>
              <a:rPr lang="cs-CZ" sz="1600" dirty="0" smtClean="0">
                <a:solidFill>
                  <a:srgbClr val="FF0000"/>
                </a:solidFill>
              </a:rPr>
              <a:t>, hard disk </a:t>
            </a:r>
            <a:r>
              <a:rPr lang="cs-CZ" sz="1600" dirty="0" err="1" smtClean="0">
                <a:solidFill>
                  <a:srgbClr val="FF0000"/>
                </a:solidFill>
              </a:rPr>
              <a:t>with</a:t>
            </a:r>
            <a:r>
              <a:rPr lang="cs-CZ" sz="1600" dirty="0" smtClean="0">
                <a:solidFill>
                  <a:srgbClr val="FF0000"/>
                </a:solidFill>
              </a:rPr>
              <a:t> database </a:t>
            </a:r>
            <a:r>
              <a:rPr lang="cs-CZ" sz="1600" dirty="0" err="1" smtClean="0">
                <a:solidFill>
                  <a:srgbClr val="FF0000"/>
                </a:solidFill>
              </a:rPr>
              <a:t>crashed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</a:t>
            </a:r>
            <a:r>
              <a:rPr lang="en-US" sz="1600" dirty="0" smtClean="0"/>
              <a:t>as</a:t>
            </a:r>
            <a:r>
              <a:rPr lang="cs-CZ" sz="1600" dirty="0" smtClean="0"/>
              <a:t>k</a:t>
            </a:r>
            <a:r>
              <a:rPr lang="en-US" sz="1600" dirty="0" smtClean="0"/>
              <a:t>:</a:t>
            </a:r>
            <a:r>
              <a:rPr lang="en-US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,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62860" y="1428601"/>
            <a:ext cx="1440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Change</a:t>
            </a:r>
            <a:endParaRPr lang="cs-CZ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835696" y="5581662"/>
            <a:ext cx="14761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cs-CZ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Change</a:t>
            </a:r>
            <a:endParaRPr lang="cs-CZ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</a:t>
            </a:r>
            <a:r>
              <a:rPr lang="cs-CZ" sz="2000" dirty="0" smtClean="0">
                <a:solidFill>
                  <a:srgbClr val="FF0000"/>
                </a:solidFill>
              </a:rPr>
              <a:t>and not </a:t>
            </a:r>
            <a:r>
              <a:rPr lang="cs-CZ" sz="2000" dirty="0" err="1" smtClean="0">
                <a:solidFill>
                  <a:srgbClr val="FF0000"/>
                </a:solidFill>
              </a:rPr>
              <a:t>clear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r>
              <a:rPr lang="cs-CZ" sz="1600" b="1" dirty="0" smtClean="0">
                <a:solidFill>
                  <a:srgbClr val="00B050"/>
                </a:solidFill>
              </a:rPr>
              <a:t>Comment :</a:t>
            </a:r>
            <a:r>
              <a:rPr lang="cs-CZ" sz="1600" dirty="0" smtClean="0">
                <a:solidFill>
                  <a:srgbClr val="00B050"/>
                </a:solidFill>
              </a:rPr>
              <a:t> WHO </a:t>
            </a:r>
            <a:r>
              <a:rPr lang="cs-CZ" sz="1600" dirty="0" err="1" smtClean="0">
                <a:solidFill>
                  <a:srgbClr val="00B050"/>
                </a:solidFill>
              </a:rPr>
              <a:t>is</a:t>
            </a:r>
            <a:r>
              <a:rPr lang="cs-CZ" sz="1600" dirty="0" smtClean="0">
                <a:solidFill>
                  <a:srgbClr val="00B050"/>
                </a:solidFill>
              </a:rPr>
              <a:t> not </a:t>
            </a:r>
            <a:r>
              <a:rPr lang="cs-CZ" sz="1600" dirty="0" err="1" smtClean="0">
                <a:solidFill>
                  <a:srgbClr val="00B050"/>
                </a:solidFill>
              </a:rPr>
              <a:t>mentioned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here</a:t>
            </a:r>
            <a:r>
              <a:rPr lang="cs-CZ" sz="1600" dirty="0" smtClean="0">
                <a:solidFill>
                  <a:srgbClr val="00B050"/>
                </a:solidFill>
              </a:rPr>
              <a:t> but </a:t>
            </a:r>
            <a:r>
              <a:rPr lang="cs-CZ" sz="1600" dirty="0" err="1" smtClean="0">
                <a:solidFill>
                  <a:srgbClr val="00B050"/>
                </a:solidFill>
              </a:rPr>
              <a:t>could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be</a:t>
            </a:r>
            <a:r>
              <a:rPr lang="cs-CZ" sz="1600" dirty="0" smtClean="0">
                <a:solidFill>
                  <a:srgbClr val="00B050"/>
                </a:solidFill>
              </a:rPr>
              <a:t> : </a:t>
            </a:r>
            <a:r>
              <a:rPr lang="cs-CZ" sz="1600" dirty="0" err="1" smtClean="0">
                <a:solidFill>
                  <a:srgbClr val="00B050"/>
                </a:solidFill>
              </a:rPr>
              <a:t>Different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staff</a:t>
            </a:r>
            <a:r>
              <a:rPr lang="cs-CZ" sz="1600" dirty="0" smtClean="0">
                <a:solidFill>
                  <a:srgbClr val="00B050"/>
                </a:solidFill>
              </a:rPr>
              <a:t> (3 shift) –</a:t>
            </a:r>
            <a:r>
              <a:rPr lang="cs-CZ" sz="1600" dirty="0" err="1" smtClean="0">
                <a:solidFill>
                  <a:srgbClr val="00B050"/>
                </a:solidFill>
              </a:rPr>
              <a:t>see</a:t>
            </a:r>
            <a:r>
              <a:rPr lang="cs-CZ" sz="1600" dirty="0" smtClean="0">
                <a:solidFill>
                  <a:srgbClr val="00B050"/>
                </a:solidFill>
              </a:rPr>
              <a:t> table</a:t>
            </a:r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</a:t>
            </a:r>
            <a:r>
              <a:rPr lang="en-ZA" sz="1200" dirty="0" smtClean="0"/>
              <a:t>see setup  of the database and see differences </a:t>
            </a:r>
          </a:p>
          <a:p>
            <a:r>
              <a:rPr lang="en-ZA" sz="1200" dirty="0" smtClean="0"/>
              <a:t>2-&gt;see algorithm used for calculation and parameter  used.</a:t>
            </a:r>
          </a:p>
          <a:p>
            <a:r>
              <a:rPr lang="en-ZA" sz="1200" dirty="0" smtClean="0"/>
              <a:t>      You can see , that in production calculation related </a:t>
            </a:r>
          </a:p>
          <a:p>
            <a:r>
              <a:rPr lang="en-ZA" sz="1200" dirty="0" smtClean="0"/>
              <a:t>      algorithm  is not functional </a:t>
            </a:r>
            <a:endParaRPr lang="en-ZA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9003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 Not </a:t>
            </a:r>
            <a:r>
              <a:rPr lang="en-US" b="1" dirty="0" smtClean="0"/>
              <a:t>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</a:t>
            </a:r>
            <a:r>
              <a:rPr lang="en-US" sz="1200" dirty="0" smtClean="0"/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    Adjustment is working – good setup in </a:t>
            </a:r>
            <a:r>
              <a:rPr lang="en-US" sz="1200" b="1" dirty="0" smtClean="0">
                <a:solidFill>
                  <a:srgbClr val="FF0000"/>
                </a:solidFill>
              </a:rPr>
              <a:t>database  B</a:t>
            </a:r>
          </a:p>
          <a:p>
            <a:r>
              <a:rPr lang="en-US" sz="1200" dirty="0" smtClean="0"/>
              <a:t>1 -&gt; Setup has another parameter  </a:t>
            </a:r>
            <a:r>
              <a:rPr lang="en-US" sz="1200" b="1" dirty="0" smtClean="0"/>
              <a:t>ON</a:t>
            </a:r>
          </a:p>
          <a:p>
            <a:r>
              <a:rPr lang="en-US" sz="1200" dirty="0" smtClean="0"/>
              <a:t>2-&gt;  Algorithm is  also  used for 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</a:t>
            </a:r>
            <a:r>
              <a:rPr lang="cs-CZ" sz="3200" dirty="0" smtClean="0"/>
              <a:t>NAV s</a:t>
            </a:r>
            <a:r>
              <a:rPr lang="en-US" sz="3200" dirty="0" err="1" smtClean="0"/>
              <a:t>etup</a:t>
            </a:r>
            <a:r>
              <a:rPr lang="en-US" sz="3200" dirty="0" smtClean="0"/>
              <a:t>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Apology- we go back to this strange individual habits </a:t>
            </a:r>
            <a:endParaRPr lang="en-ZA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612132" cy="374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59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 smtClean="0"/>
              <a:t>Back</a:t>
            </a:r>
            <a:r>
              <a:rPr lang="cs-CZ" sz="3100" dirty="0" smtClean="0"/>
              <a:t> to </a:t>
            </a:r>
            <a:r>
              <a:rPr lang="cs-CZ" sz="3100" dirty="0" err="1" smtClean="0"/>
              <a:t>vampires</a:t>
            </a:r>
            <a:r>
              <a:rPr lang="cs-CZ" dirty="0" smtClean="0"/>
              <a:t>: </a:t>
            </a: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en-US" sz="2400" dirty="0" smtClean="0"/>
              <a:t>the 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Healthy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E</a:t>
            </a:r>
            <a:r>
              <a:rPr lang="en-US" dirty="0" err="1" smtClean="0"/>
              <a:t>xample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</a:t>
            </a:r>
            <a:r>
              <a:rPr lang="en-US" sz="2800" dirty="0"/>
              <a:t>product B  </a:t>
            </a:r>
            <a:r>
              <a:rPr lang="en-US" sz="2800" dirty="0" smtClean="0"/>
              <a:t>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 was sent the wrong product  so the object </a:t>
            </a:r>
            <a:r>
              <a:rPr lang="en-US" sz="2800" b="1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, but  </a:t>
            </a:r>
            <a:r>
              <a:rPr lang="en-US" sz="2800" b="1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Product</a:t>
            </a:r>
            <a:r>
              <a:rPr lang="cs-CZ" dirty="0" smtClean="0"/>
              <a:t> B 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Customer</a:t>
            </a:r>
            <a:r>
              <a:rPr lang="cs-CZ" dirty="0" smtClean="0">
                <a:solidFill>
                  <a:srgbClr val="0070C0"/>
                </a:solidFill>
              </a:rPr>
              <a:t> 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X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Customer </a:t>
            </a:r>
            <a:r>
              <a:rPr lang="en-ZA" sz="2000" b="1" dirty="0" smtClean="0">
                <a:solidFill>
                  <a:srgbClr val="FF0000"/>
                </a:solidFill>
              </a:rPr>
              <a:t>X</a:t>
            </a:r>
            <a:r>
              <a:rPr lang="en-ZA" sz="2000" dirty="0" smtClean="0"/>
              <a:t> and Customer </a:t>
            </a:r>
            <a:r>
              <a:rPr lang="en-ZA" sz="2000" b="1" dirty="0" smtClean="0">
                <a:solidFill>
                  <a:srgbClr val="0070C0"/>
                </a:solidFill>
              </a:rPr>
              <a:t>Y</a:t>
            </a:r>
            <a:r>
              <a:rPr lang="en-ZA" sz="2000" dirty="0" smtClean="0"/>
              <a:t> both use product B  but only customer </a:t>
            </a:r>
            <a:r>
              <a:rPr lang="en-ZA" sz="2000" b="1" dirty="0" smtClean="0">
                <a:solidFill>
                  <a:srgbClr val="FF0000"/>
                </a:solidFill>
              </a:rPr>
              <a:t>X</a:t>
            </a:r>
            <a:r>
              <a:rPr lang="en-ZA" sz="2000" dirty="0" smtClean="0"/>
              <a:t> was sent the wrong product if Salesman Tony was on holiday in this time and Saleswomen </a:t>
            </a:r>
            <a:r>
              <a:rPr lang="en-ZA" sz="2000" dirty="0" smtClean="0"/>
              <a:t>Linda </a:t>
            </a:r>
            <a:r>
              <a:rPr lang="en-ZA" sz="2000" dirty="0" smtClean="0"/>
              <a:t>was in charge, so the </a:t>
            </a:r>
            <a:r>
              <a:rPr lang="cs-CZ" sz="2000" dirty="0" smtClean="0"/>
              <a:t>ob</a:t>
            </a:r>
            <a:r>
              <a:rPr lang="en-ZA" sz="2000" dirty="0" err="1" smtClean="0"/>
              <a:t>ject</a:t>
            </a:r>
            <a:r>
              <a:rPr lang="en-ZA" sz="2000" b="1" dirty="0" smtClean="0">
                <a:solidFill>
                  <a:srgbClr val="00B050"/>
                </a:solidFill>
              </a:rPr>
              <a:t> IS </a:t>
            </a:r>
            <a:r>
              <a:rPr lang="en-ZA" sz="2000" dirty="0" smtClean="0"/>
              <a:t>Saleswomen Linda , but  </a:t>
            </a:r>
            <a:r>
              <a:rPr lang="en-ZA" sz="2000" dirty="0" smtClean="0">
                <a:solidFill>
                  <a:srgbClr val="7030A0"/>
                </a:solidFill>
              </a:rPr>
              <a:t>IS NOT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r>
              <a:rPr lang="en-ZA" sz="2000" dirty="0" smtClean="0"/>
              <a:t>Salesman Tony </a:t>
            </a:r>
            <a:endParaRPr lang="en-ZA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6"/>
            <a:ext cx="1263058" cy="9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Linda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3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Tony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365049" y="2924625"/>
            <a:ext cx="19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smtClean="0"/>
              <a:t>B  = </a:t>
            </a:r>
            <a:r>
              <a:rPr lang="cs-CZ" dirty="0" err="1" smtClean="0"/>
              <a:t>fishes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7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What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as </a:t>
            </a:r>
            <a:r>
              <a:rPr lang="cs-CZ" sz="3200" dirty="0" err="1" smtClean="0"/>
              <a:t>well</a:t>
            </a:r>
            <a:r>
              <a:rPr lang="cs-CZ" sz="3200" dirty="0" smtClean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 smtClean="0">
                <a:solidFill>
                  <a:srgbClr val="00B050"/>
                </a:solidFill>
              </a:rPr>
              <a:t>here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Where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 smtClean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IS</a:t>
            </a:r>
            <a:r>
              <a:rPr lang="en-ZA" sz="2400" dirty="0" smtClean="0"/>
              <a:t> girl Sarah visited  Dracula lower castle without a bunch of garlic, but </a:t>
            </a:r>
            <a:r>
              <a:rPr lang="en-ZA" sz="2400" b="1" dirty="0" smtClean="0">
                <a:solidFill>
                  <a:srgbClr val="FF0000"/>
                </a:solidFill>
              </a:rPr>
              <a:t>IS NOT </a:t>
            </a:r>
            <a:r>
              <a:rPr lang="en-ZA" sz="2400" dirty="0" err="1" smtClean="0"/>
              <a:t>not</a:t>
            </a:r>
            <a:r>
              <a:rPr lang="en-ZA" sz="2400" dirty="0" smtClean="0"/>
              <a:t> the one (Emily) having </a:t>
            </a:r>
            <a:r>
              <a:rPr lang="cs-CZ" sz="2400" dirty="0" smtClean="0"/>
              <a:t>a </a:t>
            </a:r>
            <a:r>
              <a:rPr lang="en-ZA" sz="2400" dirty="0" smtClean="0"/>
              <a:t>bunch of  garlic and visiting </a:t>
            </a:r>
            <a:r>
              <a:rPr lang="en-ZA" sz="2400" dirty="0" err="1" smtClean="0"/>
              <a:t>Špi</a:t>
            </a:r>
            <a:r>
              <a:rPr lang="cs-CZ" sz="2400" dirty="0" smtClean="0"/>
              <a:t>l</a:t>
            </a:r>
            <a:r>
              <a:rPr lang="en-ZA" sz="2400" dirty="0" smtClean="0"/>
              <a:t>berk castle in Brno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Sarah</a:t>
            </a:r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Emily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Špilberk Brno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348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cs-CZ" b="1" dirty="0" smtClean="0">
                <a:solidFill>
                  <a:srgbClr val="FF0000"/>
                </a:solidFill>
              </a:rPr>
              <a:t>S</a:t>
            </a:r>
            <a:r>
              <a:rPr lang="cs-CZ" b="1" dirty="0" smtClean="0"/>
              <a:t>:</a:t>
            </a: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en-US" b="1" dirty="0" smtClean="0"/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:  Romanian Carpathian mountains</a:t>
            </a:r>
          </a:p>
          <a:p>
            <a:r>
              <a:rPr lang="en-US" dirty="0" smtClean="0"/>
              <a:t> where </a:t>
            </a:r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easy to meet many vampires</a:t>
            </a:r>
          </a:p>
          <a:p>
            <a:r>
              <a:rPr lang="en-US" dirty="0" smtClean="0"/>
              <a:t> there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cs-CZ" b="1" dirty="0" smtClean="0">
                <a:solidFill>
                  <a:srgbClr val="FF0000"/>
                </a:solidFill>
              </a:rPr>
              <a:t>S 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vampires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and seniors)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b="1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</a:t>
            </a:r>
            <a:r>
              <a:rPr lang="en-US" sz="2400" b="1" dirty="0" smtClean="0"/>
              <a:t>?</a:t>
            </a:r>
            <a:endParaRPr lang="cs-CZ" sz="2400" b="1" dirty="0" smtClean="0"/>
          </a:p>
          <a:p>
            <a:pPr lvl="1">
              <a:defRPr/>
            </a:pPr>
            <a:r>
              <a:rPr lang="cs-CZ" sz="2000" dirty="0" smtClean="0"/>
              <a:t>- </a:t>
            </a:r>
            <a:r>
              <a:rPr lang="en-US" sz="2000" dirty="0" smtClean="0"/>
              <a:t>Occurrences</a:t>
            </a:r>
            <a:r>
              <a:rPr lang="en-US" sz="2000" dirty="0"/>
              <a:t>?</a:t>
            </a:r>
          </a:p>
          <a:p>
            <a:pPr lvl="1">
              <a:defRPr/>
            </a:pPr>
            <a:r>
              <a:rPr lang="cs-CZ" sz="2000" dirty="0" smtClean="0"/>
              <a:t>- </a:t>
            </a:r>
            <a:r>
              <a:rPr lang="en-US" sz="2000" dirty="0" smtClean="0"/>
              <a:t>Size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cs-CZ" sz="2400" b="1" dirty="0" smtClean="0"/>
              <a:t> </a:t>
            </a:r>
            <a:endParaRPr lang="en-US" sz="2400" b="1" dirty="0"/>
          </a:p>
          <a:p>
            <a:pPr lvl="1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cs-CZ" sz="2000" dirty="0" smtClean="0"/>
              <a:t> </a:t>
            </a:r>
            <a:endParaRPr lang="en-US" sz="2400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Appolo</a:t>
            </a:r>
            <a:r>
              <a:rPr lang="cs-CZ" dirty="0" smtClean="0"/>
              <a:t> 13 –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</a:t>
            </a:r>
            <a:r>
              <a:rPr lang="cs-CZ" sz="2700" dirty="0" err="1" smtClean="0">
                <a:solidFill>
                  <a:srgbClr val="0070C0"/>
                </a:solidFill>
              </a:rPr>
              <a:t>problem</a:t>
            </a:r>
            <a:r>
              <a:rPr lang="cs-CZ" sz="2700" dirty="0" smtClean="0">
                <a:solidFill>
                  <a:srgbClr val="0070C0"/>
                </a:solidFill>
              </a:rPr>
              <a:t> and </a:t>
            </a:r>
            <a:r>
              <a:rPr lang="cs-CZ" sz="2700" dirty="0" err="1" smtClean="0">
                <a:solidFill>
                  <a:srgbClr val="0070C0"/>
                </a:solidFill>
              </a:rPr>
              <a:t>solution</a:t>
            </a:r>
            <a:r>
              <a:rPr lang="cs-CZ" sz="2700" dirty="0" smtClean="0">
                <a:solidFill>
                  <a:srgbClr val="0070C0"/>
                </a:solidFill>
              </a:rPr>
              <a:t>)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spectrum.ieee.org/tech-history/space-age/apollo-13-we-have-a-solution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three listed problems above, than you have a big problem, </a:t>
            </a:r>
            <a:r>
              <a:rPr lang="en-US" dirty="0" smtClean="0"/>
              <a:t>Huston!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Home study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181441"/>
            <a:ext cx="237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3467" y="5661248"/>
            <a:ext cx="791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Comment:  specification is very simplified-&gt; all aircraft use li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jackets regardless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the type of fly (over water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over land )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" y="1700808"/>
            <a:ext cx="74790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a part of the cabin crew shows how a life jacket is worn over their heads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In new airplanes, the life jackets were treated with powder </a:t>
            </a:r>
            <a:r>
              <a:rPr lang="en-US" dirty="0" smtClean="0"/>
              <a:t>chemicals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that cause a rash on contact with the skin.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Moreover</a:t>
            </a:r>
            <a:r>
              <a:rPr lang="en-US" dirty="0"/>
              <a:t>, the deployment of life jackets is not presented </a:t>
            </a:r>
            <a:endParaRPr lang="cs-CZ" dirty="0" smtClean="0"/>
          </a:p>
          <a:p>
            <a:r>
              <a:rPr lang="en-US" dirty="0" smtClean="0"/>
              <a:t>on-air </a:t>
            </a:r>
            <a:r>
              <a:rPr lang="en-US" dirty="0"/>
              <a:t>routes outside the oceans and </a:t>
            </a:r>
            <a:r>
              <a:rPr lang="en-US" dirty="0" smtClean="0"/>
              <a:t>seas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r>
              <a:rPr lang="cs-CZ" sz="1300" b="1" dirty="0" smtClean="0"/>
              <a:t>(</a:t>
            </a:r>
            <a:r>
              <a:rPr lang="cs-CZ" sz="1300" b="1" dirty="0" err="1" smtClean="0"/>
              <a:t>only</a:t>
            </a:r>
            <a:r>
              <a:rPr lang="cs-CZ" sz="1300" b="1" dirty="0" smtClean="0"/>
              <a:t> as </a:t>
            </a:r>
            <a:r>
              <a:rPr lang="cs-CZ" sz="1300" b="1" dirty="0" err="1" smtClean="0"/>
              <a:t>an</a:t>
            </a:r>
            <a:r>
              <a:rPr lang="cs-CZ" sz="1300" b="1" dirty="0" smtClean="0"/>
              <a:t> </a:t>
            </a:r>
            <a:r>
              <a:rPr lang="cs-CZ" sz="1300" b="1" dirty="0" err="1" smtClean="0"/>
              <a:t>interesting</a:t>
            </a:r>
            <a:r>
              <a:rPr lang="cs-CZ" sz="1300" b="1" dirty="0" smtClean="0"/>
              <a:t> </a:t>
            </a:r>
            <a:r>
              <a:rPr lang="cs-CZ" sz="1300" b="1" dirty="0" err="1" smtClean="0"/>
              <a:t>example</a:t>
            </a:r>
            <a:r>
              <a:rPr lang="cs-CZ" sz="1300" b="1" dirty="0" smtClean="0"/>
              <a:t>) 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-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(</a:t>
            </a:r>
            <a:r>
              <a:rPr lang="en-US" b="1" dirty="0" smtClean="0">
                <a:solidFill>
                  <a:srgbClr val="0070C0"/>
                </a:solidFill>
              </a:rPr>
              <a:t>finding best possible choice</a:t>
            </a:r>
            <a:r>
              <a:rPr lang="en-US" b="1" dirty="0" smtClean="0"/>
              <a:t>)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methodology for </a:t>
            </a:r>
            <a:r>
              <a:rPr lang="en-US" b="1" dirty="0" smtClean="0"/>
              <a:t>gathering information </a:t>
            </a:r>
            <a:r>
              <a:rPr lang="en-US" dirty="0" smtClean="0"/>
              <a:t>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cs-CZ" dirty="0" smtClean="0"/>
              <a:t>a ve</a:t>
            </a:r>
            <a:r>
              <a:rPr lang="en-US" dirty="0" err="1" smtClean="0"/>
              <a:t>ry</a:t>
            </a:r>
            <a:r>
              <a:rPr lang="en-US" dirty="0" smtClean="0"/>
              <a:t> </a:t>
            </a:r>
            <a:r>
              <a:rPr lang="en-US" dirty="0" smtClean="0"/>
              <a:t>detailed and complex method applicable in many areas, which</a:t>
            </a:r>
          </a:p>
          <a:p>
            <a:r>
              <a:rPr lang="en-US" dirty="0" smtClean="0"/>
              <a:t>is much broader than just </a:t>
            </a:r>
            <a:r>
              <a:rPr lang="en-US" b="1" dirty="0" smtClean="0"/>
              <a:t>idea selection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also called a </a:t>
            </a:r>
            <a:r>
              <a:rPr lang="en-US" b="1" dirty="0" smtClean="0"/>
              <a:t>root cause analysis </a:t>
            </a:r>
            <a:r>
              <a:rPr lang="en-US" dirty="0" smtClean="0"/>
              <a:t>and </a:t>
            </a:r>
            <a:r>
              <a:rPr lang="en-US" b="1" dirty="0" smtClean="0"/>
              <a:t>decision-making method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Incident</a:t>
            </a:r>
            <a:endParaRPr lang="cs-CZ" sz="1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70C0"/>
                </a:solidFill>
              </a:rPr>
              <a:t>Detection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Diagnosis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Solved</a:t>
            </a:r>
            <a:r>
              <a:rPr lang="cs-CZ" sz="1400" b="1" dirty="0" smtClean="0">
                <a:solidFill>
                  <a:srgbClr val="0070C0"/>
                </a:solidFill>
              </a:rPr>
              <a:t> incident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 smtClean="0">
                <a:solidFill>
                  <a:srgbClr val="0070C0"/>
                </a:solidFill>
              </a:rPr>
              <a:t>Ishikawa</a:t>
            </a:r>
            <a:r>
              <a:rPr lang="cs-CZ" sz="1200" b="1" dirty="0" smtClean="0">
                <a:solidFill>
                  <a:srgbClr val="0070C0"/>
                </a:solidFill>
              </a:rPr>
              <a:t> + </a:t>
            </a:r>
            <a:r>
              <a:rPr lang="cs-CZ" sz="1200" b="1" dirty="0" err="1" smtClean="0">
                <a:solidFill>
                  <a:srgbClr val="0070C0"/>
                </a:solidFill>
              </a:rPr>
              <a:t>Pareto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Kepner-Tregoe</a:t>
            </a:r>
            <a:r>
              <a:rPr lang="cs-CZ" dirty="0" smtClean="0"/>
              <a:t> </a:t>
            </a:r>
            <a:r>
              <a:rPr lang="cs-CZ" dirty="0" err="1" smtClean="0"/>
              <a:t>spheres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Other possible problem analysis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analysis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 smtClean="0"/>
              <a:t>    1</a:t>
            </a:r>
            <a:r>
              <a:rPr lang="cs-CZ" b="1" dirty="0" smtClean="0"/>
              <a:t>.         </a:t>
            </a:r>
            <a:r>
              <a:rPr lang="en-ZA" b="1" dirty="0" smtClean="0"/>
              <a:t>Assessment (appraisal) </a:t>
            </a:r>
            <a:r>
              <a:rPr lang="en-ZA" dirty="0" smtClean="0"/>
              <a:t>– priorities assigned to  current situation</a:t>
            </a:r>
          </a:p>
          <a:p>
            <a:r>
              <a:rPr lang="en-ZA" b="1" dirty="0" smtClean="0">
                <a:solidFill>
                  <a:srgbClr val="0070C0"/>
                </a:solidFill>
              </a:rPr>
              <a:t>         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2.         Existing Problem analysis – </a:t>
            </a:r>
            <a:r>
              <a:rPr lang="en-ZA" dirty="0" smtClean="0">
                <a:solidFill>
                  <a:srgbClr val="0070C0"/>
                </a:solidFill>
              </a:rPr>
              <a:t>to fin</a:t>
            </a:r>
            <a:r>
              <a:rPr lang="cs-CZ" dirty="0" smtClean="0">
                <a:solidFill>
                  <a:srgbClr val="0070C0"/>
                </a:solidFill>
              </a:rPr>
              <a:t>d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the</a:t>
            </a:r>
            <a:r>
              <a:rPr lang="en-ZA" dirty="0" smtClean="0">
                <a:solidFill>
                  <a:srgbClr val="0070C0"/>
                </a:solidFill>
              </a:rPr>
              <a:t> root problem (cause)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3.         </a:t>
            </a:r>
            <a:r>
              <a:rPr lang="en-ZA" b="1" dirty="0" smtClean="0">
                <a:solidFill>
                  <a:srgbClr val="FF0000"/>
                </a:solidFill>
              </a:rPr>
              <a:t>Decision analysis </a:t>
            </a:r>
            <a:r>
              <a:rPr lang="en-ZA" dirty="0" smtClean="0">
                <a:solidFill>
                  <a:srgbClr val="FF0000"/>
                </a:solidFill>
              </a:rPr>
              <a:t>– to select </a:t>
            </a:r>
            <a:r>
              <a:rPr lang="cs-CZ" dirty="0" smtClean="0">
                <a:solidFill>
                  <a:srgbClr val="FF0000"/>
                </a:solidFill>
              </a:rPr>
              <a:t>a </a:t>
            </a:r>
            <a:r>
              <a:rPr lang="en-ZA" dirty="0" smtClean="0">
                <a:solidFill>
                  <a:srgbClr val="FF0000"/>
                </a:solidFill>
              </a:rPr>
              <a:t>way to react</a:t>
            </a:r>
            <a:endParaRPr lang="en-ZA" dirty="0" smtClean="0">
              <a:solidFill>
                <a:srgbClr val="0070C0"/>
              </a:solidFill>
            </a:endParaRPr>
          </a:p>
          <a:p>
            <a:r>
              <a:rPr lang="en-ZA" dirty="0" smtClean="0"/>
              <a:t>         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en-ZA" b="1" dirty="0" smtClean="0">
                <a:solidFill>
                  <a:srgbClr val="C00000"/>
                </a:solidFill>
              </a:rPr>
              <a:t>4.</a:t>
            </a:r>
            <a:r>
              <a:rPr lang="en-ZA" dirty="0" smtClean="0"/>
              <a:t>	       </a:t>
            </a:r>
            <a:r>
              <a:rPr lang="en-ZA" b="1" dirty="0" smtClean="0">
                <a:solidFill>
                  <a:srgbClr val="C00000"/>
                </a:solidFill>
              </a:rPr>
              <a:t>Future problem analysis  </a:t>
            </a:r>
            <a:r>
              <a:rPr lang="cs-CZ" b="1" dirty="0" smtClean="0">
                <a:solidFill>
                  <a:srgbClr val="C00000"/>
                </a:solidFill>
              </a:rPr>
              <a:t>-</a:t>
            </a:r>
            <a:r>
              <a:rPr lang="en-ZA" dirty="0" smtClean="0">
                <a:solidFill>
                  <a:srgbClr val="C00000"/>
                </a:solidFill>
              </a:rPr>
              <a:t>risk analysis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   </a:t>
            </a:r>
            <a:r>
              <a:rPr lang="en-ZA" sz="1400" b="1" dirty="0" smtClean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 analysis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Assessment</a:t>
            </a:r>
          </a:p>
          <a:p>
            <a:r>
              <a:rPr lang="en-ZA" dirty="0" smtClean="0"/>
              <a:t> (Appraisal)</a:t>
            </a:r>
            <a:endParaRPr lang="en-ZA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Source : </a:t>
            </a:r>
            <a:r>
              <a:rPr lang="cs-CZ" sz="1100" dirty="0" err="1" smtClean="0"/>
              <a:t>Kepner-Tregoe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6431562"/>
            <a:ext cx="2825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Appraisal</a:t>
            </a:r>
            <a:r>
              <a:rPr lang="cs-CZ" sz="1200" dirty="0" smtClean="0"/>
              <a:t>=</a:t>
            </a:r>
            <a:r>
              <a:rPr lang="cs-CZ" sz="1200" dirty="0" err="1" smtClean="0"/>
              <a:t>review</a:t>
            </a:r>
            <a:r>
              <a:rPr lang="cs-CZ" sz="1200" dirty="0" smtClean="0"/>
              <a:t>= </a:t>
            </a:r>
            <a:r>
              <a:rPr lang="cs-CZ" sz="1200" dirty="0" err="1" smtClean="0"/>
              <a:t>assessment</a:t>
            </a:r>
            <a:r>
              <a:rPr lang="cs-CZ" sz="1200" dirty="0" smtClean="0"/>
              <a:t>=</a:t>
            </a:r>
            <a:r>
              <a:rPr lang="cs-CZ" sz="1200" dirty="0" err="1" smtClean="0"/>
              <a:t>evaluation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concerns </a:t>
            </a:r>
            <a:r>
              <a:rPr lang="en-US" sz="2400" dirty="0" smtClean="0"/>
              <a:t>(problems) </a:t>
            </a:r>
            <a:r>
              <a:rPr lang="en-US" dirty="0" smtClean="0"/>
              <a:t>by listing them (</a:t>
            </a:r>
            <a:r>
              <a:rPr lang="en-US" b="1" dirty="0" smtClean="0">
                <a:solidFill>
                  <a:srgbClr val="0070C0"/>
                </a:solidFill>
              </a:rPr>
              <a:t>detection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Separate the level of concern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cs-CZ" sz="2400" b="1" dirty="0" smtClean="0">
                <a:solidFill>
                  <a:srgbClr val="00B050"/>
                </a:solidFill>
              </a:rPr>
              <a:t>,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 </a:t>
            </a:r>
          </a:p>
          <a:p>
            <a:r>
              <a:rPr lang="en-US" dirty="0" smtClean="0"/>
              <a:t>Set the </a:t>
            </a:r>
            <a:r>
              <a:rPr lang="en-US" b="1" dirty="0" smtClean="0"/>
              <a:t>priority level </a:t>
            </a:r>
            <a:r>
              <a:rPr lang="en-US" dirty="0" smtClean="0"/>
              <a:t>to measure the seriousness of impacts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en-US" dirty="0" smtClean="0"/>
              <a:t>, urgency and growth potential </a:t>
            </a:r>
          </a:p>
          <a:p>
            <a:r>
              <a:rPr lang="en-US" dirty="0" smtClean="0"/>
              <a:t>Decide what action to take next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for </a:t>
            </a:r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is involved,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they will be doing, </a:t>
            </a:r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they will be involved,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the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  <a:r>
              <a:rPr lang="en-US" b="1" dirty="0" smtClean="0"/>
              <a:t> </a:t>
            </a:r>
            <a:r>
              <a:rPr lang="en-US" dirty="0" smtClean="0"/>
              <a:t>of involvement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2654</Words>
  <Application>Microsoft Office PowerPoint</Application>
  <PresentationFormat>Předvádění na obrazovce (4:3)</PresentationFormat>
  <Paragraphs>512</Paragraphs>
  <Slides>48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Verdana</vt:lpstr>
      <vt:lpstr>Wingdings</vt:lpstr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What is it K-T methodology  ?</vt:lpstr>
      <vt:lpstr>Kepner-Tregoe spheres</vt:lpstr>
      <vt:lpstr>CRT-Ishikawa</vt:lpstr>
      <vt:lpstr>Access situation (situation appraisal)</vt:lpstr>
      <vt:lpstr>Used terminology  </vt:lpstr>
      <vt:lpstr>WHO WHAT WHEN WHERE EXTENT</vt:lpstr>
      <vt:lpstr>Make decision (A choice between two or more alternatives)</vt:lpstr>
      <vt:lpstr>Concise overview of the previous text </vt:lpstr>
      <vt:lpstr>Some statement of underestimation of  Information  Technology</vt:lpstr>
      <vt:lpstr>Criteria rating </vt:lpstr>
      <vt:lpstr>Which car to buy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NAV setup screens  (related to the problem specified recently)</vt:lpstr>
      <vt:lpstr>Apology- we go back to this strange individual habits </vt:lpstr>
      <vt:lpstr>Back to vampires: Problem Analysis - What</vt:lpstr>
      <vt:lpstr> Example for What IS and What IS NOT</vt:lpstr>
      <vt:lpstr>Example for When and IS and IS NOT</vt:lpstr>
      <vt:lpstr>Another example for What IS and What  IS NOT as well as Where IS and Where  IS NOT </vt:lpstr>
      <vt:lpstr>Problem Analysis - Where</vt:lpstr>
      <vt:lpstr>Problem Analysis - Extent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Jaromír Skorkovský</cp:lastModifiedBy>
  <cp:revision>108</cp:revision>
  <dcterms:created xsi:type="dcterms:W3CDTF">2012-07-23T07:06:28Z</dcterms:created>
  <dcterms:modified xsi:type="dcterms:W3CDTF">2019-10-25T09:45:31Z</dcterms:modified>
</cp:coreProperties>
</file>