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14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0273-3E4E-48EF-AD05-9DBDEE8AA5C5}" type="datetimeFigureOut">
              <a:rPr lang="cs-CZ" smtClean="0"/>
              <a:t>07.10.2019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6E708-7FEB-43AD-A03F-EFEA9DDC5F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223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0273-3E4E-48EF-AD05-9DBDEE8AA5C5}" type="datetimeFigureOut">
              <a:rPr lang="cs-CZ" smtClean="0"/>
              <a:t>07.10.2019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6E708-7FEB-43AD-A03F-EFEA9DDC5F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932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0273-3E4E-48EF-AD05-9DBDEE8AA5C5}" type="datetimeFigureOut">
              <a:rPr lang="cs-CZ" smtClean="0"/>
              <a:t>07.10.2019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6E708-7FEB-43AD-A03F-EFEA9DDC5F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1641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0273-3E4E-48EF-AD05-9DBDEE8AA5C5}" type="datetimeFigureOut">
              <a:rPr lang="cs-CZ" smtClean="0"/>
              <a:t>07.10.2019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6E708-7FEB-43AD-A03F-EFEA9DDC5F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4218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0273-3E4E-48EF-AD05-9DBDEE8AA5C5}" type="datetimeFigureOut">
              <a:rPr lang="cs-CZ" smtClean="0"/>
              <a:t>07.10.2019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6E708-7FEB-43AD-A03F-EFEA9DDC5F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689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0273-3E4E-48EF-AD05-9DBDEE8AA5C5}" type="datetimeFigureOut">
              <a:rPr lang="cs-CZ" smtClean="0"/>
              <a:t>07.10.2019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6E708-7FEB-43AD-A03F-EFEA9DDC5F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7571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0273-3E4E-48EF-AD05-9DBDEE8AA5C5}" type="datetimeFigureOut">
              <a:rPr lang="cs-CZ" smtClean="0"/>
              <a:t>07.10.2019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6E708-7FEB-43AD-A03F-EFEA9DDC5F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5703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0273-3E4E-48EF-AD05-9DBDEE8AA5C5}" type="datetimeFigureOut">
              <a:rPr lang="cs-CZ" smtClean="0"/>
              <a:t>07.10.2019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6E708-7FEB-43AD-A03F-EFEA9DDC5F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9733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0273-3E4E-48EF-AD05-9DBDEE8AA5C5}" type="datetimeFigureOut">
              <a:rPr lang="cs-CZ" smtClean="0"/>
              <a:t>07.10.2019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6E708-7FEB-43AD-A03F-EFEA9DDC5F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7905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0273-3E4E-48EF-AD05-9DBDEE8AA5C5}" type="datetimeFigureOut">
              <a:rPr lang="cs-CZ" smtClean="0"/>
              <a:t>07.10.2019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6E708-7FEB-43AD-A03F-EFEA9DDC5F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2568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0273-3E4E-48EF-AD05-9DBDEE8AA5C5}" type="datetimeFigureOut">
              <a:rPr lang="cs-CZ" smtClean="0"/>
              <a:t>07.10.2019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6E708-7FEB-43AD-A03F-EFEA9DDC5F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592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40273-3E4E-48EF-AD05-9DBDEE8AA5C5}" type="datetimeFigureOut">
              <a:rPr lang="cs-CZ" smtClean="0"/>
              <a:t>07.10.2019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6E708-7FEB-43AD-A03F-EFEA9DDC5F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2755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Product</a:t>
            </a:r>
            <a:r>
              <a:rPr lang="cs-CZ" dirty="0"/>
              <a:t> mix and TOC</a:t>
            </a:r>
          </a:p>
        </p:txBody>
      </p:sp>
    </p:spTree>
    <p:extLst>
      <p:ext uri="{BB962C8B-B14F-4D97-AF65-F5344CB8AC3E}">
        <p14:creationId xmlns:p14="http://schemas.microsoft.com/office/powerpoint/2010/main" val="1488009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030778" y="756458"/>
            <a:ext cx="1388226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 (50)</a:t>
            </a:r>
          </a:p>
        </p:txBody>
      </p:sp>
      <p:sp>
        <p:nvSpPr>
          <p:cNvPr id="5" name="Obdélník 4"/>
          <p:cNvSpPr/>
          <p:nvPr/>
        </p:nvSpPr>
        <p:spPr>
          <a:xfrm>
            <a:off x="2729345" y="756458"/>
            <a:ext cx="1388226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 (50)</a:t>
            </a:r>
          </a:p>
        </p:txBody>
      </p:sp>
      <p:sp>
        <p:nvSpPr>
          <p:cNvPr id="6" name="Obdélník 5"/>
          <p:cNvSpPr/>
          <p:nvPr/>
        </p:nvSpPr>
        <p:spPr>
          <a:xfrm>
            <a:off x="4427912" y="756458"/>
            <a:ext cx="1388226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 (55)</a:t>
            </a:r>
          </a:p>
        </p:txBody>
      </p:sp>
      <p:sp>
        <p:nvSpPr>
          <p:cNvPr id="7" name="Obdélník 6"/>
          <p:cNvSpPr/>
          <p:nvPr/>
        </p:nvSpPr>
        <p:spPr>
          <a:xfrm>
            <a:off x="6126479" y="756458"/>
            <a:ext cx="1388226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 (52)</a:t>
            </a:r>
          </a:p>
        </p:txBody>
      </p:sp>
      <p:sp>
        <p:nvSpPr>
          <p:cNvPr id="9" name="Obdélník 8"/>
          <p:cNvSpPr/>
          <p:nvPr/>
        </p:nvSpPr>
        <p:spPr>
          <a:xfrm>
            <a:off x="1030778" y="1856508"/>
            <a:ext cx="1388226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Machine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A (6)</a:t>
            </a:r>
          </a:p>
        </p:txBody>
      </p:sp>
      <p:sp>
        <p:nvSpPr>
          <p:cNvPr id="10" name="Obdélník 9"/>
          <p:cNvSpPr/>
          <p:nvPr/>
        </p:nvSpPr>
        <p:spPr>
          <a:xfrm>
            <a:off x="2729345" y="1856508"/>
            <a:ext cx="1388226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1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Machine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A (8)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1916082" y="2655915"/>
            <a:ext cx="1388226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Machine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A (10) 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5317373" y="2624050"/>
            <a:ext cx="1388226" cy="47382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Machine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 (10)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4427912" y="1832956"/>
            <a:ext cx="1388226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Machine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A (5)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6126479" y="1832956"/>
            <a:ext cx="1388226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1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Machine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A (5)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3664526" y="3415144"/>
            <a:ext cx="1388226" cy="47382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Machine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  (20)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989906" y="2648987"/>
            <a:ext cx="579120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RM=5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3538451" y="2655915"/>
            <a:ext cx="579120" cy="466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RM=10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3668682" y="4181301"/>
            <a:ext cx="579120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RM=10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4427912" y="2655915"/>
            <a:ext cx="579120" cy="466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RM=10 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6935585" y="2648987"/>
            <a:ext cx="579120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RM=5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6126479" y="3406819"/>
            <a:ext cx="579120" cy="466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RM=5</a:t>
            </a:r>
          </a:p>
        </p:txBody>
      </p:sp>
      <p:cxnSp>
        <p:nvCxnSpPr>
          <p:cNvPr id="23" name="Přímá spojnice se šipkou 22"/>
          <p:cNvCxnSpPr>
            <a:stCxn id="9" idx="0"/>
            <a:endCxn id="4" idx="2"/>
          </p:cNvCxnSpPr>
          <p:nvPr/>
        </p:nvCxnSpPr>
        <p:spPr>
          <a:xfrm flipV="1">
            <a:off x="1724891" y="1230284"/>
            <a:ext cx="0" cy="6262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 flipV="1">
            <a:off x="3438698" y="1230284"/>
            <a:ext cx="0" cy="6262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 flipV="1">
            <a:off x="5122025" y="1206732"/>
            <a:ext cx="0" cy="6262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 flipV="1">
            <a:off x="6820592" y="1230284"/>
            <a:ext cx="0" cy="6262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bdélník 26"/>
          <p:cNvSpPr/>
          <p:nvPr/>
        </p:nvSpPr>
        <p:spPr>
          <a:xfrm>
            <a:off x="1916082" y="3406824"/>
            <a:ext cx="579120" cy="473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RM=5</a:t>
            </a:r>
          </a:p>
        </p:txBody>
      </p:sp>
      <p:cxnSp>
        <p:nvCxnSpPr>
          <p:cNvPr id="28" name="Přímá spojnice se šipkou 27"/>
          <p:cNvCxnSpPr/>
          <p:nvPr/>
        </p:nvCxnSpPr>
        <p:spPr>
          <a:xfrm flipV="1">
            <a:off x="1279466" y="2330334"/>
            <a:ext cx="0" cy="313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 flipV="1">
            <a:off x="3828011" y="2330334"/>
            <a:ext cx="0" cy="313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 flipV="1">
            <a:off x="4717472" y="2342803"/>
            <a:ext cx="0" cy="313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/>
          <p:nvPr/>
        </p:nvCxnSpPr>
        <p:spPr>
          <a:xfrm flipV="1">
            <a:off x="7225145" y="2306782"/>
            <a:ext cx="0" cy="313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/>
          <p:nvPr/>
        </p:nvCxnSpPr>
        <p:spPr>
          <a:xfrm flipV="1">
            <a:off x="6416039" y="3060463"/>
            <a:ext cx="0" cy="313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se šipkou 33"/>
          <p:cNvCxnSpPr/>
          <p:nvPr/>
        </p:nvCxnSpPr>
        <p:spPr>
          <a:xfrm flipV="1">
            <a:off x="2205642" y="3129741"/>
            <a:ext cx="0" cy="313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/>
          <p:nvPr/>
        </p:nvCxnSpPr>
        <p:spPr>
          <a:xfrm flipV="1">
            <a:off x="3958242" y="3868189"/>
            <a:ext cx="0" cy="313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>
            <a:endCxn id="11" idx="2"/>
          </p:cNvCxnSpPr>
          <p:nvPr/>
        </p:nvCxnSpPr>
        <p:spPr>
          <a:xfrm flipH="1" flipV="1">
            <a:off x="2610195" y="3129741"/>
            <a:ext cx="1748444" cy="313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>
            <a:endCxn id="12" idx="2"/>
          </p:cNvCxnSpPr>
          <p:nvPr/>
        </p:nvCxnSpPr>
        <p:spPr>
          <a:xfrm flipV="1">
            <a:off x="4584468" y="3097876"/>
            <a:ext cx="1427018" cy="3290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se šipkou 40"/>
          <p:cNvCxnSpPr/>
          <p:nvPr/>
        </p:nvCxnSpPr>
        <p:spPr>
          <a:xfrm flipV="1">
            <a:off x="2205642" y="2306782"/>
            <a:ext cx="0" cy="313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/>
          <p:nvPr/>
        </p:nvCxnSpPr>
        <p:spPr>
          <a:xfrm flipV="1">
            <a:off x="3019597" y="2330334"/>
            <a:ext cx="0" cy="313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V="1">
            <a:off x="5563291" y="2306782"/>
            <a:ext cx="0" cy="313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/>
          <p:cNvCxnSpPr/>
          <p:nvPr/>
        </p:nvCxnSpPr>
        <p:spPr>
          <a:xfrm flipV="1">
            <a:off x="6437512" y="2306782"/>
            <a:ext cx="0" cy="313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ovéPole 44"/>
          <p:cNvSpPr txBox="1"/>
          <p:nvPr/>
        </p:nvSpPr>
        <p:spPr>
          <a:xfrm>
            <a:off x="7623463" y="616093"/>
            <a:ext cx="425045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8 </a:t>
            </a:r>
            <a:r>
              <a:rPr lang="cs-CZ" sz="1600" dirty="0" err="1"/>
              <a:t>hours</a:t>
            </a:r>
            <a:r>
              <a:rPr lang="cs-CZ" sz="1600" dirty="0"/>
              <a:t> /</a:t>
            </a:r>
            <a:r>
              <a:rPr lang="cs-CZ" sz="1600" dirty="0" err="1"/>
              <a:t>day</a:t>
            </a:r>
            <a:r>
              <a:rPr lang="cs-CZ" sz="1600" dirty="0"/>
              <a:t>=480, </a:t>
            </a:r>
            <a:r>
              <a:rPr lang="cs-CZ" sz="1600" dirty="0" err="1"/>
              <a:t>cost</a:t>
            </a:r>
            <a:r>
              <a:rPr lang="cs-CZ" sz="1600" dirty="0"/>
              <a:t>/</a:t>
            </a:r>
            <a:r>
              <a:rPr lang="cs-CZ" sz="1600" dirty="0" err="1"/>
              <a:t>hour</a:t>
            </a:r>
            <a:r>
              <a:rPr lang="cs-CZ" sz="1600" dirty="0"/>
              <a:t>/</a:t>
            </a:r>
            <a:r>
              <a:rPr lang="cs-CZ" sz="1600" dirty="0" err="1"/>
              <a:t>resource</a:t>
            </a:r>
            <a:r>
              <a:rPr lang="cs-CZ" sz="1600" dirty="0"/>
              <a:t>=10 USD</a:t>
            </a:r>
          </a:p>
          <a:p>
            <a:r>
              <a:rPr lang="cs-CZ" sz="1600" dirty="0"/>
              <a:t>To </a:t>
            </a:r>
            <a:r>
              <a:rPr lang="cs-CZ" sz="1600" dirty="0" err="1"/>
              <a:t>produce</a:t>
            </a:r>
            <a:r>
              <a:rPr lang="cs-CZ" sz="1600" dirty="0"/>
              <a:t> P </a:t>
            </a:r>
            <a:r>
              <a:rPr lang="cs-CZ" sz="1600" dirty="0" err="1"/>
              <a:t>or</a:t>
            </a:r>
            <a:r>
              <a:rPr lang="cs-CZ" sz="1600" dirty="0"/>
              <a:t> Q-&gt;20 </a:t>
            </a:r>
            <a:r>
              <a:rPr lang="cs-CZ" sz="1600" dirty="0" err="1"/>
              <a:t>minutes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B (</a:t>
            </a:r>
            <a:r>
              <a:rPr lang="cs-CZ" sz="1600" dirty="0" err="1"/>
              <a:t>bottleneck</a:t>
            </a:r>
            <a:r>
              <a:rPr lang="cs-CZ" sz="1600" dirty="0"/>
              <a:t>)</a:t>
            </a:r>
          </a:p>
          <a:p>
            <a:r>
              <a:rPr lang="cs-CZ" sz="1600" dirty="0"/>
              <a:t>To </a:t>
            </a:r>
            <a:r>
              <a:rPr lang="cs-CZ" sz="1600" dirty="0" err="1"/>
              <a:t>produce</a:t>
            </a:r>
            <a:r>
              <a:rPr lang="cs-CZ" sz="1600" dirty="0"/>
              <a:t> R </a:t>
            </a:r>
            <a:r>
              <a:rPr lang="cs-CZ" sz="1600" dirty="0" err="1"/>
              <a:t>or</a:t>
            </a:r>
            <a:r>
              <a:rPr lang="cs-CZ" sz="1600" dirty="0"/>
              <a:t>  S-&gt;30 </a:t>
            </a:r>
            <a:r>
              <a:rPr lang="cs-CZ" sz="1600" dirty="0" err="1"/>
              <a:t>minutes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B (</a:t>
            </a:r>
            <a:r>
              <a:rPr lang="cs-CZ" sz="1600" dirty="0" err="1"/>
              <a:t>bottleneck</a:t>
            </a:r>
            <a:r>
              <a:rPr lang="cs-CZ" sz="1600" dirty="0"/>
              <a:t>)</a:t>
            </a:r>
          </a:p>
          <a:p>
            <a:endParaRPr lang="cs-CZ" dirty="0"/>
          </a:p>
          <a:p>
            <a:r>
              <a:rPr lang="cs-CZ" dirty="0"/>
              <a:t> </a:t>
            </a:r>
          </a:p>
        </p:txBody>
      </p:sp>
      <p:graphicFrame>
        <p:nvGraphicFramePr>
          <p:cNvPr id="46" name="Tabulka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83274"/>
              </p:ext>
            </p:extLst>
          </p:nvPr>
        </p:nvGraphicFramePr>
        <p:xfrm>
          <a:off x="5122025" y="4289288"/>
          <a:ext cx="5754370" cy="8969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0620">
                  <a:extLst>
                    <a:ext uri="{9D8B030D-6E8A-4147-A177-3AD203B41FA5}">
                      <a16:colId xmlns:a16="http://schemas.microsoft.com/office/drawing/2014/main" val="3930698732"/>
                    </a:ext>
                  </a:extLst>
                </a:gridCol>
                <a:gridCol w="1150620">
                  <a:extLst>
                    <a:ext uri="{9D8B030D-6E8A-4147-A177-3AD203B41FA5}">
                      <a16:colId xmlns:a16="http://schemas.microsoft.com/office/drawing/2014/main" val="1982687947"/>
                    </a:ext>
                  </a:extLst>
                </a:gridCol>
                <a:gridCol w="1150620">
                  <a:extLst>
                    <a:ext uri="{9D8B030D-6E8A-4147-A177-3AD203B41FA5}">
                      <a16:colId xmlns:a16="http://schemas.microsoft.com/office/drawing/2014/main" val="1902344659"/>
                    </a:ext>
                  </a:extLst>
                </a:gridCol>
                <a:gridCol w="1151255">
                  <a:extLst>
                    <a:ext uri="{9D8B030D-6E8A-4147-A177-3AD203B41FA5}">
                      <a16:colId xmlns:a16="http://schemas.microsoft.com/office/drawing/2014/main" val="2557968542"/>
                    </a:ext>
                  </a:extLst>
                </a:gridCol>
                <a:gridCol w="1151255">
                  <a:extLst>
                    <a:ext uri="{9D8B030D-6E8A-4147-A177-3AD203B41FA5}">
                      <a16:colId xmlns:a16="http://schemas.microsoft.com/office/drawing/2014/main" val="2527392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Product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Price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Material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Work (min USD)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Profit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30674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36 min (6 USD)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50-20-6=24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27746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solidFill>
                            <a:schemeClr val="accent4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endParaRPr lang="cs-CZ" sz="1100" dirty="0">
                        <a:solidFill>
                          <a:schemeClr val="accent4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38 min (6,33 USD)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50-25-6,33=18,67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83309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7030A0"/>
                          </a:solidFill>
                          <a:effectLst/>
                        </a:rPr>
                        <a:t>R</a:t>
                      </a:r>
                      <a:endParaRPr lang="cs-CZ" sz="11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35 min (5,83 USD)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55-25-5,83=24,17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157842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FF0000"/>
                          </a:solidFill>
                          <a:effectLst/>
                        </a:rPr>
                        <a:t>S</a:t>
                      </a:r>
                      <a:endParaRPr lang="cs-CZ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35 min (5,83 USD)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52-20-5,83=26,17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3534410"/>
                  </a:ext>
                </a:extLst>
              </a:tr>
            </a:tbl>
          </a:graphicData>
        </a:graphic>
      </p:graphicFrame>
      <p:sp>
        <p:nvSpPr>
          <p:cNvPr id="47" name="Rectangle 1"/>
          <p:cNvSpPr>
            <a:spLocks noChangeArrowheads="1"/>
          </p:cNvSpPr>
          <p:nvPr/>
        </p:nvSpPr>
        <p:spPr bwMode="auto">
          <a:xfrm>
            <a:off x="5217583" y="416467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5CA870E-7E45-4DA5-A68E-632088FBB138}"/>
              </a:ext>
            </a:extLst>
          </p:cNvPr>
          <p:cNvSpPr txBox="1"/>
          <p:nvPr/>
        </p:nvSpPr>
        <p:spPr>
          <a:xfrm>
            <a:off x="7145866" y="6241907"/>
            <a:ext cx="44941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 err="1"/>
              <a:t>Based</a:t>
            </a:r>
            <a:r>
              <a:rPr lang="cs-CZ" sz="1400" b="1" dirty="0"/>
              <a:t> on Prof. James R. Holt, Washington </a:t>
            </a:r>
            <a:r>
              <a:rPr lang="cs-CZ" sz="1400" b="1" dirty="0" err="1"/>
              <a:t>State</a:t>
            </a:r>
            <a:r>
              <a:rPr lang="cs-CZ" sz="1400" b="1" dirty="0"/>
              <a:t> University</a:t>
            </a:r>
          </a:p>
        </p:txBody>
      </p:sp>
    </p:spTree>
    <p:extLst>
      <p:ext uri="{BB962C8B-B14F-4D97-AF65-F5344CB8AC3E}">
        <p14:creationId xmlns:p14="http://schemas.microsoft.com/office/powerpoint/2010/main" val="256601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 smtClean="0"/>
              <a:t>Four</a:t>
            </a:r>
            <a:r>
              <a:rPr lang="cs-CZ" sz="3600" dirty="0" smtClean="0"/>
              <a:t> </a:t>
            </a:r>
            <a:r>
              <a:rPr lang="cs-CZ" sz="3600" dirty="0" err="1" smtClean="0"/>
              <a:t>different</a:t>
            </a:r>
            <a:r>
              <a:rPr lang="cs-CZ" sz="3600" dirty="0" smtClean="0"/>
              <a:t> </a:t>
            </a:r>
            <a:r>
              <a:rPr lang="cs-CZ" sz="3600" dirty="0" err="1" smtClean="0"/>
              <a:t>approaches</a:t>
            </a:r>
            <a:r>
              <a:rPr lang="cs-CZ" sz="3600" dirty="0" smtClean="0"/>
              <a:t> </a:t>
            </a:r>
            <a:r>
              <a:rPr lang="cs-CZ" sz="3600" dirty="0" err="1" smtClean="0"/>
              <a:t>how</a:t>
            </a:r>
            <a:r>
              <a:rPr lang="cs-CZ" sz="3600" dirty="0" smtClean="0"/>
              <a:t> to </a:t>
            </a:r>
            <a:r>
              <a:rPr lang="cs-CZ" sz="3600" dirty="0" err="1" smtClean="0"/>
              <a:t>solve</a:t>
            </a:r>
            <a:r>
              <a:rPr lang="cs-CZ" sz="3600" dirty="0" smtClean="0"/>
              <a:t> </a:t>
            </a:r>
            <a:r>
              <a:rPr lang="cs-CZ" sz="3600" dirty="0" err="1" smtClean="0"/>
              <a:t>the</a:t>
            </a:r>
            <a:r>
              <a:rPr lang="cs-CZ" sz="3600" dirty="0" smtClean="0"/>
              <a:t> </a:t>
            </a:r>
            <a:r>
              <a:rPr lang="cs-CZ" sz="3600" dirty="0" err="1" smtClean="0"/>
              <a:t>product</a:t>
            </a:r>
            <a:r>
              <a:rPr lang="cs-CZ" sz="3600" dirty="0" smtClean="0"/>
              <a:t> mix </a:t>
            </a:r>
            <a:endParaRPr lang="cs-CZ" sz="36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6743" y="1614401"/>
            <a:ext cx="2484725" cy="189496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819" y="3785496"/>
            <a:ext cx="5272319" cy="1669126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13691" y="1614401"/>
            <a:ext cx="2533650" cy="1960072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18008" y="3785496"/>
            <a:ext cx="2143125" cy="214312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4162001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54108"/>
            <a:ext cx="10515600" cy="1325563"/>
          </a:xfrm>
        </p:spPr>
        <p:txBody>
          <a:bodyPr>
            <a:normAutofit/>
          </a:bodyPr>
          <a:lstStyle/>
          <a:p>
            <a:r>
              <a:rPr lang="cs-CZ" sz="3200" dirty="0" err="1"/>
              <a:t>Classic</a:t>
            </a:r>
            <a:r>
              <a:rPr lang="cs-CZ" sz="3200" dirty="0"/>
              <a:t> </a:t>
            </a:r>
            <a:r>
              <a:rPr lang="cs-CZ" sz="3200" dirty="0" err="1"/>
              <a:t>approach</a:t>
            </a:r>
            <a:r>
              <a:rPr lang="cs-CZ" sz="3200" dirty="0"/>
              <a:t> – </a:t>
            </a:r>
            <a:r>
              <a:rPr lang="cs-CZ" sz="3200" dirty="0" err="1"/>
              <a:t>highest</a:t>
            </a:r>
            <a:r>
              <a:rPr lang="cs-CZ" sz="3200" dirty="0"/>
              <a:t> </a:t>
            </a:r>
            <a:r>
              <a:rPr lang="cs-CZ" sz="3200" dirty="0" err="1"/>
              <a:t>margin</a:t>
            </a:r>
            <a:r>
              <a:rPr lang="cs-CZ" sz="3200" dirty="0"/>
              <a:t> </a:t>
            </a:r>
            <a:r>
              <a:rPr lang="cs-CZ" sz="3200" dirty="0" smtClean="0"/>
              <a:t>(</a:t>
            </a:r>
            <a:r>
              <a:rPr lang="cs-CZ" sz="3200" dirty="0" err="1" smtClean="0"/>
              <a:t>accounant</a:t>
            </a:r>
            <a:r>
              <a:rPr lang="cs-CZ" sz="3200" dirty="0" smtClean="0"/>
              <a:t>) – </a:t>
            </a:r>
            <a:r>
              <a:rPr lang="cs-CZ" sz="3200" b="1" dirty="0">
                <a:solidFill>
                  <a:srgbClr val="FF0000"/>
                </a:solidFill>
              </a:rPr>
              <a:t>S </a:t>
            </a:r>
            <a:r>
              <a:rPr lang="cs-CZ" sz="3200" b="1" dirty="0" err="1">
                <a:solidFill>
                  <a:srgbClr val="FF0000"/>
                </a:solidFill>
              </a:rPr>
              <a:t>product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cs-CZ" sz="2400" dirty="0">
                <a:ea typeface="ＭＳ Ｐゴシック" panose="020B0600070205080204" pitchFamily="34" charset="-128"/>
              </a:rPr>
              <a:t>52*16</a:t>
            </a:r>
            <a:r>
              <a:rPr lang="cs-CZ" altLang="cs-CZ" sz="2400" dirty="0">
                <a:ea typeface="ＭＳ Ｐゴシック" panose="020B0600070205080204" pitchFamily="34" charset="-128"/>
              </a:rPr>
              <a:t> </a:t>
            </a:r>
            <a:r>
              <a:rPr lang="cs-CZ" altLang="cs-CZ" sz="2400" dirty="0" err="1">
                <a:ea typeface="ＭＳ Ｐゴシック" panose="020B0600070205080204" pitchFamily="34" charset="-128"/>
              </a:rPr>
              <a:t>pcs</a:t>
            </a:r>
            <a:r>
              <a:rPr lang="en-US" altLang="cs-CZ" sz="2400" dirty="0">
                <a:ea typeface="ＭＳ Ｐゴシック" panose="020B0600070205080204" pitchFamily="34" charset="-128"/>
              </a:rPr>
              <a:t> - 20*</a:t>
            </a:r>
            <a:r>
              <a:rPr lang="en-US" altLang="cs-CZ" sz="24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16</a:t>
            </a:r>
            <a:r>
              <a:rPr lang="cs-CZ" altLang="cs-CZ" sz="2400" dirty="0">
                <a:ea typeface="ＭＳ Ｐゴシック" panose="020B0600070205080204" pitchFamily="34" charset="-128"/>
              </a:rPr>
              <a:t> </a:t>
            </a:r>
            <a:r>
              <a:rPr lang="cs-CZ" altLang="cs-CZ" sz="2400" dirty="0" err="1">
                <a:ea typeface="ＭＳ Ｐゴシック" panose="020B0600070205080204" pitchFamily="34" charset="-128"/>
              </a:rPr>
              <a:t>pcs</a:t>
            </a:r>
            <a:r>
              <a:rPr lang="en-US" altLang="cs-CZ" sz="2400" dirty="0">
                <a:ea typeface="ＭＳ Ｐゴシック" panose="020B0600070205080204" pitchFamily="34" charset="-128"/>
              </a:rPr>
              <a:t> - 2 workers*8 hours*10</a:t>
            </a:r>
            <a:r>
              <a:rPr lang="cs-CZ" altLang="cs-CZ" sz="2400" dirty="0">
                <a:ea typeface="ＭＳ Ｐゴシック" panose="020B0600070205080204" pitchFamily="34" charset="-128"/>
              </a:rPr>
              <a:t> USD</a:t>
            </a:r>
            <a:r>
              <a:rPr lang="en-US" altLang="cs-CZ" sz="2400" dirty="0">
                <a:ea typeface="ＭＳ Ｐゴシック" panose="020B0600070205080204" pitchFamily="34" charset="-128"/>
              </a:rPr>
              <a:t>/hour = </a:t>
            </a:r>
            <a:r>
              <a:rPr lang="en-US" altLang="cs-CZ" sz="2400" u="sng" dirty="0">
                <a:ea typeface="ＭＳ Ｐゴシック" panose="020B0600070205080204" pitchFamily="34" charset="-128"/>
              </a:rPr>
              <a:t>352 </a:t>
            </a:r>
            <a:r>
              <a:rPr lang="cs-CZ" altLang="cs-CZ" sz="2400" u="sng" dirty="0">
                <a:ea typeface="ＭＳ Ｐゴシック" panose="020B0600070205080204" pitchFamily="34" charset="-128"/>
              </a:rPr>
              <a:t>USD</a:t>
            </a:r>
            <a:r>
              <a:rPr lang="en-US" altLang="cs-CZ" sz="2400" u="sng" dirty="0">
                <a:ea typeface="ＭＳ Ｐゴシック" panose="020B0600070205080204" pitchFamily="34" charset="-128"/>
              </a:rPr>
              <a:t>/day</a:t>
            </a:r>
            <a:endParaRPr lang="en-US" altLang="cs-CZ" sz="2400" dirty="0">
              <a:ea typeface="ＭＳ Ｐゴシック" panose="020B0600070205080204" pitchFamily="34" charset="-128"/>
            </a:endParaRPr>
          </a:p>
          <a:p>
            <a:r>
              <a:rPr lang="cs-CZ" sz="2400" dirty="0" err="1"/>
              <a:t>Where</a:t>
            </a:r>
            <a:r>
              <a:rPr lang="cs-CZ" sz="2400" dirty="0"/>
              <a:t> </a:t>
            </a:r>
            <a:r>
              <a:rPr lang="cs-CZ" sz="2400" dirty="0">
                <a:solidFill>
                  <a:srgbClr val="FF0000"/>
                </a:solidFill>
              </a:rPr>
              <a:t>16</a:t>
            </a:r>
            <a:r>
              <a:rPr lang="cs-CZ" sz="2400" dirty="0"/>
              <a:t>= 480/30=16 = 480/(20+10)</a:t>
            </a:r>
          </a:p>
          <a:p>
            <a:r>
              <a:rPr lang="cs-CZ" sz="2400" dirty="0"/>
              <a:t>20+ 10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capacity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machine</a:t>
            </a:r>
            <a:r>
              <a:rPr lang="cs-CZ" sz="2400" dirty="0"/>
              <a:t> B to </a:t>
            </a:r>
            <a:r>
              <a:rPr lang="cs-CZ" sz="2400" dirty="0" err="1"/>
              <a:t>produce</a:t>
            </a:r>
            <a:r>
              <a:rPr lang="cs-CZ" sz="2400" dirty="0"/>
              <a:t> S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024" y="3594030"/>
            <a:ext cx="2484725" cy="1894965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8503632" y="2633477"/>
            <a:ext cx="1388226" cy="47382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Machine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 (10)</a:t>
            </a:r>
          </a:p>
        </p:txBody>
      </p:sp>
      <p:sp>
        <p:nvSpPr>
          <p:cNvPr id="6" name="Obdélník 5"/>
          <p:cNvSpPr/>
          <p:nvPr/>
        </p:nvSpPr>
        <p:spPr>
          <a:xfrm>
            <a:off x="6850785" y="3424571"/>
            <a:ext cx="1388226" cy="47382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Machine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  (20)</a:t>
            </a:r>
          </a:p>
        </p:txBody>
      </p:sp>
      <p:cxnSp>
        <p:nvCxnSpPr>
          <p:cNvPr id="7" name="Přímá spojnice se šipkou 6"/>
          <p:cNvCxnSpPr>
            <a:endCxn id="5" idx="2"/>
          </p:cNvCxnSpPr>
          <p:nvPr/>
        </p:nvCxnSpPr>
        <p:spPr>
          <a:xfrm flipV="1">
            <a:off x="7770727" y="3107303"/>
            <a:ext cx="1427018" cy="3290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8148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Marketing </a:t>
            </a:r>
            <a:r>
              <a:rPr lang="cs-CZ" sz="3600" dirty="0" err="1"/>
              <a:t>approach</a:t>
            </a:r>
            <a:r>
              <a:rPr lang="cs-CZ" sz="3600" dirty="0"/>
              <a:t> – </a:t>
            </a:r>
            <a:r>
              <a:rPr lang="cs-CZ" sz="3600" dirty="0" err="1"/>
              <a:t>highest</a:t>
            </a:r>
            <a:r>
              <a:rPr lang="cs-CZ" sz="3600" dirty="0"/>
              <a:t> </a:t>
            </a:r>
            <a:r>
              <a:rPr lang="cs-CZ" sz="3600" dirty="0" err="1"/>
              <a:t>selling</a:t>
            </a:r>
            <a:r>
              <a:rPr lang="cs-CZ" sz="3600" dirty="0"/>
              <a:t> </a:t>
            </a:r>
            <a:r>
              <a:rPr lang="cs-CZ" sz="3600" dirty="0" err="1"/>
              <a:t>price</a:t>
            </a:r>
            <a:r>
              <a:rPr lang="cs-CZ" sz="3600" dirty="0"/>
              <a:t> </a:t>
            </a:r>
            <a:r>
              <a:rPr lang="cs-CZ" sz="3200" b="1" dirty="0">
                <a:solidFill>
                  <a:srgbClr val="7030A0"/>
                </a:solidFill>
              </a:rPr>
              <a:t>R </a:t>
            </a:r>
            <a:r>
              <a:rPr lang="cs-CZ" sz="3200" b="1" dirty="0" err="1">
                <a:solidFill>
                  <a:srgbClr val="7030A0"/>
                </a:solidFill>
              </a:rPr>
              <a:t>product</a:t>
            </a:r>
            <a:endParaRPr lang="cs-CZ" sz="3200" b="1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cs-CZ" sz="2400" dirty="0">
                <a:ea typeface="ＭＳ Ｐゴシック" panose="020B0600070205080204" pitchFamily="34" charset="-128"/>
              </a:rPr>
              <a:t>5</a:t>
            </a:r>
            <a:r>
              <a:rPr lang="cs-CZ" altLang="cs-CZ" sz="2400" dirty="0">
                <a:ea typeface="ＭＳ Ｐゴシック" panose="020B0600070205080204" pitchFamily="34" charset="-128"/>
              </a:rPr>
              <a:t>5</a:t>
            </a:r>
            <a:r>
              <a:rPr lang="en-US" altLang="cs-CZ" sz="2400" dirty="0">
                <a:ea typeface="ＭＳ Ｐゴシック" panose="020B0600070205080204" pitchFamily="34" charset="-128"/>
              </a:rPr>
              <a:t>*16</a:t>
            </a:r>
            <a:r>
              <a:rPr lang="cs-CZ" altLang="cs-CZ" sz="2400" dirty="0">
                <a:ea typeface="ＭＳ Ｐゴシック" panose="020B0600070205080204" pitchFamily="34" charset="-128"/>
              </a:rPr>
              <a:t> </a:t>
            </a:r>
            <a:r>
              <a:rPr lang="cs-CZ" altLang="cs-CZ" sz="2400" dirty="0" err="1">
                <a:ea typeface="ＭＳ Ｐゴシック" panose="020B0600070205080204" pitchFamily="34" charset="-128"/>
              </a:rPr>
              <a:t>pcs</a:t>
            </a:r>
            <a:r>
              <a:rPr lang="en-US" altLang="cs-CZ" sz="2400" dirty="0">
                <a:ea typeface="ＭＳ Ｐゴシック" panose="020B0600070205080204" pitchFamily="34" charset="-128"/>
              </a:rPr>
              <a:t> - 2</a:t>
            </a:r>
            <a:r>
              <a:rPr lang="cs-CZ" altLang="cs-CZ" sz="2400" dirty="0">
                <a:ea typeface="ＭＳ Ｐゴシック" panose="020B0600070205080204" pitchFamily="34" charset="-128"/>
              </a:rPr>
              <a:t>5</a:t>
            </a:r>
            <a:r>
              <a:rPr lang="en-US" altLang="cs-CZ" sz="2400" dirty="0">
                <a:ea typeface="ＭＳ Ｐゴシック" panose="020B0600070205080204" pitchFamily="34" charset="-128"/>
              </a:rPr>
              <a:t>*16</a:t>
            </a:r>
            <a:r>
              <a:rPr lang="cs-CZ" altLang="cs-CZ" sz="2400" dirty="0">
                <a:ea typeface="ＭＳ Ｐゴシック" panose="020B0600070205080204" pitchFamily="34" charset="-128"/>
              </a:rPr>
              <a:t> </a:t>
            </a:r>
            <a:r>
              <a:rPr lang="cs-CZ" altLang="cs-CZ" sz="2400" dirty="0" err="1">
                <a:ea typeface="ＭＳ Ｐゴシック" panose="020B0600070205080204" pitchFamily="34" charset="-128"/>
              </a:rPr>
              <a:t>pcs</a:t>
            </a:r>
            <a:r>
              <a:rPr lang="en-US" altLang="cs-CZ" sz="2400" dirty="0">
                <a:ea typeface="ＭＳ Ｐゴシック" panose="020B0600070205080204" pitchFamily="34" charset="-128"/>
              </a:rPr>
              <a:t> - 2 workers*8 hours*10</a:t>
            </a:r>
            <a:r>
              <a:rPr lang="cs-CZ" altLang="cs-CZ" sz="2400" dirty="0">
                <a:ea typeface="ＭＳ Ｐゴシック" panose="020B0600070205080204" pitchFamily="34" charset="-128"/>
              </a:rPr>
              <a:t> USD</a:t>
            </a:r>
            <a:r>
              <a:rPr lang="en-US" altLang="cs-CZ" sz="2400" dirty="0">
                <a:ea typeface="ＭＳ Ｐゴシック" panose="020B0600070205080204" pitchFamily="34" charset="-128"/>
              </a:rPr>
              <a:t>/hour = </a:t>
            </a:r>
            <a:r>
              <a:rPr lang="en-US" altLang="cs-CZ" sz="2400" u="sng" dirty="0">
                <a:ea typeface="ＭＳ Ｐゴシック" panose="020B0600070205080204" pitchFamily="34" charset="-128"/>
              </a:rPr>
              <a:t>3</a:t>
            </a:r>
            <a:r>
              <a:rPr lang="cs-CZ" altLang="cs-CZ" sz="2400" u="sng" dirty="0">
                <a:ea typeface="ＭＳ Ｐゴシック" panose="020B0600070205080204" pitchFamily="34" charset="-128"/>
              </a:rPr>
              <a:t>20</a:t>
            </a:r>
            <a:r>
              <a:rPr lang="en-US" altLang="cs-CZ" sz="2400" u="sng" dirty="0">
                <a:ea typeface="ＭＳ Ｐゴシック" panose="020B0600070205080204" pitchFamily="34" charset="-128"/>
              </a:rPr>
              <a:t> </a:t>
            </a:r>
            <a:r>
              <a:rPr lang="cs-CZ" altLang="cs-CZ" sz="2400" u="sng" dirty="0">
                <a:ea typeface="ＭＳ Ｐゴシック" panose="020B0600070205080204" pitchFamily="34" charset="-128"/>
              </a:rPr>
              <a:t>USD</a:t>
            </a:r>
            <a:r>
              <a:rPr lang="en-US" altLang="cs-CZ" sz="2400" u="sng" dirty="0">
                <a:ea typeface="ＭＳ Ｐゴシック" panose="020B0600070205080204" pitchFamily="34" charset="-128"/>
              </a:rPr>
              <a:t>/day</a:t>
            </a:r>
            <a:endParaRPr lang="en-US" altLang="cs-CZ" sz="2400" dirty="0">
              <a:ea typeface="ＭＳ Ｐゴシック" panose="020B0600070205080204" pitchFamily="34" charset="-128"/>
            </a:endParaRPr>
          </a:p>
          <a:p>
            <a:r>
              <a:rPr lang="cs-CZ" sz="2400" dirty="0" err="1"/>
              <a:t>Where</a:t>
            </a:r>
            <a:r>
              <a:rPr lang="cs-CZ" sz="2400" dirty="0"/>
              <a:t> 16= 480/30=16 = 480/(20+10)</a:t>
            </a:r>
          </a:p>
          <a:p>
            <a:r>
              <a:rPr lang="cs-CZ" sz="2400" dirty="0"/>
              <a:t>20+ 10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capacity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machine</a:t>
            </a:r>
            <a:r>
              <a:rPr lang="cs-CZ" sz="2400" dirty="0"/>
              <a:t> B to </a:t>
            </a:r>
            <a:r>
              <a:rPr lang="cs-CZ" sz="2400" dirty="0" err="1"/>
              <a:t>produce</a:t>
            </a:r>
            <a:r>
              <a:rPr lang="cs-CZ" sz="2400" dirty="0"/>
              <a:t> R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0915" y="3537469"/>
            <a:ext cx="2533650" cy="1960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140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err="1"/>
              <a:t>Production</a:t>
            </a:r>
            <a:r>
              <a:rPr lang="cs-CZ" sz="3200" dirty="0"/>
              <a:t> </a:t>
            </a:r>
            <a:r>
              <a:rPr lang="cs-CZ" sz="3200" dirty="0" err="1"/>
              <a:t>approach</a:t>
            </a:r>
            <a:r>
              <a:rPr lang="cs-CZ" sz="3200" dirty="0"/>
              <a:t> – </a:t>
            </a:r>
            <a:r>
              <a:rPr lang="cs-CZ" sz="3200" dirty="0" err="1"/>
              <a:t>highest</a:t>
            </a:r>
            <a:r>
              <a:rPr lang="cs-CZ" sz="3200" dirty="0"/>
              <a:t> </a:t>
            </a:r>
            <a:r>
              <a:rPr lang="cs-CZ" sz="3200" dirty="0" err="1"/>
              <a:t>machine</a:t>
            </a:r>
            <a:r>
              <a:rPr lang="cs-CZ" sz="3200" dirty="0"/>
              <a:t> </a:t>
            </a:r>
            <a:r>
              <a:rPr lang="cs-CZ" sz="3200" dirty="0" err="1"/>
              <a:t>efficiency</a:t>
            </a:r>
            <a:r>
              <a:rPr lang="cs-CZ" sz="3200" dirty="0"/>
              <a:t> </a:t>
            </a:r>
            <a:r>
              <a:rPr lang="cs-CZ" sz="3200" b="1" dirty="0" smtClean="0">
                <a:solidFill>
                  <a:srgbClr val="FFC000"/>
                </a:solidFill>
              </a:rPr>
              <a:t>Q </a:t>
            </a:r>
            <a:r>
              <a:rPr lang="cs-CZ" sz="3200" b="1" dirty="0" err="1" smtClean="0">
                <a:solidFill>
                  <a:srgbClr val="FFC000"/>
                </a:solidFill>
              </a:rPr>
              <a:t>product</a:t>
            </a:r>
            <a:r>
              <a:rPr lang="cs-CZ" sz="3200" b="1" dirty="0" smtClean="0">
                <a:solidFill>
                  <a:srgbClr val="FFC000"/>
                </a:solidFill>
              </a:rPr>
              <a:t> </a:t>
            </a:r>
            <a:endParaRPr lang="cs-CZ" sz="3200" b="1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cs-CZ" sz="2400" dirty="0">
                <a:ea typeface="ＭＳ Ｐゴシック" panose="020B0600070205080204" pitchFamily="34" charset="-128"/>
              </a:rPr>
              <a:t>5</a:t>
            </a:r>
            <a:r>
              <a:rPr lang="cs-CZ" altLang="cs-CZ" sz="2400" dirty="0">
                <a:ea typeface="ＭＳ Ｐゴシック" panose="020B0600070205080204" pitchFamily="34" charset="-128"/>
              </a:rPr>
              <a:t>0</a:t>
            </a:r>
            <a:r>
              <a:rPr lang="en-US" altLang="cs-CZ" sz="2400" dirty="0">
                <a:ea typeface="ＭＳ Ｐゴシック" panose="020B0600070205080204" pitchFamily="34" charset="-128"/>
              </a:rPr>
              <a:t>*</a:t>
            </a:r>
            <a:r>
              <a:rPr lang="cs-CZ" altLang="cs-CZ" sz="2400" dirty="0">
                <a:ea typeface="ＭＳ Ｐゴシック" panose="020B0600070205080204" pitchFamily="34" charset="-128"/>
              </a:rPr>
              <a:t>24 </a:t>
            </a:r>
            <a:r>
              <a:rPr lang="cs-CZ" altLang="cs-CZ" sz="2400" dirty="0" err="1">
                <a:ea typeface="ＭＳ Ｐゴシック" panose="020B0600070205080204" pitchFamily="34" charset="-128"/>
              </a:rPr>
              <a:t>pcs</a:t>
            </a:r>
            <a:r>
              <a:rPr lang="en-US" altLang="cs-CZ" sz="2400" dirty="0">
                <a:ea typeface="ＭＳ Ｐゴシック" panose="020B0600070205080204" pitchFamily="34" charset="-128"/>
              </a:rPr>
              <a:t> - 2</a:t>
            </a:r>
            <a:r>
              <a:rPr lang="cs-CZ" altLang="cs-CZ" sz="2400" dirty="0">
                <a:ea typeface="ＭＳ Ｐゴシック" panose="020B0600070205080204" pitchFamily="34" charset="-128"/>
              </a:rPr>
              <a:t>5</a:t>
            </a:r>
            <a:r>
              <a:rPr lang="en-US" altLang="cs-CZ" sz="2400" dirty="0">
                <a:ea typeface="ＭＳ Ｐゴシック" panose="020B0600070205080204" pitchFamily="34" charset="-128"/>
              </a:rPr>
              <a:t>*</a:t>
            </a:r>
            <a:r>
              <a:rPr lang="cs-CZ" altLang="cs-CZ" sz="2400" dirty="0">
                <a:ea typeface="ＭＳ Ｐゴシック" panose="020B0600070205080204" pitchFamily="34" charset="-128"/>
              </a:rPr>
              <a:t>24 </a:t>
            </a:r>
            <a:r>
              <a:rPr lang="cs-CZ" altLang="cs-CZ" sz="2400" dirty="0" err="1">
                <a:ea typeface="ＭＳ Ｐゴシック" panose="020B0600070205080204" pitchFamily="34" charset="-128"/>
              </a:rPr>
              <a:t>pcs</a:t>
            </a:r>
            <a:r>
              <a:rPr lang="en-US" altLang="cs-CZ" sz="2400" dirty="0">
                <a:ea typeface="ＭＳ Ｐゴシック" panose="020B0600070205080204" pitchFamily="34" charset="-128"/>
              </a:rPr>
              <a:t> - 2 workers*8 hours*10</a:t>
            </a:r>
            <a:r>
              <a:rPr lang="cs-CZ" altLang="cs-CZ" sz="2400" dirty="0">
                <a:ea typeface="ＭＳ Ｐゴシック" panose="020B0600070205080204" pitchFamily="34" charset="-128"/>
              </a:rPr>
              <a:t> USD</a:t>
            </a:r>
            <a:r>
              <a:rPr lang="en-US" altLang="cs-CZ" sz="2400" dirty="0">
                <a:ea typeface="ＭＳ Ｐゴシック" panose="020B0600070205080204" pitchFamily="34" charset="-128"/>
              </a:rPr>
              <a:t>/hour = </a:t>
            </a:r>
            <a:r>
              <a:rPr lang="cs-CZ" altLang="cs-CZ" sz="2400" dirty="0">
                <a:ea typeface="ＭＳ Ｐゴシック" panose="020B0600070205080204" pitchFamily="34" charset="-128"/>
              </a:rPr>
              <a:t>440</a:t>
            </a:r>
            <a:r>
              <a:rPr lang="en-US" altLang="cs-CZ" sz="2400" u="sng" dirty="0">
                <a:ea typeface="ＭＳ Ｐゴシック" panose="020B0600070205080204" pitchFamily="34" charset="-128"/>
              </a:rPr>
              <a:t> </a:t>
            </a:r>
            <a:r>
              <a:rPr lang="cs-CZ" altLang="cs-CZ" sz="2400" u="sng" dirty="0">
                <a:ea typeface="ＭＳ Ｐゴシック" panose="020B0600070205080204" pitchFamily="34" charset="-128"/>
              </a:rPr>
              <a:t>USD</a:t>
            </a:r>
            <a:r>
              <a:rPr lang="en-US" altLang="cs-CZ" sz="2400" u="sng" dirty="0">
                <a:ea typeface="ＭＳ Ｐゴシック" panose="020B0600070205080204" pitchFamily="34" charset="-128"/>
              </a:rPr>
              <a:t>/day</a:t>
            </a:r>
            <a:endParaRPr lang="en-US" altLang="cs-CZ" sz="2400" dirty="0">
              <a:ea typeface="ＭＳ Ｐゴシック" panose="020B0600070205080204" pitchFamily="34" charset="-128"/>
            </a:endParaRPr>
          </a:p>
          <a:p>
            <a:r>
              <a:rPr lang="cs-CZ" sz="2400" dirty="0" err="1"/>
              <a:t>Where</a:t>
            </a:r>
            <a:r>
              <a:rPr lang="cs-CZ" sz="2400" dirty="0"/>
              <a:t> 24= 480/20</a:t>
            </a:r>
          </a:p>
          <a:p>
            <a:r>
              <a:rPr lang="cs-CZ" sz="2400" dirty="0"/>
              <a:t>20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capacity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machine</a:t>
            </a:r>
            <a:r>
              <a:rPr lang="cs-CZ" sz="2400" dirty="0"/>
              <a:t> B  to </a:t>
            </a:r>
            <a:r>
              <a:rPr lang="cs-CZ" sz="2400" dirty="0" err="1"/>
              <a:t>produce</a:t>
            </a:r>
            <a:r>
              <a:rPr lang="cs-CZ" sz="2400" dirty="0"/>
              <a:t> Q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819" y="3785496"/>
            <a:ext cx="5272319" cy="1669126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7755758" y="3311670"/>
            <a:ext cx="1388226" cy="47382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Machine</a:t>
            </a:r>
            <a:r>
              <a:rPr lang="cs-CZ" sz="1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  (20)</a:t>
            </a:r>
          </a:p>
        </p:txBody>
      </p:sp>
    </p:spTree>
    <p:extLst>
      <p:ext uri="{BB962C8B-B14F-4D97-AF65-F5344CB8AC3E}">
        <p14:creationId xmlns:p14="http://schemas.microsoft.com/office/powerpoint/2010/main" val="1021903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TOC </a:t>
            </a:r>
            <a:r>
              <a:rPr lang="cs-CZ" sz="3600" dirty="0" err="1"/>
              <a:t>approach</a:t>
            </a:r>
            <a:r>
              <a:rPr lang="cs-CZ" sz="3600" dirty="0"/>
              <a:t> – </a:t>
            </a:r>
            <a:r>
              <a:rPr lang="cs-CZ" sz="3600" dirty="0" err="1"/>
              <a:t>highest</a:t>
            </a:r>
            <a:r>
              <a:rPr lang="cs-CZ" sz="3600" dirty="0"/>
              <a:t> use </a:t>
            </a:r>
            <a:r>
              <a:rPr lang="cs-CZ" sz="3600" dirty="0" err="1"/>
              <a:t>of</a:t>
            </a:r>
            <a:r>
              <a:rPr lang="cs-CZ" sz="3600" dirty="0"/>
              <a:t> </a:t>
            </a:r>
            <a:r>
              <a:rPr lang="cs-CZ" sz="3600" dirty="0" err="1"/>
              <a:t>bottleneck</a:t>
            </a:r>
            <a:r>
              <a:rPr lang="cs-CZ" sz="3600" dirty="0"/>
              <a:t>  </a:t>
            </a:r>
            <a:r>
              <a:rPr lang="cs-CZ" sz="3200" b="1" dirty="0"/>
              <a:t>P </a:t>
            </a:r>
            <a:r>
              <a:rPr lang="cs-CZ" sz="3200" b="1" dirty="0" err="1"/>
              <a:t>product</a:t>
            </a:r>
            <a:r>
              <a:rPr lang="cs-CZ" sz="3200" b="1" dirty="0"/>
              <a:t> 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cs-CZ" sz="2400" dirty="0">
                <a:ea typeface="ＭＳ Ｐゴシック" panose="020B0600070205080204" pitchFamily="34" charset="-128"/>
              </a:rPr>
              <a:t>5</a:t>
            </a:r>
            <a:r>
              <a:rPr lang="cs-CZ" altLang="cs-CZ" sz="2400" dirty="0">
                <a:ea typeface="ＭＳ Ｐゴシック" panose="020B0600070205080204" pitchFamily="34" charset="-128"/>
              </a:rPr>
              <a:t>0</a:t>
            </a:r>
            <a:r>
              <a:rPr lang="en-US" altLang="cs-CZ" sz="2400" dirty="0">
                <a:ea typeface="ＭＳ Ｐゴシック" panose="020B0600070205080204" pitchFamily="34" charset="-128"/>
              </a:rPr>
              <a:t>*</a:t>
            </a:r>
            <a:r>
              <a:rPr lang="cs-CZ" altLang="cs-CZ" sz="2400" dirty="0">
                <a:ea typeface="ＭＳ Ｐゴシック" panose="020B0600070205080204" pitchFamily="34" charset="-128"/>
              </a:rPr>
              <a:t>24 </a:t>
            </a:r>
            <a:r>
              <a:rPr lang="cs-CZ" altLang="cs-CZ" sz="2400" dirty="0" err="1">
                <a:ea typeface="ＭＳ Ｐゴシック" panose="020B0600070205080204" pitchFamily="34" charset="-128"/>
              </a:rPr>
              <a:t>pcs</a:t>
            </a:r>
            <a:r>
              <a:rPr lang="en-US" altLang="cs-CZ" sz="2400" dirty="0">
                <a:ea typeface="ＭＳ Ｐゴシック" panose="020B0600070205080204" pitchFamily="34" charset="-128"/>
              </a:rPr>
              <a:t> - 2</a:t>
            </a:r>
            <a:r>
              <a:rPr lang="cs-CZ" altLang="cs-CZ" sz="2400" dirty="0">
                <a:ea typeface="ＭＳ Ｐゴシック" panose="020B0600070205080204" pitchFamily="34" charset="-128"/>
              </a:rPr>
              <a:t>0</a:t>
            </a:r>
            <a:r>
              <a:rPr lang="en-US" altLang="cs-CZ" sz="2400" dirty="0">
                <a:ea typeface="ＭＳ Ｐゴシック" panose="020B0600070205080204" pitchFamily="34" charset="-128"/>
              </a:rPr>
              <a:t>*</a:t>
            </a:r>
            <a:r>
              <a:rPr lang="cs-CZ" altLang="cs-CZ" sz="2400" dirty="0">
                <a:ea typeface="ＭＳ Ｐゴシック" panose="020B0600070205080204" pitchFamily="34" charset="-128"/>
              </a:rPr>
              <a:t>24 </a:t>
            </a:r>
            <a:r>
              <a:rPr lang="cs-CZ" altLang="cs-CZ" sz="2400" dirty="0" err="1">
                <a:ea typeface="ＭＳ Ｐゴシック" panose="020B0600070205080204" pitchFamily="34" charset="-128"/>
              </a:rPr>
              <a:t>pcs</a:t>
            </a:r>
            <a:r>
              <a:rPr lang="en-US" altLang="cs-CZ" sz="2400" dirty="0">
                <a:ea typeface="ＭＳ Ｐゴシック" panose="020B0600070205080204" pitchFamily="34" charset="-128"/>
              </a:rPr>
              <a:t> - 2 workers*8 hours*10</a:t>
            </a:r>
            <a:r>
              <a:rPr lang="cs-CZ" altLang="cs-CZ" sz="2400" dirty="0">
                <a:ea typeface="ＭＳ Ｐゴシック" panose="020B0600070205080204" pitchFamily="34" charset="-128"/>
              </a:rPr>
              <a:t> USD</a:t>
            </a:r>
            <a:r>
              <a:rPr lang="en-US" altLang="cs-CZ" sz="2400" dirty="0">
                <a:ea typeface="ＭＳ Ｐゴシック" panose="020B0600070205080204" pitchFamily="34" charset="-128"/>
              </a:rPr>
              <a:t>/hour = </a:t>
            </a:r>
            <a:r>
              <a:rPr lang="cs-CZ" altLang="cs-CZ" sz="2400" dirty="0">
                <a:ea typeface="ＭＳ Ｐゴシック" panose="020B0600070205080204" pitchFamily="34" charset="-128"/>
              </a:rPr>
              <a:t>560</a:t>
            </a:r>
            <a:r>
              <a:rPr lang="en-US" altLang="cs-CZ" sz="2400" u="sng" dirty="0">
                <a:ea typeface="ＭＳ Ｐゴシック" panose="020B0600070205080204" pitchFamily="34" charset="-128"/>
              </a:rPr>
              <a:t> </a:t>
            </a:r>
            <a:r>
              <a:rPr lang="cs-CZ" altLang="cs-CZ" sz="2400" u="sng" dirty="0">
                <a:ea typeface="ＭＳ Ｐゴシック" panose="020B0600070205080204" pitchFamily="34" charset="-128"/>
              </a:rPr>
              <a:t>USD</a:t>
            </a:r>
            <a:r>
              <a:rPr lang="en-US" altLang="cs-CZ" sz="2400" u="sng" dirty="0">
                <a:ea typeface="ＭＳ Ｐゴシック" panose="020B0600070205080204" pitchFamily="34" charset="-128"/>
              </a:rPr>
              <a:t>/day</a:t>
            </a:r>
            <a:endParaRPr lang="en-US" altLang="cs-CZ" sz="2400" dirty="0">
              <a:ea typeface="ＭＳ Ｐゴシック" panose="020B0600070205080204" pitchFamily="34" charset="-128"/>
            </a:endParaRPr>
          </a:p>
          <a:p>
            <a:r>
              <a:rPr lang="cs-CZ" sz="2400" dirty="0" err="1"/>
              <a:t>Where</a:t>
            </a:r>
            <a:r>
              <a:rPr lang="cs-CZ" sz="2400" dirty="0"/>
              <a:t> 24= 480/20</a:t>
            </a:r>
          </a:p>
          <a:p>
            <a:r>
              <a:rPr lang="cs-CZ" sz="2400" dirty="0"/>
              <a:t>20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capacity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machine</a:t>
            </a:r>
            <a:r>
              <a:rPr lang="cs-CZ" sz="2400" dirty="0"/>
              <a:t> B to </a:t>
            </a:r>
            <a:r>
              <a:rPr lang="cs-CZ" sz="2400" dirty="0" err="1"/>
              <a:t>produce</a:t>
            </a:r>
            <a:r>
              <a:rPr lang="cs-CZ" sz="2400" dirty="0"/>
              <a:t> P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7208" y="3512118"/>
            <a:ext cx="2143125" cy="214312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4145605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49E0B1-5EAE-4203-AD08-30E611B08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99B8D8-A12F-4047-AEF4-B1F8DE6B2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31775" indent="-231775">
              <a:tabLst>
                <a:tab pos="4117975" algn="l"/>
                <a:tab pos="5483225" algn="l"/>
                <a:tab pos="6462713" algn="l"/>
              </a:tabLst>
            </a:pPr>
            <a:r>
              <a:rPr lang="en-GB" altLang="cs-CZ" sz="2400" dirty="0">
                <a:ea typeface="ＭＳ Ｐゴシック" panose="020B0600070205080204" pitchFamily="34" charset="-128"/>
              </a:rPr>
              <a:t>Accounting approach 	S	$352		100%</a:t>
            </a:r>
          </a:p>
          <a:p>
            <a:pPr marL="231775" indent="-231775">
              <a:tabLst>
                <a:tab pos="4117975" algn="l"/>
                <a:tab pos="5483225" algn="l"/>
                <a:tab pos="6462713" algn="l"/>
              </a:tabLst>
            </a:pPr>
            <a:r>
              <a:rPr lang="en-GB" altLang="cs-CZ" sz="2400" dirty="0">
                <a:ea typeface="ＭＳ Ｐゴシック" panose="020B0600070205080204" pitchFamily="34" charset="-128"/>
              </a:rPr>
              <a:t>Sales-Higher Sales Price 	R	$320  	  	90%</a:t>
            </a:r>
          </a:p>
          <a:p>
            <a:pPr marL="231775" indent="-231775">
              <a:tabLst>
                <a:tab pos="4117975" algn="l"/>
                <a:tab pos="5483225" algn="l"/>
                <a:tab pos="6462713" algn="l"/>
              </a:tabLst>
            </a:pPr>
            <a:r>
              <a:rPr lang="en-GB" altLang="cs-CZ" sz="2400" dirty="0">
                <a:ea typeface="ＭＳ Ｐゴシック" panose="020B0600070205080204" pitchFamily="34" charset="-128"/>
              </a:rPr>
              <a:t>Production-Efficiency	Q	$440 	 	125%</a:t>
            </a:r>
          </a:p>
          <a:p>
            <a:pPr marL="231775" indent="-231775">
              <a:tabLst>
                <a:tab pos="4117975" algn="l"/>
                <a:tab pos="5483225" algn="l"/>
                <a:tab pos="6462713" algn="l"/>
              </a:tabLst>
            </a:pPr>
            <a:r>
              <a:rPr lang="en-GB" altLang="cs-CZ" sz="24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TOC  approach</a:t>
            </a:r>
            <a:r>
              <a:rPr lang="en-US" altLang="cs-CZ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	</a:t>
            </a:r>
            <a:r>
              <a:rPr lang="cs-CZ" altLang="cs-CZ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P</a:t>
            </a:r>
            <a:r>
              <a:rPr lang="en-US" altLang="cs-CZ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	$560  	</a:t>
            </a:r>
            <a:r>
              <a:rPr lang="cs-CZ" altLang="cs-CZ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	</a:t>
            </a:r>
            <a:r>
              <a:rPr lang="en-US" altLang="cs-CZ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159%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484094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365</Words>
  <Application>Microsoft Office PowerPoint</Application>
  <PresentationFormat>Širokoúhlá obrazovka</PresentationFormat>
  <Paragraphs>75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ＭＳ Ｐゴシック</vt:lpstr>
      <vt:lpstr>Arial</vt:lpstr>
      <vt:lpstr>Calibri</vt:lpstr>
      <vt:lpstr>Calibri Light</vt:lpstr>
      <vt:lpstr>Times New Roman</vt:lpstr>
      <vt:lpstr>Motiv Office</vt:lpstr>
      <vt:lpstr>Product mix and TOC</vt:lpstr>
      <vt:lpstr>Prezentace aplikace PowerPoint</vt:lpstr>
      <vt:lpstr>Four different approaches how to solve the product mix </vt:lpstr>
      <vt:lpstr>Classic approach – highest margin (accounant) – S product</vt:lpstr>
      <vt:lpstr>Marketing approach – highest selling price R product</vt:lpstr>
      <vt:lpstr>Production approach – highest machine efficiency Q product </vt:lpstr>
      <vt:lpstr>TOC approach – highest use of bottleneck  P product </vt:lpstr>
      <vt:lpstr>Results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 and TOC</dc:title>
  <dc:creator>Jaromír Skorkovský</dc:creator>
  <cp:lastModifiedBy>Jaromír Skorkovský</cp:lastModifiedBy>
  <cp:revision>11</cp:revision>
  <dcterms:created xsi:type="dcterms:W3CDTF">2019-10-02T13:14:43Z</dcterms:created>
  <dcterms:modified xsi:type="dcterms:W3CDTF">2019-10-07T10:29:48Z</dcterms:modified>
</cp:coreProperties>
</file>