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F5BD-BCAE-4253-9606-F453AF79B5FF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D304-3DCD-4403-A655-CA7B10FBA2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2675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F5BD-BCAE-4253-9606-F453AF79B5FF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D304-3DCD-4403-A655-CA7B10FBA2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498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F5BD-BCAE-4253-9606-F453AF79B5FF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D304-3DCD-4403-A655-CA7B10FBA2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1462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F5BD-BCAE-4253-9606-F453AF79B5FF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D304-3DCD-4403-A655-CA7B10FBA2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694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F5BD-BCAE-4253-9606-F453AF79B5FF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D304-3DCD-4403-A655-CA7B10FBA2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73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F5BD-BCAE-4253-9606-F453AF79B5FF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D304-3DCD-4403-A655-CA7B10FBA2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367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F5BD-BCAE-4253-9606-F453AF79B5FF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D304-3DCD-4403-A655-CA7B10FBA2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45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F5BD-BCAE-4253-9606-F453AF79B5FF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D304-3DCD-4403-A655-CA7B10FBA2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669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F5BD-BCAE-4253-9606-F453AF79B5FF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D304-3DCD-4403-A655-CA7B10FBA2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8618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F5BD-BCAE-4253-9606-F453AF79B5FF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D304-3DCD-4403-A655-CA7B10FBA2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666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F5BD-BCAE-4253-9606-F453AF79B5FF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D304-3DCD-4403-A655-CA7B10FBA2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667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7F5BD-BCAE-4253-9606-F453AF79B5FF}" type="datetimeFigureOut">
              <a:rPr lang="cs-CZ" smtClean="0"/>
              <a:t>11.11.2019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1D304-3DCD-4403-A655-CA7B10FBA2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0627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Break-even</a:t>
            </a:r>
            <a:r>
              <a:rPr lang="cs-CZ" dirty="0" smtClean="0"/>
              <a:t> point </a:t>
            </a:r>
            <a:r>
              <a:rPr lang="cs-CZ" dirty="0" err="1" smtClean="0"/>
              <a:t>analysis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Jaromír Skorkovský </a:t>
            </a:r>
          </a:p>
          <a:p>
            <a:r>
              <a:rPr lang="cs-CZ" dirty="0" smtClean="0"/>
              <a:t>Department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corporate</a:t>
            </a:r>
            <a:r>
              <a:rPr lang="cs-CZ" dirty="0" smtClean="0"/>
              <a:t> </a:t>
            </a:r>
            <a:r>
              <a:rPr lang="cs-CZ" dirty="0" err="1" smtClean="0"/>
              <a:t>economy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483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representation </a:t>
            </a:r>
            <a:endParaRPr lang="en-US" dirty="0"/>
          </a:p>
        </p:txBody>
      </p:sp>
      <p:pic>
        <p:nvPicPr>
          <p:cNvPr id="4" name="Obrázek 3"/>
          <p:cNvPicPr/>
          <p:nvPr/>
        </p:nvPicPr>
        <p:blipFill>
          <a:blip r:embed="rId2"/>
          <a:stretch>
            <a:fillRect/>
          </a:stretch>
        </p:blipFill>
        <p:spPr>
          <a:xfrm>
            <a:off x="1044389" y="1547668"/>
            <a:ext cx="5760720" cy="381254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6" name="Přímá spojnice se šipkou 5"/>
          <p:cNvCxnSpPr/>
          <p:nvPr/>
        </p:nvCxnSpPr>
        <p:spPr>
          <a:xfrm flipH="1" flipV="1">
            <a:off x="1645920" y="1951348"/>
            <a:ext cx="13198" cy="2187020"/>
          </a:xfrm>
          <a:prstGeom prst="straightConnector1">
            <a:avLst/>
          </a:prstGeom>
          <a:ln w="127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1345477" y="4029695"/>
            <a:ext cx="683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>
                <a:solidFill>
                  <a:srgbClr val="00B050"/>
                </a:solidFill>
              </a:rPr>
              <a:t>Costs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420186" y="1951348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 x Q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223036" y="2971450"/>
            <a:ext cx="9825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b="1" dirty="0" smtClean="0"/>
              <a:t>F + VC = TC</a:t>
            </a:r>
            <a:endParaRPr lang="cs-CZ" sz="14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756804" y="3557633"/>
            <a:ext cx="439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VC</a:t>
            </a:r>
            <a:endParaRPr lang="cs-CZ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656969" y="4157399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F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41999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BEP- Basic Statements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938747"/>
            <a:ext cx="10515600" cy="4351338"/>
          </a:xfrm>
        </p:spPr>
        <p:txBody>
          <a:bodyPr>
            <a:noAutofit/>
          </a:bodyPr>
          <a:lstStyle/>
          <a:p>
            <a:r>
              <a:rPr lang="en-US" sz="2000" dirty="0" smtClean="0"/>
              <a:t>Break-Even Point (sometimes called break-even point) is the amount of product at which total costs are equal to total returns. From this point, the company or project begins to generate profit.</a:t>
            </a:r>
          </a:p>
          <a:p>
            <a:r>
              <a:rPr lang="en-US" sz="2000" dirty="0" smtClean="0"/>
              <a:t>The break-even point, in its classic form, tells you how much product to sell to generate profit. It is a volume indicator.</a:t>
            </a:r>
          </a:p>
          <a:p>
            <a:r>
              <a:rPr lang="en-US" sz="2000" dirty="0" smtClean="0"/>
              <a:t>The break-even point in related currency thus basically means 0. </a:t>
            </a:r>
          </a:p>
          <a:p>
            <a:r>
              <a:rPr lang="en-US" sz="2000" dirty="0" smtClean="0"/>
              <a:t>In the next slides, we present a formula, where it is also possible to incorporate the required rate of profit (in related currency) into the calculation. </a:t>
            </a:r>
          </a:p>
          <a:p>
            <a:r>
              <a:rPr lang="en-US" sz="2000" dirty="0" smtClean="0"/>
              <a:t>As a result, we will shift to the right along the X-axis (sales volume) in the graph and the resulting Q (X pieces) will be higher than at the "classic" break-even point, where the profit is zero.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22529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Calculation</a:t>
            </a:r>
            <a:r>
              <a:rPr lang="cs-CZ" dirty="0" smtClean="0"/>
              <a:t>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basic calculation of the </a:t>
            </a:r>
            <a:r>
              <a:rPr lang="en-US" sz="2000" b="1" dirty="0" smtClean="0"/>
              <a:t>break-even point </a:t>
            </a:r>
            <a:r>
              <a:rPr lang="en-US" sz="2000" dirty="0" smtClean="0"/>
              <a:t>is not complicated. All you have to do is put together the Price, Costs and possibly the Required profit.</a:t>
            </a:r>
          </a:p>
          <a:p>
            <a:r>
              <a:rPr lang="en-US" sz="2000" dirty="0" smtClean="0"/>
              <a:t>However, the challenge is to get to these aggregated variables. The data for partial calculations are obtained utilizing financial analysis, using data from accounting. Good financial management considers the break-even point analysis to be an absolute must. It is not just a “lesson from microeconomics” or “theoretical exercise”  </a:t>
            </a:r>
            <a:endParaRPr lang="en-US" sz="20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9390" y="3407572"/>
            <a:ext cx="4885714" cy="3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584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Calculation</a:t>
            </a:r>
            <a:r>
              <a:rPr lang="cs-CZ" dirty="0" smtClean="0"/>
              <a:t> II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941922" y="2356701"/>
            <a:ext cx="412446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Profit</a:t>
            </a:r>
            <a:r>
              <a:rPr lang="cs-CZ" dirty="0" smtClean="0"/>
              <a:t> = </a:t>
            </a:r>
            <a:r>
              <a:rPr lang="cs-CZ" dirty="0" err="1" smtClean="0"/>
              <a:t>Price</a:t>
            </a:r>
            <a:r>
              <a:rPr lang="cs-CZ" dirty="0" smtClean="0"/>
              <a:t> x Sold </a:t>
            </a:r>
            <a:r>
              <a:rPr lang="cs-CZ" dirty="0" err="1" smtClean="0"/>
              <a:t>Products</a:t>
            </a:r>
            <a:r>
              <a:rPr lang="cs-CZ" dirty="0" smtClean="0"/>
              <a:t>  - </a:t>
            </a:r>
            <a:r>
              <a:rPr lang="cs-CZ" dirty="0" err="1" smtClean="0"/>
              <a:t>Total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endParaRPr lang="cs-CZ" dirty="0" smtClean="0"/>
          </a:p>
          <a:p>
            <a:r>
              <a:rPr lang="cs-CZ" dirty="0" err="1" smtClean="0"/>
              <a:t>Total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= </a:t>
            </a:r>
            <a:r>
              <a:rPr lang="cs-CZ" dirty="0" err="1" smtClean="0"/>
              <a:t>F+VCxQ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Profit = P x Q  </a:t>
            </a:r>
            <a:r>
              <a:rPr lang="cs-CZ" dirty="0" smtClean="0"/>
              <a:t>- F- </a:t>
            </a:r>
            <a:r>
              <a:rPr lang="cs-CZ" dirty="0" smtClean="0"/>
              <a:t>VC x Q </a:t>
            </a:r>
          </a:p>
          <a:p>
            <a:endParaRPr lang="cs-CZ" dirty="0" smtClean="0"/>
          </a:p>
          <a:p>
            <a:r>
              <a:rPr lang="cs-CZ" dirty="0" err="1" smtClean="0"/>
              <a:t>If</a:t>
            </a:r>
            <a:r>
              <a:rPr lang="cs-CZ" dirty="0" smtClean="0"/>
              <a:t> </a:t>
            </a:r>
            <a:r>
              <a:rPr lang="cs-CZ" dirty="0" smtClean="0"/>
              <a:t>BEP </a:t>
            </a:r>
            <a:r>
              <a:rPr lang="cs-CZ" dirty="0" err="1" smtClean="0"/>
              <a:t>then</a:t>
            </a:r>
            <a:r>
              <a:rPr lang="cs-CZ" dirty="0" smtClean="0"/>
              <a:t> Profit=0 </a:t>
            </a:r>
          </a:p>
          <a:p>
            <a:r>
              <a:rPr lang="cs-CZ" dirty="0" smtClean="0"/>
              <a:t>Profit = </a:t>
            </a:r>
            <a:r>
              <a:rPr lang="cs-CZ" dirty="0" smtClean="0"/>
              <a:t>Q x (P-VC</a:t>
            </a:r>
            <a:r>
              <a:rPr lang="cs-CZ" dirty="0" smtClean="0"/>
              <a:t>)   - F  = 0 </a:t>
            </a:r>
          </a:p>
          <a:p>
            <a:endParaRPr lang="cs-CZ" dirty="0"/>
          </a:p>
          <a:p>
            <a:r>
              <a:rPr lang="cs-CZ" dirty="0" smtClean="0"/>
              <a:t>Q= F/(P-VC) </a:t>
            </a:r>
          </a:p>
          <a:p>
            <a:r>
              <a:rPr lang="cs-CZ" dirty="0" smtClean="0"/>
              <a:t>VC- </a:t>
            </a:r>
            <a:r>
              <a:rPr lang="cs-CZ" dirty="0" err="1" smtClean="0"/>
              <a:t>cost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product</a:t>
            </a:r>
            <a:r>
              <a:rPr lang="cs-CZ" dirty="0" smtClean="0"/>
              <a:t> unit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7658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Simple</a:t>
            </a:r>
            <a:r>
              <a:rPr lang="cs-CZ" dirty="0" smtClean="0"/>
              <a:t> </a:t>
            </a:r>
            <a:r>
              <a:rPr lang="cs-CZ" dirty="0" err="1" smtClean="0"/>
              <a:t>example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What is the turning point in practice can be shown </a:t>
            </a:r>
            <a:r>
              <a:rPr lang="cs-CZ" sz="2400" dirty="0" smtClean="0"/>
              <a:t>in</a:t>
            </a:r>
            <a:r>
              <a:rPr lang="en-US" sz="2400" dirty="0" smtClean="0"/>
              <a:t> </a:t>
            </a:r>
            <a:r>
              <a:rPr lang="en-US" sz="2400" dirty="0"/>
              <a:t>a model </a:t>
            </a:r>
            <a:r>
              <a:rPr lang="en-US" sz="2400" dirty="0" smtClean="0"/>
              <a:t>example</a:t>
            </a:r>
            <a:r>
              <a:rPr lang="cs-CZ" sz="2400" dirty="0" smtClean="0"/>
              <a:t>? </a:t>
            </a:r>
          </a:p>
          <a:p>
            <a:r>
              <a:rPr lang="en-US" sz="2400" dirty="0" smtClean="0"/>
              <a:t>Let's </a:t>
            </a:r>
            <a:r>
              <a:rPr lang="en-US" sz="2400" dirty="0"/>
              <a:t>imagine that you want to start confectionery production. How do you know how many cakes you have to sell to make a profit</a:t>
            </a:r>
            <a:r>
              <a:rPr lang="en-US" sz="2400" dirty="0" smtClean="0"/>
              <a:t>?</a:t>
            </a:r>
            <a:endParaRPr lang="cs-CZ" sz="2400" dirty="0" smtClean="0"/>
          </a:p>
          <a:p>
            <a:pPr marL="457200" lvl="1" indent="0">
              <a:buNone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cs-CZ" sz="2000" dirty="0" smtClean="0"/>
              <a:t>- </a:t>
            </a:r>
            <a:r>
              <a:rPr lang="en-US" sz="1600" b="1" dirty="0" smtClean="0"/>
              <a:t>Real </a:t>
            </a:r>
            <a:r>
              <a:rPr lang="en-US" sz="1600" b="1" dirty="0"/>
              <a:t>capacity consideration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cs-CZ" sz="1600" b="1" dirty="0" smtClean="0"/>
              <a:t>- </a:t>
            </a:r>
            <a:r>
              <a:rPr lang="cs-CZ" sz="1600" b="1" dirty="0" smtClean="0"/>
              <a:t> </a:t>
            </a:r>
            <a:r>
              <a:rPr lang="en-US" sz="1600" b="1" dirty="0" smtClean="0"/>
              <a:t>Price </a:t>
            </a:r>
            <a:r>
              <a:rPr lang="en-US" sz="1600" b="1" dirty="0"/>
              <a:t>conditions analysis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cs-CZ" sz="1600" b="1" dirty="0" smtClean="0"/>
              <a:t>- </a:t>
            </a:r>
            <a:r>
              <a:rPr lang="cs-CZ" sz="1600" b="1" dirty="0" smtClean="0"/>
              <a:t> </a:t>
            </a:r>
            <a:r>
              <a:rPr lang="en-US" sz="1600" b="1" dirty="0" smtClean="0"/>
              <a:t>List </a:t>
            </a:r>
            <a:r>
              <a:rPr lang="en-US" sz="1600" b="1" dirty="0"/>
              <a:t>of all costs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cs-CZ" sz="1600" b="1" dirty="0" smtClean="0"/>
              <a:t>- </a:t>
            </a:r>
            <a:r>
              <a:rPr lang="cs-CZ" sz="1600" b="1" dirty="0" smtClean="0"/>
              <a:t> </a:t>
            </a:r>
            <a:r>
              <a:rPr lang="en-US" sz="1600" b="1" dirty="0" smtClean="0"/>
              <a:t>Calculations </a:t>
            </a:r>
            <a:r>
              <a:rPr lang="en-US" sz="1600" b="1" dirty="0"/>
              <a:t>and modeling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Let's assume that the total input costs </a:t>
            </a:r>
            <a:r>
              <a:rPr lang="cs-CZ" dirty="0" smtClean="0"/>
              <a:t>(</a:t>
            </a:r>
            <a:r>
              <a:rPr lang="cs-CZ" dirty="0" err="1" smtClean="0"/>
              <a:t>fixed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) </a:t>
            </a:r>
            <a:r>
              <a:rPr lang="en-US" dirty="0" smtClean="0"/>
              <a:t>will </a:t>
            </a:r>
            <a:r>
              <a:rPr lang="en-US" dirty="0"/>
              <a:t>be </a:t>
            </a:r>
            <a:r>
              <a:rPr lang="en-US" dirty="0">
                <a:solidFill>
                  <a:srgbClr val="0070C0"/>
                </a:solidFill>
              </a:rPr>
              <a:t>250,000</a:t>
            </a:r>
            <a:r>
              <a:rPr lang="en-US" dirty="0"/>
              <a:t> CZK.</a:t>
            </a:r>
            <a:br>
              <a:rPr lang="en-US" dirty="0"/>
            </a:br>
            <a:r>
              <a:rPr lang="en-US" dirty="0"/>
              <a:t>Set the </a:t>
            </a:r>
            <a:r>
              <a:rPr lang="cs-CZ" dirty="0" err="1" smtClean="0"/>
              <a:t>selling</a:t>
            </a:r>
            <a:r>
              <a:rPr lang="cs-CZ" dirty="0" smtClean="0"/>
              <a:t> </a:t>
            </a:r>
            <a:r>
              <a:rPr lang="en-US" dirty="0" smtClean="0"/>
              <a:t>price </a:t>
            </a:r>
            <a:r>
              <a:rPr lang="en-US" dirty="0"/>
              <a:t>of the cake at </a:t>
            </a:r>
            <a:r>
              <a:rPr lang="en-US" dirty="0">
                <a:solidFill>
                  <a:srgbClr val="00B050"/>
                </a:solidFill>
              </a:rPr>
              <a:t>750</a:t>
            </a:r>
            <a:r>
              <a:rPr lang="en-US" dirty="0"/>
              <a:t>, - CZK</a:t>
            </a:r>
            <a:br>
              <a:rPr lang="en-US" dirty="0"/>
            </a:br>
            <a:r>
              <a:rPr lang="en-US" dirty="0"/>
              <a:t>Variable costs for 1 cake = </a:t>
            </a:r>
            <a:r>
              <a:rPr lang="en-US" dirty="0">
                <a:solidFill>
                  <a:srgbClr val="FF0000"/>
                </a:solidFill>
              </a:rPr>
              <a:t>300</a:t>
            </a:r>
            <a:r>
              <a:rPr lang="en-US" dirty="0"/>
              <a:t>, - </a:t>
            </a:r>
            <a:r>
              <a:rPr lang="en-US" dirty="0" smtClean="0"/>
              <a:t>CZK</a:t>
            </a: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CZK=Czech </a:t>
            </a:r>
            <a:r>
              <a:rPr lang="cs-CZ" dirty="0" err="1" smtClean="0"/>
              <a:t>crown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401606" y="3816628"/>
            <a:ext cx="5688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i="0" u="none" strike="noStrike" dirty="0" smtClean="0">
                <a:solidFill>
                  <a:srgbClr val="0A0909"/>
                </a:solidFill>
                <a:effectLst/>
                <a:latin typeface="&amp;quot"/>
              </a:rPr>
              <a:t>BEP </a:t>
            </a:r>
            <a:r>
              <a:rPr lang="cs-CZ" b="0" i="0" u="none" strike="noStrike" dirty="0" smtClean="0">
                <a:solidFill>
                  <a:srgbClr val="0A0909"/>
                </a:solidFill>
                <a:effectLst/>
                <a:latin typeface="Roboto"/>
              </a:rPr>
              <a:t>= </a:t>
            </a:r>
            <a:r>
              <a:rPr lang="cs-CZ" b="1" i="0" u="none" strike="noStrike" dirty="0" smtClean="0">
                <a:solidFill>
                  <a:srgbClr val="0A0909"/>
                </a:solidFill>
                <a:effectLst/>
                <a:latin typeface="&amp;quot"/>
              </a:rPr>
              <a:t>555 </a:t>
            </a:r>
            <a:r>
              <a:rPr lang="cs-CZ" b="1" i="0" u="none" strike="noStrike" dirty="0" err="1" smtClean="0">
                <a:solidFill>
                  <a:srgbClr val="0A0909"/>
                </a:solidFill>
                <a:effectLst/>
                <a:latin typeface="&amp;quot"/>
              </a:rPr>
              <a:t>cakes</a:t>
            </a:r>
            <a:r>
              <a:rPr lang="cs-CZ" b="0" i="0" u="none" strike="noStrike" dirty="0" smtClean="0">
                <a:solidFill>
                  <a:srgbClr val="0A0909"/>
                </a:solidFill>
                <a:effectLst/>
                <a:latin typeface="Roboto"/>
              </a:rPr>
              <a:t> </a:t>
            </a:r>
            <a:r>
              <a:rPr lang="cs-CZ" b="0" i="0" u="none" strike="noStrike" dirty="0" smtClean="0">
                <a:solidFill>
                  <a:srgbClr val="0A0909"/>
                </a:solidFill>
                <a:effectLst/>
                <a:latin typeface="Roboto"/>
              </a:rPr>
              <a:t>[</a:t>
            </a:r>
            <a:r>
              <a:rPr lang="cs-CZ" b="0" i="0" u="none" strike="noStrike" dirty="0" err="1" smtClean="0">
                <a:solidFill>
                  <a:srgbClr val="0A0909"/>
                </a:solidFill>
                <a:effectLst/>
                <a:latin typeface="Roboto"/>
              </a:rPr>
              <a:t>calculation</a:t>
            </a:r>
            <a:r>
              <a:rPr lang="cs-CZ" b="0" i="0" u="none" strike="noStrike" dirty="0" smtClean="0">
                <a:solidFill>
                  <a:srgbClr val="0A0909"/>
                </a:solidFill>
                <a:effectLst/>
                <a:latin typeface="Roboto"/>
              </a:rPr>
              <a:t>: </a:t>
            </a:r>
            <a:r>
              <a:rPr lang="cs-CZ" b="0" i="0" u="none" strike="noStrike" dirty="0" smtClean="0">
                <a:solidFill>
                  <a:srgbClr val="0070C0"/>
                </a:solidFill>
                <a:effectLst/>
                <a:latin typeface="Roboto"/>
              </a:rPr>
              <a:t>250.000</a:t>
            </a:r>
            <a:r>
              <a:rPr lang="cs-CZ" b="0" i="0" u="none" strike="noStrike" dirty="0" smtClean="0">
                <a:solidFill>
                  <a:srgbClr val="0A0909"/>
                </a:solidFill>
                <a:effectLst/>
                <a:latin typeface="Roboto"/>
              </a:rPr>
              <a:t> / (</a:t>
            </a:r>
            <a:r>
              <a:rPr lang="cs-CZ" b="0" i="0" u="none" strike="noStrike" dirty="0" smtClean="0">
                <a:solidFill>
                  <a:srgbClr val="00B050"/>
                </a:solidFill>
                <a:effectLst/>
                <a:latin typeface="Roboto"/>
              </a:rPr>
              <a:t>750</a:t>
            </a:r>
            <a:r>
              <a:rPr lang="cs-CZ" b="0" i="0" u="none" strike="noStrike" dirty="0" smtClean="0">
                <a:solidFill>
                  <a:srgbClr val="0A0909"/>
                </a:solidFill>
                <a:effectLst/>
                <a:latin typeface="Roboto"/>
              </a:rPr>
              <a:t> – </a:t>
            </a:r>
            <a:r>
              <a:rPr lang="cs-CZ" b="0" i="0" u="none" strike="noStrike" dirty="0" smtClean="0">
                <a:solidFill>
                  <a:srgbClr val="FF0000"/>
                </a:solidFill>
                <a:effectLst/>
                <a:latin typeface="Roboto"/>
              </a:rPr>
              <a:t>300</a:t>
            </a:r>
            <a:r>
              <a:rPr lang="cs-CZ" b="0" i="0" u="none" strike="noStrike" dirty="0" smtClean="0">
                <a:solidFill>
                  <a:srgbClr val="0A0909"/>
                </a:solidFill>
                <a:effectLst/>
                <a:latin typeface="Roboto"/>
              </a:rPr>
              <a:t>)].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9256946" y="3195162"/>
            <a:ext cx="13326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/>
              <a:t>Q</a:t>
            </a:r>
            <a:r>
              <a:rPr lang="cs-CZ" dirty="0" smtClean="0"/>
              <a:t>= </a:t>
            </a:r>
            <a:r>
              <a:rPr lang="cs-CZ" dirty="0" smtClean="0">
                <a:solidFill>
                  <a:srgbClr val="0070C0"/>
                </a:solidFill>
              </a:rPr>
              <a:t>F</a:t>
            </a:r>
            <a:r>
              <a:rPr lang="cs-CZ" dirty="0" smtClean="0"/>
              <a:t>/(</a:t>
            </a:r>
            <a:r>
              <a:rPr lang="cs-CZ" dirty="0" smtClean="0">
                <a:solidFill>
                  <a:srgbClr val="00B050"/>
                </a:solidFill>
              </a:rPr>
              <a:t>P</a:t>
            </a:r>
            <a:r>
              <a:rPr lang="cs-CZ" dirty="0" smtClean="0"/>
              <a:t>-</a:t>
            </a:r>
            <a:r>
              <a:rPr lang="cs-CZ" dirty="0" smtClean="0">
                <a:solidFill>
                  <a:srgbClr val="FF0000"/>
                </a:solidFill>
              </a:rPr>
              <a:t>VC</a:t>
            </a:r>
            <a:r>
              <a:rPr lang="cs-CZ" dirty="0" smtClean="0"/>
              <a:t>) 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497" y="478690"/>
            <a:ext cx="1551752" cy="109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398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5051" y="1744867"/>
            <a:ext cx="4614567" cy="345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33176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378</Words>
  <Application>Microsoft Office PowerPoint</Application>
  <PresentationFormat>Širokoúhlá obrazovka</PresentationFormat>
  <Paragraphs>36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&amp;quot</vt:lpstr>
      <vt:lpstr>Arial</vt:lpstr>
      <vt:lpstr>Calibri</vt:lpstr>
      <vt:lpstr>Calibri Light</vt:lpstr>
      <vt:lpstr>Roboto</vt:lpstr>
      <vt:lpstr>Motiv Office</vt:lpstr>
      <vt:lpstr>Break-even point analysis</vt:lpstr>
      <vt:lpstr>Graphical representation </vt:lpstr>
      <vt:lpstr>BEP- Basic Statements</vt:lpstr>
      <vt:lpstr>Calculation I</vt:lpstr>
      <vt:lpstr>Calculation II</vt:lpstr>
      <vt:lpstr>Simple example </vt:lpstr>
      <vt:lpstr>Prezentace aplikace PowerPoint</vt:lpstr>
    </vt:vector>
  </TitlesOfParts>
  <Company>Ekonomicko-správní fakulta Masarykovy univerzity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Break-even point analysis</dc:title>
  <dc:creator>Jaromír Skorkovský</dc:creator>
  <cp:lastModifiedBy>Jaromír Skorkovský</cp:lastModifiedBy>
  <cp:revision>6</cp:revision>
  <dcterms:created xsi:type="dcterms:W3CDTF">2019-11-06T13:33:48Z</dcterms:created>
  <dcterms:modified xsi:type="dcterms:W3CDTF">2019-11-11T12:07:48Z</dcterms:modified>
</cp:coreProperties>
</file>