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67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8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46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94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3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36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4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66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61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66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6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F5BD-BCAE-4253-9606-F453AF79B5FF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6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Break-even</a:t>
            </a:r>
            <a:r>
              <a:rPr lang="cs-CZ" dirty="0" smtClean="0"/>
              <a:t> point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Jaromír Skorkovský </a:t>
            </a:r>
          </a:p>
          <a:p>
            <a:r>
              <a:rPr lang="cs-CZ" dirty="0" smtClean="0"/>
              <a:t>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representation </a:t>
            </a:r>
            <a:endParaRPr lang="en-US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4389" y="1547668"/>
            <a:ext cx="5760720" cy="38125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 flipH="1" flipV="1">
            <a:off x="1645920" y="1951348"/>
            <a:ext cx="13198" cy="218702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345477" y="4029695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B050"/>
                </a:solidFill>
              </a:rPr>
              <a:t>Costs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20186" y="195134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 x Q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23036" y="2971450"/>
            <a:ext cx="982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F + VC = TC</a:t>
            </a:r>
            <a:endParaRPr lang="cs-CZ" sz="1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56804" y="3557633"/>
            <a:ext cx="439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VC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56969" y="415739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F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1999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BEP- Basic Statements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38747"/>
            <a:ext cx="10515600" cy="4351338"/>
          </a:xfrm>
        </p:spPr>
        <p:txBody>
          <a:bodyPr>
            <a:noAutofit/>
          </a:bodyPr>
          <a:lstStyle/>
          <a:p>
            <a:r>
              <a:rPr lang="en-US" sz="2000" dirty="0" smtClean="0"/>
              <a:t>Break-Even Point (sometimes called break-even point) is the amount of product at which total costs are equal to total returns. From this point, the company or project begins to generate profit.</a:t>
            </a:r>
          </a:p>
          <a:p>
            <a:r>
              <a:rPr lang="en-US" sz="2000" dirty="0" smtClean="0"/>
              <a:t>The break-even point, in its classic form, tells you how much product to sell to generate profit. It is a volume indicator.</a:t>
            </a:r>
          </a:p>
          <a:p>
            <a:r>
              <a:rPr lang="en-US" sz="2000" dirty="0" smtClean="0"/>
              <a:t>The break-even point in related currency thus basically means 0. </a:t>
            </a:r>
          </a:p>
          <a:p>
            <a:r>
              <a:rPr lang="en-US" sz="2000" dirty="0" smtClean="0"/>
              <a:t>In the next slides, we present a formula, where it is also possible to incorporate the required rate of profit (in related currency) into the calculation. </a:t>
            </a:r>
          </a:p>
          <a:p>
            <a:r>
              <a:rPr lang="en-US" sz="2000" dirty="0" smtClean="0"/>
              <a:t>As a result, we will shift to the right along the X-axis (sales volume) in the graph and the resulting Q (X pieces) will be higher than at the "classic" break-even point, where the profit is zero.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252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Calculation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basic calculation of the </a:t>
            </a:r>
            <a:r>
              <a:rPr lang="en-US" sz="2000" b="1" dirty="0" smtClean="0"/>
              <a:t>break-even point </a:t>
            </a:r>
            <a:r>
              <a:rPr lang="en-US" sz="2000" dirty="0" smtClean="0"/>
              <a:t>is not complicated. All you have to do is put together the Price, Costs and possibly the Required profit.</a:t>
            </a:r>
          </a:p>
          <a:p>
            <a:r>
              <a:rPr lang="en-US" sz="2000" dirty="0" smtClean="0"/>
              <a:t>However, the challenge is to get to these aggregated variables. The data for partial calculations are obtained utilizing financial analysis, using data from accounting. Good financial management considers the break-even point analysis to be an absolute must. It is not just a “lesson from microeconomics” or “theoretical exercise”  </a:t>
            </a:r>
            <a:endParaRPr lang="en-US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390" y="3407572"/>
            <a:ext cx="4885714" cy="3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8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Calculation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41922" y="2356701"/>
            <a:ext cx="41244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Profit</a:t>
            </a:r>
            <a:r>
              <a:rPr lang="cs-CZ" dirty="0" smtClean="0"/>
              <a:t> = </a:t>
            </a:r>
            <a:r>
              <a:rPr lang="cs-CZ" dirty="0" err="1" smtClean="0"/>
              <a:t>Price</a:t>
            </a:r>
            <a:r>
              <a:rPr lang="cs-CZ" dirty="0" smtClean="0"/>
              <a:t> x Sold </a:t>
            </a:r>
            <a:r>
              <a:rPr lang="cs-CZ" dirty="0" err="1" smtClean="0"/>
              <a:t>Products</a:t>
            </a:r>
            <a:r>
              <a:rPr lang="cs-CZ" dirty="0" smtClean="0"/>
              <a:t>  -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endParaRPr lang="cs-CZ" dirty="0" smtClean="0"/>
          </a:p>
          <a:p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= </a:t>
            </a:r>
            <a:r>
              <a:rPr lang="cs-CZ" dirty="0" err="1" smtClean="0"/>
              <a:t>F+VCxQ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Profit = P x Q  </a:t>
            </a:r>
            <a:r>
              <a:rPr lang="cs-CZ" dirty="0" smtClean="0"/>
              <a:t>- F- </a:t>
            </a:r>
            <a:r>
              <a:rPr lang="cs-CZ" dirty="0" smtClean="0"/>
              <a:t>VC x Q </a:t>
            </a:r>
          </a:p>
          <a:p>
            <a:endParaRPr lang="cs-CZ" dirty="0" smtClean="0"/>
          </a:p>
          <a:p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smtClean="0"/>
              <a:t>BEP </a:t>
            </a:r>
            <a:r>
              <a:rPr lang="cs-CZ" dirty="0" err="1" smtClean="0"/>
              <a:t>then</a:t>
            </a:r>
            <a:r>
              <a:rPr lang="cs-CZ" dirty="0" smtClean="0"/>
              <a:t> Profit=0 </a:t>
            </a:r>
          </a:p>
          <a:p>
            <a:r>
              <a:rPr lang="cs-CZ" dirty="0" smtClean="0"/>
              <a:t>Profit = </a:t>
            </a:r>
            <a:r>
              <a:rPr lang="cs-CZ" dirty="0" smtClean="0"/>
              <a:t>Q x (P-VC</a:t>
            </a:r>
            <a:r>
              <a:rPr lang="cs-CZ" dirty="0" smtClean="0"/>
              <a:t>)   - F  = 0 </a:t>
            </a:r>
          </a:p>
          <a:p>
            <a:endParaRPr lang="cs-CZ" dirty="0"/>
          </a:p>
          <a:p>
            <a:r>
              <a:rPr lang="cs-CZ" dirty="0" smtClean="0"/>
              <a:t>Q= F/(P-VC) </a:t>
            </a:r>
          </a:p>
          <a:p>
            <a:r>
              <a:rPr lang="cs-CZ" dirty="0" smtClean="0"/>
              <a:t>VC- </a:t>
            </a:r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unit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5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is the turning point in practice can be shown </a:t>
            </a:r>
            <a:r>
              <a:rPr lang="cs-CZ" sz="2400" dirty="0" smtClean="0"/>
              <a:t>in</a:t>
            </a:r>
            <a:r>
              <a:rPr lang="en-US" sz="2400" dirty="0" smtClean="0"/>
              <a:t> </a:t>
            </a:r>
            <a:r>
              <a:rPr lang="en-US" sz="2400" dirty="0"/>
              <a:t>a model </a:t>
            </a:r>
            <a:r>
              <a:rPr lang="en-US" sz="2400" dirty="0" smtClean="0"/>
              <a:t>example</a:t>
            </a:r>
            <a:r>
              <a:rPr lang="cs-CZ" sz="2400" dirty="0" smtClean="0"/>
              <a:t>? </a:t>
            </a:r>
          </a:p>
          <a:p>
            <a:r>
              <a:rPr lang="en-US" sz="2400" dirty="0" smtClean="0"/>
              <a:t>Let's </a:t>
            </a:r>
            <a:r>
              <a:rPr lang="en-US" sz="2400" dirty="0"/>
              <a:t>imagine that you want to start confectionery production. How do you know how many cakes you have to sell to make a profit</a:t>
            </a:r>
            <a:r>
              <a:rPr lang="en-US" sz="2400" dirty="0" smtClean="0"/>
              <a:t>?</a:t>
            </a:r>
            <a:endParaRPr lang="cs-CZ" sz="2400" dirty="0" smtClean="0"/>
          </a:p>
          <a:p>
            <a:pPr marL="457200" lvl="1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000" dirty="0" smtClean="0"/>
              <a:t>- </a:t>
            </a:r>
            <a:r>
              <a:rPr lang="en-US" sz="1600" b="1" dirty="0" smtClean="0"/>
              <a:t>Real </a:t>
            </a:r>
            <a:r>
              <a:rPr lang="en-US" sz="1600" b="1" dirty="0"/>
              <a:t>capacity consideration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cs-CZ" sz="1600" b="1" dirty="0" smtClean="0"/>
              <a:t>- </a:t>
            </a:r>
            <a:r>
              <a:rPr lang="cs-CZ" sz="1600" b="1" dirty="0" smtClean="0"/>
              <a:t> </a:t>
            </a:r>
            <a:r>
              <a:rPr lang="en-US" sz="1600" b="1" dirty="0" smtClean="0"/>
              <a:t>Price </a:t>
            </a:r>
            <a:r>
              <a:rPr lang="en-US" sz="1600" b="1" dirty="0"/>
              <a:t>conditions analysis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cs-CZ" sz="1600" b="1" dirty="0" smtClean="0"/>
              <a:t>- </a:t>
            </a:r>
            <a:r>
              <a:rPr lang="cs-CZ" sz="1600" b="1" dirty="0" smtClean="0"/>
              <a:t> </a:t>
            </a:r>
            <a:r>
              <a:rPr lang="en-US" sz="1600" b="1" dirty="0" smtClean="0"/>
              <a:t>List </a:t>
            </a:r>
            <a:r>
              <a:rPr lang="en-US" sz="1600" b="1" dirty="0"/>
              <a:t>of all costs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cs-CZ" sz="1600" b="1" dirty="0" smtClean="0"/>
              <a:t>- </a:t>
            </a:r>
            <a:r>
              <a:rPr lang="cs-CZ" sz="1600" b="1" dirty="0" smtClean="0"/>
              <a:t> </a:t>
            </a:r>
            <a:r>
              <a:rPr lang="en-US" sz="1600" b="1" dirty="0" smtClean="0"/>
              <a:t>Calculations </a:t>
            </a:r>
            <a:r>
              <a:rPr lang="en-US" sz="1600" b="1" dirty="0"/>
              <a:t>and modeling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Let's assume that the total input costs </a:t>
            </a:r>
            <a:r>
              <a:rPr lang="cs-CZ" dirty="0" smtClean="0"/>
              <a:t>(</a:t>
            </a:r>
            <a:r>
              <a:rPr lang="cs-CZ" dirty="0" err="1" smtClean="0"/>
              <a:t>fixed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) </a:t>
            </a:r>
            <a:r>
              <a:rPr lang="en-US" dirty="0" smtClean="0"/>
              <a:t>will </a:t>
            </a:r>
            <a:r>
              <a:rPr lang="en-US" dirty="0"/>
              <a:t>be </a:t>
            </a:r>
            <a:r>
              <a:rPr lang="en-US" dirty="0">
                <a:solidFill>
                  <a:srgbClr val="0070C0"/>
                </a:solidFill>
              </a:rPr>
              <a:t>250,000</a:t>
            </a:r>
            <a:r>
              <a:rPr lang="en-US" dirty="0"/>
              <a:t> CZK.</a:t>
            </a:r>
            <a:br>
              <a:rPr lang="en-US" dirty="0"/>
            </a:br>
            <a:r>
              <a:rPr lang="en-US" dirty="0"/>
              <a:t>Set the </a:t>
            </a:r>
            <a:r>
              <a:rPr lang="cs-CZ" dirty="0" err="1" smtClean="0"/>
              <a:t>selling</a:t>
            </a:r>
            <a:r>
              <a:rPr lang="cs-CZ" dirty="0" smtClean="0"/>
              <a:t> </a:t>
            </a:r>
            <a:r>
              <a:rPr lang="en-US" dirty="0" smtClean="0"/>
              <a:t>price </a:t>
            </a:r>
            <a:r>
              <a:rPr lang="en-US" dirty="0"/>
              <a:t>of the cake at </a:t>
            </a:r>
            <a:r>
              <a:rPr lang="en-US" dirty="0">
                <a:solidFill>
                  <a:srgbClr val="00B050"/>
                </a:solidFill>
              </a:rPr>
              <a:t>750</a:t>
            </a:r>
            <a:r>
              <a:rPr lang="en-US" dirty="0"/>
              <a:t>, - CZK</a:t>
            </a:r>
            <a:br>
              <a:rPr lang="en-US" dirty="0"/>
            </a:br>
            <a:r>
              <a:rPr lang="en-US" dirty="0"/>
              <a:t>Variable costs for 1 cake = </a:t>
            </a:r>
            <a:r>
              <a:rPr lang="en-US" dirty="0">
                <a:solidFill>
                  <a:srgbClr val="FF0000"/>
                </a:solidFill>
              </a:rPr>
              <a:t>300</a:t>
            </a:r>
            <a:r>
              <a:rPr lang="en-US" dirty="0"/>
              <a:t>, - </a:t>
            </a:r>
            <a:r>
              <a:rPr lang="en-US" dirty="0" smtClean="0"/>
              <a:t>CZK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CZK=Czech </a:t>
            </a:r>
            <a:r>
              <a:rPr lang="cs-CZ" dirty="0" err="1" smtClean="0"/>
              <a:t>crown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401606" y="3816628"/>
            <a:ext cx="5688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0" u="none" strike="noStrike" dirty="0" smtClean="0">
                <a:solidFill>
                  <a:srgbClr val="0A0909"/>
                </a:solidFill>
                <a:effectLst/>
                <a:latin typeface="&amp;quot"/>
              </a:rPr>
              <a:t>BEP 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= </a:t>
            </a:r>
            <a:r>
              <a:rPr lang="cs-CZ" b="1" i="0" u="none" strike="noStrike" dirty="0" smtClean="0">
                <a:solidFill>
                  <a:srgbClr val="0A0909"/>
                </a:solidFill>
                <a:effectLst/>
                <a:latin typeface="&amp;quot"/>
              </a:rPr>
              <a:t>555 </a:t>
            </a:r>
            <a:r>
              <a:rPr lang="cs-CZ" b="1" i="0" u="none" strike="noStrike" dirty="0" err="1" smtClean="0">
                <a:solidFill>
                  <a:srgbClr val="0A0909"/>
                </a:solidFill>
                <a:effectLst/>
                <a:latin typeface="&amp;quot"/>
              </a:rPr>
              <a:t>cakes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 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[</a:t>
            </a:r>
            <a:r>
              <a:rPr lang="cs-CZ" b="0" i="0" u="none" strike="noStrike" dirty="0" err="1" smtClean="0">
                <a:solidFill>
                  <a:srgbClr val="0A0909"/>
                </a:solidFill>
                <a:effectLst/>
                <a:latin typeface="Roboto"/>
              </a:rPr>
              <a:t>calculation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: </a:t>
            </a:r>
            <a:r>
              <a:rPr lang="cs-CZ" b="0" i="0" u="none" strike="noStrike" dirty="0" smtClean="0">
                <a:solidFill>
                  <a:srgbClr val="0070C0"/>
                </a:solidFill>
                <a:effectLst/>
                <a:latin typeface="Roboto"/>
              </a:rPr>
              <a:t>250.000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 / (</a:t>
            </a:r>
            <a:r>
              <a:rPr lang="cs-CZ" b="0" i="0" u="none" strike="noStrike" dirty="0" smtClean="0">
                <a:solidFill>
                  <a:srgbClr val="00B050"/>
                </a:solidFill>
                <a:effectLst/>
                <a:latin typeface="Roboto"/>
              </a:rPr>
              <a:t>750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 – </a:t>
            </a:r>
            <a:r>
              <a:rPr lang="cs-CZ" b="0" i="0" u="none" strike="noStrike" dirty="0" smtClean="0">
                <a:solidFill>
                  <a:srgbClr val="FF0000"/>
                </a:solidFill>
                <a:effectLst/>
                <a:latin typeface="Roboto"/>
              </a:rPr>
              <a:t>300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)].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256946" y="3195162"/>
            <a:ext cx="1332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Q</a:t>
            </a:r>
            <a:r>
              <a:rPr lang="cs-CZ" dirty="0" smtClean="0"/>
              <a:t>= </a:t>
            </a:r>
            <a:r>
              <a:rPr lang="cs-CZ" dirty="0" smtClean="0">
                <a:solidFill>
                  <a:srgbClr val="0070C0"/>
                </a:solidFill>
              </a:rPr>
              <a:t>F</a:t>
            </a:r>
            <a:r>
              <a:rPr lang="cs-CZ" dirty="0" smtClean="0"/>
              <a:t>/(</a:t>
            </a:r>
            <a:r>
              <a:rPr lang="cs-CZ" dirty="0" smtClean="0">
                <a:solidFill>
                  <a:srgbClr val="00B050"/>
                </a:solidFill>
              </a:rPr>
              <a:t>P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VC</a:t>
            </a:r>
            <a:r>
              <a:rPr lang="cs-CZ" dirty="0" smtClean="0"/>
              <a:t>)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497" y="478690"/>
            <a:ext cx="1551752" cy="109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9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051" y="1744867"/>
            <a:ext cx="4614567" cy="345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317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378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&amp;quot</vt:lpstr>
      <vt:lpstr>Arial</vt:lpstr>
      <vt:lpstr>Calibri</vt:lpstr>
      <vt:lpstr>Calibri Light</vt:lpstr>
      <vt:lpstr>Roboto</vt:lpstr>
      <vt:lpstr>Motiv Office</vt:lpstr>
      <vt:lpstr>Break-even point analysis</vt:lpstr>
      <vt:lpstr>Graphical representation </vt:lpstr>
      <vt:lpstr>BEP- Basic Statements</vt:lpstr>
      <vt:lpstr>Calculation I</vt:lpstr>
      <vt:lpstr>Calculation II</vt:lpstr>
      <vt:lpstr>Simple example 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Break-even point analysis</dc:title>
  <dc:creator>Jaromír Skorkovský</dc:creator>
  <cp:lastModifiedBy>Jaromír Skorkovský</cp:lastModifiedBy>
  <cp:revision>6</cp:revision>
  <dcterms:created xsi:type="dcterms:W3CDTF">2019-11-06T13:33:48Z</dcterms:created>
  <dcterms:modified xsi:type="dcterms:W3CDTF">2019-11-11T12:07:48Z</dcterms:modified>
</cp:coreProperties>
</file>