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</p:sldIdLst>
  <p:sldSz cx="12192000" cy="6858000"/>
  <p:notesSz cx="6797675" cy="98567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14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2DA65-00E4-440C-863C-FBC16CE1CB45}" type="datetimeFigureOut">
              <a:rPr lang="cs-CZ" smtClean="0"/>
              <a:t>30.10.2019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3B79C-9192-4EF8-9985-B2246FB52D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0629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2DA65-00E4-440C-863C-FBC16CE1CB45}" type="datetimeFigureOut">
              <a:rPr lang="cs-CZ" smtClean="0"/>
              <a:t>30.10.2019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3B79C-9192-4EF8-9985-B2246FB52D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2477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2DA65-00E4-440C-863C-FBC16CE1CB45}" type="datetimeFigureOut">
              <a:rPr lang="cs-CZ" smtClean="0"/>
              <a:t>30.10.2019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3B79C-9192-4EF8-9985-B2246FB52D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4442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2DA65-00E4-440C-863C-FBC16CE1CB45}" type="datetimeFigureOut">
              <a:rPr lang="cs-CZ" smtClean="0"/>
              <a:t>30.10.2019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3B79C-9192-4EF8-9985-B2246FB52D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8217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2DA65-00E4-440C-863C-FBC16CE1CB45}" type="datetimeFigureOut">
              <a:rPr lang="cs-CZ" smtClean="0"/>
              <a:t>30.10.2019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3B79C-9192-4EF8-9985-B2246FB52D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5246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2DA65-00E4-440C-863C-FBC16CE1CB45}" type="datetimeFigureOut">
              <a:rPr lang="cs-CZ" smtClean="0"/>
              <a:t>30.10.2019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3B79C-9192-4EF8-9985-B2246FB52D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5218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2DA65-00E4-440C-863C-FBC16CE1CB45}" type="datetimeFigureOut">
              <a:rPr lang="cs-CZ" smtClean="0"/>
              <a:t>30.10.2019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3B79C-9192-4EF8-9985-B2246FB52D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0862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2DA65-00E4-440C-863C-FBC16CE1CB45}" type="datetimeFigureOut">
              <a:rPr lang="cs-CZ" smtClean="0"/>
              <a:t>30.10.2019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3B79C-9192-4EF8-9985-B2246FB52D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8340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2DA65-00E4-440C-863C-FBC16CE1CB45}" type="datetimeFigureOut">
              <a:rPr lang="cs-CZ" smtClean="0"/>
              <a:t>30.10.2019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3B79C-9192-4EF8-9985-B2246FB52D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00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2DA65-00E4-440C-863C-FBC16CE1CB45}" type="datetimeFigureOut">
              <a:rPr lang="cs-CZ" smtClean="0"/>
              <a:t>30.10.2019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3B79C-9192-4EF8-9985-B2246FB52D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1913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2DA65-00E4-440C-863C-FBC16CE1CB45}" type="datetimeFigureOut">
              <a:rPr lang="cs-CZ" smtClean="0"/>
              <a:t>30.10.2019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3B79C-9192-4EF8-9985-B2246FB52D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6573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D2DA65-00E4-440C-863C-FBC16CE1CB45}" type="datetimeFigureOut">
              <a:rPr lang="cs-CZ" smtClean="0"/>
              <a:t>30.10.2019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B3B79C-9192-4EF8-9985-B2246FB52D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2043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7.png"/><Relationship Id="rId7" Type="http://schemas.openxmlformats.org/officeDocument/2006/relationships/image" Target="../media/image1.png"/><Relationship Id="rId12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5.png"/><Relationship Id="rId5" Type="http://schemas.openxmlformats.org/officeDocument/2006/relationships/image" Target="../media/image9.png"/><Relationship Id="rId10" Type="http://schemas.openxmlformats.org/officeDocument/2006/relationships/image" Target="../media/image4.png"/><Relationship Id="rId4" Type="http://schemas.openxmlformats.org/officeDocument/2006/relationships/image" Target="../media/image8.png"/><Relationship Id="rId9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600" b="1" dirty="0" err="1" smtClean="0"/>
              <a:t>Contacts-Pareto-Segments-Campaigns</a:t>
            </a:r>
            <a:endParaRPr lang="cs-CZ" sz="36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Related</a:t>
            </a:r>
            <a:r>
              <a:rPr lang="cs-CZ" dirty="0" smtClean="0"/>
              <a:t> to </a:t>
            </a:r>
            <a:r>
              <a:rPr lang="cs-CZ" dirty="0" err="1" smtClean="0"/>
              <a:t>Complex</a:t>
            </a:r>
            <a:r>
              <a:rPr lang="cs-CZ" dirty="0" smtClean="0"/>
              <a:t> </a:t>
            </a:r>
            <a:r>
              <a:rPr lang="cs-CZ" dirty="0" err="1" smtClean="0"/>
              <a:t>example</a:t>
            </a:r>
            <a:r>
              <a:rPr lang="cs-CZ" dirty="0" smtClean="0"/>
              <a:t> II – MPH-AOPR-AOMA-EPS1</a:t>
            </a:r>
          </a:p>
          <a:p>
            <a:r>
              <a:rPr lang="cs-CZ" dirty="0" err="1" smtClean="0"/>
              <a:t>J.Skorkovský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3360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781396" y="665019"/>
            <a:ext cx="839586" cy="2992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 err="1" smtClean="0"/>
              <a:t>Customer</a:t>
            </a:r>
            <a:r>
              <a:rPr lang="cs-CZ" sz="1000" dirty="0" smtClean="0"/>
              <a:t> 1</a:t>
            </a:r>
            <a:endParaRPr lang="cs-CZ" sz="1000" dirty="0"/>
          </a:p>
        </p:txBody>
      </p:sp>
      <p:sp>
        <p:nvSpPr>
          <p:cNvPr id="5" name="Obdélník 4"/>
          <p:cNvSpPr/>
          <p:nvPr/>
        </p:nvSpPr>
        <p:spPr>
          <a:xfrm>
            <a:off x="1856509" y="665019"/>
            <a:ext cx="839586" cy="2992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 err="1" smtClean="0"/>
              <a:t>Customer</a:t>
            </a:r>
            <a:r>
              <a:rPr lang="cs-CZ" sz="1000" dirty="0" smtClean="0"/>
              <a:t> n</a:t>
            </a:r>
            <a:endParaRPr lang="cs-CZ" sz="1000" dirty="0"/>
          </a:p>
        </p:txBody>
      </p:sp>
      <p:sp>
        <p:nvSpPr>
          <p:cNvPr id="6" name="Obdélník 5"/>
          <p:cNvSpPr/>
          <p:nvPr/>
        </p:nvSpPr>
        <p:spPr>
          <a:xfrm>
            <a:off x="781396" y="1382684"/>
            <a:ext cx="839586" cy="2992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000" dirty="0" smtClean="0"/>
          </a:p>
          <a:p>
            <a:pPr algn="ctr"/>
            <a:r>
              <a:rPr lang="cs-CZ" sz="1000" dirty="0" smtClean="0"/>
              <a:t> </a:t>
            </a:r>
            <a:r>
              <a:rPr lang="cs-CZ" sz="1000" dirty="0" err="1" smtClean="0"/>
              <a:t>Contact</a:t>
            </a:r>
            <a:r>
              <a:rPr lang="cs-CZ" sz="1000" dirty="0" smtClean="0"/>
              <a:t> 1</a:t>
            </a:r>
          </a:p>
          <a:p>
            <a:pPr algn="ctr"/>
            <a:endParaRPr lang="cs-CZ" sz="1000" dirty="0"/>
          </a:p>
        </p:txBody>
      </p:sp>
      <p:sp>
        <p:nvSpPr>
          <p:cNvPr id="7" name="Obdélník 6"/>
          <p:cNvSpPr/>
          <p:nvPr/>
        </p:nvSpPr>
        <p:spPr>
          <a:xfrm>
            <a:off x="2948247" y="665019"/>
            <a:ext cx="839586" cy="2992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 err="1" smtClean="0"/>
              <a:t>Customer</a:t>
            </a:r>
            <a:r>
              <a:rPr lang="cs-CZ" sz="1000" dirty="0" smtClean="0"/>
              <a:t> m</a:t>
            </a:r>
            <a:endParaRPr lang="cs-CZ" sz="1000" dirty="0"/>
          </a:p>
        </p:txBody>
      </p:sp>
      <p:sp>
        <p:nvSpPr>
          <p:cNvPr id="8" name="Obdélník 7"/>
          <p:cNvSpPr/>
          <p:nvPr/>
        </p:nvSpPr>
        <p:spPr>
          <a:xfrm>
            <a:off x="1856509" y="1382684"/>
            <a:ext cx="839586" cy="2992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000" dirty="0" smtClean="0"/>
          </a:p>
          <a:p>
            <a:pPr algn="ctr"/>
            <a:r>
              <a:rPr lang="cs-CZ" sz="1000" dirty="0" err="1" smtClean="0"/>
              <a:t>Contact</a:t>
            </a:r>
            <a:r>
              <a:rPr lang="cs-CZ" sz="1000" dirty="0" smtClean="0"/>
              <a:t> n</a:t>
            </a:r>
          </a:p>
          <a:p>
            <a:pPr algn="ctr"/>
            <a:endParaRPr lang="cs-CZ" sz="1000" dirty="0"/>
          </a:p>
        </p:txBody>
      </p:sp>
      <p:sp>
        <p:nvSpPr>
          <p:cNvPr id="9" name="Obdélník 8"/>
          <p:cNvSpPr/>
          <p:nvPr/>
        </p:nvSpPr>
        <p:spPr>
          <a:xfrm>
            <a:off x="2948247" y="1382684"/>
            <a:ext cx="839586" cy="2992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000" dirty="0" smtClean="0"/>
          </a:p>
          <a:p>
            <a:pPr algn="ctr"/>
            <a:r>
              <a:rPr lang="cs-CZ" sz="1000" dirty="0" err="1" smtClean="0"/>
              <a:t>Contact</a:t>
            </a:r>
            <a:r>
              <a:rPr lang="cs-CZ" sz="1000" dirty="0" smtClean="0"/>
              <a:t> m</a:t>
            </a:r>
          </a:p>
          <a:p>
            <a:pPr algn="ctr"/>
            <a:endParaRPr lang="cs-CZ" sz="1000" dirty="0"/>
          </a:p>
        </p:txBody>
      </p:sp>
      <p:cxnSp>
        <p:nvCxnSpPr>
          <p:cNvPr id="11" name="Přímá spojnice 10"/>
          <p:cNvCxnSpPr>
            <a:stCxn id="4" idx="3"/>
            <a:endCxn id="5" idx="1"/>
          </p:cNvCxnSpPr>
          <p:nvPr/>
        </p:nvCxnSpPr>
        <p:spPr>
          <a:xfrm>
            <a:off x="1620982" y="814648"/>
            <a:ext cx="235527" cy="0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>
            <a:off x="2712720" y="814648"/>
            <a:ext cx="235527" cy="0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1620981" y="1532313"/>
            <a:ext cx="235527" cy="0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>
            <a:off x="2712719" y="1526772"/>
            <a:ext cx="235527" cy="0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>
            <a:stCxn id="4" idx="2"/>
            <a:endCxn id="6" idx="0"/>
          </p:cNvCxnSpPr>
          <p:nvPr/>
        </p:nvCxnSpPr>
        <p:spPr>
          <a:xfrm>
            <a:off x="1201189" y="964277"/>
            <a:ext cx="0" cy="41840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>
            <a:off x="2283229" y="964276"/>
            <a:ext cx="0" cy="41840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>
            <a:off x="3368040" y="964276"/>
            <a:ext cx="0" cy="41840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Šipka doprava 18"/>
          <p:cNvSpPr/>
          <p:nvPr/>
        </p:nvSpPr>
        <p:spPr>
          <a:xfrm>
            <a:off x="3906981" y="932409"/>
            <a:ext cx="831273" cy="48213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err="1" smtClean="0"/>
              <a:t>Pareto</a:t>
            </a:r>
            <a:endParaRPr lang="cs-CZ" sz="1100" dirty="0"/>
          </a:p>
        </p:txBody>
      </p:sp>
      <p:sp>
        <p:nvSpPr>
          <p:cNvPr id="20" name="Zaoblený obdélník 19"/>
          <p:cNvSpPr/>
          <p:nvPr/>
        </p:nvSpPr>
        <p:spPr>
          <a:xfrm>
            <a:off x="781396" y="1804346"/>
            <a:ext cx="846513" cy="174567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Zaoblený obdélník 20"/>
          <p:cNvSpPr/>
          <p:nvPr/>
        </p:nvSpPr>
        <p:spPr>
          <a:xfrm>
            <a:off x="1849582" y="1801090"/>
            <a:ext cx="846513" cy="174567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Zaoblený obdélník 21"/>
          <p:cNvSpPr/>
          <p:nvPr/>
        </p:nvSpPr>
        <p:spPr>
          <a:xfrm>
            <a:off x="2941320" y="1806634"/>
            <a:ext cx="846513" cy="174567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4" name="Obrázek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7402" y="751380"/>
            <a:ext cx="971429" cy="933333"/>
          </a:xfrm>
          <a:prstGeom prst="rect">
            <a:avLst/>
          </a:prstGeom>
        </p:spPr>
      </p:pic>
      <p:pic>
        <p:nvPicPr>
          <p:cNvPr id="25" name="Obrázek 2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28830" y="498764"/>
            <a:ext cx="1962581" cy="1183178"/>
          </a:xfrm>
          <a:prstGeom prst="rect">
            <a:avLst/>
          </a:prstGeom>
        </p:spPr>
      </p:pic>
      <p:sp>
        <p:nvSpPr>
          <p:cNvPr id="26" name="Šipka doprava 25"/>
          <p:cNvSpPr/>
          <p:nvPr/>
        </p:nvSpPr>
        <p:spPr>
          <a:xfrm>
            <a:off x="7969355" y="911630"/>
            <a:ext cx="1257772" cy="48213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err="1" smtClean="0"/>
              <a:t>Profiles</a:t>
            </a:r>
            <a:r>
              <a:rPr lang="cs-CZ" sz="1100" dirty="0" smtClean="0"/>
              <a:t> </a:t>
            </a:r>
            <a:r>
              <a:rPr lang="cs-CZ" sz="1100" dirty="0" err="1" smtClean="0"/>
              <a:t>updated</a:t>
            </a:r>
            <a:endParaRPr lang="cs-CZ" sz="1100" dirty="0"/>
          </a:p>
        </p:txBody>
      </p:sp>
      <p:sp>
        <p:nvSpPr>
          <p:cNvPr id="27" name="Zaoblený obdélník 26"/>
          <p:cNvSpPr/>
          <p:nvPr/>
        </p:nvSpPr>
        <p:spPr>
          <a:xfrm>
            <a:off x="8357591" y="1659776"/>
            <a:ext cx="846513" cy="174567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50" dirty="0" smtClean="0"/>
              <a:t>A</a:t>
            </a:r>
            <a:endParaRPr lang="cs-CZ" sz="1050" dirty="0"/>
          </a:p>
        </p:txBody>
      </p:sp>
      <p:sp>
        <p:nvSpPr>
          <p:cNvPr id="28" name="Zaoblený obdélník 27"/>
          <p:cNvSpPr/>
          <p:nvPr/>
        </p:nvSpPr>
        <p:spPr>
          <a:xfrm>
            <a:off x="9463021" y="1705494"/>
            <a:ext cx="846513" cy="174567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smtClean="0"/>
              <a:t>B</a:t>
            </a:r>
            <a:endParaRPr lang="cs-CZ" sz="1100" dirty="0"/>
          </a:p>
        </p:txBody>
      </p:sp>
      <p:sp>
        <p:nvSpPr>
          <p:cNvPr id="29" name="Zaoblený obdélník 28"/>
          <p:cNvSpPr/>
          <p:nvPr/>
        </p:nvSpPr>
        <p:spPr>
          <a:xfrm>
            <a:off x="10500889" y="1687486"/>
            <a:ext cx="846513" cy="174567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smtClean="0"/>
              <a:t>C</a:t>
            </a:r>
            <a:endParaRPr lang="cs-CZ" sz="1100" dirty="0"/>
          </a:p>
        </p:txBody>
      </p:sp>
      <p:sp>
        <p:nvSpPr>
          <p:cNvPr id="31" name="Zaoblený obdélník 30"/>
          <p:cNvSpPr/>
          <p:nvPr/>
        </p:nvSpPr>
        <p:spPr>
          <a:xfrm>
            <a:off x="8357591" y="2100350"/>
            <a:ext cx="846513" cy="174567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50" dirty="0" smtClean="0"/>
              <a:t>A</a:t>
            </a:r>
            <a:endParaRPr lang="cs-CZ" sz="1050" dirty="0"/>
          </a:p>
        </p:txBody>
      </p:sp>
      <p:sp>
        <p:nvSpPr>
          <p:cNvPr id="32" name="Zaoblený obdélník 31"/>
          <p:cNvSpPr/>
          <p:nvPr/>
        </p:nvSpPr>
        <p:spPr>
          <a:xfrm>
            <a:off x="9505115" y="2100349"/>
            <a:ext cx="846513" cy="174567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50" dirty="0" smtClean="0"/>
              <a:t>B</a:t>
            </a:r>
            <a:endParaRPr lang="cs-CZ" sz="1050" dirty="0"/>
          </a:p>
        </p:txBody>
      </p:sp>
      <p:sp>
        <p:nvSpPr>
          <p:cNvPr id="33" name="Zaoblený obdélník 32"/>
          <p:cNvSpPr/>
          <p:nvPr/>
        </p:nvSpPr>
        <p:spPr>
          <a:xfrm>
            <a:off x="10500889" y="2100349"/>
            <a:ext cx="846513" cy="174567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smtClean="0"/>
              <a:t>C</a:t>
            </a:r>
            <a:endParaRPr lang="cs-CZ" sz="1100" dirty="0"/>
          </a:p>
        </p:txBody>
      </p:sp>
      <p:cxnSp>
        <p:nvCxnSpPr>
          <p:cNvPr id="34" name="Přímá spojnice 33"/>
          <p:cNvCxnSpPr>
            <a:stCxn id="31" idx="0"/>
          </p:cNvCxnSpPr>
          <p:nvPr/>
        </p:nvCxnSpPr>
        <p:spPr>
          <a:xfrm flipH="1" flipV="1">
            <a:off x="8780847" y="1834343"/>
            <a:ext cx="1" cy="266007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35"/>
          <p:cNvCxnSpPr/>
          <p:nvPr/>
        </p:nvCxnSpPr>
        <p:spPr>
          <a:xfrm flipH="1" flipV="1">
            <a:off x="9886277" y="1860664"/>
            <a:ext cx="1" cy="266007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36"/>
          <p:cNvCxnSpPr/>
          <p:nvPr/>
        </p:nvCxnSpPr>
        <p:spPr>
          <a:xfrm flipH="1" flipV="1">
            <a:off x="10924144" y="1792777"/>
            <a:ext cx="1" cy="266007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Zaoblený obdélník 37"/>
          <p:cNvSpPr/>
          <p:nvPr/>
        </p:nvSpPr>
        <p:spPr>
          <a:xfrm>
            <a:off x="8121535" y="1526772"/>
            <a:ext cx="1246909" cy="90054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Obdélník 38"/>
          <p:cNvSpPr/>
          <p:nvPr/>
        </p:nvSpPr>
        <p:spPr>
          <a:xfrm>
            <a:off x="6222233" y="2140256"/>
            <a:ext cx="839586" cy="2992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 smtClean="0"/>
              <a:t> </a:t>
            </a:r>
            <a:r>
              <a:rPr lang="cs-CZ" sz="1100" dirty="0" smtClean="0"/>
              <a:t>Segment A</a:t>
            </a:r>
            <a:endParaRPr lang="cs-CZ" sz="1100" dirty="0"/>
          </a:p>
        </p:txBody>
      </p:sp>
      <p:sp>
        <p:nvSpPr>
          <p:cNvPr id="40" name="Zaoblený obdélník 39"/>
          <p:cNvSpPr/>
          <p:nvPr/>
        </p:nvSpPr>
        <p:spPr>
          <a:xfrm>
            <a:off x="6222233" y="2538040"/>
            <a:ext cx="846513" cy="174567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50" dirty="0" smtClean="0"/>
              <a:t>A</a:t>
            </a:r>
            <a:endParaRPr lang="cs-CZ" sz="1050" dirty="0"/>
          </a:p>
        </p:txBody>
      </p:sp>
      <p:sp>
        <p:nvSpPr>
          <p:cNvPr id="41" name="Zaoblený obdélník 40"/>
          <p:cNvSpPr/>
          <p:nvPr/>
        </p:nvSpPr>
        <p:spPr>
          <a:xfrm>
            <a:off x="6222233" y="2978614"/>
            <a:ext cx="846513" cy="174567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50" dirty="0" smtClean="0"/>
              <a:t>A</a:t>
            </a:r>
            <a:endParaRPr lang="cs-CZ" sz="1050" dirty="0"/>
          </a:p>
        </p:txBody>
      </p:sp>
      <p:cxnSp>
        <p:nvCxnSpPr>
          <p:cNvPr id="42" name="Přímá spojnice 41"/>
          <p:cNvCxnSpPr>
            <a:stCxn id="41" idx="0"/>
          </p:cNvCxnSpPr>
          <p:nvPr/>
        </p:nvCxnSpPr>
        <p:spPr>
          <a:xfrm flipH="1" flipV="1">
            <a:off x="6645489" y="2712607"/>
            <a:ext cx="1" cy="266007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3" name="Obrázek 4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59967" y="2078252"/>
            <a:ext cx="3601386" cy="868063"/>
          </a:xfrm>
          <a:prstGeom prst="rect">
            <a:avLst/>
          </a:prstGeom>
          <a:ln>
            <a:solidFill>
              <a:schemeClr val="accent6">
                <a:shade val="50000"/>
              </a:schemeClr>
            </a:solidFill>
          </a:ln>
        </p:spPr>
      </p:pic>
      <p:sp>
        <p:nvSpPr>
          <p:cNvPr id="44" name="Zaoblený obdélník 43"/>
          <p:cNvSpPr/>
          <p:nvPr/>
        </p:nvSpPr>
        <p:spPr>
          <a:xfrm>
            <a:off x="6125277" y="2032773"/>
            <a:ext cx="1157543" cy="1271919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6" name="Přímá spojnice se šipkou 45"/>
          <p:cNvCxnSpPr>
            <a:stCxn id="38" idx="1"/>
            <a:endCxn id="44" idx="3"/>
          </p:cNvCxnSpPr>
          <p:nvPr/>
        </p:nvCxnSpPr>
        <p:spPr>
          <a:xfrm flipH="1">
            <a:off x="7282820" y="1977044"/>
            <a:ext cx="838715" cy="69168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nice se šipkou 47"/>
          <p:cNvCxnSpPr>
            <a:stCxn id="43" idx="3"/>
          </p:cNvCxnSpPr>
          <p:nvPr/>
        </p:nvCxnSpPr>
        <p:spPr>
          <a:xfrm flipV="1">
            <a:off x="5561353" y="2500974"/>
            <a:ext cx="545846" cy="11310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" name="Obrázek 4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49771" y="3626142"/>
            <a:ext cx="5462670" cy="808287"/>
          </a:xfrm>
          <a:prstGeom prst="rect">
            <a:avLst/>
          </a:prstGeom>
          <a:ln>
            <a:solidFill>
              <a:schemeClr val="accent1"/>
            </a:solidFill>
          </a:ln>
        </p:spPr>
      </p:pic>
      <p:cxnSp>
        <p:nvCxnSpPr>
          <p:cNvPr id="50" name="Přímá spojnice se šipkou 49"/>
          <p:cNvCxnSpPr/>
          <p:nvPr/>
        </p:nvCxnSpPr>
        <p:spPr>
          <a:xfrm>
            <a:off x="3787833" y="2983242"/>
            <a:ext cx="0" cy="6429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2" name="Obrázek 5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53755" y="4841054"/>
            <a:ext cx="7661438" cy="836632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53" name="TextovéPole 52"/>
          <p:cNvSpPr txBox="1"/>
          <p:nvPr/>
        </p:nvSpPr>
        <p:spPr>
          <a:xfrm>
            <a:off x="7416425" y="3537130"/>
            <a:ext cx="30466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Line discount setup for Campaign  </a:t>
            </a:r>
            <a:endParaRPr lang="en-US" sz="1600" dirty="0"/>
          </a:p>
        </p:txBody>
      </p:sp>
      <p:sp>
        <p:nvSpPr>
          <p:cNvPr id="54" name="TextovéPole 53"/>
          <p:cNvSpPr txBox="1"/>
          <p:nvPr/>
        </p:nvSpPr>
        <p:spPr>
          <a:xfrm>
            <a:off x="7412441" y="4459836"/>
            <a:ext cx="33381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Sales line (Customer with profile A)    </a:t>
            </a:r>
            <a:endParaRPr lang="en-US" sz="1600" dirty="0"/>
          </a:p>
        </p:txBody>
      </p:sp>
      <p:sp>
        <p:nvSpPr>
          <p:cNvPr id="55" name="Zaoblený obdélník 54"/>
          <p:cNvSpPr/>
          <p:nvPr/>
        </p:nvSpPr>
        <p:spPr>
          <a:xfrm>
            <a:off x="781396" y="6010271"/>
            <a:ext cx="846513" cy="174567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6" name="TextovéPole 55"/>
          <p:cNvSpPr txBox="1"/>
          <p:nvPr/>
        </p:nvSpPr>
        <p:spPr>
          <a:xfrm>
            <a:off x="1628887" y="5899645"/>
            <a:ext cx="9119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00B050"/>
                </a:solidFill>
              </a:rPr>
              <a:t>=profile</a:t>
            </a:r>
            <a:endParaRPr lang="cs-CZ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7106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781396" y="1382684"/>
            <a:ext cx="839586" cy="2992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000" dirty="0" smtClean="0"/>
          </a:p>
          <a:p>
            <a:pPr algn="ctr"/>
            <a:r>
              <a:rPr lang="cs-CZ" sz="1000" dirty="0" smtClean="0"/>
              <a:t> </a:t>
            </a:r>
            <a:r>
              <a:rPr lang="cs-CZ" sz="1000" dirty="0" err="1" smtClean="0"/>
              <a:t>Contact</a:t>
            </a:r>
            <a:r>
              <a:rPr lang="cs-CZ" sz="1000" dirty="0" smtClean="0"/>
              <a:t> 1</a:t>
            </a:r>
          </a:p>
          <a:p>
            <a:pPr algn="ctr"/>
            <a:r>
              <a:rPr lang="cs-CZ" sz="1000" dirty="0" smtClean="0"/>
              <a:t>c</a:t>
            </a:r>
            <a:endParaRPr lang="cs-CZ" sz="1000" dirty="0"/>
          </a:p>
        </p:txBody>
      </p:sp>
      <p:sp>
        <p:nvSpPr>
          <p:cNvPr id="5" name="Obdélník 4"/>
          <p:cNvSpPr/>
          <p:nvPr/>
        </p:nvSpPr>
        <p:spPr>
          <a:xfrm>
            <a:off x="1856509" y="1382684"/>
            <a:ext cx="839586" cy="2992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000" dirty="0" smtClean="0"/>
          </a:p>
          <a:p>
            <a:pPr algn="ctr"/>
            <a:r>
              <a:rPr lang="cs-CZ" sz="1000" dirty="0" err="1" smtClean="0"/>
              <a:t>Contact</a:t>
            </a:r>
            <a:r>
              <a:rPr lang="cs-CZ" sz="1000" dirty="0" smtClean="0"/>
              <a:t> n</a:t>
            </a:r>
          </a:p>
          <a:p>
            <a:pPr algn="ctr"/>
            <a:endParaRPr lang="cs-CZ" sz="1000" dirty="0"/>
          </a:p>
        </p:txBody>
      </p:sp>
      <p:sp>
        <p:nvSpPr>
          <p:cNvPr id="6" name="Obdélník 5"/>
          <p:cNvSpPr/>
          <p:nvPr/>
        </p:nvSpPr>
        <p:spPr>
          <a:xfrm>
            <a:off x="2948247" y="1382684"/>
            <a:ext cx="839586" cy="2992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000" dirty="0" smtClean="0"/>
          </a:p>
          <a:p>
            <a:pPr algn="ctr"/>
            <a:r>
              <a:rPr lang="cs-CZ" sz="1000" dirty="0" err="1" smtClean="0"/>
              <a:t>Contact</a:t>
            </a:r>
            <a:r>
              <a:rPr lang="cs-CZ" sz="1000" dirty="0" smtClean="0"/>
              <a:t> m</a:t>
            </a:r>
          </a:p>
          <a:p>
            <a:pPr algn="ctr"/>
            <a:endParaRPr lang="cs-CZ" sz="1000" dirty="0"/>
          </a:p>
        </p:txBody>
      </p:sp>
      <p:cxnSp>
        <p:nvCxnSpPr>
          <p:cNvPr id="7" name="Přímá spojnice 6"/>
          <p:cNvCxnSpPr/>
          <p:nvPr/>
        </p:nvCxnSpPr>
        <p:spPr>
          <a:xfrm>
            <a:off x="1620981" y="1532313"/>
            <a:ext cx="235527" cy="0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>
            <a:off x="2712719" y="1526772"/>
            <a:ext cx="235527" cy="0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Šipka doprava 8"/>
          <p:cNvSpPr/>
          <p:nvPr/>
        </p:nvSpPr>
        <p:spPr>
          <a:xfrm>
            <a:off x="3974866" y="811049"/>
            <a:ext cx="1280161" cy="482139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err="1" smtClean="0">
                <a:solidFill>
                  <a:schemeClr val="tx1"/>
                </a:solidFill>
              </a:rPr>
              <a:t>Requirements</a:t>
            </a:r>
            <a:r>
              <a:rPr lang="cs-CZ" sz="1100" dirty="0" smtClean="0">
                <a:solidFill>
                  <a:schemeClr val="tx1"/>
                </a:solidFill>
              </a:rPr>
              <a:t> </a:t>
            </a:r>
            <a:endParaRPr lang="cs-CZ" sz="1100" dirty="0">
              <a:solidFill>
                <a:schemeClr val="tx1"/>
              </a:solidFill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781396" y="1820486"/>
            <a:ext cx="846513" cy="174567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 smtClean="0"/>
              <a:t>P</a:t>
            </a:r>
            <a:r>
              <a:rPr lang="cs-CZ" sz="900" dirty="0" smtClean="0"/>
              <a:t>rofil </a:t>
            </a:r>
            <a:r>
              <a:rPr lang="cs-CZ" sz="1000" dirty="0" smtClean="0"/>
              <a:t>1</a:t>
            </a:r>
            <a:endParaRPr lang="cs-CZ" sz="1000" dirty="0"/>
          </a:p>
        </p:txBody>
      </p:sp>
      <p:sp>
        <p:nvSpPr>
          <p:cNvPr id="13" name="Zaoblený obdélník 12"/>
          <p:cNvSpPr/>
          <p:nvPr/>
        </p:nvSpPr>
        <p:spPr>
          <a:xfrm>
            <a:off x="1866206" y="1859276"/>
            <a:ext cx="846513" cy="174567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 smtClean="0"/>
              <a:t>P</a:t>
            </a:r>
            <a:r>
              <a:rPr lang="cs-CZ" sz="900" dirty="0" smtClean="0"/>
              <a:t>rofil n</a:t>
            </a:r>
            <a:endParaRPr lang="cs-CZ" sz="1000" dirty="0"/>
          </a:p>
        </p:txBody>
      </p:sp>
      <p:sp>
        <p:nvSpPr>
          <p:cNvPr id="14" name="Zaoblený obdélník 13"/>
          <p:cNvSpPr/>
          <p:nvPr/>
        </p:nvSpPr>
        <p:spPr>
          <a:xfrm>
            <a:off x="2948246" y="1885602"/>
            <a:ext cx="846513" cy="174567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 smtClean="0"/>
              <a:t>P</a:t>
            </a:r>
            <a:r>
              <a:rPr lang="cs-CZ" sz="900" dirty="0" smtClean="0"/>
              <a:t>rofil m</a:t>
            </a:r>
            <a:endParaRPr lang="cs-CZ" sz="1000" dirty="0"/>
          </a:p>
        </p:txBody>
      </p:sp>
      <p:pic>
        <p:nvPicPr>
          <p:cNvPr id="15" name="Obrázek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398" y="2445697"/>
            <a:ext cx="1860882" cy="1143287"/>
          </a:xfrm>
          <a:prstGeom prst="rect">
            <a:avLst/>
          </a:prstGeom>
        </p:spPr>
      </p:pic>
      <p:sp>
        <p:nvSpPr>
          <p:cNvPr id="16" name="Šipka nahoru 15"/>
          <p:cNvSpPr/>
          <p:nvPr/>
        </p:nvSpPr>
        <p:spPr>
          <a:xfrm>
            <a:off x="980902" y="2060169"/>
            <a:ext cx="465513" cy="36714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/>
          <p:cNvSpPr/>
          <p:nvPr/>
        </p:nvSpPr>
        <p:spPr>
          <a:xfrm>
            <a:off x="781396" y="931092"/>
            <a:ext cx="839586" cy="29925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000" dirty="0" smtClean="0"/>
          </a:p>
          <a:p>
            <a:pPr algn="ctr"/>
            <a:r>
              <a:rPr lang="cs-CZ" sz="1000" dirty="0" smtClean="0">
                <a:solidFill>
                  <a:schemeClr val="tx1"/>
                </a:solidFill>
              </a:rPr>
              <a:t> </a:t>
            </a:r>
            <a:r>
              <a:rPr lang="cs-CZ" sz="1000" dirty="0" err="1" smtClean="0">
                <a:solidFill>
                  <a:schemeClr val="tx1"/>
                </a:solidFill>
              </a:rPr>
              <a:t>Contact</a:t>
            </a:r>
            <a:r>
              <a:rPr lang="cs-CZ" sz="1000" dirty="0" smtClean="0">
                <a:solidFill>
                  <a:schemeClr val="tx1"/>
                </a:solidFill>
              </a:rPr>
              <a:t> 1</a:t>
            </a:r>
          </a:p>
          <a:p>
            <a:pPr algn="ctr"/>
            <a:r>
              <a:rPr lang="cs-CZ" sz="1000" dirty="0" smtClean="0"/>
              <a:t>c</a:t>
            </a:r>
            <a:endParaRPr lang="cs-CZ" sz="1000" dirty="0"/>
          </a:p>
        </p:txBody>
      </p:sp>
      <p:sp>
        <p:nvSpPr>
          <p:cNvPr id="19" name="Levá složená závorka 18"/>
          <p:cNvSpPr/>
          <p:nvPr/>
        </p:nvSpPr>
        <p:spPr>
          <a:xfrm>
            <a:off x="583280" y="1349217"/>
            <a:ext cx="138545" cy="39366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Levá složená závorka 19"/>
          <p:cNvSpPr/>
          <p:nvPr/>
        </p:nvSpPr>
        <p:spPr>
          <a:xfrm>
            <a:off x="628219" y="889658"/>
            <a:ext cx="138545" cy="39366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TextovéPole 20"/>
          <p:cNvSpPr txBox="1"/>
          <p:nvPr/>
        </p:nvSpPr>
        <p:spPr>
          <a:xfrm>
            <a:off x="-21228" y="862853"/>
            <a:ext cx="77296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900" b="1" dirty="0" smtClean="0"/>
              <a:t>COMPANIES</a:t>
            </a:r>
            <a:endParaRPr lang="cs-CZ" sz="900" b="1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33318" y="1557326"/>
            <a:ext cx="63030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900" b="1" dirty="0" smtClean="0"/>
              <a:t>PERSONS</a:t>
            </a:r>
            <a:endParaRPr lang="cs-CZ" sz="900" b="1" dirty="0"/>
          </a:p>
        </p:txBody>
      </p:sp>
      <p:sp>
        <p:nvSpPr>
          <p:cNvPr id="23" name="Obdélník 22"/>
          <p:cNvSpPr/>
          <p:nvPr/>
        </p:nvSpPr>
        <p:spPr>
          <a:xfrm>
            <a:off x="1866206" y="917176"/>
            <a:ext cx="839586" cy="29925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000" dirty="0" smtClean="0"/>
          </a:p>
          <a:p>
            <a:pPr algn="ctr"/>
            <a:r>
              <a:rPr lang="cs-CZ" sz="1000" dirty="0" smtClean="0"/>
              <a:t> </a:t>
            </a:r>
            <a:r>
              <a:rPr lang="cs-CZ" sz="1000" dirty="0" err="1" smtClean="0">
                <a:solidFill>
                  <a:schemeClr val="tx1"/>
                </a:solidFill>
              </a:rPr>
              <a:t>Contact</a:t>
            </a:r>
            <a:r>
              <a:rPr lang="cs-CZ" sz="1000" dirty="0" smtClean="0">
                <a:solidFill>
                  <a:schemeClr val="tx1"/>
                </a:solidFill>
              </a:rPr>
              <a:t> </a:t>
            </a:r>
            <a:r>
              <a:rPr lang="cs-CZ" sz="1000" dirty="0" smtClean="0">
                <a:solidFill>
                  <a:schemeClr val="tx1"/>
                </a:solidFill>
              </a:rPr>
              <a:t>n</a:t>
            </a:r>
            <a:endParaRPr lang="cs-CZ" sz="1000" dirty="0" smtClean="0">
              <a:solidFill>
                <a:schemeClr val="tx1"/>
              </a:solidFill>
            </a:endParaRPr>
          </a:p>
          <a:p>
            <a:pPr algn="ctr"/>
            <a:r>
              <a:rPr lang="cs-CZ" sz="1000" dirty="0" smtClean="0"/>
              <a:t>c</a:t>
            </a:r>
            <a:endParaRPr lang="cs-CZ" sz="1000" dirty="0"/>
          </a:p>
        </p:txBody>
      </p:sp>
      <p:sp>
        <p:nvSpPr>
          <p:cNvPr id="24" name="Obdélník 23"/>
          <p:cNvSpPr/>
          <p:nvPr/>
        </p:nvSpPr>
        <p:spPr>
          <a:xfrm>
            <a:off x="2955173" y="913573"/>
            <a:ext cx="839586" cy="29925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000" dirty="0" smtClean="0"/>
          </a:p>
          <a:p>
            <a:pPr algn="ctr"/>
            <a:r>
              <a:rPr lang="cs-CZ" sz="1000" dirty="0" smtClean="0"/>
              <a:t> </a:t>
            </a:r>
            <a:r>
              <a:rPr lang="cs-CZ" sz="1000" dirty="0" err="1" smtClean="0">
                <a:solidFill>
                  <a:schemeClr val="tx1"/>
                </a:solidFill>
              </a:rPr>
              <a:t>Contact</a:t>
            </a:r>
            <a:r>
              <a:rPr lang="cs-CZ" sz="1000" dirty="0" smtClean="0">
                <a:solidFill>
                  <a:schemeClr val="tx1"/>
                </a:solidFill>
              </a:rPr>
              <a:t> </a:t>
            </a:r>
            <a:r>
              <a:rPr lang="cs-CZ" sz="1000" dirty="0" smtClean="0">
                <a:solidFill>
                  <a:schemeClr val="tx1"/>
                </a:solidFill>
              </a:rPr>
              <a:t>m</a:t>
            </a:r>
            <a:endParaRPr lang="cs-CZ" sz="1000" dirty="0" smtClean="0">
              <a:solidFill>
                <a:schemeClr val="tx1"/>
              </a:solidFill>
            </a:endParaRPr>
          </a:p>
          <a:p>
            <a:pPr algn="ctr"/>
            <a:r>
              <a:rPr lang="cs-CZ" sz="1000" dirty="0" smtClean="0"/>
              <a:t>c</a:t>
            </a:r>
            <a:endParaRPr lang="cs-CZ" sz="1000" dirty="0"/>
          </a:p>
        </p:txBody>
      </p:sp>
      <p:cxnSp>
        <p:nvCxnSpPr>
          <p:cNvPr id="26" name="Přímá spojnice 25"/>
          <p:cNvCxnSpPr>
            <a:stCxn id="18" idx="2"/>
            <a:endCxn id="4" idx="0"/>
          </p:cNvCxnSpPr>
          <p:nvPr/>
        </p:nvCxnSpPr>
        <p:spPr>
          <a:xfrm>
            <a:off x="1201189" y="1230350"/>
            <a:ext cx="0" cy="1523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>
            <a:off x="2285999" y="1230350"/>
            <a:ext cx="0" cy="1523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>
            <a:off x="3374966" y="1226227"/>
            <a:ext cx="0" cy="1523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Šipka doprava 28"/>
          <p:cNvSpPr/>
          <p:nvPr/>
        </p:nvSpPr>
        <p:spPr>
          <a:xfrm>
            <a:off x="3974865" y="1295874"/>
            <a:ext cx="1280161" cy="48213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err="1" smtClean="0"/>
              <a:t>Personal</a:t>
            </a:r>
            <a:r>
              <a:rPr lang="cs-CZ" sz="1100" dirty="0" smtClean="0"/>
              <a:t> profile</a:t>
            </a:r>
            <a:endParaRPr lang="cs-CZ" sz="1100" dirty="0"/>
          </a:p>
        </p:txBody>
      </p:sp>
      <p:pic>
        <p:nvPicPr>
          <p:cNvPr id="30" name="Obrázek 2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5133" y="895276"/>
            <a:ext cx="3597679" cy="806632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31" name="Obrázek 3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58265" y="768624"/>
            <a:ext cx="1364009" cy="982821"/>
          </a:xfrm>
          <a:prstGeom prst="rect">
            <a:avLst/>
          </a:prstGeom>
          <a:ln>
            <a:solidFill>
              <a:schemeClr val="accent1"/>
            </a:solidFill>
          </a:ln>
        </p:spPr>
      </p:pic>
      <p:cxnSp>
        <p:nvCxnSpPr>
          <p:cNvPr id="33" name="Přímá spojnice se šipkou 32"/>
          <p:cNvCxnSpPr/>
          <p:nvPr/>
        </p:nvCxnSpPr>
        <p:spPr>
          <a:xfrm>
            <a:off x="8729221" y="1378561"/>
            <a:ext cx="480767" cy="0"/>
          </a:xfrm>
          <a:prstGeom prst="straightConnector1">
            <a:avLst/>
          </a:prstGeom>
          <a:ln>
            <a:headEnd w="med" len="sm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se šipkou 36"/>
          <p:cNvCxnSpPr/>
          <p:nvPr/>
        </p:nvCxnSpPr>
        <p:spPr>
          <a:xfrm>
            <a:off x="2831817" y="2442956"/>
            <a:ext cx="4257" cy="45344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ovéPole 41"/>
          <p:cNvSpPr txBox="1"/>
          <p:nvPr/>
        </p:nvSpPr>
        <p:spPr>
          <a:xfrm>
            <a:off x="9168731" y="385823"/>
            <a:ext cx="22572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0070C0"/>
                </a:solidFill>
              </a:rPr>
              <a:t>Progress in Sales Cycle Time</a:t>
            </a:r>
            <a:endParaRPr lang="en-US" sz="1400" b="1" dirty="0">
              <a:solidFill>
                <a:srgbClr val="0070C0"/>
              </a:solidFill>
            </a:endParaRPr>
          </a:p>
        </p:txBody>
      </p:sp>
      <p:sp>
        <p:nvSpPr>
          <p:cNvPr id="43" name="TextovéPole 42"/>
          <p:cNvSpPr txBox="1"/>
          <p:nvPr/>
        </p:nvSpPr>
        <p:spPr>
          <a:xfrm>
            <a:off x="10990063" y="895276"/>
            <a:ext cx="96532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900" b="1" dirty="0" smtClean="0">
                <a:solidFill>
                  <a:srgbClr val="FF0000"/>
                </a:solidFill>
              </a:rPr>
              <a:t>TOC-CRT-EC-FRT</a:t>
            </a:r>
            <a:endParaRPr lang="cs-CZ" sz="900" b="1" dirty="0">
              <a:solidFill>
                <a:srgbClr val="FF0000"/>
              </a:solidFill>
            </a:endParaRPr>
          </a:p>
        </p:txBody>
      </p:sp>
      <p:sp>
        <p:nvSpPr>
          <p:cNvPr id="44" name="TextovéPole 43"/>
          <p:cNvSpPr txBox="1"/>
          <p:nvPr/>
        </p:nvSpPr>
        <p:spPr>
          <a:xfrm>
            <a:off x="11034381" y="1283324"/>
            <a:ext cx="89639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900" b="1" dirty="0" err="1" smtClean="0">
                <a:solidFill>
                  <a:srgbClr val="FF0000"/>
                </a:solidFill>
              </a:rPr>
              <a:t>Kepner-Tregoe</a:t>
            </a:r>
            <a:endParaRPr lang="cs-CZ" sz="900" dirty="0"/>
          </a:p>
        </p:txBody>
      </p:sp>
      <p:sp>
        <p:nvSpPr>
          <p:cNvPr id="45" name="TextovéPole 44"/>
          <p:cNvSpPr txBox="1"/>
          <p:nvPr/>
        </p:nvSpPr>
        <p:spPr>
          <a:xfrm>
            <a:off x="10962698" y="1681942"/>
            <a:ext cx="115929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900" b="1" dirty="0" err="1" smtClean="0">
                <a:solidFill>
                  <a:srgbClr val="FF0000"/>
                </a:solidFill>
              </a:rPr>
              <a:t>Balanced</a:t>
            </a:r>
            <a:r>
              <a:rPr lang="cs-CZ" sz="900" b="1" dirty="0" smtClean="0">
                <a:solidFill>
                  <a:srgbClr val="FF0000"/>
                </a:solidFill>
              </a:rPr>
              <a:t> </a:t>
            </a:r>
            <a:r>
              <a:rPr lang="cs-CZ" sz="900" b="1" dirty="0" err="1" smtClean="0">
                <a:solidFill>
                  <a:srgbClr val="FF0000"/>
                </a:solidFill>
              </a:rPr>
              <a:t>Scorecard</a:t>
            </a:r>
            <a:endParaRPr lang="cs-CZ" sz="900" b="1" dirty="0">
              <a:solidFill>
                <a:srgbClr val="FF0000"/>
              </a:solidFill>
            </a:endParaRPr>
          </a:p>
        </p:txBody>
      </p:sp>
      <p:cxnSp>
        <p:nvCxnSpPr>
          <p:cNvPr id="48" name="Přímá spojnice 47"/>
          <p:cNvCxnSpPr>
            <a:stCxn id="43" idx="2"/>
            <a:endCxn id="44" idx="0"/>
          </p:cNvCxnSpPr>
          <p:nvPr/>
        </p:nvCxnSpPr>
        <p:spPr>
          <a:xfrm>
            <a:off x="11472728" y="1126108"/>
            <a:ext cx="9853" cy="157216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římá spojnice 49"/>
          <p:cNvCxnSpPr/>
          <p:nvPr/>
        </p:nvCxnSpPr>
        <p:spPr>
          <a:xfrm flipH="1">
            <a:off x="11438262" y="1532675"/>
            <a:ext cx="1" cy="21134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ovéPole 50"/>
          <p:cNvSpPr txBox="1"/>
          <p:nvPr/>
        </p:nvSpPr>
        <p:spPr>
          <a:xfrm>
            <a:off x="10947194" y="1976683"/>
            <a:ext cx="10931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200" b="1" dirty="0" smtClean="0">
                <a:solidFill>
                  <a:srgbClr val="FF0000"/>
                </a:solidFill>
              </a:rPr>
              <a:t> </a:t>
            </a:r>
            <a:r>
              <a:rPr lang="en-US" sz="1200" b="1" dirty="0" smtClean="0">
                <a:solidFill>
                  <a:srgbClr val="FF0000"/>
                </a:solidFill>
              </a:rPr>
              <a:t>Chosen</a:t>
            </a:r>
          </a:p>
          <a:p>
            <a:pPr algn="ctr"/>
            <a:r>
              <a:rPr lang="en-US" sz="1200" b="1" dirty="0" smtClean="0">
                <a:solidFill>
                  <a:srgbClr val="FF0000"/>
                </a:solidFill>
              </a:rPr>
              <a:t>Methods</a:t>
            </a:r>
            <a:endParaRPr lang="cs-CZ" sz="1200" b="1" dirty="0" smtClean="0">
              <a:solidFill>
                <a:srgbClr val="FF0000"/>
              </a:solidFill>
            </a:endParaRPr>
          </a:p>
          <a:p>
            <a:pPr algn="ctr"/>
            <a:r>
              <a:rPr lang="cs-CZ" sz="1200" b="1" dirty="0" err="1" smtClean="0">
                <a:solidFill>
                  <a:srgbClr val="FF0000"/>
                </a:solidFill>
              </a:rPr>
              <a:t>Decision</a:t>
            </a:r>
            <a:r>
              <a:rPr lang="cs-CZ" sz="1200" b="1" dirty="0" smtClean="0">
                <a:solidFill>
                  <a:srgbClr val="FF0000"/>
                </a:solidFill>
              </a:rPr>
              <a:t> </a:t>
            </a:r>
            <a:r>
              <a:rPr lang="cs-CZ" sz="1200" b="1" dirty="0" err="1" smtClean="0">
                <a:solidFill>
                  <a:srgbClr val="FF0000"/>
                </a:solidFill>
              </a:rPr>
              <a:t>Tools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52" name="Zaoblený obdélník 51"/>
          <p:cNvSpPr/>
          <p:nvPr/>
        </p:nvSpPr>
        <p:spPr>
          <a:xfrm>
            <a:off x="10990064" y="811049"/>
            <a:ext cx="1035618" cy="118400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4" name="Obdélník 53"/>
          <p:cNvSpPr/>
          <p:nvPr/>
        </p:nvSpPr>
        <p:spPr>
          <a:xfrm>
            <a:off x="2263140" y="3888900"/>
            <a:ext cx="1111825" cy="2992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000" dirty="0" smtClean="0"/>
          </a:p>
          <a:p>
            <a:pPr algn="ctr"/>
            <a:r>
              <a:rPr lang="cs-CZ" sz="1000" b="1" dirty="0" err="1" smtClean="0"/>
              <a:t>Contact</a:t>
            </a:r>
            <a:r>
              <a:rPr lang="cs-CZ" sz="1000" b="1" dirty="0" smtClean="0"/>
              <a:t> n</a:t>
            </a:r>
          </a:p>
          <a:p>
            <a:pPr algn="ctr"/>
            <a:endParaRPr lang="cs-CZ" sz="1000" dirty="0"/>
          </a:p>
        </p:txBody>
      </p:sp>
      <p:sp>
        <p:nvSpPr>
          <p:cNvPr id="55" name="Zaoblený obdélník 54"/>
          <p:cNvSpPr/>
          <p:nvPr/>
        </p:nvSpPr>
        <p:spPr>
          <a:xfrm>
            <a:off x="2285999" y="4304602"/>
            <a:ext cx="1102127" cy="616405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 smtClean="0"/>
              <a:t>P</a:t>
            </a:r>
            <a:r>
              <a:rPr lang="cs-CZ" sz="900" dirty="0" smtClean="0"/>
              <a:t>rofil n</a:t>
            </a:r>
          </a:p>
          <a:p>
            <a:pPr algn="ctr"/>
            <a:r>
              <a:rPr lang="cs-CZ" sz="1200" b="1" dirty="0" smtClean="0"/>
              <a:t>A</a:t>
            </a:r>
            <a:endParaRPr lang="cs-CZ" sz="1200" b="1" dirty="0"/>
          </a:p>
        </p:txBody>
      </p:sp>
      <p:sp>
        <p:nvSpPr>
          <p:cNvPr id="56" name="Obdélník 55"/>
          <p:cNvSpPr/>
          <p:nvPr/>
        </p:nvSpPr>
        <p:spPr>
          <a:xfrm>
            <a:off x="2272837" y="3423392"/>
            <a:ext cx="1102129" cy="29925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000" dirty="0" smtClean="0"/>
          </a:p>
          <a:p>
            <a:pPr algn="ctr"/>
            <a:r>
              <a:rPr lang="cs-CZ" sz="1000" dirty="0" smtClean="0"/>
              <a:t> </a:t>
            </a:r>
            <a:r>
              <a:rPr lang="cs-CZ" sz="1000" b="1" dirty="0" err="1" smtClean="0">
                <a:solidFill>
                  <a:schemeClr val="tx1"/>
                </a:solidFill>
              </a:rPr>
              <a:t>Contact</a:t>
            </a:r>
            <a:r>
              <a:rPr lang="cs-CZ" sz="1000" b="1" dirty="0" smtClean="0">
                <a:solidFill>
                  <a:schemeClr val="tx1"/>
                </a:solidFill>
              </a:rPr>
              <a:t> </a:t>
            </a:r>
            <a:r>
              <a:rPr lang="cs-CZ" sz="1000" b="1" dirty="0" smtClean="0">
                <a:solidFill>
                  <a:schemeClr val="tx1"/>
                </a:solidFill>
              </a:rPr>
              <a:t>n</a:t>
            </a:r>
            <a:endParaRPr lang="cs-CZ" sz="1000" b="1" dirty="0" smtClean="0">
              <a:solidFill>
                <a:schemeClr val="tx1"/>
              </a:solidFill>
            </a:endParaRPr>
          </a:p>
          <a:p>
            <a:pPr algn="ctr"/>
            <a:r>
              <a:rPr lang="cs-CZ" sz="1000" dirty="0" smtClean="0"/>
              <a:t>c</a:t>
            </a:r>
            <a:endParaRPr lang="cs-CZ" sz="1000" dirty="0"/>
          </a:p>
        </p:txBody>
      </p:sp>
      <p:cxnSp>
        <p:nvCxnSpPr>
          <p:cNvPr id="60" name="Přímá spojnice 59"/>
          <p:cNvCxnSpPr>
            <a:stCxn id="31" idx="2"/>
          </p:cNvCxnSpPr>
          <p:nvPr/>
        </p:nvCxnSpPr>
        <p:spPr>
          <a:xfrm>
            <a:off x="9940270" y="1751445"/>
            <a:ext cx="13439" cy="97539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Přímá spojnice 61"/>
          <p:cNvCxnSpPr/>
          <p:nvPr/>
        </p:nvCxnSpPr>
        <p:spPr>
          <a:xfrm flipH="1">
            <a:off x="2826846" y="2421613"/>
            <a:ext cx="7126863" cy="2134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Obdélník 68"/>
          <p:cNvSpPr/>
          <p:nvPr/>
        </p:nvSpPr>
        <p:spPr>
          <a:xfrm>
            <a:off x="2292926" y="2916322"/>
            <a:ext cx="1082040" cy="2992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 smtClean="0"/>
              <a:t> </a:t>
            </a:r>
            <a:r>
              <a:rPr lang="cs-CZ" sz="1000" b="1" dirty="0" smtClean="0"/>
              <a:t>CUSTOMER n</a:t>
            </a:r>
            <a:endParaRPr lang="cs-CZ" sz="1000" b="1" dirty="0"/>
          </a:p>
        </p:txBody>
      </p:sp>
      <p:cxnSp>
        <p:nvCxnSpPr>
          <p:cNvPr id="71" name="Přímá spojnice se šipkou 70"/>
          <p:cNvCxnSpPr>
            <a:stCxn id="56" idx="0"/>
            <a:endCxn id="69" idx="2"/>
          </p:cNvCxnSpPr>
          <p:nvPr/>
        </p:nvCxnSpPr>
        <p:spPr>
          <a:xfrm flipV="1">
            <a:off x="2823902" y="3215580"/>
            <a:ext cx="10044" cy="20781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Přímá spojnice se šipkou 71"/>
          <p:cNvCxnSpPr/>
          <p:nvPr/>
        </p:nvCxnSpPr>
        <p:spPr>
          <a:xfrm flipV="1">
            <a:off x="2827018" y="3706587"/>
            <a:ext cx="10044" cy="20781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ovéPole 72"/>
          <p:cNvSpPr txBox="1"/>
          <p:nvPr/>
        </p:nvSpPr>
        <p:spPr>
          <a:xfrm>
            <a:off x="5573382" y="198665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  <p:cxnSp>
        <p:nvCxnSpPr>
          <p:cNvPr id="74" name="Přímá spojnice se šipkou 73"/>
          <p:cNvCxnSpPr/>
          <p:nvPr/>
        </p:nvCxnSpPr>
        <p:spPr>
          <a:xfrm flipH="1">
            <a:off x="7843399" y="1438390"/>
            <a:ext cx="6217" cy="40875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Přímá spojnice se šipkou 76"/>
          <p:cNvCxnSpPr>
            <a:endCxn id="82" idx="0"/>
          </p:cNvCxnSpPr>
          <p:nvPr/>
        </p:nvCxnSpPr>
        <p:spPr>
          <a:xfrm flipH="1">
            <a:off x="10550780" y="1585852"/>
            <a:ext cx="12950" cy="114098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9" name="Obrázek 7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90089" y="1864402"/>
            <a:ext cx="5284522" cy="44918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82" name="Obrázek 8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344940" y="2726836"/>
            <a:ext cx="2411680" cy="1151029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83" name="TextovéPole 82"/>
          <p:cNvSpPr txBox="1"/>
          <p:nvPr/>
        </p:nvSpPr>
        <p:spPr>
          <a:xfrm>
            <a:off x="10219043" y="3186934"/>
            <a:ext cx="78739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900" b="1" dirty="0" smtClean="0">
                <a:solidFill>
                  <a:srgbClr val="0070C0"/>
                </a:solidFill>
              </a:rPr>
              <a:t>QUOTATION</a:t>
            </a:r>
            <a:endParaRPr lang="cs-CZ" sz="900" b="1" dirty="0">
              <a:solidFill>
                <a:srgbClr val="0070C0"/>
              </a:solidFill>
            </a:endParaRPr>
          </a:p>
        </p:txBody>
      </p:sp>
      <p:cxnSp>
        <p:nvCxnSpPr>
          <p:cNvPr id="86" name="Přímá spojnice se šipkou 85"/>
          <p:cNvCxnSpPr>
            <a:stCxn id="69" idx="3"/>
            <a:endCxn id="89" idx="1"/>
          </p:cNvCxnSpPr>
          <p:nvPr/>
        </p:nvCxnSpPr>
        <p:spPr>
          <a:xfrm flipV="1">
            <a:off x="3374966" y="3041669"/>
            <a:ext cx="1132450" cy="2428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Vývojový diagram: postup 88"/>
          <p:cNvSpPr/>
          <p:nvPr/>
        </p:nvSpPr>
        <p:spPr>
          <a:xfrm>
            <a:off x="4507416" y="2896404"/>
            <a:ext cx="1148666" cy="29053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Sales Order</a:t>
            </a:r>
            <a:endParaRPr lang="en-US" sz="1200" dirty="0"/>
          </a:p>
        </p:txBody>
      </p:sp>
      <p:sp>
        <p:nvSpPr>
          <p:cNvPr id="90" name="Vývojový diagram: postup 89"/>
          <p:cNvSpPr/>
          <p:nvPr/>
        </p:nvSpPr>
        <p:spPr>
          <a:xfrm>
            <a:off x="4507416" y="3263504"/>
            <a:ext cx="1148666" cy="151327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1" name="Vývojový diagram: postup 90"/>
          <p:cNvSpPr/>
          <p:nvPr/>
        </p:nvSpPr>
        <p:spPr>
          <a:xfrm>
            <a:off x="4507415" y="3588985"/>
            <a:ext cx="738219" cy="38736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50" dirty="0" err="1" smtClean="0"/>
              <a:t>Item</a:t>
            </a:r>
            <a:r>
              <a:rPr lang="cs-CZ" sz="1050" dirty="0" smtClean="0"/>
              <a:t> 1964-W</a:t>
            </a:r>
            <a:endParaRPr lang="cs-CZ" sz="1050" dirty="0"/>
          </a:p>
        </p:txBody>
      </p:sp>
      <p:cxnSp>
        <p:nvCxnSpPr>
          <p:cNvPr id="92" name="Přímá spojnice se šipkou 91"/>
          <p:cNvCxnSpPr/>
          <p:nvPr/>
        </p:nvCxnSpPr>
        <p:spPr>
          <a:xfrm flipV="1">
            <a:off x="4851858" y="3371271"/>
            <a:ext cx="1" cy="217714"/>
          </a:xfrm>
          <a:prstGeom prst="straightConnector1">
            <a:avLst/>
          </a:prstGeom>
          <a:ln>
            <a:solidFill>
              <a:schemeClr val="tx1"/>
            </a:solidFill>
            <a:headEnd w="med" len="sm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Šipka doprava 99"/>
          <p:cNvSpPr/>
          <p:nvPr/>
        </p:nvSpPr>
        <p:spPr>
          <a:xfrm>
            <a:off x="5373653" y="3423392"/>
            <a:ext cx="831273" cy="7271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smtClean="0">
                <a:solidFill>
                  <a:schemeClr val="bg1"/>
                </a:solidFill>
              </a:rPr>
              <a:t>PARETO </a:t>
            </a:r>
            <a:r>
              <a:rPr lang="cs-CZ" sz="1000" dirty="0" err="1" smtClean="0">
                <a:solidFill>
                  <a:schemeClr val="bg1"/>
                </a:solidFill>
              </a:rPr>
              <a:t>Analysis</a:t>
            </a:r>
            <a:endParaRPr lang="cs-CZ" sz="1000" dirty="0">
              <a:solidFill>
                <a:schemeClr val="bg1"/>
              </a:solidFill>
            </a:endParaRPr>
          </a:p>
        </p:txBody>
      </p:sp>
      <p:pic>
        <p:nvPicPr>
          <p:cNvPr id="101" name="Obrázek 10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63687" y="3371270"/>
            <a:ext cx="971429" cy="933333"/>
          </a:xfrm>
          <a:prstGeom prst="rect">
            <a:avLst/>
          </a:prstGeom>
        </p:spPr>
      </p:pic>
      <p:pic>
        <p:nvPicPr>
          <p:cNvPr id="102" name="Obrázek 10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235115" y="3118654"/>
            <a:ext cx="1962581" cy="1183178"/>
          </a:xfrm>
          <a:prstGeom prst="rect">
            <a:avLst/>
          </a:prstGeom>
        </p:spPr>
      </p:pic>
      <p:cxnSp>
        <p:nvCxnSpPr>
          <p:cNvPr id="103" name="Přímá spojnice se šipkou 102"/>
          <p:cNvCxnSpPr/>
          <p:nvPr/>
        </p:nvCxnSpPr>
        <p:spPr>
          <a:xfrm>
            <a:off x="8835892" y="3793368"/>
            <a:ext cx="13159" cy="1065663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Obdélník 105"/>
          <p:cNvSpPr/>
          <p:nvPr/>
        </p:nvSpPr>
        <p:spPr>
          <a:xfrm>
            <a:off x="8343950" y="5021165"/>
            <a:ext cx="839586" cy="29925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 smtClean="0"/>
              <a:t> </a:t>
            </a:r>
            <a:r>
              <a:rPr lang="cs-CZ" sz="1100" dirty="0" smtClean="0"/>
              <a:t>Segment A</a:t>
            </a:r>
            <a:endParaRPr lang="cs-CZ" sz="1100" dirty="0"/>
          </a:p>
        </p:txBody>
      </p:sp>
      <p:sp>
        <p:nvSpPr>
          <p:cNvPr id="107" name="Zaoblený obdélník 106"/>
          <p:cNvSpPr/>
          <p:nvPr/>
        </p:nvSpPr>
        <p:spPr>
          <a:xfrm>
            <a:off x="8343950" y="5418949"/>
            <a:ext cx="846513" cy="174567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50" dirty="0" smtClean="0"/>
              <a:t>A</a:t>
            </a:r>
            <a:endParaRPr lang="cs-CZ" sz="1050" dirty="0"/>
          </a:p>
        </p:txBody>
      </p:sp>
      <p:sp>
        <p:nvSpPr>
          <p:cNvPr id="108" name="Zaoblený obdélník 107"/>
          <p:cNvSpPr/>
          <p:nvPr/>
        </p:nvSpPr>
        <p:spPr>
          <a:xfrm>
            <a:off x="8343950" y="5859523"/>
            <a:ext cx="846513" cy="174567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50" dirty="0" smtClean="0"/>
              <a:t>A</a:t>
            </a:r>
            <a:endParaRPr lang="cs-CZ" sz="1050" dirty="0"/>
          </a:p>
        </p:txBody>
      </p:sp>
      <p:cxnSp>
        <p:nvCxnSpPr>
          <p:cNvPr id="109" name="Přímá spojnice 108"/>
          <p:cNvCxnSpPr>
            <a:stCxn id="108" idx="0"/>
          </p:cNvCxnSpPr>
          <p:nvPr/>
        </p:nvCxnSpPr>
        <p:spPr>
          <a:xfrm flipH="1" flipV="1">
            <a:off x="8767206" y="5593516"/>
            <a:ext cx="1" cy="266007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0" name="Obrázek 10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875800" y="5130941"/>
            <a:ext cx="3369675" cy="812212"/>
          </a:xfrm>
          <a:prstGeom prst="rect">
            <a:avLst/>
          </a:prstGeom>
          <a:ln>
            <a:solidFill>
              <a:schemeClr val="accent6">
                <a:shade val="50000"/>
              </a:schemeClr>
            </a:solidFill>
          </a:ln>
        </p:spPr>
      </p:pic>
      <p:sp>
        <p:nvSpPr>
          <p:cNvPr id="111" name="Zaoblený obdélník 110"/>
          <p:cNvSpPr/>
          <p:nvPr/>
        </p:nvSpPr>
        <p:spPr>
          <a:xfrm>
            <a:off x="8236763" y="4957557"/>
            <a:ext cx="1108177" cy="118872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12" name="Přímá spojnice se šipkou 111"/>
          <p:cNvCxnSpPr>
            <a:stCxn id="110" idx="3"/>
            <a:endCxn id="111" idx="1"/>
          </p:cNvCxnSpPr>
          <p:nvPr/>
        </p:nvCxnSpPr>
        <p:spPr>
          <a:xfrm>
            <a:off x="7245475" y="5537047"/>
            <a:ext cx="991288" cy="14870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6" name="Obrázek 115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658032" y="4378402"/>
            <a:ext cx="4347599" cy="64329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cxnSp>
        <p:nvCxnSpPr>
          <p:cNvPr id="125" name="Přímá spojnice se šipkou 124"/>
          <p:cNvCxnSpPr/>
          <p:nvPr/>
        </p:nvCxnSpPr>
        <p:spPr>
          <a:xfrm flipH="1" flipV="1">
            <a:off x="4975742" y="3976351"/>
            <a:ext cx="13160" cy="963570"/>
          </a:xfrm>
          <a:prstGeom prst="straightConnector1">
            <a:avLst/>
          </a:prstGeom>
          <a:ln>
            <a:solidFill>
              <a:schemeClr val="tx1"/>
            </a:solidFill>
            <a:headEnd w="med" len="sm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TextovéPole 131"/>
          <p:cNvSpPr txBox="1"/>
          <p:nvPr/>
        </p:nvSpPr>
        <p:spPr>
          <a:xfrm>
            <a:off x="286684" y="3929318"/>
            <a:ext cx="129715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  Marketing</a:t>
            </a:r>
          </a:p>
          <a:p>
            <a:r>
              <a:rPr lang="cs-CZ" sz="1100" b="1" dirty="0" smtClean="0"/>
              <a:t>     </a:t>
            </a:r>
            <a:r>
              <a:rPr lang="en-US" sz="1100" b="1" dirty="0" smtClean="0"/>
              <a:t>(Leads Creation)</a:t>
            </a:r>
            <a:endParaRPr lang="en-US" sz="1100" b="1" dirty="0"/>
          </a:p>
        </p:txBody>
      </p:sp>
      <p:pic>
        <p:nvPicPr>
          <p:cNvPr id="133" name="Obrázek 13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89881" y="6097786"/>
            <a:ext cx="6344091" cy="692778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134" name="TextovéPole 133"/>
          <p:cNvSpPr txBox="1"/>
          <p:nvPr/>
        </p:nvSpPr>
        <p:spPr>
          <a:xfrm>
            <a:off x="3091771" y="6086207"/>
            <a:ext cx="156805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50" b="1" dirty="0" err="1" smtClean="0">
                <a:solidFill>
                  <a:srgbClr val="0070C0"/>
                </a:solidFill>
              </a:rPr>
              <a:t>Final</a:t>
            </a:r>
            <a:r>
              <a:rPr lang="cs-CZ" sz="1050" b="1" dirty="0" smtClean="0">
                <a:solidFill>
                  <a:srgbClr val="0070C0"/>
                </a:solidFill>
              </a:rPr>
              <a:t> </a:t>
            </a:r>
            <a:r>
              <a:rPr lang="cs-CZ" sz="1050" b="1" dirty="0" err="1" smtClean="0">
                <a:solidFill>
                  <a:srgbClr val="0070C0"/>
                </a:solidFill>
              </a:rPr>
              <a:t>result</a:t>
            </a:r>
            <a:r>
              <a:rPr lang="cs-CZ" sz="1050" b="1" dirty="0" smtClean="0">
                <a:solidFill>
                  <a:srgbClr val="0070C0"/>
                </a:solidFill>
              </a:rPr>
              <a:t> in </a:t>
            </a:r>
            <a:r>
              <a:rPr lang="cs-CZ" sz="1050" b="1" dirty="0" err="1" smtClean="0">
                <a:solidFill>
                  <a:srgbClr val="0070C0"/>
                </a:solidFill>
              </a:rPr>
              <a:t>selling</a:t>
            </a:r>
            <a:r>
              <a:rPr lang="cs-CZ" sz="1050" b="1" dirty="0" smtClean="0">
                <a:solidFill>
                  <a:srgbClr val="0070C0"/>
                </a:solidFill>
              </a:rPr>
              <a:t> line</a:t>
            </a:r>
            <a:endParaRPr lang="cs-CZ" sz="1050" b="1" dirty="0">
              <a:solidFill>
                <a:srgbClr val="0070C0"/>
              </a:solidFill>
            </a:endParaRPr>
          </a:p>
        </p:txBody>
      </p:sp>
      <p:cxnSp>
        <p:nvCxnSpPr>
          <p:cNvPr id="136" name="Přímá spojnice 135"/>
          <p:cNvCxnSpPr>
            <a:stCxn id="90" idx="1"/>
          </p:cNvCxnSpPr>
          <p:nvPr/>
        </p:nvCxnSpPr>
        <p:spPr>
          <a:xfrm flipH="1">
            <a:off x="3563332" y="3339168"/>
            <a:ext cx="944084" cy="1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Přímá spojnice se šipkou 139"/>
          <p:cNvCxnSpPr/>
          <p:nvPr/>
        </p:nvCxnSpPr>
        <p:spPr>
          <a:xfrm>
            <a:off x="3563332" y="3353184"/>
            <a:ext cx="0" cy="27265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Přímá spojnice se šipkou 143"/>
          <p:cNvCxnSpPr/>
          <p:nvPr/>
        </p:nvCxnSpPr>
        <p:spPr>
          <a:xfrm flipH="1">
            <a:off x="2511930" y="2145628"/>
            <a:ext cx="5109" cy="752059"/>
          </a:xfrm>
          <a:prstGeom prst="straightConnector1">
            <a:avLst/>
          </a:prstGeom>
          <a:ln w="762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Obdélník 145"/>
          <p:cNvSpPr/>
          <p:nvPr/>
        </p:nvSpPr>
        <p:spPr>
          <a:xfrm>
            <a:off x="3260307" y="-10163"/>
            <a:ext cx="434965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4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Business „</a:t>
            </a:r>
            <a:r>
              <a:rPr lang="cs-CZ" sz="4000" b="1" cap="none" spc="0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rainbow</a:t>
            </a:r>
            <a:r>
              <a:rPr lang="cs-CZ" sz="4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“</a:t>
            </a:r>
            <a:endParaRPr lang="cs-CZ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pic>
        <p:nvPicPr>
          <p:cNvPr id="147" name="Obrázek 146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0005935" y="5158315"/>
            <a:ext cx="1651426" cy="927892"/>
          </a:xfrm>
          <a:prstGeom prst="rect">
            <a:avLst/>
          </a:prstGeom>
        </p:spPr>
      </p:pic>
      <p:cxnSp>
        <p:nvCxnSpPr>
          <p:cNvPr id="149" name="Přímá spojnice se šipkou 148"/>
          <p:cNvCxnSpPr/>
          <p:nvPr/>
        </p:nvCxnSpPr>
        <p:spPr>
          <a:xfrm>
            <a:off x="9838719" y="1260035"/>
            <a:ext cx="0" cy="421907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TextovéPole 152"/>
          <p:cNvSpPr txBox="1"/>
          <p:nvPr/>
        </p:nvSpPr>
        <p:spPr>
          <a:xfrm>
            <a:off x="8894169" y="4322730"/>
            <a:ext cx="25318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smtClean="0">
                <a:solidFill>
                  <a:srgbClr val="00B050"/>
                </a:solidFill>
              </a:rPr>
              <a:t>Segment creation </a:t>
            </a:r>
            <a:endParaRPr lang="en-US" sz="2400" b="1" dirty="0">
              <a:solidFill>
                <a:srgbClr val="00B050"/>
              </a:solidFill>
            </a:endParaRPr>
          </a:p>
        </p:txBody>
      </p:sp>
      <p:cxnSp>
        <p:nvCxnSpPr>
          <p:cNvPr id="155" name="Přímá spojnice se šipkou 154"/>
          <p:cNvCxnSpPr/>
          <p:nvPr/>
        </p:nvCxnSpPr>
        <p:spPr>
          <a:xfrm flipH="1" flipV="1">
            <a:off x="4503214" y="4923668"/>
            <a:ext cx="348644" cy="159792"/>
          </a:xfrm>
          <a:prstGeom prst="straightConnector1">
            <a:avLst/>
          </a:prstGeom>
          <a:ln w="19050">
            <a:solidFill>
              <a:schemeClr val="tx1"/>
            </a:solidFill>
            <a:headEnd w="med" len="sm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Přímá spojnice 156"/>
          <p:cNvCxnSpPr/>
          <p:nvPr/>
        </p:nvCxnSpPr>
        <p:spPr>
          <a:xfrm flipV="1">
            <a:off x="4321591" y="5506232"/>
            <a:ext cx="5312" cy="30072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Přímá spojnice 158"/>
          <p:cNvCxnSpPr/>
          <p:nvPr/>
        </p:nvCxnSpPr>
        <p:spPr>
          <a:xfrm flipH="1" flipV="1">
            <a:off x="4321591" y="5506232"/>
            <a:ext cx="537687" cy="761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Přímá spojnice 163"/>
          <p:cNvCxnSpPr/>
          <p:nvPr/>
        </p:nvCxnSpPr>
        <p:spPr>
          <a:xfrm flipH="1">
            <a:off x="4851858" y="5087270"/>
            <a:ext cx="7420" cy="41515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Přímá spojnice 172"/>
          <p:cNvCxnSpPr/>
          <p:nvPr/>
        </p:nvCxnSpPr>
        <p:spPr>
          <a:xfrm flipH="1">
            <a:off x="1141718" y="3371926"/>
            <a:ext cx="8714" cy="41502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Přímá spojnice 174"/>
          <p:cNvCxnSpPr/>
          <p:nvPr/>
        </p:nvCxnSpPr>
        <p:spPr>
          <a:xfrm>
            <a:off x="1140180" y="3766521"/>
            <a:ext cx="975716" cy="1280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Přímá spojnice 177"/>
          <p:cNvCxnSpPr/>
          <p:nvPr/>
        </p:nvCxnSpPr>
        <p:spPr>
          <a:xfrm flipH="1" flipV="1">
            <a:off x="2115896" y="3284171"/>
            <a:ext cx="5000" cy="50239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Přímá spojnice se šipkou 179"/>
          <p:cNvCxnSpPr>
            <a:endCxn id="69" idx="1"/>
          </p:cNvCxnSpPr>
          <p:nvPr/>
        </p:nvCxnSpPr>
        <p:spPr>
          <a:xfrm flipV="1">
            <a:off x="2104624" y="3065951"/>
            <a:ext cx="188302" cy="23967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TextovéPole 182"/>
          <p:cNvSpPr txBox="1"/>
          <p:nvPr/>
        </p:nvSpPr>
        <p:spPr>
          <a:xfrm>
            <a:off x="4853742" y="4936985"/>
            <a:ext cx="22869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sz="1200" b="1" dirty="0" smtClean="0">
              <a:solidFill>
                <a:srgbClr val="FF0000"/>
              </a:solidFill>
            </a:endParaRPr>
          </a:p>
          <a:p>
            <a:r>
              <a:rPr lang="cs-CZ" sz="1200" b="1" dirty="0" smtClean="0">
                <a:solidFill>
                  <a:srgbClr val="FF0000"/>
                </a:solidFill>
              </a:rPr>
              <a:t> </a:t>
            </a:r>
            <a:r>
              <a:rPr lang="en-US" sz="1200" b="1" dirty="0" smtClean="0">
                <a:solidFill>
                  <a:srgbClr val="0070C0"/>
                </a:solidFill>
              </a:rPr>
              <a:t>Created and activated Campaign</a:t>
            </a:r>
            <a:endParaRPr lang="en-US" sz="2400" b="1" dirty="0">
              <a:solidFill>
                <a:srgbClr val="0070C0"/>
              </a:solidFill>
            </a:endParaRPr>
          </a:p>
        </p:txBody>
      </p:sp>
      <p:cxnSp>
        <p:nvCxnSpPr>
          <p:cNvPr id="187" name="Přímá spojnice se šipkou 186"/>
          <p:cNvCxnSpPr/>
          <p:nvPr/>
        </p:nvCxnSpPr>
        <p:spPr>
          <a:xfrm flipH="1">
            <a:off x="6380398" y="2039754"/>
            <a:ext cx="2107" cy="273833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355904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144</Words>
  <Application>Microsoft Office PowerPoint</Application>
  <PresentationFormat>Širokoúhlá obrazovka</PresentationFormat>
  <Paragraphs>78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Motiv Office</vt:lpstr>
      <vt:lpstr>Contacts-Pareto-Segments-Campaigns</vt:lpstr>
      <vt:lpstr>Prezentace aplikace PowerPoint</vt:lpstr>
      <vt:lpstr>Prezentace aplikace PowerPoint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Jaromír Skorkovský</dc:creator>
  <cp:lastModifiedBy>Jaromír Skorkovský</cp:lastModifiedBy>
  <cp:revision>16</cp:revision>
  <cp:lastPrinted>2019-10-30T09:43:03Z</cp:lastPrinted>
  <dcterms:created xsi:type="dcterms:W3CDTF">2019-10-25T05:58:40Z</dcterms:created>
  <dcterms:modified xsi:type="dcterms:W3CDTF">2019-10-30T09:43:08Z</dcterms:modified>
</cp:coreProperties>
</file>